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300" r:id="rId2"/>
    <p:sldId id="304" r:id="rId3"/>
    <p:sldId id="302" r:id="rId4"/>
    <p:sldId id="292" r:id="rId5"/>
    <p:sldId id="397" r:id="rId6"/>
    <p:sldId id="406" r:id="rId7"/>
    <p:sldId id="332" r:id="rId8"/>
    <p:sldId id="407" r:id="rId9"/>
    <p:sldId id="408" r:id="rId10"/>
    <p:sldId id="409" r:id="rId11"/>
    <p:sldId id="410" r:id="rId12"/>
    <p:sldId id="412" r:id="rId13"/>
    <p:sldId id="413" r:id="rId14"/>
    <p:sldId id="414" r:id="rId15"/>
    <p:sldId id="415" r:id="rId16"/>
    <p:sldId id="416" r:id="rId17"/>
    <p:sldId id="417" r:id="rId18"/>
    <p:sldId id="399" r:id="rId19"/>
    <p:sldId id="355" r:id="rId20"/>
    <p:sldId id="404" r:id="rId21"/>
    <p:sldId id="422" r:id="rId22"/>
    <p:sldId id="423" r:id="rId23"/>
    <p:sldId id="424" r:id="rId24"/>
    <p:sldId id="425" r:id="rId25"/>
    <p:sldId id="426" r:id="rId26"/>
    <p:sldId id="358" r:id="rId27"/>
    <p:sldId id="427" r:id="rId28"/>
    <p:sldId id="428" r:id="rId29"/>
    <p:sldId id="429" r:id="rId30"/>
    <p:sldId id="430" r:id="rId31"/>
    <p:sldId id="431" r:id="rId32"/>
    <p:sldId id="365" r:id="rId33"/>
    <p:sldId id="432" r:id="rId34"/>
    <p:sldId id="433" r:id="rId35"/>
    <p:sldId id="434" r:id="rId36"/>
    <p:sldId id="401" r:id="rId37"/>
    <p:sldId id="435" r:id="rId38"/>
    <p:sldId id="395" r:id="rId39"/>
    <p:sldId id="436" r:id="rId40"/>
    <p:sldId id="315" r:id="rId41"/>
    <p:sldId id="398" r:id="rId42"/>
    <p:sldId id="331" r:id="rId43"/>
    <p:sldId id="328" r:id="rId44"/>
    <p:sldId id="329" r:id="rId45"/>
    <p:sldId id="33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30" autoAdjust="0"/>
    <p:restoredTop sz="94657"/>
  </p:normalViewPr>
  <p:slideViewPr>
    <p:cSldViewPr snapToGrid="0">
      <p:cViewPr varScale="1">
        <p:scale>
          <a:sx n="69" d="100"/>
          <a:sy n="69" d="100"/>
        </p:scale>
        <p:origin x="366"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0" y="0"/>
            <a:ext cx="12213590" cy="6866255"/>
          </a:xfrm>
          <a:prstGeom prst="rect">
            <a:avLst/>
          </a:prstGeom>
        </p:spPr>
      </p:pic>
      <p:pic>
        <p:nvPicPr>
          <p:cNvPr id="8" name="Picture 7">
            <a:hlinkClick r:id="" action="ppaction://hlinkshowjump?jump=firstslide"/>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p:cNvSpPr txBox="1"/>
          <p:nvPr userDrawn="1"/>
        </p:nvSpPr>
        <p:spPr>
          <a:xfrm>
            <a:off x="153420" y="-41096"/>
            <a:ext cx="2270760" cy="368300"/>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7: Transportation</a:t>
            </a:r>
          </a:p>
        </p:txBody>
      </p:sp>
      <p:sp>
        <p:nvSpPr>
          <p:cNvPr id="14" name="TextBox 13"/>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6" name="TextBox 9"/>
          <p:cNvSpPr txBox="1"/>
          <p:nvPr userDrawn="1"/>
        </p:nvSpPr>
        <p:spPr>
          <a:xfrm>
            <a:off x="10615602" y="-41275"/>
            <a:ext cx="1576398" cy="368300"/>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bg1"/>
                </a:solidFill>
              </a:rPr>
              <a:t>Review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1.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1.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1.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7: Education</a:t>
            </a:r>
            <a:endParaRPr lang="en-US" sz="3200" b="1" dirty="0">
              <a:solidFill>
                <a:srgbClr val="0070C0"/>
              </a:solidFill>
            </a:endParaRPr>
          </a:p>
          <a:p>
            <a:pPr algn="ctr"/>
            <a:r>
              <a:rPr lang="en-US" sz="3200" b="1" dirty="0">
                <a:solidFill>
                  <a:srgbClr val="00B050"/>
                </a:solidFill>
              </a:rPr>
              <a:t>Review</a:t>
            </a:r>
          </a:p>
          <a:p>
            <a:pPr algn="ctr"/>
            <a:r>
              <a:rPr lang="en-US" sz="3200" dirty="0">
                <a:solidFill>
                  <a:srgbClr val="FF0000"/>
                </a:solidFill>
              </a:rPr>
              <a:t>Pages 102 &amp;103</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47" y="1059631"/>
            <a:ext cx="9972363" cy="5436986"/>
          </a:xfrm>
          <a:prstGeom prst="rect">
            <a:avLst/>
          </a:prstGeom>
        </p:spPr>
      </p:pic>
      <p:sp>
        <p:nvSpPr>
          <p:cNvPr id="5" name="TextBox 4"/>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p:cNvSpPr/>
          <p:nvPr/>
        </p:nvSpPr>
        <p:spPr>
          <a:xfrm rot="20944664">
            <a:off x="5325486" y="2553576"/>
            <a:ext cx="3578993" cy="1591484"/>
          </a:xfrm>
          <a:prstGeom prst="wedgeEllipseCallout">
            <a:avLst>
              <a:gd name="adj1" fmla="val -74221"/>
              <a:gd name="adj2" fmla="val 3444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A number? how many?</a:t>
            </a:r>
          </a:p>
        </p:txBody>
      </p:sp>
      <p:sp>
        <p:nvSpPr>
          <p:cNvPr id="3" name="TextBox 2"/>
          <p:cNvSpPr txBox="1"/>
          <p:nvPr/>
        </p:nvSpPr>
        <p:spPr>
          <a:xfrm>
            <a:off x="9154121" y="434715"/>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Before - listening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47" y="1059631"/>
            <a:ext cx="9972363" cy="5436986"/>
          </a:xfrm>
          <a:prstGeom prst="rect">
            <a:avLst/>
          </a:prstGeom>
        </p:spPr>
      </p:pic>
      <p:sp>
        <p:nvSpPr>
          <p:cNvPr id="5" name="TextBox 4"/>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p:cNvSpPr/>
          <p:nvPr/>
        </p:nvSpPr>
        <p:spPr>
          <a:xfrm rot="20944664">
            <a:off x="8791428" y="3261750"/>
            <a:ext cx="3224160" cy="1591484"/>
          </a:xfrm>
          <a:prstGeom prst="wedgeEllipseCallout">
            <a:avLst>
              <a:gd name="adj1" fmla="val -74221"/>
              <a:gd name="adj2" fmla="val 3444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A name? a place?</a:t>
            </a:r>
          </a:p>
        </p:txBody>
      </p:sp>
      <p:sp>
        <p:nvSpPr>
          <p:cNvPr id="7" name="TextBox 6"/>
          <p:cNvSpPr txBox="1"/>
          <p:nvPr/>
        </p:nvSpPr>
        <p:spPr>
          <a:xfrm>
            <a:off x="9154121" y="434715"/>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Before - listening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47" y="1059631"/>
            <a:ext cx="9972363" cy="5436986"/>
          </a:xfrm>
          <a:prstGeom prst="rect">
            <a:avLst/>
          </a:prstGeom>
        </p:spPr>
      </p:pic>
      <p:sp>
        <p:nvSpPr>
          <p:cNvPr id="5" name="TextBox 4"/>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p:cNvSpPr/>
          <p:nvPr/>
        </p:nvSpPr>
        <p:spPr>
          <a:xfrm rot="20944664">
            <a:off x="5808388" y="3720038"/>
            <a:ext cx="3224160" cy="1591484"/>
          </a:xfrm>
          <a:prstGeom prst="wedgeEllipseCallout">
            <a:avLst>
              <a:gd name="adj1" fmla="val -70329"/>
              <a:gd name="adj2" fmla="val 53231"/>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Good point?</a:t>
            </a:r>
          </a:p>
        </p:txBody>
      </p:sp>
      <p:sp>
        <p:nvSpPr>
          <p:cNvPr id="7" name="TextBox 6"/>
          <p:cNvSpPr txBox="1"/>
          <p:nvPr/>
        </p:nvSpPr>
        <p:spPr>
          <a:xfrm>
            <a:off x="9154121" y="434715"/>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Before - listening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55448" y="902376"/>
            <a:ext cx="9972363" cy="5436986"/>
          </a:xfrm>
          <a:prstGeom prst="rect">
            <a:avLst/>
          </a:prstGeom>
        </p:spPr>
      </p:pic>
      <p:sp>
        <p:nvSpPr>
          <p:cNvPr id="4" name="Rectangle 3"/>
          <p:cNvSpPr/>
          <p:nvPr/>
        </p:nvSpPr>
        <p:spPr>
          <a:xfrm>
            <a:off x="3120778" y="344774"/>
            <a:ext cx="3563300" cy="553998"/>
          </a:xfrm>
          <a:prstGeom prst="rect">
            <a:avLst/>
          </a:prstGeom>
        </p:spPr>
        <p:txBody>
          <a:bodyPr wrap="square">
            <a:spAutoFit/>
          </a:bodyPr>
          <a:lstStyle/>
          <a:p>
            <a:r>
              <a:rPr lang="en-US" sz="3000" b="1" i="1" dirty="0">
                <a:solidFill>
                  <a:srgbClr val="0070C0"/>
                </a:solidFill>
                <a:highlight>
                  <a:srgbClr val="FFFF00"/>
                </a:highlight>
                <a:sym typeface="Wingdings" panose="05000000000000000000" pitchFamily="2" charset="2"/>
              </a:rPr>
              <a:t> </a:t>
            </a:r>
            <a:r>
              <a:rPr lang="en-US" sz="3000" b="1" i="1" dirty="0">
                <a:solidFill>
                  <a:srgbClr val="0070C0"/>
                </a:solidFill>
                <a:highlight>
                  <a:srgbClr val="FFFF00"/>
                </a:highlight>
              </a:rPr>
              <a:t>FIRST TIME</a:t>
            </a:r>
            <a:endParaRPr lang="en-US" sz="3000" dirty="0"/>
          </a:p>
        </p:txBody>
      </p:sp>
      <p:sp>
        <p:nvSpPr>
          <p:cNvPr id="5" name="TextBox 4"/>
          <p:cNvSpPr txBox="1"/>
          <p:nvPr/>
        </p:nvSpPr>
        <p:spPr>
          <a:xfrm>
            <a:off x="7717799" y="317292"/>
            <a:ext cx="3492760"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YOUR ANSWER?</a:t>
            </a:r>
            <a:endParaRPr lang="en-US" sz="2800" dirty="0"/>
          </a:p>
        </p:txBody>
      </p:sp>
      <p:sp>
        <p:nvSpPr>
          <p:cNvPr id="6" name="TextBox 5"/>
          <p:cNvSpPr txBox="1"/>
          <p:nvPr/>
        </p:nvSpPr>
        <p:spPr>
          <a:xfrm>
            <a:off x="165048" y="421718"/>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7" name="CD2-TRACK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6732" y="517028"/>
            <a:ext cx="609600" cy="609600"/>
          </a:xfrm>
          <a:prstGeom prst="rect">
            <a:avLst/>
          </a:prstGeom>
        </p:spPr>
      </p:pic>
      <p:sp>
        <p:nvSpPr>
          <p:cNvPr id="3" name="Text Box 2"/>
          <p:cNvSpPr txBox="1"/>
          <p:nvPr/>
        </p:nvSpPr>
        <p:spPr>
          <a:xfrm>
            <a:off x="10327640" y="1126490"/>
            <a:ext cx="1864360" cy="645160"/>
          </a:xfrm>
          <a:prstGeom prst="rect">
            <a:avLst/>
          </a:prstGeom>
          <a:noFill/>
        </p:spPr>
        <p:txBody>
          <a:bodyPr wrap="square" rtlCol="0" anchor="t">
            <a:spAutoFit/>
          </a:bodyPr>
          <a:lstStyle/>
          <a:p>
            <a:pPr algn="r"/>
            <a:r>
              <a:rPr lang="en-US" i="1" dirty="0">
                <a:solidFill>
                  <a:srgbClr val="FF0000"/>
                </a:solidFill>
                <a:sym typeface="+mn-ea"/>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12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920" y="334010"/>
            <a:ext cx="8649970" cy="6451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3" name="TextBox 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4" name="Picture 3"/>
          <p:cNvPicPr>
            <a:picLocks noChangeAspect="1"/>
          </p:cNvPicPr>
          <p:nvPr/>
        </p:nvPicPr>
        <p:blipFill>
          <a:blip r:embed="rId4"/>
          <a:stretch>
            <a:fillRect/>
          </a:stretch>
        </p:blipFill>
        <p:spPr>
          <a:xfrm>
            <a:off x="865114" y="980420"/>
            <a:ext cx="9972363" cy="5436986"/>
          </a:xfrm>
          <a:prstGeom prst="rect">
            <a:avLst/>
          </a:prstGeom>
        </p:spPr>
      </p:pic>
      <p:sp>
        <p:nvSpPr>
          <p:cNvPr id="5" name="Rectangle 4"/>
          <p:cNvSpPr/>
          <p:nvPr/>
        </p:nvSpPr>
        <p:spPr>
          <a:xfrm>
            <a:off x="7345538" y="2599759"/>
            <a:ext cx="1174617" cy="646331"/>
          </a:xfrm>
          <a:prstGeom prst="rect">
            <a:avLst/>
          </a:prstGeom>
        </p:spPr>
        <p:txBody>
          <a:bodyPr wrap="none">
            <a:spAutoFit/>
          </a:bodyPr>
          <a:lstStyle/>
          <a:p>
            <a:r>
              <a:rPr lang="en-US" sz="3600" dirty="0">
                <a:solidFill>
                  <a:srgbClr val="FF0000"/>
                </a:solidFill>
              </a:rPr>
              <a:t>stops</a:t>
            </a:r>
          </a:p>
        </p:txBody>
      </p:sp>
      <p:sp>
        <p:nvSpPr>
          <p:cNvPr id="6" name="Rectangle 5"/>
          <p:cNvSpPr/>
          <p:nvPr/>
        </p:nvSpPr>
        <p:spPr>
          <a:xfrm>
            <a:off x="7637861" y="3050085"/>
            <a:ext cx="993670" cy="646331"/>
          </a:xfrm>
          <a:prstGeom prst="rect">
            <a:avLst/>
          </a:prstGeom>
        </p:spPr>
        <p:txBody>
          <a:bodyPr wrap="none">
            <a:spAutoFit/>
          </a:bodyPr>
          <a:lstStyle/>
          <a:p>
            <a:r>
              <a:rPr lang="en-US" sz="3600" dirty="0">
                <a:solidFill>
                  <a:srgbClr val="FF0000"/>
                </a:solidFill>
              </a:rPr>
              <a:t>card</a:t>
            </a:r>
          </a:p>
        </p:txBody>
      </p:sp>
      <p:sp>
        <p:nvSpPr>
          <p:cNvPr id="7" name="Rectangle 6"/>
          <p:cNvSpPr/>
          <p:nvPr/>
        </p:nvSpPr>
        <p:spPr>
          <a:xfrm>
            <a:off x="4913825" y="3888910"/>
            <a:ext cx="2059538" cy="646331"/>
          </a:xfrm>
          <a:prstGeom prst="rect">
            <a:avLst/>
          </a:prstGeom>
        </p:spPr>
        <p:txBody>
          <a:bodyPr wrap="none">
            <a:spAutoFit/>
          </a:bodyPr>
          <a:lstStyle/>
          <a:p>
            <a:r>
              <a:rPr lang="en-US" sz="3600" dirty="0">
                <a:solidFill>
                  <a:srgbClr val="FF0000"/>
                </a:solidFill>
              </a:rPr>
              <a:t>11/eleven</a:t>
            </a:r>
          </a:p>
        </p:txBody>
      </p:sp>
      <p:sp>
        <p:nvSpPr>
          <p:cNvPr id="8" name="Rectangle 7"/>
          <p:cNvSpPr/>
          <p:nvPr/>
        </p:nvSpPr>
        <p:spPr>
          <a:xfrm>
            <a:off x="8816207" y="4585321"/>
            <a:ext cx="1518364" cy="646331"/>
          </a:xfrm>
          <a:prstGeom prst="rect">
            <a:avLst/>
          </a:prstGeom>
        </p:spPr>
        <p:txBody>
          <a:bodyPr wrap="none">
            <a:spAutoFit/>
          </a:bodyPr>
          <a:lstStyle/>
          <a:p>
            <a:r>
              <a:rPr lang="en-US" sz="3600" dirty="0">
                <a:solidFill>
                  <a:srgbClr val="FF0000"/>
                </a:solidFill>
              </a:rPr>
              <a:t>Airport</a:t>
            </a:r>
          </a:p>
        </p:txBody>
      </p:sp>
      <p:sp>
        <p:nvSpPr>
          <p:cNvPr id="9" name="Rectangle 8"/>
          <p:cNvSpPr/>
          <p:nvPr/>
        </p:nvSpPr>
        <p:spPr>
          <a:xfrm>
            <a:off x="5222644" y="5270428"/>
            <a:ext cx="2256259" cy="646331"/>
          </a:xfrm>
          <a:prstGeom prst="rect">
            <a:avLst/>
          </a:prstGeom>
        </p:spPr>
        <p:txBody>
          <a:bodyPr wrap="none">
            <a:spAutoFit/>
          </a:bodyPr>
          <a:lstStyle/>
          <a:p>
            <a:r>
              <a:rPr lang="en-US" sz="3600" dirty="0">
                <a:solidFill>
                  <a:srgbClr val="FF0000"/>
                </a:solidFill>
              </a:rPr>
              <a:t>convenient</a:t>
            </a:r>
          </a:p>
        </p:txBody>
      </p:sp>
      <p:pic>
        <p:nvPicPr>
          <p:cNvPr id="10" name="CD2-TRACK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0029" y="457200"/>
            <a:ext cx="609600" cy="609600"/>
          </a:xfrm>
          <a:prstGeom prst="rect">
            <a:avLst/>
          </a:prstGeom>
        </p:spPr>
      </p:pic>
      <p:sp>
        <p:nvSpPr>
          <p:cNvPr id="11" name="Text Box 10"/>
          <p:cNvSpPr txBox="1"/>
          <p:nvPr/>
        </p:nvSpPr>
        <p:spPr>
          <a:xfrm>
            <a:off x="10837545" y="1126490"/>
            <a:ext cx="1354455" cy="922020"/>
          </a:xfrm>
          <a:prstGeom prst="rect">
            <a:avLst/>
          </a:prstGeom>
          <a:noFill/>
        </p:spPr>
        <p:txBody>
          <a:bodyPr wrap="square" rtlCol="0" anchor="t">
            <a:spAutoFit/>
          </a:bodyPr>
          <a:lstStyle/>
          <a:p>
            <a:pPr algn="r"/>
            <a:r>
              <a:rPr lang="en-US" i="1" dirty="0">
                <a:solidFill>
                  <a:srgbClr val="FF0000"/>
                </a:solidFill>
                <a:sym typeface="+mn-ea"/>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anim calcmode="lin" valueType="num">
                                      <p:cBhvr>
                                        <p:cTn id="29" dur="2000" fill="hold"/>
                                        <p:tgtEl>
                                          <p:spTgt spid="9"/>
                                        </p:tgtEl>
                                        <p:attrNameLst>
                                          <p:attrName>ppt_w</p:attrName>
                                        </p:attrNameLst>
                                      </p:cBhvr>
                                      <p:tavLst>
                                        <p:tav tm="0" fmla="#ppt_w*sin(2.5*pi*$)">
                                          <p:val>
                                            <p:fltVal val="0"/>
                                          </p:val>
                                        </p:tav>
                                        <p:tav tm="100000">
                                          <p:val>
                                            <p:fltVal val="1"/>
                                          </p:val>
                                        </p:tav>
                                      </p:tavLst>
                                    </p:anim>
                                    <p:anim calcmode="lin" valueType="num">
                                      <p:cBhvr>
                                        <p:cTn id="30"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712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920" y="334010"/>
            <a:ext cx="8629015" cy="6451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3" name="TextBox 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4" name="Picture 3"/>
          <p:cNvPicPr>
            <a:picLocks noChangeAspect="1"/>
          </p:cNvPicPr>
          <p:nvPr/>
        </p:nvPicPr>
        <p:blipFill>
          <a:blip r:embed="rId4"/>
          <a:stretch>
            <a:fillRect/>
          </a:stretch>
        </p:blipFill>
        <p:spPr>
          <a:xfrm>
            <a:off x="70209" y="1336908"/>
            <a:ext cx="11034153" cy="1724417"/>
          </a:xfrm>
          <a:prstGeom prst="rect">
            <a:avLst/>
          </a:prstGeom>
        </p:spPr>
      </p:pic>
      <p:sp>
        <p:nvSpPr>
          <p:cNvPr id="5" name="Rectangle 4"/>
          <p:cNvSpPr/>
          <p:nvPr/>
        </p:nvSpPr>
        <p:spPr>
          <a:xfrm>
            <a:off x="7720825" y="1572814"/>
            <a:ext cx="1174617" cy="646331"/>
          </a:xfrm>
          <a:prstGeom prst="rect">
            <a:avLst/>
          </a:prstGeom>
        </p:spPr>
        <p:txBody>
          <a:bodyPr wrap="none">
            <a:spAutoFit/>
          </a:bodyPr>
          <a:lstStyle/>
          <a:p>
            <a:r>
              <a:rPr lang="en-US" sz="3600" dirty="0">
                <a:solidFill>
                  <a:srgbClr val="FF0000"/>
                </a:solidFill>
              </a:rPr>
              <a:t>stops</a:t>
            </a:r>
          </a:p>
        </p:txBody>
      </p:sp>
      <p:sp>
        <p:nvSpPr>
          <p:cNvPr id="6" name="Rectangle 5"/>
          <p:cNvSpPr/>
          <p:nvPr/>
        </p:nvSpPr>
        <p:spPr>
          <a:xfrm>
            <a:off x="7811298" y="2115574"/>
            <a:ext cx="993670" cy="646331"/>
          </a:xfrm>
          <a:prstGeom prst="rect">
            <a:avLst/>
          </a:prstGeom>
        </p:spPr>
        <p:txBody>
          <a:bodyPr wrap="none">
            <a:spAutoFit/>
          </a:bodyPr>
          <a:lstStyle/>
          <a:p>
            <a:r>
              <a:rPr lang="en-US" sz="3600" dirty="0">
                <a:solidFill>
                  <a:srgbClr val="FF0000"/>
                </a:solidFill>
              </a:rPr>
              <a:t>card</a:t>
            </a:r>
          </a:p>
        </p:txBody>
      </p:sp>
      <p:sp>
        <p:nvSpPr>
          <p:cNvPr id="7" name="Rectangle 6"/>
          <p:cNvSpPr/>
          <p:nvPr/>
        </p:nvSpPr>
        <p:spPr>
          <a:xfrm>
            <a:off x="756948" y="3695076"/>
            <a:ext cx="9372592" cy="1661993"/>
          </a:xfrm>
          <a:prstGeom prst="rect">
            <a:avLst/>
          </a:prstGeom>
        </p:spPr>
        <p:txBody>
          <a:bodyPr wrap="square">
            <a:spAutoFit/>
          </a:bodyPr>
          <a:lstStyle/>
          <a:p>
            <a:r>
              <a:rPr lang="en-US" sz="3400" dirty="0"/>
              <a:t>Buses aren't as fast as the subway, but there are over nineteen thousand bus stops in London. You </a:t>
            </a:r>
          </a:p>
          <a:p>
            <a:r>
              <a:rPr lang="en-US" sz="3400" dirty="0"/>
              <a:t>can pay for tickets using a London travel card. </a:t>
            </a:r>
          </a:p>
        </p:txBody>
      </p:sp>
      <p:sp>
        <p:nvSpPr>
          <p:cNvPr id="8" name="Oval 7"/>
          <p:cNvSpPr/>
          <p:nvPr/>
        </p:nvSpPr>
        <p:spPr>
          <a:xfrm>
            <a:off x="779489" y="4178595"/>
            <a:ext cx="6086006" cy="7549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28617" y="4724400"/>
            <a:ext cx="2166825" cy="6326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2-TRACK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7318" y="457126"/>
            <a:ext cx="609600" cy="609600"/>
          </a:xfrm>
          <a:prstGeom prst="rect">
            <a:avLst/>
          </a:prstGeom>
        </p:spPr>
      </p:pic>
      <p:sp>
        <p:nvSpPr>
          <p:cNvPr id="11" name="Text Box 10"/>
          <p:cNvSpPr txBox="1"/>
          <p:nvPr/>
        </p:nvSpPr>
        <p:spPr>
          <a:xfrm>
            <a:off x="11036935" y="1126490"/>
            <a:ext cx="1155065" cy="1198880"/>
          </a:xfrm>
          <a:prstGeom prst="rect">
            <a:avLst/>
          </a:prstGeom>
          <a:noFill/>
        </p:spPr>
        <p:txBody>
          <a:bodyPr wrap="square" rtlCol="0" anchor="t">
            <a:spAutoFit/>
          </a:bodyPr>
          <a:lstStyle/>
          <a:p>
            <a:pPr algn="r"/>
            <a:r>
              <a:rPr lang="en-US" i="1" dirty="0">
                <a:solidFill>
                  <a:srgbClr val="FF0000"/>
                </a:solidFill>
                <a:sym typeface="+mn-ea"/>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920" y="334010"/>
            <a:ext cx="8676640" cy="6451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3" name="TextBox 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4" name="Picture 3"/>
          <p:cNvPicPr>
            <a:picLocks noChangeAspect="1"/>
          </p:cNvPicPr>
          <p:nvPr/>
        </p:nvPicPr>
        <p:blipFill>
          <a:blip r:embed="rId4"/>
          <a:stretch>
            <a:fillRect/>
          </a:stretch>
        </p:blipFill>
        <p:spPr>
          <a:xfrm>
            <a:off x="205894" y="2004856"/>
            <a:ext cx="11545807" cy="948206"/>
          </a:xfrm>
          <a:prstGeom prst="rect">
            <a:avLst/>
          </a:prstGeom>
        </p:spPr>
      </p:pic>
      <p:sp>
        <p:nvSpPr>
          <p:cNvPr id="5" name="Rectangle 4"/>
          <p:cNvSpPr/>
          <p:nvPr/>
        </p:nvSpPr>
        <p:spPr>
          <a:xfrm>
            <a:off x="5066231" y="2114111"/>
            <a:ext cx="2059538" cy="646331"/>
          </a:xfrm>
          <a:prstGeom prst="rect">
            <a:avLst/>
          </a:prstGeom>
        </p:spPr>
        <p:txBody>
          <a:bodyPr wrap="none">
            <a:spAutoFit/>
          </a:bodyPr>
          <a:lstStyle/>
          <a:p>
            <a:r>
              <a:rPr lang="en-US" sz="3600" dirty="0">
                <a:solidFill>
                  <a:srgbClr val="FF0000"/>
                </a:solidFill>
              </a:rPr>
              <a:t>11/eleven</a:t>
            </a:r>
          </a:p>
        </p:txBody>
      </p:sp>
      <p:sp>
        <p:nvSpPr>
          <p:cNvPr id="6" name="Rectangle 5"/>
          <p:cNvSpPr/>
          <p:nvPr/>
        </p:nvSpPr>
        <p:spPr>
          <a:xfrm>
            <a:off x="873102" y="3675623"/>
            <a:ext cx="10211390" cy="1477328"/>
          </a:xfrm>
          <a:prstGeom prst="rect">
            <a:avLst/>
          </a:prstGeom>
        </p:spPr>
        <p:txBody>
          <a:bodyPr wrap="square">
            <a:spAutoFit/>
          </a:bodyPr>
          <a:lstStyle/>
          <a:p>
            <a:r>
              <a:rPr lang="en-US" sz="3000" dirty="0"/>
              <a:t>The subway in London is called the Underground. There are eleven underground train lines covering over four hundred kilometers of track with two hundred and seventy </a:t>
            </a:r>
            <a:r>
              <a:rPr lang="en-US" sz="3000" dirty="0" smtClean="0"/>
              <a:t>stations.</a:t>
            </a:r>
            <a:endParaRPr lang="en-US" sz="3000" dirty="0"/>
          </a:p>
        </p:txBody>
      </p:sp>
      <p:sp>
        <p:nvSpPr>
          <p:cNvPr id="7" name="Oval 6"/>
          <p:cNvSpPr/>
          <p:nvPr/>
        </p:nvSpPr>
        <p:spPr>
          <a:xfrm>
            <a:off x="873102" y="4100608"/>
            <a:ext cx="4903751" cy="6673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D2-TRACK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5138" y="457189"/>
            <a:ext cx="609600" cy="609600"/>
          </a:xfrm>
          <a:prstGeom prst="rect">
            <a:avLst/>
          </a:prstGeom>
        </p:spPr>
      </p:pic>
      <p:sp>
        <p:nvSpPr>
          <p:cNvPr id="9" name="Text Box 8"/>
          <p:cNvSpPr txBox="1"/>
          <p:nvPr/>
        </p:nvSpPr>
        <p:spPr>
          <a:xfrm>
            <a:off x="10327640" y="1126490"/>
            <a:ext cx="1864360" cy="645160"/>
          </a:xfrm>
          <a:prstGeom prst="rect">
            <a:avLst/>
          </a:prstGeom>
          <a:noFill/>
        </p:spPr>
        <p:txBody>
          <a:bodyPr wrap="square" rtlCol="0" anchor="t">
            <a:spAutoFit/>
          </a:bodyPr>
          <a:lstStyle/>
          <a:p>
            <a:pPr algn="r"/>
            <a:r>
              <a:rPr lang="en-US" i="1" dirty="0">
                <a:solidFill>
                  <a:srgbClr val="FF0000"/>
                </a:solidFill>
                <a:sym typeface="+mn-ea"/>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5" grpId="0"/>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7920" y="334010"/>
            <a:ext cx="8687435" cy="6451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SECOND TIME</a:t>
            </a:r>
          </a:p>
        </p:txBody>
      </p:sp>
      <p:sp>
        <p:nvSpPr>
          <p:cNvPr id="3" name="TextBox 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4" name="Picture 3"/>
          <p:cNvPicPr>
            <a:picLocks noChangeAspect="1"/>
          </p:cNvPicPr>
          <p:nvPr/>
        </p:nvPicPr>
        <p:blipFill>
          <a:blip r:embed="rId4"/>
          <a:stretch>
            <a:fillRect/>
          </a:stretch>
        </p:blipFill>
        <p:spPr>
          <a:xfrm>
            <a:off x="205274" y="1754781"/>
            <a:ext cx="11277992" cy="1897739"/>
          </a:xfrm>
          <a:prstGeom prst="rect">
            <a:avLst/>
          </a:prstGeom>
        </p:spPr>
      </p:pic>
      <p:sp>
        <p:nvSpPr>
          <p:cNvPr id="5" name="Rectangle 4"/>
          <p:cNvSpPr/>
          <p:nvPr/>
        </p:nvSpPr>
        <p:spPr>
          <a:xfrm>
            <a:off x="9341402" y="1814891"/>
            <a:ext cx="1518364" cy="646331"/>
          </a:xfrm>
          <a:prstGeom prst="rect">
            <a:avLst/>
          </a:prstGeom>
        </p:spPr>
        <p:txBody>
          <a:bodyPr wrap="none">
            <a:spAutoFit/>
          </a:bodyPr>
          <a:lstStyle/>
          <a:p>
            <a:r>
              <a:rPr lang="en-US" sz="3600" dirty="0">
                <a:solidFill>
                  <a:srgbClr val="FF0000"/>
                </a:solidFill>
              </a:rPr>
              <a:t>Airport</a:t>
            </a:r>
          </a:p>
        </p:txBody>
      </p:sp>
      <p:sp>
        <p:nvSpPr>
          <p:cNvPr id="6" name="Rectangle 5"/>
          <p:cNvSpPr/>
          <p:nvPr/>
        </p:nvSpPr>
        <p:spPr>
          <a:xfrm>
            <a:off x="5267663" y="2634765"/>
            <a:ext cx="2256259" cy="646331"/>
          </a:xfrm>
          <a:prstGeom prst="rect">
            <a:avLst/>
          </a:prstGeom>
        </p:spPr>
        <p:txBody>
          <a:bodyPr wrap="none">
            <a:spAutoFit/>
          </a:bodyPr>
          <a:lstStyle/>
          <a:p>
            <a:r>
              <a:rPr lang="en-US" sz="3600" dirty="0">
                <a:solidFill>
                  <a:srgbClr val="FF0000"/>
                </a:solidFill>
              </a:rPr>
              <a:t>convenient</a:t>
            </a:r>
          </a:p>
        </p:txBody>
      </p:sp>
      <p:sp>
        <p:nvSpPr>
          <p:cNvPr id="7" name="Rectangle 6"/>
          <p:cNvSpPr/>
          <p:nvPr/>
        </p:nvSpPr>
        <p:spPr>
          <a:xfrm>
            <a:off x="408326" y="3790154"/>
            <a:ext cx="11277992" cy="2554545"/>
          </a:xfrm>
          <a:prstGeom prst="rect">
            <a:avLst/>
          </a:prstGeom>
        </p:spPr>
        <p:txBody>
          <a:bodyPr wrap="square">
            <a:spAutoFit/>
          </a:bodyPr>
          <a:lstStyle/>
          <a:p>
            <a:r>
              <a:rPr lang="en-US" sz="3200" dirty="0"/>
              <a:t>Also, there is a large train network with special lines connecting </a:t>
            </a:r>
          </a:p>
          <a:p>
            <a:r>
              <a:rPr lang="en-US" sz="3200" dirty="0"/>
              <a:t>central London with Heathrow Airport. The trains are as fast as the underground but not as cheap. Finally, there are taxis. You can see these famous black taxis all over London. Taxis are very expensive, but they are convenient if you are in a hurry.</a:t>
            </a:r>
          </a:p>
        </p:txBody>
      </p:sp>
      <p:sp>
        <p:nvSpPr>
          <p:cNvPr id="8" name="Oval 7"/>
          <p:cNvSpPr/>
          <p:nvPr/>
        </p:nvSpPr>
        <p:spPr>
          <a:xfrm>
            <a:off x="304801" y="4235280"/>
            <a:ext cx="6719454" cy="7107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052945" y="5684879"/>
            <a:ext cx="6871856" cy="7297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D2-TRACK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8466" y="334089"/>
            <a:ext cx="609600" cy="609600"/>
          </a:xfrm>
          <a:prstGeom prst="rect">
            <a:avLst/>
          </a:prstGeom>
        </p:spPr>
      </p:pic>
      <p:sp>
        <p:nvSpPr>
          <p:cNvPr id="11" name="Text Box 10"/>
          <p:cNvSpPr txBox="1"/>
          <p:nvPr/>
        </p:nvSpPr>
        <p:spPr>
          <a:xfrm>
            <a:off x="10327640" y="1126490"/>
            <a:ext cx="1864360" cy="645160"/>
          </a:xfrm>
          <a:prstGeom prst="rect">
            <a:avLst/>
          </a:prstGeom>
          <a:noFill/>
        </p:spPr>
        <p:txBody>
          <a:bodyPr wrap="square" rtlCol="0" anchor="t">
            <a:spAutoFit/>
          </a:bodyPr>
          <a:lstStyle/>
          <a:p>
            <a:pPr algn="r"/>
            <a:r>
              <a:rPr lang="en-US" i="1" dirty="0">
                <a:solidFill>
                  <a:srgbClr val="FF0000"/>
                </a:solidFill>
                <a:sym typeface="+mn-ea"/>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anim calcmode="lin" valueType="num">
                                      <p:cBhvr>
                                        <p:cTn id="25" dur="2000" fill="hold"/>
                                        <p:tgtEl>
                                          <p:spTgt spid="6"/>
                                        </p:tgtEl>
                                        <p:attrNameLst>
                                          <p:attrName>ppt_w</p:attrName>
                                        </p:attrNameLst>
                                      </p:cBhvr>
                                      <p:tavLst>
                                        <p:tav tm="0" fmla="#ppt_w*sin(2.5*pi*$)">
                                          <p:val>
                                            <p:fltVal val="0"/>
                                          </p:val>
                                        </p:tav>
                                        <p:tav tm="100000">
                                          <p:val>
                                            <p:fltVal val="1"/>
                                          </p:val>
                                        </p:tav>
                                      </p:tavLst>
                                    </p:anim>
                                    <p:anim calcmode="lin" valueType="num">
                                      <p:cBhvr>
                                        <p:cTn id="2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0"/>
                </p:tgtEl>
              </p:cMediaNode>
            </p:audio>
          </p:childTnLst>
        </p:cTn>
      </p:par>
    </p:tnLst>
    <p:bldLst>
      <p:bldP spid="5" grpId="0"/>
      <p:bldP spid="6" grpId="0"/>
      <p:bldP spid="7" grpId="0"/>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175" y="1127760"/>
            <a:ext cx="11678285" cy="4831080"/>
          </a:xfrm>
          <a:prstGeom prst="rect">
            <a:avLst/>
          </a:prstGeom>
        </p:spPr>
        <p:txBody>
          <a:bodyPr wrap="square">
            <a:spAutoFit/>
          </a:bodyPr>
          <a:lstStyle/>
          <a:p>
            <a:pPr marL="531495" indent="-531495" algn="just"/>
            <a:r>
              <a:rPr lang="en-US" sz="2800" dirty="0"/>
              <a:t>M: My name's James Martin and I'm going to tell you about the transportation in London. There are even hundred bus routes covering all of London. Buses aren't as fast as the subway, but there are over nineteen thousand bus stops in London. You can pay for tickets using a London travel card. The subway in London is called the Underground. There are eleven underground train lines covering over four hundred kilometers of track with two hundred and seventy stations. It's really fast. Also, there is a large train network with special lines connecting central London with Heathrow Airport. The trains are as fast as the underground but not as cheap. Finally, there are taxis. You can see these famous black taxis all over London. Taxis are very expensive, but they are convenient if you are in a hurry.</a:t>
            </a:r>
          </a:p>
        </p:txBody>
      </p:sp>
      <p:sp>
        <p:nvSpPr>
          <p:cNvPr id="3" name="Rectangle 2"/>
          <p:cNvSpPr/>
          <p:nvPr/>
        </p:nvSpPr>
        <p:spPr>
          <a:xfrm>
            <a:off x="0" y="371192"/>
            <a:ext cx="1620570" cy="371192"/>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Audio scripts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0720"/>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68</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51381" y="1234714"/>
            <a:ext cx="9913885" cy="5208159"/>
          </a:xfrm>
          <a:prstGeom prst="rect">
            <a:avLst/>
          </a:prstGeom>
        </p:spPr>
      </p:pic>
      <p:pic>
        <p:nvPicPr>
          <p:cNvPr id="4" name="Picture 3"/>
          <p:cNvPicPr>
            <a:picLocks noChangeAspect="1"/>
          </p:cNvPicPr>
          <p:nvPr/>
        </p:nvPicPr>
        <p:blipFill>
          <a:blip r:embed="rId6"/>
          <a:stretch>
            <a:fillRect/>
          </a:stretch>
        </p:blipFill>
        <p:spPr>
          <a:xfrm>
            <a:off x="1751310" y="309378"/>
            <a:ext cx="10182386" cy="745052"/>
          </a:xfrm>
          <a:prstGeom prst="rect">
            <a:avLst/>
          </a:prstGeom>
        </p:spPr>
      </p:pic>
      <p:pic>
        <p:nvPicPr>
          <p:cNvPr id="5" name="TRACK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68129" y="1146243"/>
            <a:ext cx="609600" cy="609600"/>
          </a:xfrm>
          <a:prstGeom prst="rect">
            <a:avLst/>
          </a:prstGeom>
        </p:spPr>
      </p:pic>
      <p:sp>
        <p:nvSpPr>
          <p:cNvPr id="6" name="Text Box 5"/>
          <p:cNvSpPr txBox="1"/>
          <p:nvPr/>
        </p:nvSpPr>
        <p:spPr>
          <a:xfrm>
            <a:off x="10327640" y="1847215"/>
            <a:ext cx="1864360" cy="645160"/>
          </a:xfrm>
          <a:prstGeom prst="rect">
            <a:avLst/>
          </a:prstGeom>
          <a:noFill/>
        </p:spPr>
        <p:txBody>
          <a:bodyPr wrap="square" rtlCol="0" anchor="t">
            <a:spAutoFit/>
          </a:bodyPr>
          <a:lstStyle/>
          <a:p>
            <a:pPr algn="r"/>
            <a:r>
              <a:rPr lang="en-US" i="1" dirty="0">
                <a:solidFill>
                  <a:srgbClr val="FF0000"/>
                </a:solidFill>
                <a:sym typeface="+mn-ea"/>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3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119" y="469412"/>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LESSON OUTLINE</a:t>
            </a:r>
          </a:p>
        </p:txBody>
      </p:sp>
      <p:pic>
        <p:nvPicPr>
          <p:cNvPr id="6" name="Picture 5"/>
          <p:cNvPicPr>
            <a:picLocks noChangeAspect="1"/>
          </p:cNvPicPr>
          <p:nvPr/>
        </p:nvPicPr>
        <p:blipFill>
          <a:blip r:embed="rId2"/>
          <a:stretch>
            <a:fillRect/>
          </a:stretch>
        </p:blipFill>
        <p:spPr>
          <a:xfrm>
            <a:off x="163119" y="1472858"/>
            <a:ext cx="1920785" cy="570039"/>
          </a:xfrm>
          <a:prstGeom prst="rect">
            <a:avLst/>
          </a:prstGeom>
        </p:spPr>
      </p:pic>
      <p:sp>
        <p:nvSpPr>
          <p:cNvPr id="11" name="Round Diagonal Corner Rectangle 10"/>
          <p:cNvSpPr/>
          <p:nvPr/>
        </p:nvSpPr>
        <p:spPr>
          <a:xfrm>
            <a:off x="541957" y="5104856"/>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19" y="2123989"/>
            <a:ext cx="2890020" cy="589500"/>
          </a:xfrm>
          <a:prstGeom prst="rect">
            <a:avLst/>
          </a:prstGeom>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050" y="2755238"/>
            <a:ext cx="2891243" cy="589500"/>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264" y="3329162"/>
            <a:ext cx="2890020" cy="589500"/>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135" y="3878675"/>
            <a:ext cx="2627071" cy="535865"/>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584" y="4385894"/>
            <a:ext cx="2890020" cy="589500"/>
          </a:xfrm>
          <a:prstGeom prst="rect">
            <a:avLst/>
          </a:prstGeom>
        </p:spPr>
      </p:pic>
      <p:pic>
        <p:nvPicPr>
          <p:cNvPr id="5" name="Picture 4"/>
          <p:cNvPicPr>
            <a:picLocks noChangeAspect="1"/>
          </p:cNvPicPr>
          <p:nvPr/>
        </p:nvPicPr>
        <p:blipFill>
          <a:blip r:embed="rId8"/>
          <a:stretch>
            <a:fillRect/>
          </a:stretch>
        </p:blipFill>
        <p:spPr>
          <a:xfrm>
            <a:off x="3472896" y="481487"/>
            <a:ext cx="4201181" cy="5876365"/>
          </a:xfrm>
          <a:prstGeom prst="rect">
            <a:avLst/>
          </a:prstGeom>
        </p:spPr>
      </p:pic>
      <p:pic>
        <p:nvPicPr>
          <p:cNvPr id="7" name="Picture 6"/>
          <p:cNvPicPr>
            <a:picLocks noChangeAspect="1"/>
          </p:cNvPicPr>
          <p:nvPr/>
        </p:nvPicPr>
        <p:blipFill>
          <a:blip r:embed="rId9"/>
          <a:stretch>
            <a:fillRect/>
          </a:stretch>
        </p:blipFill>
        <p:spPr>
          <a:xfrm>
            <a:off x="7746321" y="472156"/>
            <a:ext cx="4201181" cy="587636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13389" y="297197"/>
            <a:ext cx="11237752" cy="3637340"/>
          </a:xfrm>
          <a:prstGeom prst="rect">
            <a:avLst/>
          </a:prstGeom>
        </p:spPr>
      </p:pic>
      <p:sp>
        <p:nvSpPr>
          <p:cNvPr id="4" name="Rectangle 3"/>
          <p:cNvSpPr/>
          <p:nvPr/>
        </p:nvSpPr>
        <p:spPr>
          <a:xfrm>
            <a:off x="1272885" y="3934537"/>
            <a:ext cx="9918492" cy="2400657"/>
          </a:xfrm>
          <a:prstGeom prst="rect">
            <a:avLst/>
          </a:prstGeom>
        </p:spPr>
        <p:txBody>
          <a:bodyPr wrap="square">
            <a:spAutoFit/>
          </a:bodyPr>
          <a:lstStyle/>
          <a:p>
            <a:r>
              <a:rPr lang="en-US" sz="2500" dirty="0"/>
              <a:t>1. </a:t>
            </a:r>
          </a:p>
          <a:p>
            <a:r>
              <a:rPr lang="en-US" sz="2500" dirty="0"/>
              <a:t>G: What luggage do you have, Tommy? Is it the blue backpack?</a:t>
            </a:r>
          </a:p>
          <a:p>
            <a:r>
              <a:rPr lang="en-US" sz="2500" dirty="0"/>
              <a:t>B: Mine's a dark blue suitcase, Rachel. </a:t>
            </a:r>
          </a:p>
          <a:p>
            <a:r>
              <a:rPr lang="en-US" sz="2500" dirty="0"/>
              <a:t>G: Is this yours? </a:t>
            </a:r>
          </a:p>
          <a:p>
            <a:r>
              <a:rPr lang="en-US" sz="2500" dirty="0"/>
              <a:t>B: No, mine's a small suitcase. </a:t>
            </a:r>
          </a:p>
          <a:p>
            <a:r>
              <a:rPr lang="en-US" sz="2500" dirty="0"/>
              <a:t>G: Ah! Here it is! </a:t>
            </a:r>
          </a:p>
        </p:txBody>
      </p:sp>
      <p:sp>
        <p:nvSpPr>
          <p:cNvPr id="11" name="Oval 10"/>
          <p:cNvSpPr/>
          <p:nvPr/>
        </p:nvSpPr>
        <p:spPr>
          <a:xfrm>
            <a:off x="2555109" y="4696692"/>
            <a:ext cx="2700802" cy="498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033527" y="5481305"/>
            <a:ext cx="2222384" cy="4600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10828103" y="3142797"/>
            <a:ext cx="469372" cy="572405"/>
          </a:xfrm>
          <a:prstGeom prst="rect">
            <a:avLst/>
          </a:prstGeom>
        </p:spPr>
      </p:pic>
      <p:pic>
        <p:nvPicPr>
          <p:cNvPr id="5" name="TRACK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1657" y="296885"/>
            <a:ext cx="609600" cy="609600"/>
          </a:xfrm>
          <a:prstGeom prst="rect">
            <a:avLst/>
          </a:prstGeom>
        </p:spPr>
      </p:pic>
      <p:sp>
        <p:nvSpPr>
          <p:cNvPr id="3" name="Text Box 2"/>
          <p:cNvSpPr txBox="1"/>
          <p:nvPr/>
        </p:nvSpPr>
        <p:spPr>
          <a:xfrm>
            <a:off x="10327640" y="279400"/>
            <a:ext cx="1864360" cy="645160"/>
          </a:xfrm>
          <a:prstGeom prst="rect">
            <a:avLst/>
          </a:prstGeom>
          <a:noFill/>
        </p:spPr>
        <p:txBody>
          <a:bodyPr wrap="square" rtlCol="0" anchor="t">
            <a:spAutoFit/>
          </a:bodyPr>
          <a:lstStyle/>
          <a:p>
            <a:pPr algn="r"/>
            <a:r>
              <a:rPr lang="en-US" i="1" dirty="0">
                <a:solidFill>
                  <a:srgbClr val="FF0000"/>
                </a:solidFill>
                <a:sym typeface="+mn-ea"/>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5"/>
                </p:tgtEl>
              </p:cMediaNode>
            </p:audio>
          </p:childTnLst>
        </p:cTn>
      </p:par>
    </p:tnLst>
    <p:bldLst>
      <p:bldP spid="4" grpId="0"/>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47325" y="457512"/>
            <a:ext cx="10150918" cy="3346897"/>
          </a:xfrm>
          <a:prstGeom prst="rect">
            <a:avLst/>
          </a:prstGeom>
        </p:spPr>
      </p:pic>
      <p:pic>
        <p:nvPicPr>
          <p:cNvPr id="3" name="Picture 2"/>
          <p:cNvPicPr>
            <a:picLocks noChangeAspect="1"/>
          </p:cNvPicPr>
          <p:nvPr/>
        </p:nvPicPr>
        <p:blipFill>
          <a:blip r:embed="rId5"/>
          <a:stretch>
            <a:fillRect/>
          </a:stretch>
        </p:blipFill>
        <p:spPr>
          <a:xfrm>
            <a:off x="2823356" y="3142797"/>
            <a:ext cx="469372" cy="572405"/>
          </a:xfrm>
          <a:prstGeom prst="rect">
            <a:avLst/>
          </a:prstGeom>
        </p:spPr>
      </p:pic>
      <p:sp>
        <p:nvSpPr>
          <p:cNvPr id="4" name="Rectangle 3"/>
          <p:cNvSpPr/>
          <p:nvPr/>
        </p:nvSpPr>
        <p:spPr>
          <a:xfrm>
            <a:off x="1252889" y="3804409"/>
            <a:ext cx="7939790" cy="2800767"/>
          </a:xfrm>
          <a:prstGeom prst="rect">
            <a:avLst/>
          </a:prstGeom>
        </p:spPr>
        <p:txBody>
          <a:bodyPr wrap="square">
            <a:spAutoFit/>
          </a:bodyPr>
          <a:lstStyle/>
          <a:p>
            <a:r>
              <a:rPr lang="en-US" sz="2200" dirty="0"/>
              <a:t>2. </a:t>
            </a:r>
          </a:p>
          <a:p>
            <a:r>
              <a:rPr lang="en-US" sz="2200" dirty="0"/>
              <a:t>W: Let's go to the city mall today. </a:t>
            </a:r>
          </a:p>
          <a:p>
            <a:r>
              <a:rPr lang="en-US" sz="2200" dirty="0"/>
              <a:t>M: Good idea. How are we going to get there? </a:t>
            </a:r>
          </a:p>
          <a:p>
            <a:r>
              <a:rPr lang="en-US" sz="2200" dirty="0"/>
              <a:t>W: We could take the bus. </a:t>
            </a:r>
          </a:p>
          <a:p>
            <a:r>
              <a:rPr lang="en-US" sz="2200" dirty="0"/>
              <a:t>M: Hmm. The bus isn't as frequent as the subway. </a:t>
            </a:r>
          </a:p>
          <a:p>
            <a:r>
              <a:rPr lang="en-US" sz="2200" dirty="0"/>
              <a:t>W: Yeah… and the subway is cheaper than the train. </a:t>
            </a:r>
          </a:p>
          <a:p>
            <a:r>
              <a:rPr lang="en-US" sz="2200" dirty="0"/>
              <a:t>M: OK. Let's take the subway, then.</a:t>
            </a:r>
          </a:p>
          <a:p>
            <a:r>
              <a:rPr lang="en-US" sz="2200" dirty="0"/>
              <a:t>W: Sure.</a:t>
            </a:r>
          </a:p>
        </p:txBody>
      </p:sp>
      <p:sp>
        <p:nvSpPr>
          <p:cNvPr id="5" name="Oval 4"/>
          <p:cNvSpPr/>
          <p:nvPr/>
        </p:nvSpPr>
        <p:spPr>
          <a:xfrm>
            <a:off x="2684373" y="5830039"/>
            <a:ext cx="2677335"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676400" y="6147925"/>
            <a:ext cx="665018" cy="4295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14222" y="456905"/>
            <a:ext cx="609600" cy="609600"/>
          </a:xfrm>
          <a:prstGeom prst="rect">
            <a:avLst/>
          </a:prstGeom>
        </p:spPr>
      </p:pic>
      <p:sp>
        <p:nvSpPr>
          <p:cNvPr id="8" name="Text Box 7"/>
          <p:cNvSpPr txBox="1"/>
          <p:nvPr/>
        </p:nvSpPr>
        <p:spPr>
          <a:xfrm>
            <a:off x="10327640" y="457200"/>
            <a:ext cx="1864360" cy="645160"/>
          </a:xfrm>
          <a:prstGeom prst="rect">
            <a:avLst/>
          </a:prstGeom>
          <a:noFill/>
        </p:spPr>
        <p:txBody>
          <a:bodyPr wrap="square" rtlCol="0" anchor="t">
            <a:spAutoFit/>
          </a:bodyPr>
          <a:lstStyle/>
          <a:p>
            <a:pPr algn="r"/>
            <a:r>
              <a:rPr lang="en-US" i="1" dirty="0">
                <a:solidFill>
                  <a:srgbClr val="FF0000"/>
                </a:solidFill>
                <a:sym typeface="+mn-ea"/>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4" grpId="0"/>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49602" y="453062"/>
            <a:ext cx="9943709" cy="3197928"/>
          </a:xfrm>
          <a:prstGeom prst="rect">
            <a:avLst/>
          </a:prstGeom>
        </p:spPr>
      </p:pic>
      <p:sp>
        <p:nvSpPr>
          <p:cNvPr id="3" name="Rectangle 2"/>
          <p:cNvSpPr/>
          <p:nvPr/>
        </p:nvSpPr>
        <p:spPr>
          <a:xfrm>
            <a:off x="1264169" y="4040734"/>
            <a:ext cx="8344525" cy="2354491"/>
          </a:xfrm>
          <a:prstGeom prst="rect">
            <a:avLst/>
          </a:prstGeom>
        </p:spPr>
        <p:txBody>
          <a:bodyPr wrap="square">
            <a:spAutoFit/>
          </a:bodyPr>
          <a:lstStyle/>
          <a:p>
            <a:r>
              <a:rPr lang="en-US" sz="2100" dirty="0"/>
              <a:t>3. </a:t>
            </a:r>
          </a:p>
          <a:p>
            <a:r>
              <a:rPr lang="en-US" sz="2100" dirty="0"/>
              <a:t>W: I'm visiting Aunt Vicky this Sunday. Do you want to go with me?</a:t>
            </a:r>
          </a:p>
          <a:p>
            <a:r>
              <a:rPr lang="en-US" sz="2100" dirty="0"/>
              <a:t>B: Sure! I miss her. </a:t>
            </a:r>
          </a:p>
          <a:p>
            <a:r>
              <a:rPr lang="en-US" sz="2100" dirty="0"/>
              <a:t>W: My car's broken so we're going to take the bus there. </a:t>
            </a:r>
          </a:p>
          <a:p>
            <a:r>
              <a:rPr lang="en-US" sz="2100" dirty="0"/>
              <a:t>B: Oh, Mom. Buses are cheap but always full. Can we go by taxi?</a:t>
            </a:r>
          </a:p>
          <a:p>
            <a:r>
              <a:rPr lang="en-US" sz="2100" dirty="0"/>
              <a:t>W: Taxis are expensive. Let's take the train. It's comfortable and fast.</a:t>
            </a:r>
          </a:p>
          <a:p>
            <a:r>
              <a:rPr lang="en-US" sz="2100" dirty="0"/>
              <a:t>B: Sounds great! </a:t>
            </a:r>
          </a:p>
        </p:txBody>
      </p:sp>
      <p:pic>
        <p:nvPicPr>
          <p:cNvPr id="4" name="Picture 3"/>
          <p:cNvPicPr>
            <a:picLocks noChangeAspect="1"/>
          </p:cNvPicPr>
          <p:nvPr/>
        </p:nvPicPr>
        <p:blipFill>
          <a:blip r:embed="rId5"/>
          <a:stretch>
            <a:fillRect/>
          </a:stretch>
        </p:blipFill>
        <p:spPr>
          <a:xfrm>
            <a:off x="6256103" y="2987255"/>
            <a:ext cx="469372" cy="572405"/>
          </a:xfrm>
          <a:prstGeom prst="rect">
            <a:avLst/>
          </a:prstGeom>
        </p:spPr>
      </p:pic>
      <p:sp>
        <p:nvSpPr>
          <p:cNvPr id="5" name="Oval 4"/>
          <p:cNvSpPr/>
          <p:nvPr/>
        </p:nvSpPr>
        <p:spPr>
          <a:xfrm>
            <a:off x="3809999" y="5644148"/>
            <a:ext cx="4959927"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552501" y="5948425"/>
            <a:ext cx="1675608" cy="4800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60222" y="364830"/>
            <a:ext cx="609600" cy="609600"/>
          </a:xfrm>
          <a:prstGeom prst="rect">
            <a:avLst/>
          </a:prstGeom>
        </p:spPr>
      </p:pic>
      <p:sp>
        <p:nvSpPr>
          <p:cNvPr id="8" name="Text Box 7"/>
          <p:cNvSpPr txBox="1"/>
          <p:nvPr/>
        </p:nvSpPr>
        <p:spPr>
          <a:xfrm>
            <a:off x="10327640" y="452755"/>
            <a:ext cx="1864360" cy="645160"/>
          </a:xfrm>
          <a:prstGeom prst="rect">
            <a:avLst/>
          </a:prstGeom>
          <a:noFill/>
        </p:spPr>
        <p:txBody>
          <a:bodyPr wrap="square" rtlCol="0" anchor="t">
            <a:spAutoFit/>
          </a:bodyPr>
          <a:lstStyle/>
          <a:p>
            <a:pPr algn="r"/>
            <a:r>
              <a:rPr lang="en-US" i="1" dirty="0">
                <a:solidFill>
                  <a:srgbClr val="FF0000"/>
                </a:solidFill>
                <a:sym typeface="+mn-ea"/>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3" grpId="0"/>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750" y="493269"/>
            <a:ext cx="10059571" cy="3257761"/>
          </a:xfrm>
          <a:prstGeom prst="rect">
            <a:avLst/>
          </a:prstGeom>
        </p:spPr>
      </p:pic>
      <p:sp>
        <p:nvSpPr>
          <p:cNvPr id="3" name="Rectangle 2"/>
          <p:cNvSpPr/>
          <p:nvPr/>
        </p:nvSpPr>
        <p:spPr>
          <a:xfrm>
            <a:off x="2013679" y="3751030"/>
            <a:ext cx="6096000" cy="2800767"/>
          </a:xfrm>
          <a:prstGeom prst="rect">
            <a:avLst/>
          </a:prstGeom>
        </p:spPr>
        <p:txBody>
          <a:bodyPr>
            <a:spAutoFit/>
          </a:bodyPr>
          <a:lstStyle/>
          <a:p>
            <a:r>
              <a:rPr lang="en-US" sz="2200" dirty="0"/>
              <a:t>4. </a:t>
            </a:r>
          </a:p>
          <a:p>
            <a:r>
              <a:rPr lang="en-US" sz="2200" dirty="0"/>
              <a:t>G: Here's your red backpack, Carl. </a:t>
            </a:r>
          </a:p>
          <a:p>
            <a:r>
              <a:rPr lang="en-US" sz="2200" dirty="0"/>
              <a:t>B: Thanks. What luggage do you have, Maria? </a:t>
            </a:r>
          </a:p>
          <a:p>
            <a:r>
              <a:rPr lang="en-US" sz="2200" dirty="0"/>
              <a:t>G: Mine's a red suitcase. </a:t>
            </a:r>
          </a:p>
          <a:p>
            <a:r>
              <a:rPr lang="en-US" sz="2200" dirty="0"/>
              <a:t>B: Is this yours? The small red suitcase? </a:t>
            </a:r>
          </a:p>
          <a:p>
            <a:r>
              <a:rPr lang="en-US" sz="2200" dirty="0"/>
              <a:t>G: No, it's not. Mine's bigger than that. </a:t>
            </a:r>
          </a:p>
          <a:p>
            <a:r>
              <a:rPr lang="en-US" sz="2200" dirty="0"/>
              <a:t>B: Oh, right. Look, there it is! </a:t>
            </a:r>
          </a:p>
          <a:p>
            <a:r>
              <a:rPr lang="en-US" sz="2200" dirty="0"/>
              <a:t>G: That's it!</a:t>
            </a:r>
          </a:p>
        </p:txBody>
      </p:sp>
      <p:pic>
        <p:nvPicPr>
          <p:cNvPr id="4" name="Picture 3"/>
          <p:cNvPicPr>
            <a:picLocks noChangeAspect="1"/>
          </p:cNvPicPr>
          <p:nvPr/>
        </p:nvPicPr>
        <p:blipFill>
          <a:blip r:embed="rId5"/>
          <a:stretch>
            <a:fillRect/>
          </a:stretch>
        </p:blipFill>
        <p:spPr>
          <a:xfrm>
            <a:off x="2720917" y="3075081"/>
            <a:ext cx="469372" cy="572405"/>
          </a:xfrm>
          <a:prstGeom prst="rect">
            <a:avLst/>
          </a:prstGeom>
        </p:spPr>
      </p:pic>
      <p:sp>
        <p:nvSpPr>
          <p:cNvPr id="5" name="Oval 4"/>
          <p:cNvSpPr/>
          <p:nvPr/>
        </p:nvSpPr>
        <p:spPr>
          <a:xfrm>
            <a:off x="3162579" y="4821380"/>
            <a:ext cx="1730054" cy="3325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762533" y="5112328"/>
            <a:ext cx="2961864" cy="3813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678777" y="5479809"/>
            <a:ext cx="3045619" cy="3504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1017" y="364195"/>
            <a:ext cx="609600" cy="609600"/>
          </a:xfrm>
          <a:prstGeom prst="rect">
            <a:avLst/>
          </a:prstGeom>
        </p:spPr>
      </p:pic>
      <p:sp>
        <p:nvSpPr>
          <p:cNvPr id="9" name="Text Box 8"/>
          <p:cNvSpPr txBox="1"/>
          <p:nvPr/>
        </p:nvSpPr>
        <p:spPr>
          <a:xfrm>
            <a:off x="10236835" y="364490"/>
            <a:ext cx="1864360" cy="645160"/>
          </a:xfrm>
          <a:prstGeom prst="rect">
            <a:avLst/>
          </a:prstGeom>
          <a:noFill/>
        </p:spPr>
        <p:txBody>
          <a:bodyPr wrap="square" rtlCol="0" anchor="t">
            <a:spAutoFit/>
          </a:bodyPr>
          <a:lstStyle/>
          <a:p>
            <a:pPr algn="r"/>
            <a:r>
              <a:rPr lang="en-US" i="1" dirty="0">
                <a:solidFill>
                  <a:srgbClr val="FF0000"/>
                </a:solidFill>
                <a:sym typeface="+mn-ea"/>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childTnLst>
        </p:cTn>
      </p:par>
    </p:tnLst>
    <p:bldLst>
      <p:bldP spid="3" grpId="0"/>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53661" y="425892"/>
            <a:ext cx="10194483" cy="3411500"/>
          </a:xfrm>
          <a:prstGeom prst="rect">
            <a:avLst/>
          </a:prstGeom>
        </p:spPr>
      </p:pic>
      <p:sp>
        <p:nvSpPr>
          <p:cNvPr id="3" name="Rectangle 2"/>
          <p:cNvSpPr/>
          <p:nvPr/>
        </p:nvSpPr>
        <p:spPr>
          <a:xfrm>
            <a:off x="1623933" y="3685814"/>
            <a:ext cx="8524407" cy="2800767"/>
          </a:xfrm>
          <a:prstGeom prst="rect">
            <a:avLst/>
          </a:prstGeom>
        </p:spPr>
        <p:txBody>
          <a:bodyPr wrap="square">
            <a:spAutoFit/>
          </a:bodyPr>
          <a:lstStyle/>
          <a:p>
            <a:r>
              <a:rPr lang="en-US" sz="2200" dirty="0"/>
              <a:t>5. </a:t>
            </a:r>
          </a:p>
          <a:p>
            <a:r>
              <a:rPr lang="en-US" sz="2200" dirty="0"/>
              <a:t>B: So, how are we getting to the amusement park? </a:t>
            </a:r>
          </a:p>
          <a:p>
            <a:r>
              <a:rPr lang="en-US" sz="2200" dirty="0"/>
              <a:t>G: Well, we can't take the subway. It doesn't go there. We could take the bus or the train.</a:t>
            </a:r>
          </a:p>
          <a:p>
            <a:r>
              <a:rPr lang="en-US" sz="2200" dirty="0"/>
              <a:t>B: Hmm. Well, the bus isn't as comfortable as the train. </a:t>
            </a:r>
          </a:p>
          <a:p>
            <a:r>
              <a:rPr lang="en-US" sz="2200" dirty="0"/>
              <a:t>G: Yeah, but it's a lot cheaper. </a:t>
            </a:r>
          </a:p>
          <a:p>
            <a:r>
              <a:rPr lang="en-US" sz="2200" dirty="0"/>
              <a:t>G: That's true. Let's take the bus, then. </a:t>
            </a:r>
          </a:p>
          <a:p>
            <a:r>
              <a:rPr lang="en-US" sz="2200" dirty="0"/>
              <a:t>B: OK. Sounds good.</a:t>
            </a:r>
          </a:p>
        </p:txBody>
      </p:sp>
      <p:pic>
        <p:nvPicPr>
          <p:cNvPr id="4" name="Picture 3"/>
          <p:cNvPicPr>
            <a:picLocks noChangeAspect="1"/>
          </p:cNvPicPr>
          <p:nvPr/>
        </p:nvPicPr>
        <p:blipFill>
          <a:blip r:embed="rId5"/>
          <a:stretch>
            <a:fillRect/>
          </a:stretch>
        </p:blipFill>
        <p:spPr>
          <a:xfrm>
            <a:off x="2930777" y="3075081"/>
            <a:ext cx="469372" cy="572405"/>
          </a:xfrm>
          <a:prstGeom prst="rect">
            <a:avLst/>
          </a:prstGeom>
        </p:spPr>
      </p:pic>
      <p:sp>
        <p:nvSpPr>
          <p:cNvPr id="5" name="Oval 4"/>
          <p:cNvSpPr/>
          <p:nvPr/>
        </p:nvSpPr>
        <p:spPr>
          <a:xfrm>
            <a:off x="3241964" y="5689924"/>
            <a:ext cx="2867892"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386216" y="6023021"/>
            <a:ext cx="1659312" cy="4497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7357" y="425790"/>
            <a:ext cx="609600" cy="609600"/>
          </a:xfrm>
          <a:prstGeom prst="rect">
            <a:avLst/>
          </a:prstGeom>
        </p:spPr>
      </p:pic>
      <p:sp>
        <p:nvSpPr>
          <p:cNvPr id="8" name="Text Box 7"/>
          <p:cNvSpPr txBox="1"/>
          <p:nvPr/>
        </p:nvSpPr>
        <p:spPr>
          <a:xfrm>
            <a:off x="10327640" y="1126490"/>
            <a:ext cx="1864360" cy="645160"/>
          </a:xfrm>
          <a:prstGeom prst="rect">
            <a:avLst/>
          </a:prstGeom>
          <a:noFill/>
        </p:spPr>
        <p:txBody>
          <a:bodyPr wrap="square" rtlCol="0" anchor="t">
            <a:spAutoFit/>
          </a:bodyPr>
          <a:lstStyle/>
          <a:p>
            <a:pPr algn="r"/>
            <a:r>
              <a:rPr lang="en-US" i="1" dirty="0">
                <a:solidFill>
                  <a:srgbClr val="FF0000"/>
                </a:solidFill>
                <a:sym typeface="+mn-ea"/>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3" grpId="0"/>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62573"/>
            <a:ext cx="11437495" cy="4834292"/>
          </a:xfrm>
          <a:prstGeom prst="rect">
            <a:avLst/>
          </a:prstGeom>
        </p:spPr>
      </p:pic>
      <p:pic>
        <p:nvPicPr>
          <p:cNvPr id="3" name="Picture 2"/>
          <p:cNvPicPr>
            <a:picLocks noChangeAspect="1"/>
          </p:cNvPicPr>
          <p:nvPr/>
        </p:nvPicPr>
        <p:blipFill>
          <a:blip r:embed="rId3"/>
          <a:stretch>
            <a:fillRect/>
          </a:stretch>
        </p:blipFill>
        <p:spPr>
          <a:xfrm>
            <a:off x="188392" y="352517"/>
            <a:ext cx="10364683" cy="598538"/>
          </a:xfrm>
          <a:prstGeom prst="rect">
            <a:avLst/>
          </a:prstGeom>
        </p:spPr>
      </p:pic>
      <p:pic>
        <p:nvPicPr>
          <p:cNvPr id="4" name="Picture 3"/>
          <p:cNvPicPr>
            <a:picLocks noChangeAspect="1"/>
          </p:cNvPicPr>
          <p:nvPr/>
        </p:nvPicPr>
        <p:blipFill>
          <a:blip r:embed="rId4"/>
          <a:stretch>
            <a:fillRect/>
          </a:stretch>
        </p:blipFill>
        <p:spPr>
          <a:xfrm>
            <a:off x="7863590" y="862473"/>
            <a:ext cx="1981200" cy="800100"/>
          </a:xfrm>
          <a:prstGeom prst="rect">
            <a:avLst/>
          </a:prstGeom>
        </p:spPr>
      </p:pic>
      <p:sp>
        <p:nvSpPr>
          <p:cNvPr id="5" name="TextBox 4"/>
          <p:cNvSpPr txBox="1"/>
          <p:nvPr/>
        </p:nvSpPr>
        <p:spPr>
          <a:xfrm>
            <a:off x="4318459" y="3119408"/>
            <a:ext cx="1169232" cy="553998"/>
          </a:xfrm>
          <a:prstGeom prst="rect">
            <a:avLst/>
          </a:prstGeom>
          <a:noFill/>
        </p:spPr>
        <p:txBody>
          <a:bodyPr wrap="square" rtlCol="0">
            <a:spAutoFit/>
          </a:bodyPr>
          <a:lstStyle/>
          <a:p>
            <a:r>
              <a:rPr lang="en-US" sz="3000" dirty="0">
                <a:solidFill>
                  <a:srgbClr val="FF0000"/>
                </a:solidFill>
              </a:rPr>
              <a:t>are</a:t>
            </a:r>
          </a:p>
        </p:txBody>
      </p:sp>
      <p:sp>
        <p:nvSpPr>
          <p:cNvPr id="7" name="TextBox 6"/>
          <p:cNvSpPr txBox="1"/>
          <p:nvPr/>
        </p:nvSpPr>
        <p:spPr>
          <a:xfrm>
            <a:off x="823780" y="3396407"/>
            <a:ext cx="1169232" cy="553998"/>
          </a:xfrm>
          <a:prstGeom prst="rect">
            <a:avLst/>
          </a:prstGeom>
          <a:noFill/>
        </p:spPr>
        <p:txBody>
          <a:bodyPr wrap="square" rtlCol="0">
            <a:spAutoFit/>
          </a:bodyPr>
          <a:lstStyle/>
          <a:p>
            <a:pPr algn="ctr"/>
            <a:r>
              <a:rPr lang="en-US" sz="3000" dirty="0">
                <a:solidFill>
                  <a:srgbClr val="FF0000"/>
                </a:solidFill>
              </a:rPr>
              <a:t>to</a:t>
            </a:r>
          </a:p>
        </p:txBody>
      </p:sp>
      <p:sp>
        <p:nvSpPr>
          <p:cNvPr id="8" name="TextBox 7"/>
          <p:cNvSpPr txBox="1"/>
          <p:nvPr/>
        </p:nvSpPr>
        <p:spPr>
          <a:xfrm>
            <a:off x="4813824" y="3396407"/>
            <a:ext cx="1169232" cy="553998"/>
          </a:xfrm>
          <a:prstGeom prst="rect">
            <a:avLst/>
          </a:prstGeom>
          <a:noFill/>
        </p:spPr>
        <p:txBody>
          <a:bodyPr wrap="square" rtlCol="0">
            <a:spAutoFit/>
          </a:bodyPr>
          <a:lstStyle/>
          <a:p>
            <a:pPr algn="ctr"/>
            <a:r>
              <a:rPr lang="en-US" sz="3000" dirty="0">
                <a:solidFill>
                  <a:srgbClr val="FF0000"/>
                </a:solidFill>
              </a:rPr>
              <a:t>in</a:t>
            </a:r>
          </a:p>
        </p:txBody>
      </p:sp>
      <p:sp>
        <p:nvSpPr>
          <p:cNvPr id="9" name="TextBox 8"/>
          <p:cNvSpPr txBox="1"/>
          <p:nvPr/>
        </p:nvSpPr>
        <p:spPr>
          <a:xfrm>
            <a:off x="6638938" y="4297180"/>
            <a:ext cx="1169232" cy="553998"/>
          </a:xfrm>
          <a:prstGeom prst="rect">
            <a:avLst/>
          </a:prstGeom>
          <a:noFill/>
        </p:spPr>
        <p:txBody>
          <a:bodyPr wrap="square" rtlCol="0">
            <a:spAutoFit/>
          </a:bodyPr>
          <a:lstStyle/>
          <a:p>
            <a:pPr algn="ctr"/>
            <a:r>
              <a:rPr lang="en-US" sz="3000" dirty="0">
                <a:solidFill>
                  <a:srgbClr val="FF0000"/>
                </a:solidFill>
              </a:rPr>
              <a:t>by</a:t>
            </a:r>
          </a:p>
        </p:txBody>
      </p:sp>
      <p:sp>
        <p:nvSpPr>
          <p:cNvPr id="10" name="TextBox 9"/>
          <p:cNvSpPr txBox="1"/>
          <p:nvPr/>
        </p:nvSpPr>
        <p:spPr>
          <a:xfrm>
            <a:off x="3436775" y="4574179"/>
            <a:ext cx="1169232" cy="553998"/>
          </a:xfrm>
          <a:prstGeom prst="rect">
            <a:avLst/>
          </a:prstGeom>
          <a:noFill/>
        </p:spPr>
        <p:txBody>
          <a:bodyPr wrap="square" rtlCol="0">
            <a:spAutoFit/>
          </a:bodyPr>
          <a:lstStyle/>
          <a:p>
            <a:pPr algn="ctr"/>
            <a:r>
              <a:rPr lang="en-US" sz="3000" dirty="0">
                <a:solidFill>
                  <a:srgbClr val="FF0000"/>
                </a:solidFill>
              </a:rPr>
              <a:t>but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46363"/>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68</a:t>
            </a:r>
          </a:p>
        </p:txBody>
      </p:sp>
      <p:pic>
        <p:nvPicPr>
          <p:cNvPr id="2" name="Picture 1"/>
          <p:cNvPicPr>
            <a:picLocks noChangeAspect="1"/>
          </p:cNvPicPr>
          <p:nvPr/>
        </p:nvPicPr>
        <p:blipFill>
          <a:blip r:embed="rId2"/>
          <a:stretch>
            <a:fillRect/>
          </a:stretch>
        </p:blipFill>
        <p:spPr>
          <a:xfrm>
            <a:off x="475937" y="1305856"/>
            <a:ext cx="11366290" cy="43466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5833"/>
            <a:ext cx="10333931" cy="4326147"/>
          </a:xfrm>
          <a:prstGeom prst="rect">
            <a:avLst/>
          </a:prstGeom>
        </p:spPr>
      </p:pic>
      <p:sp>
        <p:nvSpPr>
          <p:cNvPr id="3" name="Rectangle 2"/>
          <p:cNvSpPr/>
          <p:nvPr/>
        </p:nvSpPr>
        <p:spPr>
          <a:xfrm>
            <a:off x="10540583" y="1013056"/>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6" name="Picture 5"/>
          <p:cNvPicPr>
            <a:picLocks noChangeAspect="1"/>
          </p:cNvPicPr>
          <p:nvPr/>
        </p:nvPicPr>
        <p:blipFill>
          <a:blip r:embed="rId3"/>
          <a:stretch>
            <a:fillRect/>
          </a:stretch>
        </p:blipFill>
        <p:spPr>
          <a:xfrm>
            <a:off x="4184676" y="4752662"/>
            <a:ext cx="3552825" cy="590550"/>
          </a:xfrm>
          <a:prstGeom prst="rect">
            <a:avLst/>
          </a:prstGeom>
        </p:spPr>
      </p:pic>
      <p:pic>
        <p:nvPicPr>
          <p:cNvPr id="7" name="Picture 6"/>
          <p:cNvPicPr>
            <a:picLocks noChangeAspect="1"/>
          </p:cNvPicPr>
          <p:nvPr/>
        </p:nvPicPr>
        <p:blipFill>
          <a:blip r:embed="rId4"/>
          <a:stretch>
            <a:fillRect/>
          </a:stretch>
        </p:blipFill>
        <p:spPr>
          <a:xfrm>
            <a:off x="4184676" y="5450839"/>
            <a:ext cx="3145514" cy="761804"/>
          </a:xfrm>
          <a:prstGeom prst="rect">
            <a:avLst/>
          </a:prstGeom>
        </p:spPr>
      </p:pic>
      <p:sp>
        <p:nvSpPr>
          <p:cNvPr id="8" name="Rectangle 7"/>
          <p:cNvSpPr/>
          <p:nvPr/>
        </p:nvSpPr>
        <p:spPr>
          <a:xfrm>
            <a:off x="5878642" y="5831741"/>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747903" y="2381314"/>
            <a:ext cx="34316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0816" y="2719351"/>
            <a:ext cx="18059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5833"/>
            <a:ext cx="10333931" cy="4326147"/>
          </a:xfrm>
          <a:prstGeom prst="rect">
            <a:avLst/>
          </a:prstGeom>
        </p:spPr>
      </p:pic>
      <p:sp>
        <p:nvSpPr>
          <p:cNvPr id="3" name="Rectangle 2"/>
          <p:cNvSpPr/>
          <p:nvPr/>
        </p:nvSpPr>
        <p:spPr>
          <a:xfrm>
            <a:off x="10540583" y="1034321"/>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7" name="Picture 6"/>
          <p:cNvPicPr>
            <a:picLocks noChangeAspect="1"/>
          </p:cNvPicPr>
          <p:nvPr/>
        </p:nvPicPr>
        <p:blipFill>
          <a:blip r:embed="rId3"/>
          <a:stretch>
            <a:fillRect/>
          </a:stretch>
        </p:blipFill>
        <p:spPr>
          <a:xfrm>
            <a:off x="4184676" y="5450839"/>
            <a:ext cx="3145514" cy="761804"/>
          </a:xfrm>
          <a:prstGeom prst="rect">
            <a:avLst/>
          </a:prstGeom>
        </p:spPr>
      </p:pic>
      <p:sp>
        <p:nvSpPr>
          <p:cNvPr id="8" name="Rectangle 7"/>
          <p:cNvSpPr/>
          <p:nvPr/>
        </p:nvSpPr>
        <p:spPr>
          <a:xfrm>
            <a:off x="6595670" y="5831741"/>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704538" y="3429000"/>
            <a:ext cx="54729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3280814" y="4734804"/>
            <a:ext cx="5131373" cy="6043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5833"/>
            <a:ext cx="10333931" cy="4326147"/>
          </a:xfrm>
          <a:prstGeom prst="rect">
            <a:avLst/>
          </a:prstGeom>
        </p:spPr>
      </p:pic>
      <p:sp>
        <p:nvSpPr>
          <p:cNvPr id="3" name="Rectangle 2"/>
          <p:cNvSpPr/>
          <p:nvPr/>
        </p:nvSpPr>
        <p:spPr>
          <a:xfrm>
            <a:off x="10540583" y="1034321"/>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7" name="Picture 6"/>
          <p:cNvPicPr>
            <a:picLocks noChangeAspect="1"/>
          </p:cNvPicPr>
          <p:nvPr/>
        </p:nvPicPr>
        <p:blipFill>
          <a:blip r:embed="rId3"/>
          <a:stretch>
            <a:fillRect/>
          </a:stretch>
        </p:blipFill>
        <p:spPr>
          <a:xfrm>
            <a:off x="4184676" y="5450839"/>
            <a:ext cx="3145514" cy="761804"/>
          </a:xfrm>
          <a:prstGeom prst="rect">
            <a:avLst/>
          </a:prstGeom>
        </p:spPr>
      </p:pic>
      <p:sp>
        <p:nvSpPr>
          <p:cNvPr id="8" name="Rectangle 7"/>
          <p:cNvSpPr/>
          <p:nvPr/>
        </p:nvSpPr>
        <p:spPr>
          <a:xfrm>
            <a:off x="6595670" y="5831741"/>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347148" y="3765028"/>
            <a:ext cx="52679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2443085" y="4764081"/>
            <a:ext cx="6286500" cy="457200"/>
          </a:xfrm>
          <a:prstGeom prst="rect">
            <a:avLst/>
          </a:prstGeom>
        </p:spPr>
      </p:pic>
      <p:cxnSp>
        <p:nvCxnSpPr>
          <p:cNvPr id="14" name="Straight Connector 13"/>
          <p:cNvCxnSpPr/>
          <p:nvPr/>
        </p:nvCxnSpPr>
        <p:spPr>
          <a:xfrm>
            <a:off x="688859" y="4104107"/>
            <a:ext cx="4418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a:fillRect/>
          </a:stretch>
        </p:blipFill>
        <p:spPr>
          <a:xfrm>
            <a:off x="1" y="411086"/>
            <a:ext cx="5882639" cy="6054816"/>
          </a:xfrm>
          <a:prstGeom prst="rect">
            <a:avLst/>
          </a:prstGeom>
        </p:spPr>
      </p:pic>
      <p:sp>
        <p:nvSpPr>
          <p:cNvPr id="3" name="TextBox 2"/>
          <p:cNvSpPr txBox="1"/>
          <p:nvPr/>
        </p:nvSpPr>
        <p:spPr>
          <a:xfrm>
            <a:off x="6211076" y="411086"/>
            <a:ext cx="5980924" cy="6217087"/>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2800" dirty="0">
              <a:solidFill>
                <a:srgbClr val="FF0000"/>
              </a:solidFill>
              <a:ea typeface="Times New Roman" panose="02020603050405020304" pitchFamily="18" charset="0"/>
            </a:endParaRPr>
          </a:p>
          <a:p>
            <a:pPr marL="457200" indent="-457200">
              <a:buFont typeface="Calibri" panose="020F0502020204030204" pitchFamily="34" charset="0"/>
              <a:buChar char="‐"/>
            </a:pPr>
            <a:r>
              <a:rPr lang="en-US" sz="3500" i="1" dirty="0">
                <a:solidFill>
                  <a:srgbClr val="0070C0"/>
                </a:solidFill>
              </a:rPr>
              <a:t>review vocabularies and grammar points.</a:t>
            </a:r>
          </a:p>
          <a:p>
            <a:pPr marL="457200" indent="-457200">
              <a:buFontTx/>
              <a:buChar char="-"/>
            </a:pPr>
            <a:r>
              <a:rPr lang="en-US" sz="3500" i="1" dirty="0">
                <a:solidFill>
                  <a:srgbClr val="0070C0"/>
                </a:solidFill>
              </a:rPr>
              <a:t>describing and identifying personal belongings.</a:t>
            </a:r>
          </a:p>
          <a:p>
            <a:pPr marL="457200" indent="-457200">
              <a:buFontTx/>
              <a:buChar char="-"/>
            </a:pPr>
            <a:r>
              <a:rPr lang="en-US" sz="3500" i="1" dirty="0">
                <a:solidFill>
                  <a:srgbClr val="0070C0"/>
                </a:solidFill>
              </a:rPr>
              <a:t>comparing different types of transportation.</a:t>
            </a:r>
          </a:p>
          <a:p>
            <a:pPr marL="457200" indent="-457200">
              <a:buFontTx/>
              <a:buChar char="-"/>
            </a:pPr>
            <a:r>
              <a:rPr lang="en-US" sz="3500" i="1" dirty="0">
                <a:solidFill>
                  <a:srgbClr val="0070C0"/>
                </a:solidFill>
              </a:rPr>
              <a:t>practice listening, reading, and speaking skills.</a:t>
            </a:r>
            <a:r>
              <a:rPr lang="en-US" sz="3600" dirty="0"/>
              <a:t/>
            </a:r>
            <a:br>
              <a:rPr lang="en-US" sz="3600" dirty="0"/>
            </a:br>
            <a:endParaRPr lang="en-US" dirty="0">
              <a:solidFill>
                <a:srgbClr val="FF0000"/>
              </a:solidFill>
              <a:ea typeface="Times New Roman" panose="02020603050405020304" pitchFamily="18" charset="0"/>
            </a:endParaRPr>
          </a:p>
        </p:txBody>
      </p:sp>
    </p:spTree>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5833"/>
            <a:ext cx="10333931" cy="4326147"/>
          </a:xfrm>
          <a:prstGeom prst="rect">
            <a:avLst/>
          </a:prstGeom>
        </p:spPr>
      </p:pic>
      <p:sp>
        <p:nvSpPr>
          <p:cNvPr id="3" name="Rectangle 2"/>
          <p:cNvSpPr/>
          <p:nvPr/>
        </p:nvSpPr>
        <p:spPr>
          <a:xfrm>
            <a:off x="10540583" y="1066219"/>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7" name="Picture 6"/>
          <p:cNvPicPr>
            <a:picLocks noChangeAspect="1"/>
          </p:cNvPicPr>
          <p:nvPr/>
        </p:nvPicPr>
        <p:blipFill>
          <a:blip r:embed="rId3"/>
          <a:stretch>
            <a:fillRect/>
          </a:stretch>
        </p:blipFill>
        <p:spPr>
          <a:xfrm>
            <a:off x="4184676" y="5450839"/>
            <a:ext cx="3145514" cy="761804"/>
          </a:xfrm>
          <a:prstGeom prst="rect">
            <a:avLst/>
          </a:prstGeom>
        </p:spPr>
      </p:pic>
      <p:sp>
        <p:nvSpPr>
          <p:cNvPr id="8" name="Rectangle 7"/>
          <p:cNvSpPr/>
          <p:nvPr/>
        </p:nvSpPr>
        <p:spPr>
          <a:xfrm>
            <a:off x="5166965" y="5831741"/>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054435" y="1317769"/>
            <a:ext cx="23037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2542405" y="4811843"/>
            <a:ext cx="6118550" cy="5646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5833"/>
            <a:ext cx="10333931" cy="4326147"/>
          </a:xfrm>
          <a:prstGeom prst="rect">
            <a:avLst/>
          </a:prstGeom>
        </p:spPr>
      </p:pic>
      <p:sp>
        <p:nvSpPr>
          <p:cNvPr id="3" name="Rectangle 2"/>
          <p:cNvSpPr/>
          <p:nvPr/>
        </p:nvSpPr>
        <p:spPr>
          <a:xfrm>
            <a:off x="10535795" y="1034321"/>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Liam</a:t>
            </a:r>
          </a:p>
        </p:txBody>
      </p:sp>
      <p:sp>
        <p:nvSpPr>
          <p:cNvPr id="4" name="Rectangle 3"/>
          <p:cNvSpPr/>
          <p:nvPr/>
        </p:nvSpPr>
        <p:spPr>
          <a:xfrm>
            <a:off x="10540584" y="2266012"/>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Keri</a:t>
            </a:r>
          </a:p>
        </p:txBody>
      </p:sp>
      <p:sp>
        <p:nvSpPr>
          <p:cNvPr id="5" name="Rectangle 4"/>
          <p:cNvSpPr/>
          <p:nvPr/>
        </p:nvSpPr>
        <p:spPr>
          <a:xfrm>
            <a:off x="10553074" y="3645108"/>
            <a:ext cx="1319135" cy="7045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Carl</a:t>
            </a:r>
          </a:p>
        </p:txBody>
      </p:sp>
      <p:pic>
        <p:nvPicPr>
          <p:cNvPr id="7" name="Picture 6"/>
          <p:cNvPicPr>
            <a:picLocks noChangeAspect="1"/>
          </p:cNvPicPr>
          <p:nvPr/>
        </p:nvPicPr>
        <p:blipFill>
          <a:blip r:embed="rId3"/>
          <a:stretch>
            <a:fillRect/>
          </a:stretch>
        </p:blipFill>
        <p:spPr>
          <a:xfrm>
            <a:off x="4184676" y="5450839"/>
            <a:ext cx="3145514" cy="761804"/>
          </a:xfrm>
          <a:prstGeom prst="rect">
            <a:avLst/>
          </a:prstGeom>
        </p:spPr>
      </p:pic>
      <p:sp>
        <p:nvSpPr>
          <p:cNvPr id="8" name="Rectangle 7"/>
          <p:cNvSpPr/>
          <p:nvPr/>
        </p:nvSpPr>
        <p:spPr>
          <a:xfrm>
            <a:off x="5878642" y="5831741"/>
            <a:ext cx="434715" cy="2098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690911" y="3042334"/>
            <a:ext cx="46846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stretch>
            <a:fillRect/>
          </a:stretch>
        </p:blipFill>
        <p:spPr>
          <a:xfrm>
            <a:off x="2309383" y="4754282"/>
            <a:ext cx="6896100"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4852" y="745761"/>
            <a:ext cx="11552135" cy="4965491"/>
          </a:xfrm>
          <a:prstGeom prst="rect">
            <a:avLst/>
          </a:prstGeom>
        </p:spPr>
      </p:pic>
      <p:cxnSp>
        <p:nvCxnSpPr>
          <p:cNvPr id="5" name="Straight Arrow Connector 4"/>
          <p:cNvCxnSpPr/>
          <p:nvPr/>
        </p:nvCxnSpPr>
        <p:spPr>
          <a:xfrm>
            <a:off x="2173574" y="2353456"/>
            <a:ext cx="2488367" cy="10755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173573" y="2891228"/>
            <a:ext cx="2368447" cy="13359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788170" y="3429000"/>
            <a:ext cx="1753850" cy="18325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921240" y="1903752"/>
            <a:ext cx="2620780" cy="18344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92378" y="4275944"/>
            <a:ext cx="2368447" cy="5635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293494" y="2809016"/>
            <a:ext cx="2248526" cy="20431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92378" y="3820384"/>
            <a:ext cx="2449642" cy="14172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52973"/>
            <a:ext cx="3023382" cy="741310"/>
          </a:xfrm>
          <a:prstGeom prst="rect">
            <a:avLst/>
          </a:prstGeom>
        </p:spPr>
      </p:pic>
      <p:pic>
        <p:nvPicPr>
          <p:cNvPr id="3" name="Picture 2"/>
          <p:cNvPicPr>
            <a:picLocks noChangeAspect="1"/>
          </p:cNvPicPr>
          <p:nvPr/>
        </p:nvPicPr>
        <p:blipFill>
          <a:blip r:embed="rId3"/>
          <a:stretch>
            <a:fillRect/>
          </a:stretch>
        </p:blipFill>
        <p:spPr>
          <a:xfrm>
            <a:off x="146832" y="1094283"/>
            <a:ext cx="5705475" cy="2019300"/>
          </a:xfrm>
          <a:prstGeom prst="rect">
            <a:avLst/>
          </a:prstGeom>
        </p:spPr>
      </p:pic>
      <p:pic>
        <p:nvPicPr>
          <p:cNvPr id="4" name="Picture 3"/>
          <p:cNvPicPr>
            <a:picLocks noChangeAspect="1"/>
          </p:cNvPicPr>
          <p:nvPr/>
        </p:nvPicPr>
        <p:blipFill>
          <a:blip r:embed="rId4"/>
          <a:stretch>
            <a:fillRect/>
          </a:stretch>
        </p:blipFill>
        <p:spPr>
          <a:xfrm>
            <a:off x="146832" y="3113583"/>
            <a:ext cx="5753100" cy="2847975"/>
          </a:xfrm>
          <a:prstGeom prst="rect">
            <a:avLst/>
          </a:prstGeom>
        </p:spPr>
      </p:pic>
      <p:pic>
        <p:nvPicPr>
          <p:cNvPr id="5" name="Picture 4"/>
          <p:cNvPicPr>
            <a:picLocks noChangeAspect="1"/>
          </p:cNvPicPr>
          <p:nvPr/>
        </p:nvPicPr>
        <p:blipFill>
          <a:blip r:embed="rId5"/>
          <a:stretch>
            <a:fillRect/>
          </a:stretch>
        </p:blipFill>
        <p:spPr>
          <a:xfrm>
            <a:off x="5899932" y="1401089"/>
            <a:ext cx="6145236" cy="34210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4746" y="1017769"/>
            <a:ext cx="10751065" cy="3449300"/>
          </a:xfrm>
          <a:prstGeom prst="rect">
            <a:avLst/>
          </a:prstGeom>
        </p:spPr>
      </p:pic>
      <p:sp>
        <p:nvSpPr>
          <p:cNvPr id="4" name="Oval 3"/>
          <p:cNvSpPr/>
          <p:nvPr/>
        </p:nvSpPr>
        <p:spPr>
          <a:xfrm>
            <a:off x="2428407" y="2368446"/>
            <a:ext cx="494675" cy="479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9503765" y="2924800"/>
            <a:ext cx="602104" cy="479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81204" y="3456710"/>
            <a:ext cx="657068" cy="479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39733" y="3987384"/>
            <a:ext cx="757316" cy="4796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4192" y="1064691"/>
            <a:ext cx="8809376" cy="5296501"/>
          </a:xfrm>
          <a:prstGeom prst="rect">
            <a:avLst/>
          </a:prstGeom>
        </p:spPr>
      </p:pic>
      <p:pic>
        <p:nvPicPr>
          <p:cNvPr id="3" name="Picture 2"/>
          <p:cNvPicPr>
            <a:picLocks noChangeAspect="1"/>
          </p:cNvPicPr>
          <p:nvPr/>
        </p:nvPicPr>
        <p:blipFill>
          <a:blip r:embed="rId3"/>
          <a:stretch>
            <a:fillRect/>
          </a:stretch>
        </p:blipFill>
        <p:spPr>
          <a:xfrm>
            <a:off x="709379" y="496808"/>
            <a:ext cx="4933950" cy="409575"/>
          </a:xfrm>
          <a:prstGeom prst="rect">
            <a:avLst/>
          </a:prstGeom>
        </p:spPr>
      </p:pic>
      <p:sp>
        <p:nvSpPr>
          <p:cNvPr id="5" name="TextBox 4"/>
          <p:cNvSpPr txBox="1"/>
          <p:nvPr/>
        </p:nvSpPr>
        <p:spPr>
          <a:xfrm>
            <a:off x="994192" y="1345528"/>
            <a:ext cx="5531370" cy="553998"/>
          </a:xfrm>
          <a:prstGeom prst="rect">
            <a:avLst/>
          </a:prstGeom>
          <a:noFill/>
        </p:spPr>
        <p:txBody>
          <a:bodyPr wrap="square" rtlCol="0">
            <a:spAutoFit/>
          </a:bodyPr>
          <a:lstStyle/>
          <a:p>
            <a:r>
              <a:rPr lang="en-US" sz="3000" dirty="0">
                <a:solidFill>
                  <a:srgbClr val="FF0000"/>
                </a:solidFill>
              </a:rPr>
              <a:t>My big blue backpack is new.</a:t>
            </a:r>
          </a:p>
        </p:txBody>
      </p:sp>
      <p:sp>
        <p:nvSpPr>
          <p:cNvPr id="6" name="TextBox 5"/>
          <p:cNvSpPr txBox="1"/>
          <p:nvPr/>
        </p:nvSpPr>
        <p:spPr>
          <a:xfrm>
            <a:off x="994192" y="2244027"/>
            <a:ext cx="5531370" cy="553998"/>
          </a:xfrm>
          <a:prstGeom prst="rect">
            <a:avLst/>
          </a:prstGeom>
          <a:noFill/>
        </p:spPr>
        <p:txBody>
          <a:bodyPr wrap="square" rtlCol="0">
            <a:spAutoFit/>
          </a:bodyPr>
          <a:lstStyle/>
          <a:p>
            <a:r>
              <a:rPr lang="en-US" sz="3000" dirty="0">
                <a:solidFill>
                  <a:srgbClr val="FF0000"/>
                </a:solidFill>
              </a:rPr>
              <a:t>It is her old red suitcase.</a:t>
            </a:r>
          </a:p>
        </p:txBody>
      </p:sp>
      <p:sp>
        <p:nvSpPr>
          <p:cNvPr id="7" name="TextBox 6"/>
          <p:cNvSpPr txBox="1"/>
          <p:nvPr/>
        </p:nvSpPr>
        <p:spPr>
          <a:xfrm>
            <a:off x="1012898" y="3152001"/>
            <a:ext cx="5531370" cy="553998"/>
          </a:xfrm>
          <a:prstGeom prst="rect">
            <a:avLst/>
          </a:prstGeom>
          <a:noFill/>
        </p:spPr>
        <p:txBody>
          <a:bodyPr wrap="square" rtlCol="0">
            <a:spAutoFit/>
          </a:bodyPr>
          <a:lstStyle/>
          <a:p>
            <a:r>
              <a:rPr lang="en-US" sz="3000" dirty="0">
                <a:solidFill>
                  <a:srgbClr val="FF0000"/>
                </a:solidFill>
              </a:rPr>
              <a:t>This new orange bag is yours.</a:t>
            </a:r>
          </a:p>
        </p:txBody>
      </p:sp>
      <p:sp>
        <p:nvSpPr>
          <p:cNvPr id="8" name="TextBox 7"/>
          <p:cNvSpPr txBox="1"/>
          <p:nvPr/>
        </p:nvSpPr>
        <p:spPr>
          <a:xfrm>
            <a:off x="1012898" y="4022295"/>
            <a:ext cx="5531370" cy="553998"/>
          </a:xfrm>
          <a:prstGeom prst="rect">
            <a:avLst/>
          </a:prstGeom>
          <a:noFill/>
        </p:spPr>
        <p:txBody>
          <a:bodyPr wrap="square" rtlCol="0">
            <a:spAutoFit/>
          </a:bodyPr>
          <a:lstStyle/>
          <a:p>
            <a:r>
              <a:rPr lang="en-US" sz="3000" dirty="0">
                <a:solidFill>
                  <a:srgbClr val="FF0000"/>
                </a:solidFill>
              </a:rPr>
              <a:t>Your bag is not as new as mine.</a:t>
            </a:r>
          </a:p>
        </p:txBody>
      </p:sp>
      <p:sp>
        <p:nvSpPr>
          <p:cNvPr id="9" name="TextBox 8"/>
          <p:cNvSpPr txBox="1"/>
          <p:nvPr/>
        </p:nvSpPr>
        <p:spPr>
          <a:xfrm>
            <a:off x="994192" y="4918812"/>
            <a:ext cx="7332688" cy="553998"/>
          </a:xfrm>
          <a:prstGeom prst="rect">
            <a:avLst/>
          </a:prstGeom>
          <a:noFill/>
        </p:spPr>
        <p:txBody>
          <a:bodyPr wrap="square" rtlCol="0">
            <a:spAutoFit/>
          </a:bodyPr>
          <a:lstStyle/>
          <a:p>
            <a:r>
              <a:rPr lang="en-US" sz="3000" dirty="0">
                <a:solidFill>
                  <a:srgbClr val="FF0000"/>
                </a:solidFill>
              </a:rPr>
              <a:t>The train is not as fast as the plane.</a:t>
            </a:r>
          </a:p>
        </p:txBody>
      </p:sp>
      <p:sp>
        <p:nvSpPr>
          <p:cNvPr id="10" name="TextBox 9"/>
          <p:cNvSpPr txBox="1"/>
          <p:nvPr/>
        </p:nvSpPr>
        <p:spPr>
          <a:xfrm>
            <a:off x="994192" y="5842014"/>
            <a:ext cx="8352020" cy="553998"/>
          </a:xfrm>
          <a:prstGeom prst="rect">
            <a:avLst/>
          </a:prstGeom>
          <a:noFill/>
        </p:spPr>
        <p:txBody>
          <a:bodyPr wrap="square" rtlCol="0">
            <a:spAutoFit/>
          </a:bodyPr>
          <a:lstStyle/>
          <a:p>
            <a:r>
              <a:rPr lang="en-US" sz="3000" dirty="0">
                <a:solidFill>
                  <a:srgbClr val="FF0000"/>
                </a:solidFill>
              </a:rPr>
              <a:t>The subway is not as comfortable as the train.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378389"/>
            <a:ext cx="4406069" cy="943417"/>
          </a:xfrm>
          <a:prstGeom prst="rect">
            <a:avLst/>
          </a:prstGeom>
        </p:spPr>
      </p:pic>
      <p:pic>
        <p:nvPicPr>
          <p:cNvPr id="3" name="Picture 2"/>
          <p:cNvPicPr>
            <a:picLocks noChangeAspect="1"/>
          </p:cNvPicPr>
          <p:nvPr/>
        </p:nvPicPr>
        <p:blipFill>
          <a:blip r:embed="rId3"/>
          <a:stretch>
            <a:fillRect/>
          </a:stretch>
        </p:blipFill>
        <p:spPr>
          <a:xfrm>
            <a:off x="180204" y="2681287"/>
            <a:ext cx="11831591" cy="1770791"/>
          </a:xfrm>
          <a:prstGeom prst="rect">
            <a:avLst/>
          </a:prstGeom>
        </p:spPr>
      </p:pic>
      <p:pic>
        <p:nvPicPr>
          <p:cNvPr id="5" name="Picture 4"/>
          <p:cNvPicPr>
            <a:picLocks noChangeAspect="1"/>
          </p:cNvPicPr>
          <p:nvPr/>
        </p:nvPicPr>
        <p:blipFill>
          <a:blip r:embed="rId4"/>
          <a:stretch>
            <a:fillRect/>
          </a:stretch>
        </p:blipFill>
        <p:spPr>
          <a:xfrm>
            <a:off x="304800" y="1508072"/>
            <a:ext cx="11705819" cy="943417"/>
          </a:xfrm>
          <a:prstGeom prst="rect">
            <a:avLst/>
          </a:prstGeom>
        </p:spPr>
      </p:pic>
      <p:sp>
        <p:nvSpPr>
          <p:cNvPr id="7" name="Oval 6"/>
          <p:cNvSpPr/>
          <p:nvPr/>
        </p:nvSpPr>
        <p:spPr>
          <a:xfrm>
            <a:off x="3453648" y="3311691"/>
            <a:ext cx="508753"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33310" y="3852535"/>
            <a:ext cx="492178"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9632" y="2451489"/>
            <a:ext cx="10802911" cy="3323987"/>
          </a:xfrm>
          <a:prstGeom prst="rect">
            <a:avLst/>
          </a:prstGeom>
        </p:spPr>
        <p:txBody>
          <a:bodyPr wrap="square">
            <a:spAutoFit/>
          </a:bodyPr>
          <a:lstStyle/>
          <a:p>
            <a:pPr marL="514350" indent="-514350">
              <a:buAutoNum type="arabicPeriod"/>
            </a:pPr>
            <a:r>
              <a:rPr lang="en-US" sz="3500" dirty="0"/>
              <a:t>A. passport</a:t>
            </a:r>
            <a:r>
              <a:rPr lang="en-US" sz="3500" u="sng" dirty="0"/>
              <a:t>s</a:t>
            </a:r>
            <a:r>
              <a:rPr lang="en-US" sz="3500" dirty="0"/>
              <a:t>    B. station</a:t>
            </a:r>
            <a:r>
              <a:rPr lang="en-US" sz="3500" u="sng" dirty="0"/>
              <a:t>s</a:t>
            </a:r>
            <a:r>
              <a:rPr lang="en-US" sz="3500" dirty="0"/>
              <a:t>    C. custom</a:t>
            </a:r>
            <a:r>
              <a:rPr lang="en-US" sz="3500" u="sng" dirty="0"/>
              <a:t>s</a:t>
            </a:r>
            <a:r>
              <a:rPr lang="en-US" sz="3500" dirty="0"/>
              <a:t>    	D. bag</a:t>
            </a:r>
            <a:r>
              <a:rPr lang="en-US" sz="3500" u="sng" dirty="0"/>
              <a:t>s</a:t>
            </a:r>
          </a:p>
          <a:p>
            <a:endParaRPr lang="en-US" sz="3500" dirty="0"/>
          </a:p>
          <a:p>
            <a:endParaRPr lang="en-US" sz="3500" dirty="0"/>
          </a:p>
          <a:p>
            <a:r>
              <a:rPr lang="en-US" sz="3500" dirty="0"/>
              <a:t>2. A. hotel</a:t>
            </a:r>
            <a:r>
              <a:rPr lang="en-US" sz="3500" u="sng" dirty="0"/>
              <a:t>s</a:t>
            </a:r>
            <a:r>
              <a:rPr lang="en-US" sz="3500" dirty="0"/>
              <a:t>    	B. backpack</a:t>
            </a:r>
            <a:r>
              <a:rPr lang="en-US" sz="3500" u="sng" dirty="0"/>
              <a:t>s</a:t>
            </a:r>
            <a:r>
              <a:rPr lang="en-US" sz="3500" dirty="0"/>
              <a:t>    C. station</a:t>
            </a:r>
            <a:r>
              <a:rPr lang="en-US" sz="3500" u="sng" dirty="0"/>
              <a:t>s</a:t>
            </a:r>
            <a:r>
              <a:rPr lang="en-US" sz="3500" dirty="0"/>
              <a:t>    	D. taxi</a:t>
            </a:r>
            <a:r>
              <a:rPr lang="en-US" sz="3500" u="sng" dirty="0"/>
              <a:t>s</a:t>
            </a:r>
          </a:p>
          <a:p>
            <a:endParaRPr lang="en-US" sz="3500" dirty="0"/>
          </a:p>
          <a:p>
            <a:r>
              <a:rPr lang="en-US" sz="3500" dirty="0"/>
              <a:t>3. A. train</a:t>
            </a:r>
            <a:r>
              <a:rPr lang="en-US" sz="3500" u="sng" dirty="0"/>
              <a:t>s</a:t>
            </a:r>
            <a:r>
              <a:rPr lang="en-US" sz="3500" dirty="0"/>
              <a:t>  	B. plane</a:t>
            </a:r>
            <a:r>
              <a:rPr lang="en-US" sz="3500" u="sng" dirty="0"/>
              <a:t>s</a:t>
            </a:r>
            <a:r>
              <a:rPr lang="en-US" sz="3500" dirty="0"/>
              <a:t>    	C. ticket</a:t>
            </a:r>
            <a:r>
              <a:rPr lang="en-US" sz="3500" u="sng" dirty="0"/>
              <a:t>s</a:t>
            </a:r>
            <a:r>
              <a:rPr lang="en-US" sz="3500" dirty="0"/>
              <a:t>    	D. subway</a:t>
            </a:r>
            <a:r>
              <a:rPr lang="en-US" sz="3500" u="sng" dirty="0"/>
              <a:t>s</a:t>
            </a:r>
          </a:p>
        </p:txBody>
      </p:sp>
      <p:pic>
        <p:nvPicPr>
          <p:cNvPr id="3" name="Picture 2"/>
          <p:cNvPicPr>
            <a:picLocks noChangeAspect="1"/>
          </p:cNvPicPr>
          <p:nvPr/>
        </p:nvPicPr>
        <p:blipFill>
          <a:blip r:embed="rId2"/>
          <a:stretch>
            <a:fillRect/>
          </a:stretch>
        </p:blipFill>
        <p:spPr>
          <a:xfrm>
            <a:off x="304800" y="1508072"/>
            <a:ext cx="11705819" cy="943417"/>
          </a:xfrm>
          <a:prstGeom prst="rect">
            <a:avLst/>
          </a:prstGeom>
        </p:spPr>
      </p:pic>
      <p:pic>
        <p:nvPicPr>
          <p:cNvPr id="4" name="Picture 3"/>
          <p:cNvPicPr>
            <a:picLocks noChangeAspect="1"/>
          </p:cNvPicPr>
          <p:nvPr/>
        </p:nvPicPr>
        <p:blipFill>
          <a:blip r:embed="rId3"/>
          <a:stretch>
            <a:fillRect/>
          </a:stretch>
        </p:blipFill>
        <p:spPr>
          <a:xfrm>
            <a:off x="304800" y="378389"/>
            <a:ext cx="4406069" cy="943417"/>
          </a:xfrm>
          <a:prstGeom prst="rect">
            <a:avLst/>
          </a:prstGeom>
        </p:spPr>
      </p:pic>
      <p:pic>
        <p:nvPicPr>
          <p:cNvPr id="5" name="Picture 4"/>
          <p:cNvPicPr>
            <a:picLocks noChangeAspect="1"/>
          </p:cNvPicPr>
          <p:nvPr/>
        </p:nvPicPr>
        <p:blipFill>
          <a:blip r:embed="rId4"/>
          <a:stretch>
            <a:fillRect/>
          </a:stretch>
        </p:blipFill>
        <p:spPr>
          <a:xfrm>
            <a:off x="5328139" y="3001476"/>
            <a:ext cx="575716" cy="348460"/>
          </a:xfrm>
          <a:prstGeom prst="rect">
            <a:avLst/>
          </a:prstGeom>
        </p:spPr>
      </p:pic>
      <p:pic>
        <p:nvPicPr>
          <p:cNvPr id="8" name="Picture 7"/>
          <p:cNvPicPr>
            <a:picLocks noChangeAspect="1"/>
          </p:cNvPicPr>
          <p:nvPr/>
        </p:nvPicPr>
        <p:blipFill>
          <a:blip r:embed="rId4"/>
          <a:stretch>
            <a:fillRect/>
          </a:stretch>
        </p:blipFill>
        <p:spPr>
          <a:xfrm>
            <a:off x="7681823" y="3046446"/>
            <a:ext cx="575716" cy="348460"/>
          </a:xfrm>
          <a:prstGeom prst="rect">
            <a:avLst/>
          </a:prstGeom>
        </p:spPr>
      </p:pic>
      <p:pic>
        <p:nvPicPr>
          <p:cNvPr id="9" name="Picture 8"/>
          <p:cNvPicPr>
            <a:picLocks noChangeAspect="1"/>
          </p:cNvPicPr>
          <p:nvPr/>
        </p:nvPicPr>
        <p:blipFill>
          <a:blip r:embed="rId4"/>
          <a:stretch>
            <a:fillRect/>
          </a:stretch>
        </p:blipFill>
        <p:spPr>
          <a:xfrm>
            <a:off x="9868548" y="3001476"/>
            <a:ext cx="575716" cy="348460"/>
          </a:xfrm>
          <a:prstGeom prst="rect">
            <a:avLst/>
          </a:prstGeom>
        </p:spPr>
      </p:pic>
      <p:pic>
        <p:nvPicPr>
          <p:cNvPr id="10" name="Picture 9"/>
          <p:cNvPicPr>
            <a:picLocks noChangeAspect="1"/>
          </p:cNvPicPr>
          <p:nvPr/>
        </p:nvPicPr>
        <p:blipFill>
          <a:blip r:embed="rId5"/>
          <a:stretch>
            <a:fillRect/>
          </a:stretch>
        </p:blipFill>
        <p:spPr>
          <a:xfrm>
            <a:off x="2962335" y="2997545"/>
            <a:ext cx="657860" cy="461010"/>
          </a:xfrm>
          <a:prstGeom prst="rect">
            <a:avLst/>
          </a:prstGeom>
        </p:spPr>
      </p:pic>
      <p:sp>
        <p:nvSpPr>
          <p:cNvPr id="11" name="Oval 10"/>
          <p:cNvSpPr/>
          <p:nvPr/>
        </p:nvSpPr>
        <p:spPr>
          <a:xfrm>
            <a:off x="1011381" y="2519996"/>
            <a:ext cx="561615"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286835" y="4113482"/>
            <a:ext cx="509311"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12872" y="5176492"/>
            <a:ext cx="532535"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2345096" y="4595299"/>
            <a:ext cx="575716" cy="348460"/>
          </a:xfrm>
          <a:prstGeom prst="rect">
            <a:avLst/>
          </a:prstGeom>
        </p:spPr>
      </p:pic>
      <p:pic>
        <p:nvPicPr>
          <p:cNvPr id="15" name="Picture 14"/>
          <p:cNvPicPr>
            <a:picLocks noChangeAspect="1"/>
          </p:cNvPicPr>
          <p:nvPr/>
        </p:nvPicPr>
        <p:blipFill>
          <a:blip r:embed="rId4"/>
          <a:stretch>
            <a:fillRect/>
          </a:stretch>
        </p:blipFill>
        <p:spPr>
          <a:xfrm>
            <a:off x="7629492" y="4595299"/>
            <a:ext cx="575716" cy="348460"/>
          </a:xfrm>
          <a:prstGeom prst="rect">
            <a:avLst/>
          </a:prstGeom>
        </p:spPr>
      </p:pic>
      <p:pic>
        <p:nvPicPr>
          <p:cNvPr id="16" name="Picture 15"/>
          <p:cNvPicPr>
            <a:picLocks noChangeAspect="1"/>
          </p:cNvPicPr>
          <p:nvPr/>
        </p:nvPicPr>
        <p:blipFill>
          <a:blip r:embed="rId4"/>
          <a:stretch>
            <a:fillRect/>
          </a:stretch>
        </p:blipFill>
        <p:spPr>
          <a:xfrm>
            <a:off x="9848171" y="4595299"/>
            <a:ext cx="575716" cy="348460"/>
          </a:xfrm>
          <a:prstGeom prst="rect">
            <a:avLst/>
          </a:prstGeom>
        </p:spPr>
      </p:pic>
      <p:pic>
        <p:nvPicPr>
          <p:cNvPr id="17" name="Picture 16"/>
          <p:cNvPicPr>
            <a:picLocks noChangeAspect="1"/>
          </p:cNvPicPr>
          <p:nvPr/>
        </p:nvPicPr>
        <p:blipFill>
          <a:blip r:embed="rId5"/>
          <a:stretch>
            <a:fillRect/>
          </a:stretch>
        </p:blipFill>
        <p:spPr>
          <a:xfrm>
            <a:off x="5226343" y="4600880"/>
            <a:ext cx="762899" cy="534029"/>
          </a:xfrm>
          <a:prstGeom prst="rect">
            <a:avLst/>
          </a:prstGeom>
        </p:spPr>
      </p:pic>
      <p:pic>
        <p:nvPicPr>
          <p:cNvPr id="18" name="Picture 17"/>
          <p:cNvPicPr>
            <a:picLocks noChangeAspect="1"/>
          </p:cNvPicPr>
          <p:nvPr/>
        </p:nvPicPr>
        <p:blipFill>
          <a:blip r:embed="rId4"/>
          <a:stretch>
            <a:fillRect/>
          </a:stretch>
        </p:blipFill>
        <p:spPr>
          <a:xfrm>
            <a:off x="2248608" y="5689626"/>
            <a:ext cx="575716" cy="348460"/>
          </a:xfrm>
          <a:prstGeom prst="rect">
            <a:avLst/>
          </a:prstGeom>
        </p:spPr>
      </p:pic>
      <p:pic>
        <p:nvPicPr>
          <p:cNvPr id="19" name="Picture 18"/>
          <p:cNvPicPr>
            <a:picLocks noChangeAspect="1"/>
          </p:cNvPicPr>
          <p:nvPr/>
        </p:nvPicPr>
        <p:blipFill>
          <a:blip r:embed="rId4"/>
          <a:stretch>
            <a:fillRect/>
          </a:stretch>
        </p:blipFill>
        <p:spPr>
          <a:xfrm>
            <a:off x="4699839" y="5707937"/>
            <a:ext cx="575716" cy="348460"/>
          </a:xfrm>
          <a:prstGeom prst="rect">
            <a:avLst/>
          </a:prstGeom>
        </p:spPr>
      </p:pic>
      <p:pic>
        <p:nvPicPr>
          <p:cNvPr id="20" name="Picture 19"/>
          <p:cNvPicPr>
            <a:picLocks noChangeAspect="1"/>
          </p:cNvPicPr>
          <p:nvPr/>
        </p:nvPicPr>
        <p:blipFill>
          <a:blip r:embed="rId4"/>
          <a:stretch>
            <a:fillRect/>
          </a:stretch>
        </p:blipFill>
        <p:spPr>
          <a:xfrm>
            <a:off x="10568957" y="5701539"/>
            <a:ext cx="575716" cy="348460"/>
          </a:xfrm>
          <a:prstGeom prst="rect">
            <a:avLst/>
          </a:prstGeom>
        </p:spPr>
      </p:pic>
      <p:pic>
        <p:nvPicPr>
          <p:cNvPr id="21" name="Picture 20"/>
          <p:cNvPicPr>
            <a:picLocks noChangeAspect="1"/>
          </p:cNvPicPr>
          <p:nvPr/>
        </p:nvPicPr>
        <p:blipFill>
          <a:blip r:embed="rId5"/>
          <a:stretch>
            <a:fillRect/>
          </a:stretch>
        </p:blipFill>
        <p:spPr>
          <a:xfrm>
            <a:off x="7347590" y="5720080"/>
            <a:ext cx="659765" cy="462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880" y="2443088"/>
            <a:ext cx="11766116" cy="1584897"/>
          </a:xfrm>
          <a:prstGeom prst="rect">
            <a:avLst/>
          </a:prstGeom>
        </p:spPr>
      </p:pic>
      <p:sp>
        <p:nvSpPr>
          <p:cNvPr id="4" name="Rectangle 3"/>
          <p:cNvSpPr/>
          <p:nvPr/>
        </p:nvSpPr>
        <p:spPr>
          <a:xfrm>
            <a:off x="184879" y="433997"/>
            <a:ext cx="11417508" cy="1200329"/>
          </a:xfrm>
          <a:prstGeom prst="rect">
            <a:avLst/>
          </a:prstGeom>
        </p:spPr>
        <p:txBody>
          <a:bodyPr wrap="square">
            <a:spAutoFit/>
          </a:bodyPr>
          <a:lstStyle/>
          <a:p>
            <a:r>
              <a:rPr lang="en-US" sz="3600" dirty="0">
                <a:solidFill>
                  <a:srgbClr val="00B0F0"/>
                </a:solidFill>
              </a:rPr>
              <a:t>b.  Circle the word that differs from the other three in the position of primary stress in each of the following questions.</a:t>
            </a:r>
          </a:p>
        </p:txBody>
      </p:sp>
      <p:sp>
        <p:nvSpPr>
          <p:cNvPr id="6" name="Oval 5"/>
          <p:cNvSpPr/>
          <p:nvPr/>
        </p:nvSpPr>
        <p:spPr>
          <a:xfrm>
            <a:off x="3232878" y="2443088"/>
            <a:ext cx="49955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379617" y="2978969"/>
            <a:ext cx="499648"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232878" y="3508417"/>
            <a:ext cx="499556"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879" y="2577591"/>
            <a:ext cx="11557417" cy="2400657"/>
          </a:xfrm>
          <a:prstGeom prst="rect">
            <a:avLst/>
          </a:prstGeom>
        </p:spPr>
        <p:txBody>
          <a:bodyPr wrap="square">
            <a:spAutoFit/>
          </a:bodyPr>
          <a:lstStyle/>
          <a:p>
            <a:r>
              <a:rPr lang="en-US" sz="3000" dirty="0"/>
              <a:t>4. A. ticket             B. hotel         C. airport                  D. handbag</a:t>
            </a:r>
          </a:p>
          <a:p>
            <a:endParaRPr lang="en-US" sz="3000" dirty="0"/>
          </a:p>
          <a:p>
            <a:r>
              <a:rPr lang="en-US" sz="3000" dirty="0"/>
              <a:t>5. A. passenger     B. traveler    C. underground       D. visitor </a:t>
            </a:r>
          </a:p>
          <a:p>
            <a:endParaRPr lang="en-US" sz="3000" dirty="0"/>
          </a:p>
          <a:p>
            <a:r>
              <a:rPr lang="en-US" sz="3000" dirty="0"/>
              <a:t>6. A. electronic     B. reliable     C. eco-friendly          D. transportation </a:t>
            </a:r>
          </a:p>
        </p:txBody>
      </p:sp>
      <p:sp>
        <p:nvSpPr>
          <p:cNvPr id="3" name="Rectangle 2"/>
          <p:cNvSpPr/>
          <p:nvPr/>
        </p:nvSpPr>
        <p:spPr>
          <a:xfrm>
            <a:off x="184879" y="433997"/>
            <a:ext cx="11417508" cy="1200329"/>
          </a:xfrm>
          <a:prstGeom prst="rect">
            <a:avLst/>
          </a:prstGeom>
        </p:spPr>
        <p:txBody>
          <a:bodyPr wrap="square">
            <a:spAutoFit/>
          </a:bodyPr>
          <a:lstStyle/>
          <a:p>
            <a:r>
              <a:rPr lang="en-US" sz="3600" dirty="0">
                <a:solidFill>
                  <a:srgbClr val="00B0F0"/>
                </a:solidFill>
              </a:rPr>
              <a:t>b.  Circle the word that differs from the other three in the position of primary stress in each of the following questions.</a:t>
            </a:r>
          </a:p>
        </p:txBody>
      </p:sp>
      <p:sp>
        <p:nvSpPr>
          <p:cNvPr id="4" name="Oval 3"/>
          <p:cNvSpPr/>
          <p:nvPr/>
        </p:nvSpPr>
        <p:spPr>
          <a:xfrm>
            <a:off x="2871979" y="2591446"/>
            <a:ext cx="511935"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869045" y="3519377"/>
            <a:ext cx="478580"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858124" y="4437404"/>
            <a:ext cx="525790" cy="513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68429" y="3024106"/>
            <a:ext cx="1515008" cy="477054"/>
          </a:xfrm>
          <a:prstGeom prst="rect">
            <a:avLst/>
          </a:prstGeom>
        </p:spPr>
        <p:txBody>
          <a:bodyPr wrap="squar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tɪkɪt</a:t>
            </a:r>
            <a:r>
              <a:rPr lang="en-US" sz="2500" dirty="0">
                <a:solidFill>
                  <a:srgbClr val="333333"/>
                </a:solidFill>
                <a:latin typeface="Lucida Sans Unicode" panose="020B0602030504020204" pitchFamily="34" charset="0"/>
              </a:rPr>
              <a:t>/</a:t>
            </a:r>
            <a:endParaRPr lang="en-US" sz="2500" dirty="0"/>
          </a:p>
        </p:txBody>
      </p:sp>
      <p:sp>
        <p:nvSpPr>
          <p:cNvPr id="9" name="Rectangle 8"/>
          <p:cNvSpPr/>
          <p:nvPr/>
        </p:nvSpPr>
        <p:spPr>
          <a:xfrm>
            <a:off x="3150432" y="3071868"/>
            <a:ext cx="1596912"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err="1" smtClean="0">
                <a:solidFill>
                  <a:srgbClr val="333333"/>
                </a:solidFill>
                <a:latin typeface="Lucida Sans Unicode" panose="020B0602030504020204" pitchFamily="34" charset="0"/>
              </a:rPr>
              <a:t>hoʊ</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tel</a:t>
            </a:r>
            <a:r>
              <a:rPr lang="en-US" sz="2500" dirty="0">
                <a:solidFill>
                  <a:srgbClr val="333333"/>
                </a:solidFill>
                <a:latin typeface="Lucida Sans Unicode" panose="020B0602030504020204" pitchFamily="34" charset="0"/>
              </a:rPr>
              <a:t>/</a:t>
            </a:r>
            <a:endParaRPr lang="en-US" sz="2500" dirty="0"/>
          </a:p>
        </p:txBody>
      </p:sp>
      <p:sp>
        <p:nvSpPr>
          <p:cNvPr id="10" name="Rectangle 9"/>
          <p:cNvSpPr/>
          <p:nvPr/>
        </p:nvSpPr>
        <p:spPr>
          <a:xfrm>
            <a:off x="5269904" y="3059668"/>
            <a:ext cx="1656223"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erpɔːrt</a:t>
            </a:r>
            <a:r>
              <a:rPr lang="en-US" sz="2500" dirty="0">
                <a:solidFill>
                  <a:srgbClr val="333333"/>
                </a:solidFill>
                <a:latin typeface="Lucida Sans Unicode" panose="020B0602030504020204" pitchFamily="34" charset="0"/>
              </a:rPr>
              <a:t>/</a:t>
            </a:r>
            <a:endParaRPr lang="en-US" sz="2500" dirty="0"/>
          </a:p>
        </p:txBody>
      </p:sp>
      <p:sp>
        <p:nvSpPr>
          <p:cNvPr id="11" name="Rectangle 10"/>
          <p:cNvSpPr/>
          <p:nvPr/>
        </p:nvSpPr>
        <p:spPr>
          <a:xfrm>
            <a:off x="8084108" y="3139404"/>
            <a:ext cx="2693819" cy="477054"/>
          </a:xfrm>
          <a:prstGeom prst="rect">
            <a:avLst/>
          </a:prstGeom>
        </p:spPr>
        <p:txBody>
          <a:bodyPr wrap="squar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hændbæɡ</a:t>
            </a:r>
            <a:r>
              <a:rPr lang="en-US" sz="2500" dirty="0">
                <a:solidFill>
                  <a:srgbClr val="333333"/>
                </a:solidFill>
                <a:latin typeface="Lucida Sans Unicode" panose="020B0602030504020204" pitchFamily="34" charset="0"/>
              </a:rPr>
              <a:t>/</a:t>
            </a:r>
            <a:endParaRPr lang="en-US" sz="2500" dirty="0"/>
          </a:p>
        </p:txBody>
      </p:sp>
      <p:sp>
        <p:nvSpPr>
          <p:cNvPr id="12" name="Rectangle 11"/>
          <p:cNvSpPr/>
          <p:nvPr/>
        </p:nvSpPr>
        <p:spPr>
          <a:xfrm>
            <a:off x="626898" y="4033951"/>
            <a:ext cx="2241319"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pæsɪndʒər</a:t>
            </a:r>
            <a:r>
              <a:rPr lang="en-US" sz="2500" dirty="0">
                <a:solidFill>
                  <a:srgbClr val="333333"/>
                </a:solidFill>
                <a:latin typeface="Lucida Sans Unicode" panose="020B0602030504020204" pitchFamily="34" charset="0"/>
              </a:rPr>
              <a:t>/</a:t>
            </a:r>
            <a:endParaRPr lang="en-US" sz="2500" dirty="0"/>
          </a:p>
        </p:txBody>
      </p:sp>
      <p:sp>
        <p:nvSpPr>
          <p:cNvPr id="13" name="Rectangle 12"/>
          <p:cNvSpPr/>
          <p:nvPr/>
        </p:nvSpPr>
        <p:spPr>
          <a:xfrm>
            <a:off x="2968053" y="4007798"/>
            <a:ext cx="1869423"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trævələr</a:t>
            </a:r>
            <a:r>
              <a:rPr lang="en-US" sz="2500" dirty="0">
                <a:solidFill>
                  <a:srgbClr val="333333"/>
                </a:solidFill>
                <a:latin typeface="Lucida Sans Unicode" panose="020B0602030504020204" pitchFamily="34" charset="0"/>
              </a:rPr>
              <a:t>/</a:t>
            </a:r>
            <a:endParaRPr lang="en-US" sz="2500" dirty="0"/>
          </a:p>
        </p:txBody>
      </p:sp>
      <p:sp>
        <p:nvSpPr>
          <p:cNvPr id="14" name="Rectangle 13"/>
          <p:cNvSpPr/>
          <p:nvPr/>
        </p:nvSpPr>
        <p:spPr>
          <a:xfrm>
            <a:off x="5105985" y="3992647"/>
            <a:ext cx="2672526" cy="477054"/>
          </a:xfrm>
          <a:prstGeom prst="rect">
            <a:avLst/>
          </a:prstGeom>
        </p:spPr>
        <p:txBody>
          <a:bodyPr wrap="none">
            <a:spAutoFit/>
          </a:bodyPr>
          <a:lstStyle/>
          <a:p>
            <a:r>
              <a:rPr lang="en-US" sz="2500" dirty="0">
                <a:solidFill>
                  <a:srgbClr val="333333"/>
                </a:solidFill>
                <a:latin typeface="Lucida Sans Unicode" panose="020B0602030504020204" pitchFamily="34" charset="0"/>
              </a:rPr>
              <a:t>/ˌ</a:t>
            </a:r>
            <a:r>
              <a:rPr lang="en-US" sz="2500" dirty="0" err="1">
                <a:solidFill>
                  <a:srgbClr val="333333"/>
                </a:solidFill>
                <a:latin typeface="Lucida Sans Unicode" panose="020B0602030504020204" pitchFamily="34" charset="0"/>
              </a:rPr>
              <a:t>ʌndər</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ɡraʊnd</a:t>
            </a:r>
            <a:r>
              <a:rPr lang="en-US" sz="2500" dirty="0">
                <a:solidFill>
                  <a:srgbClr val="333333"/>
                </a:solidFill>
                <a:latin typeface="Lucida Sans Unicode" panose="020B0602030504020204" pitchFamily="34" charset="0"/>
              </a:rPr>
              <a:t>/</a:t>
            </a:r>
            <a:endParaRPr lang="en-US" sz="2500" dirty="0"/>
          </a:p>
        </p:txBody>
      </p:sp>
      <p:sp>
        <p:nvSpPr>
          <p:cNvPr id="15" name="Rectangle 14"/>
          <p:cNvSpPr/>
          <p:nvPr/>
        </p:nvSpPr>
        <p:spPr>
          <a:xfrm>
            <a:off x="8193225" y="3928021"/>
            <a:ext cx="1641796"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vɪzɪtər</a:t>
            </a:r>
            <a:r>
              <a:rPr lang="en-US" sz="2500" dirty="0">
                <a:solidFill>
                  <a:srgbClr val="333333"/>
                </a:solidFill>
                <a:latin typeface="Lucida Sans Unicode" panose="020B0602030504020204" pitchFamily="34" charset="0"/>
              </a:rPr>
              <a:t>/</a:t>
            </a:r>
            <a:endParaRPr lang="en-US" sz="2500" dirty="0"/>
          </a:p>
        </p:txBody>
      </p:sp>
      <p:sp>
        <p:nvSpPr>
          <p:cNvPr id="16" name="Rectangle 15"/>
          <p:cNvSpPr/>
          <p:nvPr/>
        </p:nvSpPr>
        <p:spPr>
          <a:xfrm>
            <a:off x="341405" y="5013374"/>
            <a:ext cx="2361544"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err="1">
                <a:solidFill>
                  <a:srgbClr val="333333"/>
                </a:solidFill>
                <a:latin typeface="Lucida Sans Unicode" panose="020B0602030504020204" pitchFamily="34" charset="0"/>
              </a:rPr>
              <a:t>ɪˌlek</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trɑːnɪk</a:t>
            </a:r>
            <a:r>
              <a:rPr lang="en-US" sz="2500" dirty="0">
                <a:solidFill>
                  <a:srgbClr val="333333"/>
                </a:solidFill>
                <a:latin typeface="Lucida Sans Unicode" panose="020B0602030504020204" pitchFamily="34" charset="0"/>
              </a:rPr>
              <a:t>/</a:t>
            </a:r>
            <a:endParaRPr lang="en-US" sz="2500" dirty="0"/>
          </a:p>
        </p:txBody>
      </p:sp>
      <p:sp>
        <p:nvSpPr>
          <p:cNvPr id="17" name="Rectangle 16"/>
          <p:cNvSpPr/>
          <p:nvPr/>
        </p:nvSpPr>
        <p:spPr>
          <a:xfrm>
            <a:off x="3066987" y="5013374"/>
            <a:ext cx="1734770" cy="477054"/>
          </a:xfrm>
          <a:prstGeom prst="rect">
            <a:avLst/>
          </a:prstGeom>
        </p:spPr>
        <p:txBody>
          <a:bodyPr wrap="none">
            <a:spAutoFit/>
          </a:bodyPr>
          <a:lstStyle/>
          <a:p>
            <a:r>
              <a:rPr lang="en-US" sz="2500" dirty="0">
                <a:solidFill>
                  <a:srgbClr val="333333"/>
                </a:solidFill>
                <a:latin typeface="Lucida Sans Unicode" panose="020B0602030504020204" pitchFamily="34" charset="0"/>
              </a:rPr>
              <a:t>/</a:t>
            </a:r>
            <a:r>
              <a:rPr lang="en-US" sz="2500" dirty="0" err="1">
                <a:solidFill>
                  <a:srgbClr val="333333"/>
                </a:solidFill>
                <a:latin typeface="Lucida Sans Unicode" panose="020B0602030504020204" pitchFamily="34" charset="0"/>
              </a:rPr>
              <a:t>rɪ</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laɪəbl</a:t>
            </a:r>
            <a:r>
              <a:rPr lang="en-US" sz="2500" dirty="0">
                <a:solidFill>
                  <a:srgbClr val="333333"/>
                </a:solidFill>
                <a:latin typeface="Lucida Sans Unicode" panose="020B0602030504020204" pitchFamily="34" charset="0"/>
              </a:rPr>
              <a:t>/</a:t>
            </a:r>
            <a:endParaRPr lang="en-US" sz="2500" dirty="0"/>
          </a:p>
        </p:txBody>
      </p:sp>
      <p:sp>
        <p:nvSpPr>
          <p:cNvPr id="18" name="Rectangle 17"/>
          <p:cNvSpPr/>
          <p:nvPr/>
        </p:nvSpPr>
        <p:spPr>
          <a:xfrm>
            <a:off x="5062039" y="5013374"/>
            <a:ext cx="2592376" cy="477054"/>
          </a:xfrm>
          <a:prstGeom prst="rect">
            <a:avLst/>
          </a:prstGeom>
        </p:spPr>
        <p:txBody>
          <a:bodyPr wrap="none">
            <a:spAutoFit/>
          </a:bodyPr>
          <a:lstStyle/>
          <a:p>
            <a:r>
              <a:rPr lang="en-US" sz="2500" dirty="0">
                <a:solidFill>
                  <a:srgbClr val="333333"/>
                </a:solidFill>
                <a:latin typeface="Lucida Sans Unicode" panose="020B0602030504020204" pitchFamily="34" charset="0"/>
              </a:rPr>
              <a:t>/ˌ</a:t>
            </a:r>
            <a:r>
              <a:rPr lang="en-US" sz="2500" dirty="0" err="1">
                <a:solidFill>
                  <a:srgbClr val="333333"/>
                </a:solidFill>
                <a:latin typeface="Lucida Sans Unicode" panose="020B0602030504020204" pitchFamily="34" charset="0"/>
              </a:rPr>
              <a:t>iːkəʊ</a:t>
            </a:r>
            <a:r>
              <a:rPr lang="en-US" sz="2500" dirty="0">
                <a:solidFill>
                  <a:srgbClr val="333333"/>
                </a:solidFill>
                <a:latin typeface="Lucida Sans Unicode" panose="020B0602030504020204" pitchFamily="34" charset="0"/>
              </a:rPr>
              <a:t> </a:t>
            </a:r>
            <a:r>
              <a:rPr lang="en-US" sz="2500" dirty="0">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frendli</a:t>
            </a:r>
            <a:r>
              <a:rPr lang="en-US" sz="2500" dirty="0">
                <a:solidFill>
                  <a:srgbClr val="333333"/>
                </a:solidFill>
                <a:latin typeface="Lucida Sans Unicode" panose="020B0602030504020204" pitchFamily="34" charset="0"/>
              </a:rPr>
              <a:t>/</a:t>
            </a:r>
            <a:endParaRPr lang="en-US" sz="2500" dirty="0"/>
          </a:p>
        </p:txBody>
      </p:sp>
      <p:sp>
        <p:nvSpPr>
          <p:cNvPr id="19" name="Rectangle 18"/>
          <p:cNvSpPr/>
          <p:nvPr/>
        </p:nvSpPr>
        <p:spPr>
          <a:xfrm>
            <a:off x="8214536" y="4985381"/>
            <a:ext cx="2837636" cy="477054"/>
          </a:xfrm>
          <a:prstGeom prst="rect">
            <a:avLst/>
          </a:prstGeom>
        </p:spPr>
        <p:txBody>
          <a:bodyPr wrap="none">
            <a:spAutoFit/>
          </a:bodyPr>
          <a:lstStyle/>
          <a:p>
            <a:r>
              <a:rPr lang="en-US" sz="2500" dirty="0">
                <a:solidFill>
                  <a:srgbClr val="333333"/>
                </a:solidFill>
                <a:latin typeface="Lucida Sans Unicode" panose="020B0602030504020204" pitchFamily="34" charset="0"/>
              </a:rPr>
              <a:t>/ˌ</a:t>
            </a:r>
            <a:r>
              <a:rPr lang="en-US" sz="2500" dirty="0" err="1">
                <a:solidFill>
                  <a:srgbClr val="333333"/>
                </a:solidFill>
                <a:latin typeface="Lucida Sans Unicode" panose="020B0602030504020204" pitchFamily="34" charset="0"/>
              </a:rPr>
              <a:t>trænspər</a:t>
            </a:r>
            <a:r>
              <a:rPr lang="en-US" sz="2500" dirty="0" err="1">
                <a:solidFill>
                  <a:srgbClr val="FF0000"/>
                </a:solidFill>
                <a:latin typeface="Lucida Sans Unicode" panose="020B0602030504020204" pitchFamily="34" charset="0"/>
              </a:rPr>
              <a:t>ˈ</a:t>
            </a:r>
            <a:r>
              <a:rPr lang="en-US" sz="2500" dirty="0" err="1">
                <a:solidFill>
                  <a:srgbClr val="333333"/>
                </a:solidFill>
                <a:latin typeface="Lucida Sans Unicode" panose="020B0602030504020204" pitchFamily="34" charset="0"/>
              </a:rPr>
              <a:t>teɪʃn</a:t>
            </a:r>
            <a:r>
              <a:rPr lang="en-US" sz="2500" dirty="0">
                <a:solidFill>
                  <a:srgbClr val="333333"/>
                </a:solidFill>
                <a:latin typeface="Lucida Sans Unicode" panose="020B0602030504020204" pitchFamily="34" charset="0"/>
              </a:rPr>
              <a:t>/</a:t>
            </a:r>
            <a:endParaRPr lang="en-US" sz="25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007" y="1064663"/>
            <a:ext cx="11552222" cy="3539430"/>
          </a:xfrm>
          <a:prstGeom prst="rect">
            <a:avLst/>
          </a:prstGeom>
          <a:noFill/>
        </p:spPr>
        <p:txBody>
          <a:bodyPr wrap="square" rtlCol="0">
            <a:spAutoFit/>
          </a:bodyPr>
          <a:lstStyle/>
          <a:p>
            <a:r>
              <a:rPr lang="en-US" sz="3200" b="1" dirty="0">
                <a:solidFill>
                  <a:schemeClr val="accent2"/>
                </a:solidFill>
              </a:rPr>
              <a:t>Work in groups</a:t>
            </a:r>
            <a:r>
              <a:rPr lang="en-US" sz="3200" b="1" dirty="0">
                <a:solidFill>
                  <a:srgbClr val="0070C0"/>
                </a:solidFill>
              </a:rPr>
              <a:t>: Compare 2 types of transportation that you usually see in the place you live.</a:t>
            </a:r>
          </a:p>
          <a:p>
            <a:r>
              <a:rPr lang="en-US" sz="3200" b="1" i="1" dirty="0">
                <a:solidFill>
                  <a:srgbClr val="0070C0"/>
                </a:solidFill>
              </a:rPr>
              <a:t>Which one is more comfortable?</a:t>
            </a:r>
          </a:p>
          <a:p>
            <a:r>
              <a:rPr lang="en-US" sz="3200" b="1" i="1" dirty="0">
                <a:solidFill>
                  <a:srgbClr val="0070C0"/>
                </a:solidFill>
              </a:rPr>
              <a:t>Which one is faster?</a:t>
            </a:r>
          </a:p>
          <a:p>
            <a:r>
              <a:rPr lang="en-US" sz="3200" b="1" i="1" dirty="0">
                <a:solidFill>
                  <a:srgbClr val="0070C0"/>
                </a:solidFill>
              </a:rPr>
              <a:t>Which one is cheaper?</a:t>
            </a:r>
          </a:p>
          <a:p>
            <a:r>
              <a:rPr lang="en-US" sz="3200" b="1" i="1" dirty="0">
                <a:solidFill>
                  <a:srgbClr val="0070C0"/>
                </a:solidFill>
              </a:rPr>
              <a:t>Which one is more convenient?</a:t>
            </a:r>
          </a:p>
          <a:p>
            <a:r>
              <a:rPr lang="en-US" sz="3200" b="1" i="1" dirty="0">
                <a:solidFill>
                  <a:srgbClr val="0070C0"/>
                </a:solidFill>
              </a:rPr>
              <a:t>Which one is suitable for you?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6865"/>
            <a:ext cx="8952865" cy="6104255"/>
          </a:xfrm>
          <a:prstGeom prst="rect">
            <a:avLst/>
          </a:prstGeom>
        </p:spPr>
      </p:pic>
      <p:sp>
        <p:nvSpPr>
          <p:cNvPr id="5" name="Rectangle 4"/>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068128" y="1977908"/>
            <a:ext cx="1006416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   Review vocabularies and grammar points in Unit 7.</a:t>
            </a:r>
          </a:p>
          <a:p>
            <a:pPr marL="457200" indent="-457200">
              <a:buFontTx/>
              <a:buChar char="-"/>
            </a:pPr>
            <a:r>
              <a:rPr lang="en-US" sz="3600" i="1" dirty="0" smtClean="0">
                <a:solidFill>
                  <a:srgbClr val="0070C0"/>
                </a:solidFill>
              </a:rPr>
              <a:t>Describe </a:t>
            </a:r>
            <a:r>
              <a:rPr lang="en-US" sz="3600" i="1" dirty="0">
                <a:solidFill>
                  <a:srgbClr val="0070C0"/>
                </a:solidFill>
              </a:rPr>
              <a:t>and </a:t>
            </a:r>
            <a:r>
              <a:rPr lang="en-US" sz="3600" i="1" dirty="0" smtClean="0">
                <a:solidFill>
                  <a:srgbClr val="0070C0"/>
                </a:solidFill>
              </a:rPr>
              <a:t>identify </a:t>
            </a:r>
            <a:r>
              <a:rPr lang="en-US" sz="3600" i="1" dirty="0">
                <a:solidFill>
                  <a:srgbClr val="0070C0"/>
                </a:solidFill>
              </a:rPr>
              <a:t>personal belongings.</a:t>
            </a:r>
          </a:p>
          <a:p>
            <a:pPr marL="457200" indent="-457200">
              <a:buFontTx/>
              <a:buChar char="-"/>
            </a:pPr>
            <a:r>
              <a:rPr lang="en-US" sz="3600" i="1" dirty="0" smtClean="0">
                <a:solidFill>
                  <a:srgbClr val="0070C0"/>
                </a:solidFill>
              </a:rPr>
              <a:t>Compare </a:t>
            </a:r>
            <a:r>
              <a:rPr lang="en-US" sz="3600" i="1" dirty="0">
                <a:solidFill>
                  <a:srgbClr val="0070C0"/>
                </a:solidFill>
              </a:rPr>
              <a:t>different types of transportation.</a:t>
            </a:r>
          </a:p>
          <a:p>
            <a:pPr marL="457200" indent="-457200">
              <a:buFontTx/>
              <a:buChar char="-"/>
            </a:pPr>
            <a:r>
              <a:rPr lang="en-US" sz="3600" i="1" dirty="0">
                <a:solidFill>
                  <a:srgbClr val="0070C0"/>
                </a:solidFill>
              </a:rPr>
              <a:t>Practice listening, reading, and speaking skills.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789709" y="2327045"/>
            <a:ext cx="10986655"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Review all vocabularies and grammar points in </a:t>
            </a:r>
            <a:r>
              <a:rPr lang="en-US" sz="3600" i="1">
                <a:solidFill>
                  <a:srgbClr val="0070C0"/>
                </a:solidFill>
              </a:rPr>
              <a:t>Unit 7.</a:t>
            </a:r>
            <a:endParaRPr lang="en-US" sz="3600" i="1" dirty="0">
              <a:solidFill>
                <a:srgbClr val="0070C0"/>
              </a:solidFill>
            </a:endParaRPr>
          </a:p>
          <a:p>
            <a:pPr marL="571500" indent="-571500">
              <a:buFontTx/>
              <a:buChar char="-"/>
            </a:pPr>
            <a:r>
              <a:rPr lang="en-US" sz="3600" i="1" dirty="0">
                <a:solidFill>
                  <a:srgbClr val="0070C0"/>
                </a:solidFill>
              </a:rPr>
              <a:t>Practice presenting about transportation.</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a:t>
            </a:r>
          </a:p>
          <a:p>
            <a:pPr marL="571500" indent="-571500">
              <a:buFontTx/>
              <a:buChar char="-"/>
            </a:pPr>
            <a:r>
              <a:rPr lang="en-US" sz="3600" i="1" dirty="0">
                <a:solidFill>
                  <a:srgbClr val="0070C0"/>
                </a:solidFill>
              </a:rPr>
              <a:t>Prepare the next lesson (page 60 SB).</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a:fill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336" y="402063"/>
            <a:ext cx="8680962" cy="2308324"/>
          </a:xfrm>
          <a:prstGeom prst="rect">
            <a:avLst/>
          </a:prstGeom>
          <a:noFill/>
        </p:spPr>
        <p:txBody>
          <a:bodyPr wrap="square" rtlCol="0">
            <a:spAutoFit/>
          </a:bodyPr>
          <a:lstStyle/>
          <a:p>
            <a:r>
              <a:rPr lang="en-US" sz="3600" b="1" i="1" dirty="0">
                <a:solidFill>
                  <a:srgbClr val="0070C0"/>
                </a:solidFill>
              </a:rPr>
              <a:t>Work in pairs. Take turn to talk about what you have/are wearing today. Then report things that your partner has/is wearing today.</a:t>
            </a:r>
          </a:p>
        </p:txBody>
      </p:sp>
      <p:pic>
        <p:nvPicPr>
          <p:cNvPr id="20"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30616" y="630746"/>
            <a:ext cx="2871260" cy="1831324"/>
          </a:xfrm>
          <a:prstGeom prst="rect">
            <a:avLst/>
          </a:prstGeom>
          <a:noFill/>
          <a:extLst>
            <a:ext uri="{909E8E84-426E-40DD-AFC4-6F175D3DCCD1}">
              <a14:hiddenFill xmlns:a14="http://schemas.microsoft.com/office/drawing/2010/main">
                <a:solidFill>
                  <a:srgbClr val="FFFFFF"/>
                </a:solidFill>
              </a14:hiddenFill>
            </a:ext>
          </a:extLst>
        </p:spPr>
      </p:pic>
      <p:sp>
        <p:nvSpPr>
          <p:cNvPr id="21" name="Oval Callout 4"/>
          <p:cNvSpPr/>
          <p:nvPr/>
        </p:nvSpPr>
        <p:spPr>
          <a:xfrm>
            <a:off x="417225" y="2710343"/>
            <a:ext cx="5500542" cy="3103968"/>
          </a:xfrm>
          <a:prstGeom prst="wedgeEllipseCallout">
            <a:avLst>
              <a:gd name="adj1" fmla="val -39562"/>
              <a:gd name="adj2" fmla="val 6092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a:solidFill>
                  <a:srgbClr val="FF0000"/>
                </a:solidFill>
              </a:rPr>
              <a:t>A: Today, I have a new black watch and I am wearing an old blue pair of sandals. </a:t>
            </a:r>
          </a:p>
        </p:txBody>
      </p:sp>
      <p:sp>
        <p:nvSpPr>
          <p:cNvPr id="22" name="Oval Callout 6"/>
          <p:cNvSpPr/>
          <p:nvPr/>
        </p:nvSpPr>
        <p:spPr>
          <a:xfrm>
            <a:off x="6319319" y="3102964"/>
            <a:ext cx="5423026" cy="2745727"/>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00B0F0"/>
                </a:solidFill>
              </a:rPr>
              <a:t>B: Today, I have an old dark blue bag and I am wearing a white T-shirt.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heel(1)">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180" y="915571"/>
            <a:ext cx="3876675" cy="3857625"/>
          </a:xfrm>
          <a:prstGeom prst="rect">
            <a:avLst/>
          </a:prstGeom>
        </p:spPr>
      </p:pic>
      <p:sp>
        <p:nvSpPr>
          <p:cNvPr id="3" name="TextBox 2"/>
          <p:cNvSpPr txBox="1"/>
          <p:nvPr/>
        </p:nvSpPr>
        <p:spPr>
          <a:xfrm>
            <a:off x="4429558" y="1581063"/>
            <a:ext cx="7442262" cy="2308324"/>
          </a:xfrm>
          <a:prstGeom prst="rect">
            <a:avLst/>
          </a:prstGeom>
          <a:noFill/>
          <a:ln w="38100">
            <a:solidFill>
              <a:srgbClr val="FF0000"/>
            </a:solidFill>
          </a:ln>
          <a:effectLst>
            <a:outerShdw blurRad="76200" dir="13500000" sy="23000" kx="1200000" algn="br" rotWithShape="0">
              <a:prstClr val="black">
                <a:alpha val="20000"/>
              </a:prstClr>
            </a:outerShdw>
          </a:effectLst>
        </p:spPr>
        <p:txBody>
          <a:bodyPr wrap="square" rtlCol="0">
            <a:spAutoFit/>
          </a:bodyPr>
          <a:lstStyle/>
          <a:p>
            <a:r>
              <a:rPr lang="en-US" sz="3600" i="1" dirty="0">
                <a:solidFill>
                  <a:srgbClr val="002060"/>
                </a:solidFill>
              </a:rPr>
              <a:t>Report about your partner</a:t>
            </a:r>
            <a:r>
              <a:rPr lang="en-US" sz="3600" dirty="0">
                <a:solidFill>
                  <a:srgbClr val="002060"/>
                </a:solidFill>
              </a:rPr>
              <a:t>.</a:t>
            </a:r>
          </a:p>
          <a:p>
            <a:r>
              <a:rPr lang="en-US" sz="3600" b="1" dirty="0">
                <a:solidFill>
                  <a:srgbClr val="002060"/>
                </a:solidFill>
              </a:rPr>
              <a:t>My name is…. My partner is…. He/ She has …………….. with him/ her today. He/ She is wearing…….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06282" y="367710"/>
            <a:ext cx="11071252" cy="6056971"/>
          </a:xfrm>
          <a:prstGeom prst="rect">
            <a:avLst/>
          </a:prstGeom>
        </p:spPr>
      </p:pic>
      <p:pic>
        <p:nvPicPr>
          <p:cNvPr id="3" name="CD2-TRACK 41">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10536555" y="367665"/>
            <a:ext cx="840740" cy="880745"/>
          </a:xfrm>
          <a:prstGeom prst="rect">
            <a:avLst/>
          </a:prstGeom>
        </p:spPr>
      </p:pic>
      <p:sp>
        <p:nvSpPr>
          <p:cNvPr id="4" name="Text Box 3"/>
          <p:cNvSpPr txBox="1"/>
          <p:nvPr/>
        </p:nvSpPr>
        <p:spPr>
          <a:xfrm>
            <a:off x="11221720" y="632460"/>
            <a:ext cx="970280" cy="1476375"/>
          </a:xfrm>
          <a:prstGeom prst="rect">
            <a:avLst/>
          </a:prstGeom>
          <a:noFill/>
        </p:spPr>
        <p:txBody>
          <a:bodyPr wrap="square" rtlCol="0" anchor="t">
            <a:spAutoFit/>
          </a:bodyPr>
          <a:lstStyle/>
          <a:p>
            <a:pPr algn="r"/>
            <a:r>
              <a:rPr lang="en-US" i="1" dirty="0">
                <a:solidFill>
                  <a:srgbClr val="FF0000"/>
                </a:solidFill>
                <a:sym typeface="+mn-ea"/>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90000">
                <p:cTn id="2" fill="hold" display="1">
                  <p:stCondLst>
                    <p:cond delay="indefinite"/>
                  </p:stCondLst>
                  <p:endCondLst>
                    <p:cond evt="onStopAudio" delay="0">
                      <p:tgtEl>
                        <p:sldTgt/>
                      </p:tgtEl>
                    </p:cond>
                  </p:endCondLst>
                </p:cTn>
                <p:tgtEl>
                  <p:spTgt spid="3"/>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additive="base">
                                        <p:cTn id="7" dur="171180"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47" y="1059631"/>
            <a:ext cx="9972363" cy="5436986"/>
          </a:xfrm>
          <a:prstGeom prst="rect">
            <a:avLst/>
          </a:prstGeom>
        </p:spPr>
      </p:pic>
      <p:sp>
        <p:nvSpPr>
          <p:cNvPr id="5" name="TextBox 4"/>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p:cNvSpPr/>
          <p:nvPr/>
        </p:nvSpPr>
        <p:spPr>
          <a:xfrm rot="20944664">
            <a:off x="7790236" y="1446429"/>
            <a:ext cx="2737913" cy="1591484"/>
          </a:xfrm>
          <a:prstGeom prst="wedgeEllipseCallout">
            <a:avLst>
              <a:gd name="adj1" fmla="val -89170"/>
              <a:gd name="adj2" fmla="val 2852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Bus stop? Bus station?</a:t>
            </a:r>
          </a:p>
        </p:txBody>
      </p:sp>
      <p:sp>
        <p:nvSpPr>
          <p:cNvPr id="7" name="TextBox 6"/>
          <p:cNvSpPr txBox="1"/>
          <p:nvPr/>
        </p:nvSpPr>
        <p:spPr>
          <a:xfrm>
            <a:off x="9154121" y="434715"/>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Before - listening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0947" y="1059631"/>
            <a:ext cx="9972363" cy="5436986"/>
          </a:xfrm>
          <a:prstGeom prst="rect">
            <a:avLst/>
          </a:prstGeom>
        </p:spPr>
      </p:pic>
      <p:sp>
        <p:nvSpPr>
          <p:cNvPr id="5" name="TextBox 4"/>
          <p:cNvSpPr txBox="1"/>
          <p:nvPr/>
        </p:nvSpPr>
        <p:spPr>
          <a:xfrm>
            <a:off x="479684" y="434715"/>
            <a:ext cx="8514413" cy="553998"/>
          </a:xfrm>
          <a:prstGeom prst="rect">
            <a:avLst/>
          </a:prstGeom>
          <a:noFill/>
        </p:spPr>
        <p:txBody>
          <a:bodyPr wrap="square" rtlCol="0">
            <a:spAutoFit/>
          </a:bodyPr>
          <a:lstStyle/>
          <a:p>
            <a:r>
              <a:rPr lang="en-US" sz="3000" dirty="0">
                <a:solidFill>
                  <a:schemeClr val="tx2">
                    <a:lumMod val="60000"/>
                    <a:lumOff val="40000"/>
                  </a:schemeClr>
                </a:solidFill>
              </a:rPr>
              <a:t>Try to guess what you should fill in the blanks.</a:t>
            </a:r>
          </a:p>
        </p:txBody>
      </p:sp>
      <p:sp>
        <p:nvSpPr>
          <p:cNvPr id="6" name="Oval Callout 6"/>
          <p:cNvSpPr/>
          <p:nvPr/>
        </p:nvSpPr>
        <p:spPr>
          <a:xfrm rot="20944664">
            <a:off x="7790236" y="1446429"/>
            <a:ext cx="2737913" cy="1591484"/>
          </a:xfrm>
          <a:prstGeom prst="wedgeEllipseCallout">
            <a:avLst>
              <a:gd name="adj1" fmla="val -86699"/>
              <a:gd name="adj2" fmla="val 5620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a:solidFill>
                  <a:srgbClr val="00B0F0"/>
                </a:solidFill>
              </a:rPr>
              <a:t>A noun phrase with “travel”?</a:t>
            </a:r>
          </a:p>
        </p:txBody>
      </p:sp>
      <p:sp>
        <p:nvSpPr>
          <p:cNvPr id="7" name="TextBox 6"/>
          <p:cNvSpPr txBox="1"/>
          <p:nvPr/>
        </p:nvSpPr>
        <p:spPr>
          <a:xfrm>
            <a:off x="9154121" y="434715"/>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Before - listening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1424</Words>
  <Application>Microsoft Office PowerPoint</Application>
  <PresentationFormat>Widescreen</PresentationFormat>
  <Paragraphs>183</Paragraphs>
  <Slides>45</Slides>
  <Notes>0</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Lucida Sans Unicode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344</cp:revision>
  <dcterms:created xsi:type="dcterms:W3CDTF">2020-12-08T03:17:00Z</dcterms:created>
  <dcterms:modified xsi:type="dcterms:W3CDTF">2023-07-27T11:20:12Z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451323C36B0442DB9DC080A4E72E443B</vt:lpwstr>
  </property>
  <property fmtid="{D5CDD505-2E9C-101B-9397-08002B2CF9AE}" pid="3" name="KSOProductBuildVer">
    <vt:lpwstr>1033-11.2.0.11486</vt:lpwstr>
  </property>
</Properties>
</file>