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0" r:id="rId2"/>
    <p:sldId id="374" r:id="rId3"/>
    <p:sldId id="302" r:id="rId4"/>
    <p:sldId id="292" r:id="rId5"/>
    <p:sldId id="381" r:id="rId6"/>
    <p:sldId id="382" r:id="rId7"/>
    <p:sldId id="334" r:id="rId8"/>
    <p:sldId id="390" r:id="rId9"/>
    <p:sldId id="383" r:id="rId10"/>
    <p:sldId id="385" r:id="rId11"/>
    <p:sldId id="386" r:id="rId12"/>
    <p:sldId id="388" r:id="rId13"/>
    <p:sldId id="336" r:id="rId14"/>
    <p:sldId id="377" r:id="rId15"/>
    <p:sldId id="395" r:id="rId16"/>
    <p:sldId id="392" r:id="rId17"/>
    <p:sldId id="378" r:id="rId18"/>
    <p:sldId id="397" r:id="rId19"/>
    <p:sldId id="398" r:id="rId20"/>
    <p:sldId id="399" r:id="rId21"/>
    <p:sldId id="400" r:id="rId22"/>
    <p:sldId id="401" r:id="rId23"/>
    <p:sldId id="315" r:id="rId24"/>
    <p:sldId id="402" r:id="rId25"/>
    <p:sldId id="331" r:id="rId26"/>
    <p:sldId id="295" r:id="rId27"/>
    <p:sldId id="329" r:id="rId28"/>
    <p:sldId id="34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0" d="100"/>
          <a:sy n="60" d="100"/>
        </p:scale>
        <p:origin x="528" y="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5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975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39607" y="6503714"/>
            <a:ext cx="181806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Right On!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1771" y="0"/>
            <a:ext cx="12213771" cy="38686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65631" y="44302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baseline="0">
                <a:solidFill>
                  <a:schemeClr val="bg1"/>
                </a:solidFill>
              </a:rPr>
              <a:t>Unit 3 </a:t>
            </a:r>
            <a:r>
              <a:rPr lang="en-US" sz="1400" baseline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0860002" y="12064"/>
            <a:ext cx="22474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272307" y="44302"/>
            <a:ext cx="86267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baseline="0" dirty="0">
                <a:solidFill>
                  <a:schemeClr val="bg1"/>
                </a:solidFill>
              </a:rPr>
              <a:t>Right on!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2" cy="6859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2075" y="2092523"/>
            <a:ext cx="6343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Arts and music </a:t>
            </a:r>
          </a:p>
          <a:p>
            <a:pPr algn="ctr"/>
            <a:r>
              <a:rPr lang="en-US" sz="4800" b="1">
                <a:solidFill>
                  <a:srgbClr val="00B050"/>
                </a:solidFill>
              </a:rPr>
              <a:t>Lesson: </a:t>
            </a:r>
            <a:r>
              <a:rPr lang="en-US" sz="4800" b="1" dirty="0">
                <a:solidFill>
                  <a:srgbClr val="00B050"/>
                </a:solidFill>
              </a:rPr>
              <a:t>Right on! 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57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5750" y="452735"/>
            <a:ext cx="11620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j-lt"/>
              </a:rPr>
              <a:t>1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a) Listen to the music extracts (1-5). Match them to the musical instruments (a-e) below.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87" y="1632597"/>
            <a:ext cx="10487026" cy="574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45" y="2421271"/>
            <a:ext cx="11268355" cy="3750930"/>
          </a:xfrm>
          <a:prstGeom prst="rect">
            <a:avLst/>
          </a:prstGeom>
        </p:spPr>
      </p:pic>
      <p:pic>
        <p:nvPicPr>
          <p:cNvPr id="5" name="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9513" y="611092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44EA9E-A39E-480D-7B7D-F10BFE336C5F}"/>
              </a:ext>
            </a:extLst>
          </p:cNvPr>
          <p:cNvSpPr txBox="1"/>
          <p:nvPr/>
        </p:nvSpPr>
        <p:spPr>
          <a:xfrm>
            <a:off x="1296569" y="1596663"/>
            <a:ext cx="871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1A83A-65C6-B82A-4B7D-7C14D9CC65E1}"/>
              </a:ext>
            </a:extLst>
          </p:cNvPr>
          <p:cNvSpPr txBox="1"/>
          <p:nvPr/>
        </p:nvSpPr>
        <p:spPr>
          <a:xfrm>
            <a:off x="3636150" y="1586029"/>
            <a:ext cx="871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 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734E29-90FA-E91E-0C14-6A10943AE466}"/>
              </a:ext>
            </a:extLst>
          </p:cNvPr>
          <p:cNvSpPr txBox="1"/>
          <p:nvPr/>
        </p:nvSpPr>
        <p:spPr>
          <a:xfrm>
            <a:off x="5986033" y="1578696"/>
            <a:ext cx="871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8E6BB8-8A96-A969-7D9D-54632585173B}"/>
              </a:ext>
            </a:extLst>
          </p:cNvPr>
          <p:cNvSpPr txBox="1"/>
          <p:nvPr/>
        </p:nvSpPr>
        <p:spPr>
          <a:xfrm>
            <a:off x="8293384" y="1603995"/>
            <a:ext cx="871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A9C6F3-B6E2-F7B6-B090-E7C8E186AD76}"/>
              </a:ext>
            </a:extLst>
          </p:cNvPr>
          <p:cNvSpPr txBox="1"/>
          <p:nvPr/>
        </p:nvSpPr>
        <p:spPr>
          <a:xfrm>
            <a:off x="10675166" y="1586028"/>
            <a:ext cx="871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39208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633872"/>
            <a:ext cx="6019800" cy="33368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750" y="452735"/>
            <a:ext cx="11620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j-lt"/>
              </a:rPr>
              <a:t>1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b) Listen again and match the countries (1-5) to their traditional musical instruments (a-e).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62369"/>
          <a:stretch/>
        </p:blipFill>
        <p:spPr>
          <a:xfrm>
            <a:off x="8834437" y="1275843"/>
            <a:ext cx="3071813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332"/>
          <a:stretch/>
        </p:blipFill>
        <p:spPr>
          <a:xfrm>
            <a:off x="8835390" y="3180843"/>
            <a:ext cx="3070860" cy="1419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750" y="5040507"/>
            <a:ext cx="62519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+mn-lt"/>
              </a:rPr>
              <a:t>What are number 1-5?</a:t>
            </a:r>
          </a:p>
        </p:txBody>
      </p:sp>
      <p:sp>
        <p:nvSpPr>
          <p:cNvPr id="8" name="Rectangle 7"/>
          <p:cNvSpPr/>
          <p:nvPr/>
        </p:nvSpPr>
        <p:spPr>
          <a:xfrm>
            <a:off x="5050466" y="5072346"/>
            <a:ext cx="35087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Name of countries.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5658182"/>
            <a:ext cx="62519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+mn-lt"/>
              </a:rPr>
              <a:t>What are you going to do?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50466" y="5664482"/>
            <a:ext cx="56531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Match instruments to countries.</a:t>
            </a:r>
          </a:p>
        </p:txBody>
      </p:sp>
    </p:spTree>
    <p:extLst>
      <p:ext uri="{BB962C8B-B14F-4D97-AF65-F5344CB8AC3E}">
        <p14:creationId xmlns:p14="http://schemas.microsoft.com/office/powerpoint/2010/main" val="405471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602120"/>
            <a:ext cx="8313420" cy="4608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62369"/>
          <a:stretch/>
        </p:blipFill>
        <p:spPr>
          <a:xfrm>
            <a:off x="8934450" y="2228343"/>
            <a:ext cx="3071813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332"/>
          <a:stretch/>
        </p:blipFill>
        <p:spPr>
          <a:xfrm>
            <a:off x="8934450" y="4154625"/>
            <a:ext cx="3070860" cy="1419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4810" y="297281"/>
            <a:ext cx="11620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j-lt"/>
              </a:rPr>
              <a:t>1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b) Listen again and match the countries (1-5) to their traditional musical instruments (a-e).</a:t>
            </a:r>
          </a:p>
        </p:txBody>
      </p:sp>
      <p:pic>
        <p:nvPicPr>
          <p:cNvPr id="8" name="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5710" y="86964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FF55CB-86F6-E363-F981-366CD9B1CB25}"/>
              </a:ext>
            </a:extLst>
          </p:cNvPr>
          <p:cNvSpPr txBox="1"/>
          <p:nvPr/>
        </p:nvSpPr>
        <p:spPr>
          <a:xfrm>
            <a:off x="9510109" y="2251529"/>
            <a:ext cx="278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36504D-108E-2643-85B1-541DA2EFFC02}"/>
              </a:ext>
            </a:extLst>
          </p:cNvPr>
          <p:cNvSpPr txBox="1"/>
          <p:nvPr/>
        </p:nvSpPr>
        <p:spPr>
          <a:xfrm>
            <a:off x="9499476" y="2876610"/>
            <a:ext cx="278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2EE140-0895-990C-1B79-A71A3FB71882}"/>
              </a:ext>
            </a:extLst>
          </p:cNvPr>
          <p:cNvSpPr txBox="1"/>
          <p:nvPr/>
        </p:nvSpPr>
        <p:spPr>
          <a:xfrm>
            <a:off x="9531375" y="3455121"/>
            <a:ext cx="278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 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86E527-686A-55A4-8D4C-3E9101729725}"/>
              </a:ext>
            </a:extLst>
          </p:cNvPr>
          <p:cNvSpPr txBox="1"/>
          <p:nvPr/>
        </p:nvSpPr>
        <p:spPr>
          <a:xfrm>
            <a:off x="9531375" y="4209193"/>
            <a:ext cx="278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0C5C6-831D-1567-67A4-3635383AA290}"/>
              </a:ext>
            </a:extLst>
          </p:cNvPr>
          <p:cNvSpPr txBox="1"/>
          <p:nvPr/>
        </p:nvSpPr>
        <p:spPr>
          <a:xfrm>
            <a:off x="9542008" y="4811072"/>
            <a:ext cx="278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98628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831"/>
            <a:ext cx="2419350" cy="1028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19350" y="420831"/>
            <a:ext cx="97726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2 Work in groups. Collect information about a traditional musical instrument in your country or other countries under the headings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name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type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description 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and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other facts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. Create a poster. 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85061" y="2493926"/>
            <a:ext cx="9377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What information are you going to find out?</a:t>
            </a:r>
          </a:p>
        </p:txBody>
      </p:sp>
      <p:sp>
        <p:nvSpPr>
          <p:cNvPr id="7" name="Rectangle 6"/>
          <p:cNvSpPr/>
          <p:nvPr/>
        </p:nvSpPr>
        <p:spPr>
          <a:xfrm>
            <a:off x="159489" y="3027688"/>
            <a:ext cx="12534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 traditional musical instrument.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9489" y="3612463"/>
            <a:ext cx="7179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What are you going to do with it?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9489" y="4204684"/>
            <a:ext cx="12036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Collect information with headings name, type, description and other facts, and then create a poster.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9489" y="5281902"/>
            <a:ext cx="8136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How to collect information?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9489" y="5768185"/>
            <a:ext cx="56671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Research online.</a:t>
            </a:r>
          </a:p>
        </p:txBody>
      </p:sp>
    </p:spTree>
    <p:extLst>
      <p:ext uri="{BB962C8B-B14F-4D97-AF65-F5344CB8AC3E}">
        <p14:creationId xmlns:p14="http://schemas.microsoft.com/office/powerpoint/2010/main" val="69685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4450" y="338379"/>
            <a:ext cx="9772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+mj-lt"/>
              </a:rPr>
              <a:t>Suggested Answer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955"/>
          <a:stretch/>
        </p:blipFill>
        <p:spPr>
          <a:xfrm>
            <a:off x="302203" y="1274889"/>
            <a:ext cx="2024494" cy="313586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494927"/>
              </p:ext>
            </p:extLst>
          </p:nvPr>
        </p:nvGraphicFramePr>
        <p:xfrm>
          <a:off x="2674611" y="1381215"/>
          <a:ext cx="9215186" cy="3805330"/>
        </p:xfrm>
        <a:graphic>
          <a:graphicData uri="http://schemas.openxmlformats.org/drawingml/2006/table">
            <a:tbl>
              <a:tblPr/>
              <a:tblGrid>
                <a:gridCol w="9215186">
                  <a:extLst>
                    <a:ext uri="{9D8B030D-6E8A-4147-A177-3AD203B41FA5}">
                      <a16:colId xmlns:a16="http://schemas.microsoft.com/office/drawing/2014/main" val="3311387032"/>
                    </a:ext>
                  </a:extLst>
                </a:gridCol>
              </a:tblGrid>
              <a:tr h="3805330">
                <a:tc>
                  <a:txBody>
                    <a:bodyPr/>
                    <a:lstStyle/>
                    <a:p>
                      <a:pPr algn="l"/>
                      <a:r>
                        <a:rPr lang="en-US" sz="3600" b="1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Name: </a:t>
                      </a:r>
                      <a:r>
                        <a:rPr lang="en-US" sz="3600" b="0" i="1" dirty="0" err="1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đàn</a:t>
                      </a:r>
                      <a:r>
                        <a:rPr lang="en-US" sz="3600" b="0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nguyệt</a:t>
                      </a:r>
                      <a:r>
                        <a:rPr lang="en-US" sz="3600" b="0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(</a:t>
                      </a:r>
                      <a:r>
                        <a:rPr lang="en-US" sz="3600" b="0" i="1" dirty="0" err="1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đàn</a:t>
                      </a:r>
                      <a:r>
                        <a:rPr lang="en-US" sz="3600" b="0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kìm</a:t>
                      </a:r>
                      <a:r>
                        <a:rPr lang="en-US" sz="3600" b="0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)</a:t>
                      </a:r>
                      <a:br>
                        <a:rPr lang="en-US" sz="3600" b="0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3600" b="1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Type: </a:t>
                      </a:r>
                      <a:r>
                        <a:rPr lang="en-US" sz="3600" b="0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string instrument</a:t>
                      </a:r>
                      <a:br>
                        <a:rPr lang="en-US" sz="3600" b="0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3600" b="1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Description: </a:t>
                      </a:r>
                      <a:r>
                        <a:rPr lang="en-US" sz="3600" b="0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a two-stringed instrument, look like a guitar</a:t>
                      </a:r>
                      <a:br>
                        <a:rPr lang="en-US" sz="3600" b="0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3600" b="1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Other facts: </a:t>
                      </a:r>
                      <a:r>
                        <a:rPr lang="en-US" sz="3600" b="0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The instrument’s</a:t>
                      </a:r>
                      <a:r>
                        <a:rPr lang="en-US" sz="3600" b="0" i="1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3600" b="0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Vietnamese name, </a:t>
                      </a:r>
                      <a:r>
                        <a:rPr lang="en-US" sz="3600" b="0" i="1" dirty="0" err="1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đàn</a:t>
                      </a:r>
                      <a:r>
                        <a:rPr lang="en-US" sz="3600" b="0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3600" b="0" i="1" dirty="0" err="1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nguyệt</a:t>
                      </a:r>
                      <a:r>
                        <a:rPr lang="en-US" sz="3600" b="0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,</a:t>
                      </a:r>
                      <a:r>
                        <a:rPr lang="en-US" sz="3600" b="0" i="1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3600" b="0" i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means “moon string instrument.”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01560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738688" y="3422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23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24206" t="9374" r="21042" b="14223"/>
          <a:stretch/>
        </p:blipFill>
        <p:spPr>
          <a:xfrm>
            <a:off x="10058400" y="1567191"/>
            <a:ext cx="2092037" cy="4433581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38223" y="897443"/>
            <a:ext cx="97819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+mj-lt"/>
              </a:rPr>
              <a:t>“Where words fail, music speaks,” said Hans Christian Andersen. Look at this picture. Do you know what this instrument is? It’s the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đàn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nguyệt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a traditional Vietnamese string instrument.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+mj-lt"/>
              </a:rPr>
              <a:t>The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đàn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nguyệt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is a two-stringed instrument and it looks like a guitar.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+mj-lt"/>
              </a:rPr>
              <a:t>To play the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đàn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nguyệt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you need to pluck the strings with a small plectrum or guitar pick. This takes a lot of skills because it only has two strings!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+mj-lt"/>
              </a:rPr>
              <a:t>Let’s listen to an extract. ... Isn’t that beautiful?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+mj-lt"/>
              </a:rPr>
              <a:t>The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đàn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nguyệt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name means “moon string instrument”.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+mj-lt"/>
              </a:rPr>
              <a:t>The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đàn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nguyệt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is a wonderful instrument to listen to. What do you think?</a:t>
            </a:r>
          </a:p>
        </p:txBody>
      </p:sp>
      <p:sp>
        <p:nvSpPr>
          <p:cNvPr id="5" name="Rectangle 4"/>
          <p:cNvSpPr/>
          <p:nvPr/>
        </p:nvSpPr>
        <p:spPr>
          <a:xfrm>
            <a:off x="-73603" y="283011"/>
            <a:ext cx="12339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+mj-lt"/>
              </a:rPr>
              <a:t>3 Give a presentation </a:t>
            </a:r>
            <a:r>
              <a:rPr lang="en-US" sz="3600" b="1">
                <a:solidFill>
                  <a:srgbClr val="0070C0"/>
                </a:solidFill>
                <a:latin typeface="+mj-lt"/>
              </a:rPr>
              <a:t>about a 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traditional musical instrument.</a:t>
            </a:r>
            <a:endParaRPr lang="en-US" sz="3600" b="1" dirty="0"/>
          </a:p>
        </p:txBody>
      </p:sp>
      <p:pic>
        <p:nvPicPr>
          <p:cNvPr id="7" name="dannguy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3654" y="4349128"/>
            <a:ext cx="488437" cy="48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0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69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98" b="2650"/>
          <a:stretch/>
        </p:blipFill>
        <p:spPr>
          <a:xfrm>
            <a:off x="4605565" y="863395"/>
            <a:ext cx="7296150" cy="54496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28343" y="1059543"/>
            <a:ext cx="4717143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126539"/>
            <a:ext cx="28493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000">
                <a:solidFill>
                  <a:srgbClr val="FF0000"/>
                </a:solidFill>
              </a:rPr>
              <a:t>Five.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080" y="1747533"/>
            <a:ext cx="44354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242021"/>
                </a:solidFill>
              </a:rPr>
              <a:t>What are you going to do?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43723"/>
            <a:ext cx="46055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 Discuss with our partner.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0080" y="572541"/>
            <a:ext cx="53694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242021"/>
                </a:solidFill>
              </a:rPr>
              <a:t>How many statements are there?</a:t>
            </a:r>
          </a:p>
        </p:txBody>
      </p:sp>
    </p:spTree>
    <p:extLst>
      <p:ext uri="{BB962C8B-B14F-4D97-AF65-F5344CB8AC3E}">
        <p14:creationId xmlns:p14="http://schemas.microsoft.com/office/powerpoint/2010/main" val="220816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493" r="4038"/>
          <a:stretch/>
        </p:blipFill>
        <p:spPr>
          <a:xfrm>
            <a:off x="0" y="401782"/>
            <a:ext cx="3519055" cy="9975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3648" y="2367918"/>
            <a:ext cx="9048306" cy="3709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1. Listening to music is a waste of time.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2. Music helps people create stories without words.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3. Music helps people express their feelings.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4. Music can bring people together.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5. Music is just noise.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01782"/>
            <a:ext cx="123392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7030A0"/>
                </a:solidFill>
                <a:latin typeface="+mj-lt"/>
              </a:rPr>
              <a:t>Music appreciation</a:t>
            </a:r>
            <a:endParaRPr lang="en-US" sz="4400" b="1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4918" y="1399310"/>
            <a:ext cx="109834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+mj-lt"/>
              </a:rPr>
              <a:t>4 a) Read the statements. Which do you agree with? Which do you disagree with? Why? Discuss with your partner.</a:t>
            </a:r>
          </a:p>
        </p:txBody>
      </p:sp>
    </p:spTree>
    <p:extLst>
      <p:ext uri="{BB962C8B-B14F-4D97-AF65-F5344CB8AC3E}">
        <p14:creationId xmlns:p14="http://schemas.microsoft.com/office/powerpoint/2010/main" val="2740856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97957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Project  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2889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043" y="484814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3564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8956" y="294981"/>
            <a:ext cx="11970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+mj-lt"/>
              </a:rPr>
              <a:t>To express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221673" y="941312"/>
            <a:ext cx="119703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+mj-lt"/>
              </a:rPr>
              <a:t>       Agreeing</a:t>
            </a:r>
          </a:p>
          <a:p>
            <a:pPr algn="just"/>
            <a:r>
              <a:rPr lang="en-US" sz="3600" dirty="0">
                <a:latin typeface="+mj-lt"/>
              </a:rPr>
              <a:t>- That’s right!</a:t>
            </a:r>
          </a:p>
          <a:p>
            <a:pPr algn="just"/>
            <a:r>
              <a:rPr lang="en-US" sz="3600" dirty="0">
                <a:latin typeface="+mj-lt"/>
              </a:rPr>
              <a:t>- Absolutely!</a:t>
            </a:r>
          </a:p>
          <a:p>
            <a:pPr algn="just"/>
            <a:r>
              <a:rPr lang="en-US" sz="3600" dirty="0">
                <a:latin typeface="+mj-lt"/>
              </a:rPr>
              <a:t>- Exactly!</a:t>
            </a:r>
          </a:p>
          <a:p>
            <a:pPr algn="just"/>
            <a:r>
              <a:rPr lang="en-US" sz="3600" dirty="0">
                <a:latin typeface="+mj-lt"/>
              </a:rPr>
              <a:t>- Me too!</a:t>
            </a:r>
          </a:p>
          <a:p>
            <a:pPr algn="just"/>
            <a:r>
              <a:rPr lang="en-US" sz="3600" dirty="0">
                <a:latin typeface="+mj-lt"/>
              </a:rPr>
              <a:t>- Yes, I agree!</a:t>
            </a:r>
          </a:p>
          <a:p>
            <a:pPr algn="just"/>
            <a:r>
              <a:rPr lang="en-US" sz="3600" dirty="0">
                <a:latin typeface="+mj-lt"/>
              </a:rPr>
              <a:t>- I totally agree!</a:t>
            </a:r>
          </a:p>
          <a:p>
            <a:pPr algn="just"/>
            <a:r>
              <a:rPr lang="en-US" sz="3600" dirty="0">
                <a:latin typeface="+mj-lt"/>
              </a:rPr>
              <a:t>- I couldn’t agree more!</a:t>
            </a:r>
          </a:p>
          <a:p>
            <a:pPr algn="just"/>
            <a:r>
              <a:rPr lang="en-US" sz="3600" dirty="0">
                <a:latin typeface="+mj-lt"/>
              </a:rPr>
              <a:t>- I see exactly what you mean!</a:t>
            </a:r>
          </a:p>
          <a:p>
            <a:pPr algn="just"/>
            <a:r>
              <a:rPr lang="en-US" sz="3600" dirty="0">
                <a:latin typeface="+mj-lt"/>
              </a:rPr>
              <a:t>- You're right. That's a good point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603423" y="941312"/>
            <a:ext cx="119703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+mj-lt"/>
              </a:rPr>
              <a:t>    Disagreeing</a:t>
            </a:r>
          </a:p>
          <a:p>
            <a:pPr algn="just"/>
            <a:r>
              <a:rPr lang="en-US" sz="3600">
                <a:latin typeface="+mj-lt"/>
              </a:rPr>
              <a:t>I don’t agree!</a:t>
            </a:r>
          </a:p>
          <a:p>
            <a:pPr algn="just"/>
            <a:r>
              <a:rPr lang="en-US" sz="3600">
                <a:latin typeface="+mj-lt"/>
              </a:rPr>
              <a:t>I totally disagree!</a:t>
            </a:r>
          </a:p>
          <a:p>
            <a:pPr algn="just"/>
            <a:r>
              <a:rPr lang="en-US" sz="3600">
                <a:latin typeface="+mj-lt"/>
              </a:rPr>
              <a:t>Absolutely not!</a:t>
            </a:r>
          </a:p>
          <a:p>
            <a:pPr algn="just"/>
            <a:r>
              <a:rPr lang="en-US" sz="3600">
                <a:latin typeface="+mj-lt"/>
              </a:rPr>
              <a:t>That’s not right!</a:t>
            </a:r>
          </a:p>
          <a:p>
            <a:pPr algn="just"/>
            <a:r>
              <a:rPr lang="en-US" sz="3600">
                <a:latin typeface="+mj-lt"/>
              </a:rPr>
              <a:t>I’m not sure about that.</a:t>
            </a:r>
          </a:p>
        </p:txBody>
      </p:sp>
    </p:spTree>
    <p:extLst>
      <p:ext uri="{BB962C8B-B14F-4D97-AF65-F5344CB8AC3E}">
        <p14:creationId xmlns:p14="http://schemas.microsoft.com/office/powerpoint/2010/main" val="3610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384779" y="942119"/>
            <a:ext cx="5551564" cy="2371764"/>
          </a:xfrm>
          <a:prstGeom prst="wedgeRoundRectCallout">
            <a:avLst>
              <a:gd name="adj1" fmla="val -46895"/>
              <a:gd name="adj2" fmla="val 6949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bg1"/>
                </a:solidFill>
              </a:rPr>
              <a:t>I completely disagree that listening to music is a waste of time and that music is just noise. I don’t know what I’d do if I didn’t have music.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454010" y="893679"/>
            <a:ext cx="5447704" cy="2226759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42021"/>
                </a:solidFill>
              </a:rPr>
              <a:t>I agree. I think that music can bring people together. I mean, that’s why people go to concerts.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955319" y="1702847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214303" y="3089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867178" y="3089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B</a:t>
            </a:r>
          </a:p>
        </p:txBody>
      </p:sp>
      <p:sp>
        <p:nvSpPr>
          <p:cNvPr id="14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384779" y="3605733"/>
            <a:ext cx="5551564" cy="2525243"/>
          </a:xfrm>
          <a:prstGeom prst="wedgeRoundRectCallout">
            <a:avLst>
              <a:gd name="adj1" fmla="val -47126"/>
              <a:gd name="adj2" fmla="val 6546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bg1"/>
                </a:solidFill>
              </a:rPr>
              <a:t>Music </a:t>
            </a:r>
            <a:r>
              <a:rPr lang="en-US" sz="3000" dirty="0" err="1">
                <a:solidFill>
                  <a:schemeClr val="bg1"/>
                </a:solidFill>
              </a:rPr>
              <a:t>defnitely</a:t>
            </a:r>
            <a:r>
              <a:rPr lang="en-US" sz="3000" dirty="0">
                <a:solidFill>
                  <a:schemeClr val="bg1"/>
                </a:solidFill>
              </a:rPr>
              <a:t> helps people express their feelings. I can cry if I hear a sad song, but a dance song can make me feel energetic and happy.</a:t>
            </a:r>
          </a:p>
        </p:txBody>
      </p:sp>
      <p:sp>
        <p:nvSpPr>
          <p:cNvPr id="15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454009" y="3732604"/>
            <a:ext cx="5447705" cy="2244894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242021"/>
                </a:solidFill>
              </a:rPr>
              <a:t>Yeah, me too.</a:t>
            </a:r>
            <a:endParaRPr lang="en-US" sz="3200" dirty="0"/>
          </a:p>
        </p:txBody>
      </p:sp>
      <p:sp>
        <p:nvSpPr>
          <p:cNvPr id="22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905263" y="4739324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5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7858" y="260555"/>
            <a:ext cx="11098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j-lt"/>
              </a:rPr>
              <a:t>4 b) Choose a piece of music. Draw a picture or think of a story. Present it to the class.</a:t>
            </a: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3883" r="5788"/>
          <a:stretch/>
        </p:blipFill>
        <p:spPr>
          <a:xfrm>
            <a:off x="0" y="484239"/>
            <a:ext cx="1297858" cy="8215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8929" y="1484000"/>
            <a:ext cx="1089414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3000" dirty="0">
                <a:solidFill>
                  <a:srgbClr val="FF0000"/>
                </a:solidFill>
                <a:latin typeface="+mj-lt"/>
              </a:rPr>
              <a:t>Music is a part of our culture, tradition and life. It plays an important role in refreshing our mind and soul. I often listen to music and one of the songs that I love is “Wind of Change”. “Wind of Change” is considered one of the best rock music of all time and it is a ballad by the German music band ‘Scorpion’.</a:t>
            </a:r>
          </a:p>
          <a:p>
            <a:pPr algn="just" fontAlgn="base"/>
            <a:r>
              <a:rPr lang="en-US" sz="3000" dirty="0">
                <a:solidFill>
                  <a:srgbClr val="FF0000"/>
                </a:solidFill>
                <a:latin typeface="+mj-lt"/>
              </a:rPr>
              <a:t>This song speaks about the hope in a time of dense tension and possibility of war and casualty. It represents the inner cry of people for peace and harmony.</a:t>
            </a:r>
          </a:p>
          <a:p>
            <a:pPr algn="just" fontAlgn="base"/>
            <a:r>
              <a:rPr lang="en-US" sz="3000" dirty="0">
                <a:solidFill>
                  <a:srgbClr val="FF0000"/>
                </a:solidFill>
                <a:latin typeface="+mj-lt"/>
              </a:rPr>
              <a:t>I love this song - it is simple but powerful, inspires and motivates me and gives me hope.</a:t>
            </a:r>
            <a:endParaRPr lang="en-US" sz="3000" b="0" i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950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805" y="568221"/>
            <a:ext cx="1136674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 paragraph about your </a:t>
            </a:r>
            <a:r>
              <a:rPr lang="en-US" sz="3600" i="1" dirty="0" err="1">
                <a:solidFill>
                  <a:srgbClr val="0070C0"/>
                </a:solidFill>
              </a:rPr>
              <a:t>favourite</a:t>
            </a:r>
            <a:r>
              <a:rPr lang="en-US" sz="3600" i="1" dirty="0">
                <a:solidFill>
                  <a:srgbClr val="0070C0"/>
                </a:solidFill>
              </a:rPr>
              <a:t> piece of music (60-80 words) by answering the following questions.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0879" y="2013099"/>
            <a:ext cx="5641428" cy="333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rgbClr val="242021"/>
                </a:solidFill>
              </a:rPr>
              <a:t>What’s its name?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rgbClr val="242021"/>
                </a:solidFill>
              </a:rPr>
              <a:t>Who wrote it?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rgbClr val="242021"/>
                </a:solidFill>
              </a:rPr>
              <a:t>What’s it about?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rgbClr val="242021"/>
                </a:solidFill>
              </a:rPr>
              <a:t>Why do you love it?</a:t>
            </a:r>
          </a:p>
        </p:txBody>
      </p:sp>
    </p:spTree>
    <p:extLst>
      <p:ext uri="{BB962C8B-B14F-4D97-AF65-F5344CB8AC3E}">
        <p14:creationId xmlns:p14="http://schemas.microsoft.com/office/powerpoint/2010/main" val="1220603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705192" y="2013339"/>
            <a:ext cx="10102719" cy="1668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- Develop research skills.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- Develop public speaking skills.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6" y="1392465"/>
            <a:ext cx="1187202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Design own homemade musical instruments. Present them to class.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Prepare </a:t>
            </a:r>
            <a:r>
              <a:rPr lang="en-US" sz="3600" i="1" dirty="0">
                <a:solidFill>
                  <a:srgbClr val="0070C0"/>
                </a:solidFill>
              </a:rPr>
              <a:t>the next lesson (</a:t>
            </a:r>
            <a:r>
              <a:rPr lang="en-US" sz="3600" i="1">
                <a:solidFill>
                  <a:srgbClr val="0070C0"/>
                </a:solidFill>
              </a:rPr>
              <a:t>page 58 SB).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5" y="2088054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- prepare a poster and give a presentation about a traditional musical instrument.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- to talk about the value of music appreciation.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- test/consolidate vocabulary and grammar learnt throughout the unit.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- to </a:t>
            </a:r>
            <a:r>
              <a:rPr lang="en-US" sz="3600" i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 everyday English.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48" y="985217"/>
            <a:ext cx="11476787" cy="39044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H="1">
            <a:off x="2369127" y="2134280"/>
            <a:ext cx="399184" cy="140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96999" y="290126"/>
            <a:ext cx="1083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  <a:ea typeface="Times New Roman" panose="02020603050405020304" pitchFamily="18" charset="0"/>
              </a:rPr>
              <a:t>Match the pictures with their correct names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10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" y="816891"/>
            <a:ext cx="865251" cy="55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228572"/>
            <a:ext cx="38374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4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5699" y="3900489"/>
            <a:ext cx="1470339" cy="3912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40162" y="2834707"/>
            <a:ext cx="1067615" cy="338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259488" y="2351617"/>
            <a:ext cx="1456013" cy="320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29363" y="3987105"/>
            <a:ext cx="1700212" cy="6991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30971" y="4151358"/>
            <a:ext cx="941842" cy="277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689397" y="4871796"/>
            <a:ext cx="4468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- accordion</a:t>
            </a:r>
          </a:p>
          <a:p>
            <a:r>
              <a:rPr lang="en-US" sz="3600"/>
              <a:t>- đàn nguyệt (đàn kìm) </a:t>
            </a:r>
            <a:br>
              <a:rPr lang="en-US" sz="3600"/>
            </a:br>
            <a:br>
              <a:rPr lang="en-US" sz="3600"/>
            </a:br>
            <a:endParaRPr lang="en-US" sz="3600"/>
          </a:p>
        </p:txBody>
      </p:sp>
      <p:sp>
        <p:nvSpPr>
          <p:cNvPr id="18" name="Rectangle 17"/>
          <p:cNvSpPr/>
          <p:nvPr/>
        </p:nvSpPr>
        <p:spPr>
          <a:xfrm>
            <a:off x="7082971" y="487179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>
                <a:latin typeface="+mj-lt"/>
              </a:rPr>
              <a:t>- fiddle </a:t>
            </a:r>
          </a:p>
          <a:p>
            <a:r>
              <a:rPr lang="en-US" sz="3600">
                <a:solidFill>
                  <a:srgbClr val="242021"/>
                </a:solidFill>
                <a:latin typeface="+mj-lt"/>
              </a:rPr>
              <a:t>- bouzouki</a:t>
            </a:r>
          </a:p>
          <a:p>
            <a:r>
              <a:rPr lang="en-US" sz="3600">
                <a:latin typeface="+mj-lt"/>
              </a:rPr>
              <a:t>- guitar </a:t>
            </a:r>
            <a:br>
              <a:rPr lang="en-US"/>
            </a:br>
            <a:r>
              <a:rPr lang="en-US"/>
              <a:t> 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03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47" y="984154"/>
            <a:ext cx="11476787" cy="39044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H="1">
            <a:off x="2369127" y="2134280"/>
            <a:ext cx="399184" cy="140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16199" y="304744"/>
            <a:ext cx="1083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  <a:ea typeface="Times New Roman" panose="02020603050405020304" pitchFamily="18" charset="0"/>
              </a:rPr>
              <a:t>Answer keys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5699" y="3900489"/>
            <a:ext cx="1470339" cy="3912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40162" y="2834707"/>
            <a:ext cx="1067615" cy="338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259488" y="2351617"/>
            <a:ext cx="1456013" cy="320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29363" y="3987105"/>
            <a:ext cx="1700212" cy="6991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30971" y="4151358"/>
            <a:ext cx="941842" cy="277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15571" y="3770969"/>
            <a:ext cx="2227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accordion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08540" y="3830326"/>
            <a:ext cx="2227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đàn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nguyệt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(</a:t>
            </a:r>
            <a:r>
              <a:rPr lang="en-US" sz="3200" dirty="0" err="1">
                <a:solidFill>
                  <a:srgbClr val="FF0000"/>
                </a:solidFill>
              </a:rPr>
              <a:t>đàn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kìm</a:t>
            </a:r>
            <a:r>
              <a:rPr lang="en-US" sz="3200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23204" y="2644004"/>
            <a:ext cx="5278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guitar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62533" y="2219302"/>
            <a:ext cx="5278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bouzouki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24446" y="4032555"/>
            <a:ext cx="5278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fiddle</a:t>
            </a:r>
          </a:p>
        </p:txBody>
      </p:sp>
    </p:spTree>
    <p:extLst>
      <p:ext uri="{BB962C8B-B14F-4D97-AF65-F5344CB8AC3E}">
        <p14:creationId xmlns:p14="http://schemas.microsoft.com/office/powerpoint/2010/main" val="404396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87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18" r="1662" b="1918"/>
          <a:stretch/>
        </p:blipFill>
        <p:spPr>
          <a:xfrm>
            <a:off x="2157672" y="541720"/>
            <a:ext cx="7115690" cy="35426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591" y="4084326"/>
            <a:ext cx="10271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How many musical instruments are there?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591" y="4578442"/>
            <a:ext cx="9287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Five.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591" y="5211432"/>
            <a:ext cx="10271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What are you going to do?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591" y="5844422"/>
            <a:ext cx="9287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Match musical extracts to musical instruments.</a:t>
            </a:r>
          </a:p>
        </p:txBody>
      </p:sp>
    </p:spTree>
    <p:extLst>
      <p:ext uri="{BB962C8B-B14F-4D97-AF65-F5344CB8AC3E}">
        <p14:creationId xmlns:p14="http://schemas.microsoft.com/office/powerpoint/2010/main" val="428068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9625</TotalTime>
  <Words>1006</Words>
  <Application>Microsoft Office PowerPoint</Application>
  <PresentationFormat>Widescreen</PresentationFormat>
  <Paragraphs>125</Paragraphs>
  <Slides>28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225</cp:revision>
  <dcterms:created xsi:type="dcterms:W3CDTF">2020-12-08T03:17:05Z</dcterms:created>
  <dcterms:modified xsi:type="dcterms:W3CDTF">2022-12-19T08:35:38Z</dcterms:modified>
</cp:coreProperties>
</file>