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90" r:id="rId3"/>
    <p:sldId id="294" r:id="rId4"/>
    <p:sldId id="310" r:id="rId5"/>
    <p:sldId id="306" r:id="rId6"/>
    <p:sldId id="309" r:id="rId7"/>
    <p:sldId id="308" r:id="rId8"/>
    <p:sldId id="304" r:id="rId9"/>
    <p:sldId id="305" r:id="rId10"/>
    <p:sldId id="311" r:id="rId11"/>
    <p:sldId id="313" r:id="rId12"/>
    <p:sldId id="312" r:id="rId13"/>
    <p:sldId id="314" r:id="rId14"/>
    <p:sldId id="315" r:id="rId15"/>
    <p:sldId id="316" r:id="rId16"/>
    <p:sldId id="317" r:id="rId17"/>
    <p:sldId id="318" r:id="rId18"/>
    <p:sldId id="319" r:id="rId19"/>
    <p:sldId id="299" r:id="rId20"/>
    <p:sldId id="320" r:id="rId21"/>
    <p:sldId id="321" r:id="rId22"/>
    <p:sldId id="322" r:id="rId23"/>
    <p:sldId id="323" r:id="rId24"/>
    <p:sldId id="326" r:id="rId25"/>
    <p:sldId id="325" r:id="rId26"/>
    <p:sldId id="324" r:id="rId27"/>
    <p:sldId id="301" r:id="rId28"/>
    <p:sldId id="302"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snapToGrid="0">
      <p:cViewPr varScale="1">
        <p:scale>
          <a:sx n="71" d="100"/>
          <a:sy n="71" d="100"/>
        </p:scale>
        <p:origin x="144" y="84"/>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57FD2-ACE3-4E12-B094-BA8CF2879D93}" type="datetimeFigureOut">
              <a:rPr lang="zh-CN" altLang="en-US" smtClean="0"/>
              <a:t>2021/8/11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17019-9FE0-48DA-B0D8-117C5813B5F0}" type="slidenum">
              <a:rPr lang="zh-CN" altLang="en-US" smtClean="0"/>
              <a:t>‹#›</a:t>
            </a:fld>
            <a:endParaRPr lang="zh-CN" altLang="en-US"/>
          </a:p>
        </p:txBody>
      </p:sp>
    </p:spTree>
    <p:extLst>
      <p:ext uri="{BB962C8B-B14F-4D97-AF65-F5344CB8AC3E}">
        <p14:creationId xmlns:p14="http://schemas.microsoft.com/office/powerpoint/2010/main" val="200390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1</a:t>
            </a:fld>
            <a:endParaRPr lang="zh-CN" altLang="en-US"/>
          </a:p>
        </p:txBody>
      </p:sp>
    </p:spTree>
    <p:extLst>
      <p:ext uri="{BB962C8B-B14F-4D97-AF65-F5344CB8AC3E}">
        <p14:creationId xmlns:p14="http://schemas.microsoft.com/office/powerpoint/2010/main" val="3219551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498581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206261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937586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557348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096125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921787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055960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186970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9731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566203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17019-9FE0-48DA-B0D8-117C5813B5F0}" type="slidenum">
              <a:rPr lang="zh-CN" altLang="en-US" smtClean="0"/>
              <a:t>2</a:t>
            </a:fld>
            <a:endParaRPr lang="zh-CN" altLang="en-US"/>
          </a:p>
        </p:txBody>
      </p:sp>
    </p:spTree>
    <p:extLst>
      <p:ext uri="{BB962C8B-B14F-4D97-AF65-F5344CB8AC3E}">
        <p14:creationId xmlns:p14="http://schemas.microsoft.com/office/powerpoint/2010/main" val="111582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994499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787097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028561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926484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21218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947759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7847761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vi-VN" sz="800" smtClean="0"/>
          </a:p>
        </p:txBody>
      </p:sp>
    </p:spTree>
    <p:extLst>
      <p:ext uri="{BB962C8B-B14F-4D97-AF65-F5344CB8AC3E}">
        <p14:creationId xmlns:p14="http://schemas.microsoft.com/office/powerpoint/2010/main" val="3074222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978456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843549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743021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307822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692651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943346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699926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C7EF1-2138-41C6-8730-10D6E11882D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FC09F9C-4D2D-4822-AA68-23E2F0972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A7B02E1-6600-4516-8212-8E38AFE89040}"/>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5" name="页脚占位符 4">
            <a:extLst>
              <a:ext uri="{FF2B5EF4-FFF2-40B4-BE49-F238E27FC236}">
                <a16:creationId xmlns:a16="http://schemas.microsoft.com/office/drawing/2014/main" id="{7F0340C5-7E3A-4D5C-B2CA-166D21090A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70C5C68-E650-4A3A-BC49-A01CB023D84F}"/>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pic>
        <p:nvPicPr>
          <p:cNvPr id="7" name="图片 6" descr="图片包含 事情&#10;&#10;已生成极高可信度的说明">
            <a:extLst>
              <a:ext uri="{FF2B5EF4-FFF2-40B4-BE49-F238E27FC236}">
                <a16:creationId xmlns:a16="http://schemas.microsoft.com/office/drawing/2014/main" id="{0FB86466-89CD-4F69-84E4-5313C587DB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350215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B18831-B750-4360-8DD2-D2C4F0FDE90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A87CC73-9300-42A2-B611-9A0DEE8ED5B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D4BC5E6-9192-456B-BB7A-D6FCDC667613}"/>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5" name="页脚占位符 4">
            <a:extLst>
              <a:ext uri="{FF2B5EF4-FFF2-40B4-BE49-F238E27FC236}">
                <a16:creationId xmlns:a16="http://schemas.microsoft.com/office/drawing/2014/main" id="{E4B14153-CF16-46D5-8523-7C66A7EEDE3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56B3A-E31B-44BC-A357-73F5EDCEF2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72472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2899807-5192-4098-BAED-6D1B73B393D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3B7437E-317E-4E72-BD0F-96424D7DEEA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E6BD8EA-D110-4D30-A546-FFE20E67EB66}"/>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5" name="页脚占位符 4">
            <a:extLst>
              <a:ext uri="{FF2B5EF4-FFF2-40B4-BE49-F238E27FC236}">
                <a16:creationId xmlns:a16="http://schemas.microsoft.com/office/drawing/2014/main" id="{96A127AD-6044-4EBB-A42A-1074843A5D3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89A9E2-4B2F-4974-B7DA-3836DA7911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714840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BC7BDFB-BF7F-4835-875A-71D839C017E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4C220-D6D0-4315-886A-0C40773329A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19934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7F3276-5F9E-4241-B200-AEE1BBA09DC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6B0751-1AC3-4695-A874-39F2CB01F2E0}"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1485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83FDAF-76F8-4F18-BE50-B9825117110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BF9C5-13F5-46C2-9718-7F020CD7A08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23376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9D6E04-495A-4C18-BC49-B36ED7BE2015}"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A231F6-0010-4DF7-82FD-FE79ED805106}"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02525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735ED0-88D2-4F95-A558-D43F63200DC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FD74E0-9DA7-46DD-A60A-877A4578CF3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34334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9E8BDC2-685A-45CC-BFA4-BB22E176C72F}"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5A797D-AA5D-4406-80BE-6B67FC72AA7A}"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09142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9E5B315-60B1-4BFF-A78B-C744CA97B1D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0B430E-2829-4094-84AE-26EF496EE32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67204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F3AC28-C391-4D55-A48D-4CEFEA3BF8F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D57AE-94E1-4818-B9F5-51EF4BBAC727}"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37861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AE625-CCE1-44F6-895D-5AF7016B331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FA83C3F-BA58-4315-BFDF-E60BCC01F28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20B4E28-BD5D-4F3F-B69C-DBAEC1F2194F}"/>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5" name="页脚占位符 4">
            <a:extLst>
              <a:ext uri="{FF2B5EF4-FFF2-40B4-BE49-F238E27FC236}">
                <a16:creationId xmlns:a16="http://schemas.microsoft.com/office/drawing/2014/main" id="{9C625689-122D-4A42-93C0-0286D12F7C1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4B6780-D01C-4C9C-B42E-7A4F26B8D02C}"/>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04958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9ACE18-C18C-4C3B-8ADC-E63956FCB04B}"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A8D03-3D2E-4618-BCDC-6EC84504C06B}"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4081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F2601B-B8BD-456E-BBF2-D0541205FFF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6E73F8-B54D-4527-A293-F6B6D6DC66D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44114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3"/>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3"/>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9C8BF5-1C98-4A4D-940C-2231FD862E0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1EBBA9-F76F-40A6-9BE5-40F190C8807E}"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042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585" y="214314"/>
            <a:ext cx="10390716" cy="1462087"/>
          </a:xfrm>
        </p:spPr>
        <p:txBody>
          <a:bodyPr/>
          <a:lstStyle/>
          <a:p>
            <a:r>
              <a:rPr lang="en-US" smtClean="0"/>
              <a:t>Click to edit Master title style</a:t>
            </a:r>
            <a:endParaRPr lang="vi-VN"/>
          </a:p>
        </p:txBody>
      </p:sp>
      <p:sp>
        <p:nvSpPr>
          <p:cNvPr id="3" name="Text Placeholder 2"/>
          <p:cNvSpPr>
            <a:spLocks noGrp="1"/>
          </p:cNvSpPr>
          <p:nvPr>
            <p:ph type="body" sz="half" idx="1"/>
          </p:nvPr>
        </p:nvSpPr>
        <p:spPr>
          <a:xfrm>
            <a:off x="15769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860117" y="2017713"/>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35D4A78-B9FA-4787-B133-F5D43F122687}" type="slidenum">
              <a:rPr kumimoji="0" lang="en-GB"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4338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636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9603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C29D3C-433F-4A63-8FF5-36EE97F0E34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08A0D82-1BDE-4956-BBE7-876EF4C9C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D3A7D608-4FD4-4089-A182-A5B58F7492D3}"/>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5" name="页脚占位符 4">
            <a:extLst>
              <a:ext uri="{FF2B5EF4-FFF2-40B4-BE49-F238E27FC236}">
                <a16:creationId xmlns:a16="http://schemas.microsoft.com/office/drawing/2014/main" id="{4202FDCD-14CB-478B-AB8C-D7E3D4A39A2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7912418-15EB-4B02-B1ED-DF9966177A36}"/>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57218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03029-121E-4745-8C82-783089C8CFA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F77133-A399-4B32-9027-6824172CEBE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5C523C-3916-46C6-ABCB-8B86E01D650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42F8245-7E0D-4F5C-BBD9-5BB4B79A74E3}"/>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6" name="页脚占位符 5">
            <a:extLst>
              <a:ext uri="{FF2B5EF4-FFF2-40B4-BE49-F238E27FC236}">
                <a16:creationId xmlns:a16="http://schemas.microsoft.com/office/drawing/2014/main" id="{A405755D-B8AB-449D-BBC4-48ACBBB513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CEEE41F-5F54-4C73-80D9-78344F9BA7CE}"/>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2068455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325228" y="3859375"/>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
        <p:nvSpPr>
          <p:cNvPr id="2" name="标题 1">
            <a:extLst>
              <a:ext uri="{FF2B5EF4-FFF2-40B4-BE49-F238E27FC236}">
                <a16:creationId xmlns:a16="http://schemas.microsoft.com/office/drawing/2014/main" id="{429F8BAA-8A45-4805-B80A-07C8740E2E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7A0A44-AB43-4C74-A603-D8119FB27E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C131986-E042-4909-B443-8AD60B39F20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A9DF9E6-93A8-41DA-9AFE-F1AD163BA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A105C94-063B-410A-9E78-B933C70542C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2ED612-40B6-40D5-9AB6-A5756E735A04}"/>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8" name="页脚占位符 7">
            <a:extLst>
              <a:ext uri="{FF2B5EF4-FFF2-40B4-BE49-F238E27FC236}">
                <a16:creationId xmlns:a16="http://schemas.microsoft.com/office/drawing/2014/main" id="{2F0CBC1E-B6EE-4097-952D-830B41F13F5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58DC997-89AA-47B6-AC9E-9DABE64D8C93}"/>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764414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FA586-1609-48FE-8744-41F3E00127D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E871FBC-BFBC-4554-93E0-667EBD3B7D36}"/>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4" name="页脚占位符 3">
            <a:extLst>
              <a:ext uri="{FF2B5EF4-FFF2-40B4-BE49-F238E27FC236}">
                <a16:creationId xmlns:a16="http://schemas.microsoft.com/office/drawing/2014/main" id="{9E473339-3CF2-40AF-A7A8-247F02DFDF1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B04E57B-F9FF-4C6E-BAB0-34397F82D461}"/>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889234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12E0898-CC0E-4ABE-B003-4FEE96EA1445}"/>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3" name="页脚占位符 2">
            <a:extLst>
              <a:ext uri="{FF2B5EF4-FFF2-40B4-BE49-F238E27FC236}">
                <a16:creationId xmlns:a16="http://schemas.microsoft.com/office/drawing/2014/main" id="{E871EC42-DDD9-4E80-962A-12A36157D28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D90195A-C088-4DD2-8AB6-D519D23F9AF8}"/>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904035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6A4D5-F43F-400E-A3BA-C864372902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3176F08-C64D-4AE4-A92E-DCDB93255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E6893A0-6D7A-455F-A082-735E6D3BF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EA7E056-9362-4F22-8D6D-10BDC1AF7FDF}"/>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6" name="页脚占位符 5">
            <a:extLst>
              <a:ext uri="{FF2B5EF4-FFF2-40B4-BE49-F238E27FC236}">
                <a16:creationId xmlns:a16="http://schemas.microsoft.com/office/drawing/2014/main" id="{F66B34AC-86F1-4527-BC19-2D1D6946B1D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087EF4C-F50A-47A3-99CE-F21E902F3FFA}"/>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3525405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BC4ECF-4A3A-401C-B45E-6E90080F420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808DBD3-CE25-46F2-9048-9D52CF27A3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8123A1B-70F0-41D6-AD47-2C30B02C8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FF92FBC-7EA5-4037-AA89-0B55AEB591F0}"/>
              </a:ext>
            </a:extLst>
          </p:cNvPr>
          <p:cNvSpPr>
            <a:spLocks noGrp="1"/>
          </p:cNvSpPr>
          <p:nvPr>
            <p:ph type="dt" sz="half" idx="10"/>
          </p:nvPr>
        </p:nvSpPr>
        <p:spPr/>
        <p:txBody>
          <a:bodyPr/>
          <a:lstStyle/>
          <a:p>
            <a:fld id="{EC85BF49-3D7A-4F43-BA91-D003E0AEA55D}" type="datetimeFigureOut">
              <a:rPr lang="zh-CN" altLang="en-US" smtClean="0"/>
              <a:t>2021/8/11</a:t>
            </a:fld>
            <a:endParaRPr lang="zh-CN" altLang="en-US"/>
          </a:p>
        </p:txBody>
      </p:sp>
      <p:sp>
        <p:nvSpPr>
          <p:cNvPr id="6" name="页脚占位符 5">
            <a:extLst>
              <a:ext uri="{FF2B5EF4-FFF2-40B4-BE49-F238E27FC236}">
                <a16:creationId xmlns:a16="http://schemas.microsoft.com/office/drawing/2014/main" id="{27014370-AECC-4117-9CA7-767F6D74C14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C8CD34-3386-4ABE-83B9-CA0B7FA26A9D}"/>
              </a:ext>
            </a:extLst>
          </p:cNvPr>
          <p:cNvSpPr>
            <a:spLocks noGrp="1"/>
          </p:cNvSpPr>
          <p:nvPr>
            <p:ph type="sldNum" sz="quarter" idx="12"/>
          </p:nvPr>
        </p:nvSpPr>
        <p:spPr/>
        <p:txBody>
          <a:bodyPr/>
          <a:lstStyle/>
          <a:p>
            <a:fld id="{F23BD8DC-39EC-4016-A177-D6AECE158338}" type="slidenum">
              <a:rPr lang="zh-CN" altLang="en-US" smtClean="0"/>
              <a:t>‹#›</a:t>
            </a:fld>
            <a:endParaRPr lang="zh-CN" altLang="en-US"/>
          </a:p>
        </p:txBody>
      </p:sp>
    </p:spTree>
    <p:extLst>
      <p:ext uri="{BB962C8B-B14F-4D97-AF65-F5344CB8AC3E}">
        <p14:creationId xmlns:p14="http://schemas.microsoft.com/office/powerpoint/2010/main" val="1640653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3B18FF4-15B0-4A0F-A408-29575D30AE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DAFFAF94-3EC8-417C-A78B-9C2E4C069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C2BF2CF7-FD2F-42F4-95D0-B1D7BD179D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EC85BF49-3D7A-4F43-BA91-D003E0AEA55D}" type="datetimeFigureOut">
              <a:rPr lang="zh-CN" altLang="en-US" smtClean="0"/>
              <a:pPr/>
              <a:t>2021/8/11</a:t>
            </a:fld>
            <a:endParaRPr lang="zh-CN" altLang="en-US" dirty="0"/>
          </a:p>
        </p:txBody>
      </p:sp>
      <p:sp>
        <p:nvSpPr>
          <p:cNvPr id="5" name="页脚占位符 4">
            <a:extLst>
              <a:ext uri="{FF2B5EF4-FFF2-40B4-BE49-F238E27FC236}">
                <a16:creationId xmlns:a16="http://schemas.microsoft.com/office/drawing/2014/main" id="{520F1565-20E8-4745-8FF2-10D53A944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zh-CN" altLang="en-US" dirty="0"/>
          </a:p>
        </p:txBody>
      </p:sp>
      <p:sp>
        <p:nvSpPr>
          <p:cNvPr id="6" name="灯片编号占位符 5">
            <a:extLst>
              <a:ext uri="{FF2B5EF4-FFF2-40B4-BE49-F238E27FC236}">
                <a16:creationId xmlns:a16="http://schemas.microsoft.com/office/drawing/2014/main" id="{8D337385-E146-4D8D-9D11-BCA989E8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23BD8DC-39EC-4016-A177-D6AECE158338}" type="slidenum">
              <a:rPr lang="zh-CN" altLang="en-US" smtClean="0"/>
              <a:pPr/>
              <a:t>‹#›</a:t>
            </a:fld>
            <a:endParaRPr lang="zh-CN" altLang="en-US" dirty="0"/>
          </a:p>
        </p:txBody>
      </p:sp>
    </p:spTree>
    <p:extLst>
      <p:ext uri="{BB962C8B-B14F-4D97-AF65-F5344CB8AC3E}">
        <p14:creationId xmlns:p14="http://schemas.microsoft.com/office/powerpoint/2010/main" val="1911174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06CB61-28B6-4CD7-A459-EB8E35B7588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401FE48-694C-43A8-859F-E1A2E0BD2F7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7287237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24.jpg"/></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26.jpg"/></Relationships>
</file>

<file path=ppt/slides/_rels/slide1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jpeg"/><Relationship Id="rId7" Type="http://schemas.openxmlformats.org/officeDocument/2006/relationships/image" Target="../media/image11.png"/><Relationship Id="rId12" Type="http://schemas.openxmlformats.org/officeDocument/2006/relationships/image" Target="../media/image35.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34.jpeg"/><Relationship Id="rId5" Type="http://schemas.openxmlformats.org/officeDocument/2006/relationships/image" Target="../media/image9.png"/><Relationship Id="rId10" Type="http://schemas.openxmlformats.org/officeDocument/2006/relationships/image" Target="../media/image33.png"/><Relationship Id="rId4" Type="http://schemas.openxmlformats.org/officeDocument/2006/relationships/image" Target="../media/image8.png"/><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6.xml"/><Relationship Id="rId7" Type="http://schemas.openxmlformats.org/officeDocument/2006/relationships/notesSlide" Target="../notesSlides/notesSlide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2.xml"/><Relationship Id="rId11" Type="http://schemas.openxmlformats.org/officeDocument/2006/relationships/image" Target="../media/image7.png"/><Relationship Id="rId5" Type="http://schemas.openxmlformats.org/officeDocument/2006/relationships/tags" Target="../tags/tag8.xml"/><Relationship Id="rId10" Type="http://schemas.openxmlformats.org/officeDocument/2006/relationships/image" Target="../media/image6.png"/><Relationship Id="rId4" Type="http://schemas.openxmlformats.org/officeDocument/2006/relationships/tags" Target="../tags/tag7.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24.xml"/><Relationship Id="rId5" Type="http://schemas.openxmlformats.org/officeDocument/2006/relationships/image" Target="../media/image38.gif"/><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jp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6.jpg"/><Relationship Id="rId4" Type="http://schemas.openxmlformats.org/officeDocument/2006/relationships/image" Target="../media/image8.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1.png"/><Relationship Id="rId4" Type="http://schemas.openxmlformats.org/officeDocument/2006/relationships/image" Target="../media/image8.png"/><Relationship Id="rId9"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9.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22.emf"/><Relationship Id="rId4" Type="http://schemas.openxmlformats.org/officeDocument/2006/relationships/image" Target="../media/image1.jpeg"/><Relationship Id="rId9"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D0B78B2-6A28-4FCD-8059-AEE8C0C1856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49978" y="0"/>
            <a:ext cx="8843554" cy="6040920"/>
          </a:xfrm>
          <a:prstGeom prst="rect">
            <a:avLst/>
          </a:prstGeom>
        </p:spPr>
      </p:pic>
      <p:pic>
        <p:nvPicPr>
          <p:cNvPr id="8" name="PA_图片 11">
            <a:extLst>
              <a:ext uri="{FF2B5EF4-FFF2-40B4-BE49-F238E27FC236}">
                <a16:creationId xmlns:a16="http://schemas.microsoft.com/office/drawing/2014/main" id="{708C517F-72B9-4C02-A8BE-32A8350AED99}"/>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a:off x="9512591" y="-202909"/>
            <a:ext cx="2679409" cy="2679409"/>
          </a:xfrm>
          <a:prstGeom prst="rect">
            <a:avLst/>
          </a:prstGeom>
        </p:spPr>
      </p:pic>
      <p:sp>
        <p:nvSpPr>
          <p:cNvPr id="9" name="PA_文本框 9">
            <a:extLst>
              <a:ext uri="{FF2B5EF4-FFF2-40B4-BE49-F238E27FC236}">
                <a16:creationId xmlns:a16="http://schemas.microsoft.com/office/drawing/2014/main" id="{A77DE055-20FC-46C4-BA35-162A84AC7BBF}"/>
              </a:ext>
            </a:extLst>
          </p:cNvPr>
          <p:cNvSpPr txBox="1"/>
          <p:nvPr>
            <p:custDataLst>
              <p:tags r:id="rId2"/>
            </p:custDataLst>
          </p:nvPr>
        </p:nvSpPr>
        <p:spPr>
          <a:xfrm>
            <a:off x="3017521" y="3372139"/>
            <a:ext cx="6495070" cy="1200329"/>
          </a:xfrm>
          <a:prstGeom prst="rect">
            <a:avLst/>
          </a:prstGeom>
          <a:noFill/>
        </p:spPr>
        <p:txBody>
          <a:bodyPr wrap="square" rtlCol="0">
            <a:spAutoFit/>
          </a:bodyPr>
          <a:lstStyle/>
          <a:p>
            <a:pPr algn="ctr"/>
            <a:r>
              <a:rPr lang="vi-VN" sz="3600" b="1" dirty="0">
                <a:solidFill>
                  <a:srgbClr val="FF0000"/>
                </a:solidFill>
                <a:latin typeface="Times New Roman" panose="02020603050405020304" pitchFamily="18" charset="0"/>
                <a:cs typeface="Times New Roman" panose="02020603050405020304" pitchFamily="18" charset="0"/>
              </a:rPr>
              <a:t>Bài 2. CÁC YẾU TỐ CƠ BẢN CỦA BẢN ĐỒ</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22067" y="300444"/>
            <a:ext cx="2050869" cy="369332"/>
          </a:xfrm>
          <a:prstGeom prst="rect">
            <a:avLst/>
          </a:prstGeom>
          <a:noFill/>
        </p:spPr>
        <p:txBody>
          <a:bodyPr wrap="square" rtlCol="0">
            <a:spAutoFit/>
          </a:bodyPr>
          <a:lstStyle/>
          <a:p>
            <a:r>
              <a:rPr lang="vi-VN" dirty="0" smtClean="0"/>
              <a:t>Sách Cánh diều</a:t>
            </a:r>
            <a:endParaRPr lang="en-US" dirty="0"/>
          </a:p>
        </p:txBody>
      </p:sp>
    </p:spTree>
    <p:extLst>
      <p:ext uri="{BB962C8B-B14F-4D97-AF65-F5344CB8AC3E}">
        <p14:creationId xmlns:p14="http://schemas.microsoft.com/office/powerpoint/2010/main" val="2666887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1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cxnSp>
        <p:nvCxnSpPr>
          <p:cNvPr id="10" name="Straight Connector 9"/>
          <p:cNvCxnSpPr>
            <a:endCxn id="2" idx="2"/>
          </p:cNvCxnSpPr>
          <p:nvPr/>
        </p:nvCxnSpPr>
        <p:spPr>
          <a:xfrm>
            <a:off x="6037264" y="128719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5" name="TextBox 4"/>
          <p:cNvSpPr txBox="1"/>
          <p:nvPr/>
        </p:nvSpPr>
        <p:spPr>
          <a:xfrm>
            <a:off x="849084" y="1293219"/>
            <a:ext cx="1891865" cy="461665"/>
          </a:xfrm>
          <a:prstGeom prst="rect">
            <a:avLst/>
          </a:prstGeom>
          <a:noFill/>
        </p:spPr>
        <p:txBody>
          <a:bodyPr wrap="none" rtlCol="0">
            <a:spAutoFit/>
          </a:bodyPr>
          <a:lstStyle/>
          <a:p>
            <a:pPr lvl="0"/>
            <a:r>
              <a:rPr lang="en-US" sz="2400" dirty="0">
                <a:solidFill>
                  <a:srgbClr val="FF0000"/>
                </a:solidFill>
                <a:latin typeface="Times New Roman" panose="02020603050405020304" pitchFamily="18" charset="0"/>
                <a:cs typeface="Times New Roman" panose="02020603050405020304" pitchFamily="18" charset="0"/>
              </a:rPr>
              <a:t>3.Tỉ </a:t>
            </a:r>
            <a:r>
              <a:rPr lang="en-US" sz="2400" dirty="0" err="1">
                <a:solidFill>
                  <a:srgbClr val="FF0000"/>
                </a:solidFill>
                <a:latin typeface="Times New Roman" panose="02020603050405020304" pitchFamily="18" charset="0"/>
                <a:cs typeface="Times New Roman" panose="02020603050405020304" pitchFamily="18" charset="0"/>
              </a:rPr>
              <a:t>lệ</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bản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đồ</a:t>
            </a:r>
            <a:endParaRPr lang="en-US" sz="2400" dirty="0">
              <a:solidFill>
                <a:srgbClr val="FF0000"/>
              </a:solidFill>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1384665" y="1775037"/>
            <a:ext cx="4313266" cy="5082966"/>
            <a:chOff x="1175657" y="1788100"/>
            <a:chExt cx="4313266" cy="5082966"/>
          </a:xfrm>
        </p:grpSpPr>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5657" y="1788100"/>
              <a:ext cx="4313266" cy="4952335"/>
            </a:xfrm>
            <a:prstGeom prst="rect">
              <a:avLst/>
            </a:prstGeom>
          </p:spPr>
        </p:pic>
        <p:sp>
          <p:nvSpPr>
            <p:cNvPr id="9" name="Rectangle 8"/>
            <p:cNvSpPr/>
            <p:nvPr/>
          </p:nvSpPr>
          <p:spPr>
            <a:xfrm>
              <a:off x="1920230" y="6583683"/>
              <a:ext cx="2967801" cy="2873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Bản đồ Việt Nam</a:t>
              </a: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grpSp>
        <p:nvGrpSpPr>
          <p:cNvPr id="14" name="Group 13"/>
          <p:cNvGrpSpPr/>
          <p:nvPr/>
        </p:nvGrpSpPr>
        <p:grpSpPr>
          <a:xfrm>
            <a:off x="6120040" y="1258523"/>
            <a:ext cx="4955005" cy="4531895"/>
            <a:chOff x="6120040" y="1258523"/>
            <a:chExt cx="4955005" cy="4531895"/>
          </a:xfrm>
        </p:grpSpPr>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20040" y="1258523"/>
              <a:ext cx="4955005" cy="4162563"/>
            </a:xfrm>
            <a:prstGeom prst="rect">
              <a:avLst/>
            </a:prstGeom>
          </p:spPr>
        </p:pic>
        <p:sp>
          <p:nvSpPr>
            <p:cNvPr id="13" name="TextBox 12"/>
            <p:cNvSpPr txBox="1"/>
            <p:nvPr/>
          </p:nvSpPr>
          <p:spPr>
            <a:xfrm>
              <a:off x="6230977" y="5421086"/>
              <a:ext cx="44402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Bản đồ Việt Nam trong khu vực Đông Nam Á</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15" name="TextBox 14"/>
          <p:cNvSpPr txBox="1"/>
          <p:nvPr/>
        </p:nvSpPr>
        <p:spPr>
          <a:xfrm>
            <a:off x="6162217" y="5786844"/>
            <a:ext cx="491282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8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Nhận </a:t>
            </a:r>
            <a:r>
              <a:rPr kumimoji="0" lang="vi-VN"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xét về kích thước lãnh thổ Việt </a:t>
            </a:r>
            <a:r>
              <a:rPr kumimoji="0" lang="vi-VN" sz="18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Nam và </a:t>
            </a:r>
            <a:r>
              <a:rPr kumimoji="0" lang="vi-VN"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mức độ chỉ tiết về nội dung của hai bản </a:t>
            </a:r>
            <a:r>
              <a:rPr kumimoji="0" lang="vi-VN" sz="1800" b="0" i="1"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đồ </a:t>
            </a:r>
            <a:r>
              <a:rPr kumimoji="0" lang="vi-VN"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và tại sao có sự khác nhau đó?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Rectangle 11"/>
          <p:cNvSpPr/>
          <p:nvPr/>
        </p:nvSpPr>
        <p:spPr>
          <a:xfrm>
            <a:off x="1596850" y="622162"/>
            <a:ext cx="8905387" cy="646331"/>
          </a:xfrm>
          <a:prstGeom prst="rect">
            <a:avLst/>
          </a:prstGeom>
        </p:spPr>
        <p:txBody>
          <a:bodyPr wrap="none">
            <a:spAutoFit/>
          </a:bodyPr>
          <a:lstStyle/>
          <a:p>
            <a:r>
              <a:rPr lang="vi-VN" sz="3600" dirty="0">
                <a:solidFill>
                  <a:srgbClr val="FF0000"/>
                </a:solidFill>
                <a:latin typeface="Times New Roman" panose="02020603050405020304" pitchFamily="18" charset="0"/>
                <a:cs typeface="Times New Roman" panose="02020603050405020304" pitchFamily="18" charset="0"/>
              </a:rPr>
              <a:t>Bài 2. CÁC YẾU TỐ CƠ BẢN CỦA BẢN ĐỒ</a:t>
            </a:r>
          </a:p>
        </p:txBody>
      </p:sp>
    </p:spTree>
    <p:extLst>
      <p:ext uri="{BB962C8B-B14F-4D97-AF65-F5344CB8AC3E}">
        <p14:creationId xmlns:p14="http://schemas.microsoft.com/office/powerpoint/2010/main" val="747983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circle(in)">
                                      <p:cBhvr>
                                        <p:cTn id="22"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1069289" y="65314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cxnSp>
        <p:nvCxnSpPr>
          <p:cNvPr id="10" name="Straight Connector 9"/>
          <p:cNvCxnSpPr>
            <a:endCxn id="2" idx="2"/>
          </p:cNvCxnSpPr>
          <p:nvPr/>
        </p:nvCxnSpPr>
        <p:spPr>
          <a:xfrm>
            <a:off x="6069829" y="113987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20" name="Rectangle 19"/>
          <p:cNvSpPr/>
          <p:nvPr/>
        </p:nvSpPr>
        <p:spPr>
          <a:xfrm>
            <a:off x="2115510" y="566444"/>
            <a:ext cx="79411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2. CÁC YẾU TỐ CƠ BẢN CỦA BẢN ĐỒ</a:t>
            </a:r>
          </a:p>
        </p:txBody>
      </p:sp>
      <p:sp>
        <p:nvSpPr>
          <p:cNvPr id="6" name="TextBox 5"/>
          <p:cNvSpPr txBox="1"/>
          <p:nvPr/>
        </p:nvSpPr>
        <p:spPr>
          <a:xfrm>
            <a:off x="793380" y="1405887"/>
            <a:ext cx="49455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a:t>
            </a:r>
            <a:r>
              <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Một số lưới kinh, vĩ tuyến trên bản đồ thế giới</a:t>
            </a:r>
            <a:endPar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8" name="TextBox 17"/>
          <p:cNvSpPr txBox="1"/>
          <p:nvPr/>
        </p:nvSpPr>
        <p:spPr>
          <a:xfrm>
            <a:off x="891991" y="1713800"/>
            <a:ext cx="51145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 </a:t>
            </a:r>
            <a:r>
              <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Kí hiệu bản đồ và chú giải bàn đồ</a:t>
            </a:r>
            <a:endPar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p:cNvSpPr txBox="1"/>
          <p:nvPr/>
        </p:nvSpPr>
        <p:spPr>
          <a:xfrm>
            <a:off x="874572" y="1996832"/>
            <a:ext cx="5114514" cy="369332"/>
          </a:xfrm>
          <a:prstGeom prst="rect">
            <a:avLst/>
          </a:prstGeom>
          <a:noFill/>
        </p:spPr>
        <p:txBody>
          <a:bodyPr wrap="square" rtlCol="0">
            <a:spAutoFit/>
          </a:bodyPr>
          <a:lstStyle/>
          <a:p>
            <a:pPr lvl="0"/>
            <a:r>
              <a:rPr lang="en-US" b="1" dirty="0">
                <a:solidFill>
                  <a:srgbClr val="FF0000"/>
                </a:solidFill>
                <a:latin typeface="Times New Roman" panose="02020603050405020304" pitchFamily="18" charset="0"/>
                <a:cs typeface="Times New Roman" panose="02020603050405020304" pitchFamily="18" charset="0"/>
              </a:rPr>
              <a:t>3.Tỉ </a:t>
            </a:r>
            <a:r>
              <a:rPr lang="en-US" b="1" dirty="0" err="1">
                <a:solidFill>
                  <a:srgbClr val="FF0000"/>
                </a:solidFill>
                <a:latin typeface="Times New Roman" panose="02020603050405020304" pitchFamily="18" charset="0"/>
                <a:cs typeface="Times New Roman" panose="02020603050405020304" pitchFamily="18" charset="0"/>
              </a:rPr>
              <a:t>lệ</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bản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đồ</a:t>
            </a:r>
            <a:endPar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9" name="TextBox 8"/>
          <p:cNvSpPr txBox="1"/>
          <p:nvPr/>
        </p:nvSpPr>
        <p:spPr>
          <a:xfrm>
            <a:off x="1048882" y="2339790"/>
            <a:ext cx="5168864"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Tỉ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TLBĐ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sang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phẳng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endParaRPr lang="en-US"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1013024" y="3514162"/>
            <a:ext cx="5168864" cy="646331"/>
          </a:xfrm>
          <a:prstGeom prst="rect">
            <a:avLst/>
          </a:prstGeom>
          <a:noFill/>
        </p:spPr>
        <p:txBody>
          <a:bodyPr wrap="square" rtlCol="0">
            <a:spAutoFit/>
          </a:bodyPr>
          <a:lstStyle/>
          <a:p>
            <a:pPr marL="285750" indent="-285750">
              <a:buFontTx/>
              <a:buChar char="-"/>
            </a:pPr>
            <a:r>
              <a:rPr lang="vi-VN" dirty="0" smtClean="0">
                <a:latin typeface="Times New Roman" panose="02020603050405020304" pitchFamily="18" charset="0"/>
                <a:cs typeface="Times New Roman" panose="02020603050405020304" pitchFamily="18" charset="0"/>
              </a:rPr>
              <a:t>Có 3 cách thể hiện tỉ lệ bản đồ: Tỉ lệ thước, tỉ lệ thước, tỉ lệ số</a:t>
            </a:r>
          </a:p>
        </p:txBody>
      </p:sp>
      <p:pic>
        <p:nvPicPr>
          <p:cNvPr id="11" name="Picture 10"/>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239226" y="1347272"/>
            <a:ext cx="2790253" cy="3097061"/>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39227" y="4416634"/>
            <a:ext cx="4084876" cy="1890305"/>
          </a:xfrm>
          <a:prstGeom prst="rect">
            <a:avLst/>
          </a:prstGeom>
        </p:spPr>
      </p:pic>
      <p:sp>
        <p:nvSpPr>
          <p:cNvPr id="21" name="TextBox 20"/>
          <p:cNvSpPr txBox="1"/>
          <p:nvPr/>
        </p:nvSpPr>
        <p:spPr>
          <a:xfrm>
            <a:off x="10274126" y="4049607"/>
            <a:ext cx="1094066" cy="646331"/>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Tỉ lệ thước</a:t>
            </a:r>
            <a:endParaRPr lang="en-US" dirty="0">
              <a:latin typeface="Times New Roman" panose="02020603050405020304" pitchFamily="18" charset="0"/>
              <a:cs typeface="Times New Roman" panose="02020603050405020304" pitchFamily="18" charset="0"/>
            </a:endParaRPr>
          </a:p>
        </p:txBody>
      </p:sp>
      <p:grpSp>
        <p:nvGrpSpPr>
          <p:cNvPr id="22" name="Group 21"/>
          <p:cNvGrpSpPr/>
          <p:nvPr/>
        </p:nvGrpSpPr>
        <p:grpSpPr>
          <a:xfrm>
            <a:off x="7785847" y="3043728"/>
            <a:ext cx="3196022" cy="1218990"/>
            <a:chOff x="7785847" y="3043728"/>
            <a:chExt cx="3196022" cy="1218990"/>
          </a:xfrm>
        </p:grpSpPr>
        <p:sp>
          <p:nvSpPr>
            <p:cNvPr id="13" name="TextBox 12"/>
            <p:cNvSpPr txBox="1"/>
            <p:nvPr/>
          </p:nvSpPr>
          <p:spPr>
            <a:xfrm>
              <a:off x="9817599" y="3043728"/>
              <a:ext cx="1164270" cy="369332"/>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Tỉ lệ số</a:t>
              </a:r>
              <a:endParaRPr lang="en-US" dirty="0">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flipH="1">
              <a:off x="7785847" y="3254188"/>
              <a:ext cx="2031752" cy="100853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cxnSp>
        <p:nvCxnSpPr>
          <p:cNvPr id="24" name="Straight Arrow Connector 23"/>
          <p:cNvCxnSpPr/>
          <p:nvPr/>
        </p:nvCxnSpPr>
        <p:spPr>
          <a:xfrm flipH="1">
            <a:off x="9486006" y="4411064"/>
            <a:ext cx="696372" cy="16345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7616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circle(in)">
                                      <p:cBhvr>
                                        <p:cTn id="34" dur="20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anim calcmode="lin" valueType="num">
                                      <p:cBhvr>
                                        <p:cTn id="40" dur="1000" fill="hold"/>
                                        <p:tgtEl>
                                          <p:spTgt spid="24"/>
                                        </p:tgtEl>
                                        <p:attrNameLst>
                                          <p:attrName>ppt_x</p:attrName>
                                        </p:attrNameLst>
                                      </p:cBhvr>
                                      <p:tavLst>
                                        <p:tav tm="0">
                                          <p:val>
                                            <p:strVal val="#ppt_x"/>
                                          </p:val>
                                        </p:tav>
                                        <p:tav tm="100000">
                                          <p:val>
                                            <p:strVal val="#ppt_x"/>
                                          </p:val>
                                        </p:tav>
                                      </p:tavLst>
                                    </p:anim>
                                    <p:anim calcmode="lin" valueType="num">
                                      <p:cBhvr>
                                        <p:cTn id="4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04350" y="545801"/>
            <a:ext cx="10730957" cy="569467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800600"/>
            <a:ext cx="1352415" cy="2299307"/>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cxnSp>
        <p:nvCxnSpPr>
          <p:cNvPr id="10" name="Straight Connector 9"/>
          <p:cNvCxnSpPr>
            <a:endCxn id="2" idx="2"/>
          </p:cNvCxnSpPr>
          <p:nvPr/>
        </p:nvCxnSpPr>
        <p:spPr>
          <a:xfrm>
            <a:off x="6069829" y="113987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20" name="Rectangle 19"/>
          <p:cNvSpPr/>
          <p:nvPr/>
        </p:nvSpPr>
        <p:spPr>
          <a:xfrm>
            <a:off x="2115510" y="566444"/>
            <a:ext cx="79411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2. CÁC YẾU TỐ CƠ BẢN CỦA BẢN ĐỒ</a:t>
            </a:r>
          </a:p>
        </p:txBody>
      </p:sp>
      <p:sp>
        <p:nvSpPr>
          <p:cNvPr id="6" name="TextBox 5"/>
          <p:cNvSpPr txBox="1"/>
          <p:nvPr/>
        </p:nvSpPr>
        <p:spPr>
          <a:xfrm>
            <a:off x="793380" y="1405887"/>
            <a:ext cx="49455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a:t>
            </a:r>
            <a:r>
              <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Một số lưới kinh, vĩ tuyến trên bản đồ thế giới</a:t>
            </a:r>
            <a:endPar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8" name="TextBox 17"/>
          <p:cNvSpPr txBox="1"/>
          <p:nvPr/>
        </p:nvSpPr>
        <p:spPr>
          <a:xfrm>
            <a:off x="891991" y="1713800"/>
            <a:ext cx="51145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 </a:t>
            </a:r>
            <a:r>
              <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Kí hiệu bản đồ và chú giải bàn đồ</a:t>
            </a:r>
            <a:endPar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p:cNvSpPr txBox="1"/>
          <p:nvPr/>
        </p:nvSpPr>
        <p:spPr>
          <a:xfrm>
            <a:off x="874572" y="1996832"/>
            <a:ext cx="51145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3.Tỉ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lệ</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bản</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đồ</a:t>
            </a:r>
            <a:endPar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9" name="TextBox 8"/>
          <p:cNvSpPr txBox="1"/>
          <p:nvPr/>
        </p:nvSpPr>
        <p:spPr>
          <a:xfrm>
            <a:off x="793389" y="2286002"/>
            <a:ext cx="516886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Tỉ</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lệ</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TLBĐ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yếu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tố</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để</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xác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định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mức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khoảng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chuyển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thực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tế</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sang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thể</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trên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mặt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phẳng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TextBox 16"/>
          <p:cNvSpPr txBox="1"/>
          <p:nvPr/>
        </p:nvSpPr>
        <p:spPr>
          <a:xfrm>
            <a:off x="811319" y="3393139"/>
            <a:ext cx="5168864" cy="646331"/>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Có 3 cách thể hiện tỉ lệ bản đồ: Tỉ lệ thước, tỉ lệ thước, tỉ lệ số</a:t>
            </a:r>
          </a:p>
        </p:txBody>
      </p:sp>
      <p:sp>
        <p:nvSpPr>
          <p:cNvPr id="5" name="TextBox 4"/>
          <p:cNvSpPr txBox="1"/>
          <p:nvPr/>
        </p:nvSpPr>
        <p:spPr>
          <a:xfrm>
            <a:off x="6172204" y="1296943"/>
            <a:ext cx="5213075" cy="646331"/>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Bài 1; </a:t>
            </a:r>
            <a:r>
              <a:rPr lang="en-US" dirty="0" err="1" smtClean="0">
                <a:latin typeface="Times New Roman" panose="02020603050405020304" pitchFamily="18" charset="0"/>
                <a:cs typeface="Times New Roman" panose="02020603050405020304" pitchFamily="18" charset="0"/>
              </a:rPr>
              <a:t>Hãy</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Sóc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Trăng</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2.9</a:t>
            </a:r>
          </a:p>
        </p:txBody>
      </p:sp>
      <p:sp>
        <p:nvSpPr>
          <p:cNvPr id="25" name="TextBox 24"/>
          <p:cNvSpPr txBox="1"/>
          <p:nvPr/>
        </p:nvSpPr>
        <p:spPr>
          <a:xfrm>
            <a:off x="6136346" y="1973776"/>
            <a:ext cx="5213075" cy="1754326"/>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Tình huống: Bạn Nam muốn đi từ Thái Bình lên Hà Nội, khi mua được bản đồ giao thông với tỉ lệ là 1: 200 000, Nam đã xác định đường đi nhưng không biết khoảng cách mất bao xa. Theo em, Nam có những cách nào để xác định khoảng cách TB-HN theo đường chim bay?</a:t>
            </a:r>
            <a:endParaRPr lang="en-US"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6324609" y="4443932"/>
            <a:ext cx="5172729" cy="923330"/>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Theo em, muốn tính khoáng cách thực tế dựa vào bản đồ và tỉ lệ bản đồ ta cần phải thực hiện các thao tác nào?</a:t>
            </a:r>
            <a:endParaRPr lang="en-US"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324609" y="3733567"/>
            <a:ext cx="681318" cy="681318"/>
          </a:xfrm>
          <a:prstGeom prst="rect">
            <a:avLst/>
          </a:prstGeom>
        </p:spPr>
      </p:pic>
      <p:sp>
        <p:nvSpPr>
          <p:cNvPr id="14" name="TextBox 13"/>
          <p:cNvSpPr txBox="1"/>
          <p:nvPr/>
        </p:nvSpPr>
        <p:spPr>
          <a:xfrm>
            <a:off x="860620" y="4058585"/>
            <a:ext cx="5059709" cy="2031325"/>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b. Tính khoảng cách trên bản đồ dựa vào tỉ lệ bản đồ theo thao tác:</a:t>
            </a:r>
          </a:p>
          <a:p>
            <a:r>
              <a:rPr lang="vi-VN" dirty="0">
                <a:latin typeface="Times New Roman" panose="02020603050405020304" pitchFamily="18" charset="0"/>
                <a:cs typeface="Times New Roman" panose="02020603050405020304" pitchFamily="18" charset="0"/>
              </a:rPr>
              <a:t>-  Xác định vị trí 2 điểm cần đo</a:t>
            </a:r>
          </a:p>
          <a:p>
            <a:r>
              <a:rPr lang="vi-VN" dirty="0">
                <a:latin typeface="Times New Roman" panose="02020603050405020304" pitchFamily="18" charset="0"/>
                <a:cs typeface="Times New Roman" panose="02020603050405020304" pitchFamily="18" charset="0"/>
              </a:rPr>
              <a:t>- Dùng thước thẳng hoặc đặt 2 đầu compa vào 2 điểm cần đo để xác định khoảng cách trên bản  đồ</a:t>
            </a:r>
          </a:p>
          <a:p>
            <a:r>
              <a:rPr lang="vi-VN" dirty="0">
                <a:latin typeface="Times New Roman" panose="02020603050405020304" pitchFamily="18" charset="0"/>
                <a:cs typeface="Times New Roman" panose="02020603050405020304" pitchFamily="18" charset="0"/>
              </a:rPr>
              <a:t>- Lấy khoảng cách của 2 điểm trên bản đồ nhân với tỉ lệ bản đồ</a:t>
            </a:r>
          </a:p>
        </p:txBody>
      </p:sp>
    </p:spTree>
    <p:extLst>
      <p:ext uri="{BB962C8B-B14F-4D97-AF65-F5344CB8AC3E}">
        <p14:creationId xmlns:p14="http://schemas.microsoft.com/office/powerpoint/2010/main" val="1124122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animEffect transition="in" filter="fade">
                                      <p:cBhvr>
                                        <p:cTn id="29" dur="2000"/>
                                        <p:tgtEl>
                                          <p:spTgt spid="14">
                                            <p:txEl>
                                              <p:pRg st="0" end="0"/>
                                            </p:txEl>
                                          </p:spTgt>
                                        </p:tgtEl>
                                      </p:cBhvr>
                                    </p:animEffect>
                                    <p:anim calcmode="lin" valueType="num">
                                      <p:cBhvr>
                                        <p:cTn id="30" dur="2000" fill="hold"/>
                                        <p:tgtEl>
                                          <p:spTgt spid="14">
                                            <p:txEl>
                                              <p:pRg st="0" end="0"/>
                                            </p:txEl>
                                          </p:spTgt>
                                        </p:tgtEl>
                                        <p:attrNameLst>
                                          <p:attrName>ppt_w</p:attrName>
                                        </p:attrNameLst>
                                      </p:cBhvr>
                                      <p:tavLst>
                                        <p:tav tm="0" fmla="#ppt_w*sin(2.5*pi*$)">
                                          <p:val>
                                            <p:fltVal val="0"/>
                                          </p:val>
                                        </p:tav>
                                        <p:tav tm="100000">
                                          <p:val>
                                            <p:fltVal val="1"/>
                                          </p:val>
                                        </p:tav>
                                      </p:tavLst>
                                    </p:anim>
                                    <p:anim calcmode="lin" valueType="num">
                                      <p:cBhvr>
                                        <p:cTn id="31" dur="2000" fill="hold"/>
                                        <p:tgtEl>
                                          <p:spTgt spid="14">
                                            <p:txEl>
                                              <p:pRg st="0" end="0"/>
                                            </p:txEl>
                                          </p:spTgt>
                                        </p:tgtEl>
                                        <p:attrNameLst>
                                          <p:attrName>ppt_h</p:attrName>
                                        </p:attrNameLst>
                                      </p:cBhvr>
                                      <p:tavLst>
                                        <p:tav tm="0">
                                          <p:val>
                                            <p:strVal val="#ppt_h"/>
                                          </p:val>
                                        </p:tav>
                                        <p:tav tm="100000">
                                          <p:val>
                                            <p:strVal val="#ppt_h"/>
                                          </p:val>
                                        </p:tav>
                                      </p:tavLst>
                                    </p:anim>
                                  </p:childTnLst>
                                </p:cTn>
                              </p:par>
                              <p:par>
                                <p:cTn id="32" presetID="45" presetClass="entr" presetSubtype="0" fill="hold" nodeType="withEffect">
                                  <p:stCondLst>
                                    <p:cond delay="0"/>
                                  </p:stCondLst>
                                  <p:childTnLst>
                                    <p:set>
                                      <p:cBhvr>
                                        <p:cTn id="33" dur="1" fill="hold">
                                          <p:stCondLst>
                                            <p:cond delay="0"/>
                                          </p:stCondLst>
                                        </p:cTn>
                                        <p:tgtEl>
                                          <p:spTgt spid="14">
                                            <p:txEl>
                                              <p:pRg st="1" end="1"/>
                                            </p:txEl>
                                          </p:spTgt>
                                        </p:tgtEl>
                                        <p:attrNameLst>
                                          <p:attrName>style.visibility</p:attrName>
                                        </p:attrNameLst>
                                      </p:cBhvr>
                                      <p:to>
                                        <p:strVal val="visible"/>
                                      </p:to>
                                    </p:set>
                                    <p:animEffect transition="in" filter="fade">
                                      <p:cBhvr>
                                        <p:cTn id="34" dur="2000"/>
                                        <p:tgtEl>
                                          <p:spTgt spid="14">
                                            <p:txEl>
                                              <p:pRg st="1" end="1"/>
                                            </p:txEl>
                                          </p:spTgt>
                                        </p:tgtEl>
                                      </p:cBhvr>
                                    </p:animEffect>
                                    <p:anim calcmode="lin" valueType="num">
                                      <p:cBhvr>
                                        <p:cTn id="35" dur="2000" fill="hold"/>
                                        <p:tgtEl>
                                          <p:spTgt spid="14">
                                            <p:txEl>
                                              <p:pRg st="1" end="1"/>
                                            </p:txEl>
                                          </p:spTgt>
                                        </p:tgtEl>
                                        <p:attrNameLst>
                                          <p:attrName>ppt_w</p:attrName>
                                        </p:attrNameLst>
                                      </p:cBhvr>
                                      <p:tavLst>
                                        <p:tav tm="0" fmla="#ppt_w*sin(2.5*pi*$)">
                                          <p:val>
                                            <p:fltVal val="0"/>
                                          </p:val>
                                        </p:tav>
                                        <p:tav tm="100000">
                                          <p:val>
                                            <p:fltVal val="1"/>
                                          </p:val>
                                        </p:tav>
                                      </p:tavLst>
                                    </p:anim>
                                    <p:anim calcmode="lin" valueType="num">
                                      <p:cBhvr>
                                        <p:cTn id="36" dur="2000" fill="hold"/>
                                        <p:tgtEl>
                                          <p:spTgt spid="14">
                                            <p:txEl>
                                              <p:pRg st="1" end="1"/>
                                            </p:txEl>
                                          </p:spTgt>
                                        </p:tgtEl>
                                        <p:attrNameLst>
                                          <p:attrName>ppt_h</p:attrName>
                                        </p:attrNameLst>
                                      </p:cBhvr>
                                      <p:tavLst>
                                        <p:tav tm="0">
                                          <p:val>
                                            <p:strVal val="#ppt_h"/>
                                          </p:val>
                                        </p:tav>
                                        <p:tav tm="100000">
                                          <p:val>
                                            <p:strVal val="#ppt_h"/>
                                          </p:val>
                                        </p:tav>
                                      </p:tavLst>
                                    </p:anim>
                                  </p:childTnLst>
                                </p:cTn>
                              </p:par>
                              <p:par>
                                <p:cTn id="37" presetID="45" presetClass="entr" presetSubtype="0" fill="hold" nodeType="withEffect">
                                  <p:stCondLst>
                                    <p:cond delay="0"/>
                                  </p:stCondLst>
                                  <p:childTnLst>
                                    <p:set>
                                      <p:cBhvr>
                                        <p:cTn id="38" dur="1" fill="hold">
                                          <p:stCondLst>
                                            <p:cond delay="0"/>
                                          </p:stCondLst>
                                        </p:cTn>
                                        <p:tgtEl>
                                          <p:spTgt spid="14">
                                            <p:txEl>
                                              <p:pRg st="2" end="2"/>
                                            </p:txEl>
                                          </p:spTgt>
                                        </p:tgtEl>
                                        <p:attrNameLst>
                                          <p:attrName>style.visibility</p:attrName>
                                        </p:attrNameLst>
                                      </p:cBhvr>
                                      <p:to>
                                        <p:strVal val="visible"/>
                                      </p:to>
                                    </p:set>
                                    <p:animEffect transition="in" filter="fade">
                                      <p:cBhvr>
                                        <p:cTn id="39" dur="2000"/>
                                        <p:tgtEl>
                                          <p:spTgt spid="14">
                                            <p:txEl>
                                              <p:pRg st="2" end="2"/>
                                            </p:txEl>
                                          </p:spTgt>
                                        </p:tgtEl>
                                      </p:cBhvr>
                                    </p:animEffect>
                                    <p:anim calcmode="lin" valueType="num">
                                      <p:cBhvr>
                                        <p:cTn id="40" dur="2000" fill="hold"/>
                                        <p:tgtEl>
                                          <p:spTgt spid="14">
                                            <p:txEl>
                                              <p:pRg st="2" end="2"/>
                                            </p:txEl>
                                          </p:spTgt>
                                        </p:tgtEl>
                                        <p:attrNameLst>
                                          <p:attrName>ppt_w</p:attrName>
                                        </p:attrNameLst>
                                      </p:cBhvr>
                                      <p:tavLst>
                                        <p:tav tm="0" fmla="#ppt_w*sin(2.5*pi*$)">
                                          <p:val>
                                            <p:fltVal val="0"/>
                                          </p:val>
                                        </p:tav>
                                        <p:tav tm="100000">
                                          <p:val>
                                            <p:fltVal val="1"/>
                                          </p:val>
                                        </p:tav>
                                      </p:tavLst>
                                    </p:anim>
                                    <p:anim calcmode="lin" valueType="num">
                                      <p:cBhvr>
                                        <p:cTn id="41" dur="2000" fill="hold"/>
                                        <p:tgtEl>
                                          <p:spTgt spid="14">
                                            <p:txEl>
                                              <p:pRg st="2" end="2"/>
                                            </p:txEl>
                                          </p:spTgt>
                                        </p:tgtEl>
                                        <p:attrNameLst>
                                          <p:attrName>ppt_h</p:attrName>
                                        </p:attrNameLst>
                                      </p:cBhvr>
                                      <p:tavLst>
                                        <p:tav tm="0">
                                          <p:val>
                                            <p:strVal val="#ppt_h"/>
                                          </p:val>
                                        </p:tav>
                                        <p:tav tm="100000">
                                          <p:val>
                                            <p:strVal val="#ppt_h"/>
                                          </p:val>
                                        </p:tav>
                                      </p:tavLst>
                                    </p:anim>
                                  </p:childTnLst>
                                </p:cTn>
                              </p:par>
                              <p:par>
                                <p:cTn id="42" presetID="45" presetClass="entr" presetSubtype="0" fill="hold" nodeType="withEffect">
                                  <p:stCondLst>
                                    <p:cond delay="0"/>
                                  </p:stCondLst>
                                  <p:childTnLst>
                                    <p:set>
                                      <p:cBhvr>
                                        <p:cTn id="43" dur="1" fill="hold">
                                          <p:stCondLst>
                                            <p:cond delay="0"/>
                                          </p:stCondLst>
                                        </p:cTn>
                                        <p:tgtEl>
                                          <p:spTgt spid="14">
                                            <p:txEl>
                                              <p:pRg st="3" end="3"/>
                                            </p:txEl>
                                          </p:spTgt>
                                        </p:tgtEl>
                                        <p:attrNameLst>
                                          <p:attrName>style.visibility</p:attrName>
                                        </p:attrNameLst>
                                      </p:cBhvr>
                                      <p:to>
                                        <p:strVal val="visible"/>
                                      </p:to>
                                    </p:set>
                                    <p:animEffect transition="in" filter="fade">
                                      <p:cBhvr>
                                        <p:cTn id="44" dur="2000"/>
                                        <p:tgtEl>
                                          <p:spTgt spid="14">
                                            <p:txEl>
                                              <p:pRg st="3" end="3"/>
                                            </p:txEl>
                                          </p:spTgt>
                                        </p:tgtEl>
                                      </p:cBhvr>
                                    </p:animEffect>
                                    <p:anim calcmode="lin" valueType="num">
                                      <p:cBhvr>
                                        <p:cTn id="45" dur="2000" fill="hold"/>
                                        <p:tgtEl>
                                          <p:spTgt spid="14">
                                            <p:txEl>
                                              <p:pRg st="3" end="3"/>
                                            </p:txEl>
                                          </p:spTgt>
                                        </p:tgtEl>
                                        <p:attrNameLst>
                                          <p:attrName>ppt_w</p:attrName>
                                        </p:attrNameLst>
                                      </p:cBhvr>
                                      <p:tavLst>
                                        <p:tav tm="0" fmla="#ppt_w*sin(2.5*pi*$)">
                                          <p:val>
                                            <p:fltVal val="0"/>
                                          </p:val>
                                        </p:tav>
                                        <p:tav tm="100000">
                                          <p:val>
                                            <p:fltVal val="1"/>
                                          </p:val>
                                        </p:tav>
                                      </p:tavLst>
                                    </p:anim>
                                    <p:anim calcmode="lin" valueType="num">
                                      <p:cBhvr>
                                        <p:cTn id="46" dur="2000" fill="hold"/>
                                        <p:tgtEl>
                                          <p:spTgt spid="14">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04350" y="545801"/>
            <a:ext cx="10730957" cy="569467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800600"/>
            <a:ext cx="1352415" cy="2299307"/>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cxnSp>
        <p:nvCxnSpPr>
          <p:cNvPr id="10" name="Straight Connector 9"/>
          <p:cNvCxnSpPr>
            <a:endCxn id="2" idx="2"/>
          </p:cNvCxnSpPr>
          <p:nvPr/>
        </p:nvCxnSpPr>
        <p:spPr>
          <a:xfrm>
            <a:off x="6069829" y="113987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20" name="Rectangle 19"/>
          <p:cNvSpPr/>
          <p:nvPr/>
        </p:nvSpPr>
        <p:spPr>
          <a:xfrm>
            <a:off x="2115510" y="566444"/>
            <a:ext cx="79411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2. CÁC YẾU TỐ CƠ BẢN CỦA BẢN ĐỒ</a:t>
            </a:r>
          </a:p>
        </p:txBody>
      </p:sp>
      <p:sp>
        <p:nvSpPr>
          <p:cNvPr id="6" name="TextBox 5"/>
          <p:cNvSpPr txBox="1"/>
          <p:nvPr/>
        </p:nvSpPr>
        <p:spPr>
          <a:xfrm>
            <a:off x="793380" y="1405887"/>
            <a:ext cx="49455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a:t>
            </a:r>
            <a:r>
              <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Một số lưới kinh, vĩ tuyến trên bản đồ thế giới</a:t>
            </a:r>
            <a:endPar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8" name="TextBox 17"/>
          <p:cNvSpPr txBox="1"/>
          <p:nvPr/>
        </p:nvSpPr>
        <p:spPr>
          <a:xfrm>
            <a:off x="838203" y="1713800"/>
            <a:ext cx="51145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 </a:t>
            </a:r>
            <a:r>
              <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Kí hiệu bản đồ và chú giải bàn đồ</a:t>
            </a:r>
            <a:endPar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p:cNvSpPr txBox="1"/>
          <p:nvPr/>
        </p:nvSpPr>
        <p:spPr>
          <a:xfrm>
            <a:off x="820784" y="1996832"/>
            <a:ext cx="51145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3.Tỉ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lệ</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bản</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đồ</a:t>
            </a:r>
            <a:endPar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1" name="TextBox 20"/>
          <p:cNvSpPr txBox="1"/>
          <p:nvPr/>
        </p:nvSpPr>
        <p:spPr>
          <a:xfrm>
            <a:off x="811820" y="2324043"/>
            <a:ext cx="5114514" cy="369332"/>
          </a:xfrm>
          <a:prstGeom prst="rect">
            <a:avLst/>
          </a:prstGeom>
          <a:noFill/>
        </p:spPr>
        <p:txBody>
          <a:bodyPr wrap="square" rtlCol="0">
            <a:spAutoFit/>
          </a:bodyPr>
          <a:lstStyle/>
          <a:p>
            <a:pPr lvl="0"/>
            <a:r>
              <a:rPr lang="vi-VN" b="1" dirty="0">
                <a:solidFill>
                  <a:srgbClr val="FF0000"/>
                </a:solidFill>
                <a:latin typeface="Times New Roman" panose="02020603050405020304" pitchFamily="18" charset="0"/>
                <a:cs typeface="Times New Roman" panose="02020603050405020304" pitchFamily="18" charset="0"/>
              </a:rPr>
              <a:t>4. Phương hướng trên bản đồ</a:t>
            </a:r>
            <a:endPar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78038" y="1414977"/>
            <a:ext cx="4764808" cy="3509451"/>
          </a:xfrm>
          <a:prstGeom prst="rect">
            <a:avLst/>
          </a:prstGeom>
        </p:spPr>
      </p:pic>
      <p:sp>
        <p:nvSpPr>
          <p:cNvPr id="12" name="TextBox 11"/>
          <p:cNvSpPr txBox="1"/>
          <p:nvPr/>
        </p:nvSpPr>
        <p:spPr>
          <a:xfrm>
            <a:off x="6252885" y="5553636"/>
            <a:ext cx="4881278" cy="646331"/>
          </a:xfrm>
          <a:prstGeom prst="rect">
            <a:avLst/>
          </a:prstGeom>
          <a:noFill/>
        </p:spPr>
        <p:txBody>
          <a:bodyPr wrap="square" rtlCol="0">
            <a:spAutoFit/>
          </a:bodyPr>
          <a:lstStyle/>
          <a:p>
            <a:r>
              <a:rPr lang="vi-VN" b="1" dirty="0">
                <a:latin typeface="Times New Roman" panose="02020603050405020304" pitchFamily="18" charset="0"/>
                <a:cs typeface="Times New Roman" panose="02020603050405020304" pitchFamily="18" charset="0"/>
              </a:rPr>
              <a:t>Quan sát H2.11, xác định và đọc tên các hướng chính trên hình.</a:t>
            </a:r>
            <a:endParaRPr lang="en-US"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699251" y="2689413"/>
            <a:ext cx="5253465" cy="1477328"/>
          </a:xfrm>
          <a:prstGeom prst="rect">
            <a:avLst/>
          </a:prstGeom>
          <a:noFill/>
        </p:spPr>
        <p:txBody>
          <a:bodyPr wrap="square" rtlCol="0">
            <a:spAutoFit/>
          </a:bodyPr>
          <a:lstStyle/>
          <a:p>
            <a:r>
              <a:rPr lang="nl-NL"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Đầu trên của các kinh tuyến chỉ hướng bắc, đẩu dưới chỉ hướng nam.</a:t>
            </a:r>
            <a:endParaRPr lang="en-US"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 Đẩu bên trái của các vĩ tuyến chỉ hướng tây, đầu bên phải chỉ hướng đông</a:t>
            </a:r>
            <a:endParaRPr lang="en-US"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-&gt; Có 4 hướng chính là Đông, Tây, Nam, Bắc </a:t>
            </a:r>
            <a:endParaRPr lang="vi-VN"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6297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wipe(down)">
                                      <p:cBhvr>
                                        <p:cTn id="22" dur="500"/>
                                        <p:tgtEl>
                                          <p:spTgt spid="16">
                                            <p:txEl>
                                              <p:pRg st="0" end="0"/>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Effect transition="in" filter="wipe(down)">
                                      <p:cBhvr>
                                        <p:cTn id="25" dur="500"/>
                                        <p:tgtEl>
                                          <p:spTgt spid="16">
                                            <p:txEl>
                                              <p:pRg st="1" end="1"/>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16">
                                            <p:txEl>
                                              <p:pRg st="2" end="2"/>
                                            </p:txEl>
                                          </p:spTgt>
                                        </p:tgtEl>
                                        <p:attrNameLst>
                                          <p:attrName>style.visibility</p:attrName>
                                        </p:attrNameLst>
                                      </p:cBhvr>
                                      <p:to>
                                        <p:strVal val="visible"/>
                                      </p:to>
                                    </p:set>
                                    <p:animEffect transition="in" filter="wipe(down)">
                                      <p:cBhvr>
                                        <p:cTn id="28"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04350" y="545801"/>
            <a:ext cx="10730957" cy="569467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800600"/>
            <a:ext cx="1352415" cy="2299307"/>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cxnSp>
        <p:nvCxnSpPr>
          <p:cNvPr id="10" name="Straight Connector 9"/>
          <p:cNvCxnSpPr>
            <a:endCxn id="2" idx="2"/>
          </p:cNvCxnSpPr>
          <p:nvPr/>
        </p:nvCxnSpPr>
        <p:spPr>
          <a:xfrm>
            <a:off x="6069829" y="113987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20" name="Rectangle 19"/>
          <p:cNvSpPr/>
          <p:nvPr/>
        </p:nvSpPr>
        <p:spPr>
          <a:xfrm>
            <a:off x="2115510" y="566444"/>
            <a:ext cx="79411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2. CÁC YẾU TỐ CƠ BẢN CỦA BẢN ĐỒ</a:t>
            </a:r>
          </a:p>
        </p:txBody>
      </p:sp>
      <p:sp>
        <p:nvSpPr>
          <p:cNvPr id="6" name="TextBox 5"/>
          <p:cNvSpPr txBox="1"/>
          <p:nvPr/>
        </p:nvSpPr>
        <p:spPr>
          <a:xfrm>
            <a:off x="793380" y="1405887"/>
            <a:ext cx="49455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a:t>
            </a:r>
            <a:r>
              <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Một số lưới kinh, vĩ tuyến trên bản đồ thế giới</a:t>
            </a:r>
            <a:endPar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8" name="TextBox 17"/>
          <p:cNvSpPr txBox="1"/>
          <p:nvPr/>
        </p:nvSpPr>
        <p:spPr>
          <a:xfrm>
            <a:off x="838203" y="1713800"/>
            <a:ext cx="51145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 </a:t>
            </a:r>
            <a:r>
              <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Kí hiệu bản đồ và chú giải bàn đồ</a:t>
            </a:r>
            <a:endPar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p:cNvSpPr txBox="1"/>
          <p:nvPr/>
        </p:nvSpPr>
        <p:spPr>
          <a:xfrm>
            <a:off x="820784" y="1996832"/>
            <a:ext cx="51145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3.Tỉ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lệ</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bản</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đồ</a:t>
            </a:r>
            <a:endPar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1" name="TextBox 20"/>
          <p:cNvSpPr txBox="1"/>
          <p:nvPr/>
        </p:nvSpPr>
        <p:spPr>
          <a:xfrm>
            <a:off x="811820" y="2324043"/>
            <a:ext cx="51145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 Phương hướng trên bản đồ</a:t>
            </a:r>
            <a:endPar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p:cNvSpPr txBox="1"/>
          <p:nvPr/>
        </p:nvSpPr>
        <p:spPr>
          <a:xfrm>
            <a:off x="699251" y="2689413"/>
            <a:ext cx="525346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Đầu trên của các kinh tuyến chỉ hướng bắc, đẩu dưới chỉ hướng nam.</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Đẩu bên trái của các vĩ tuyến chỉ hướng tây, đầu bên phải chỉ hướng đông</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-&gt; Có 4 hướng chính là Đông, Tây, Nam, Bắc </a:t>
            </a:r>
            <a:endPar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26697" y="1339447"/>
            <a:ext cx="5209320" cy="2726277"/>
          </a:xfrm>
          <a:prstGeom prst="rect">
            <a:avLst/>
          </a:prstGeom>
        </p:spPr>
      </p:pic>
      <p:sp>
        <p:nvSpPr>
          <p:cNvPr id="19" name="TextBox 18"/>
          <p:cNvSpPr txBox="1"/>
          <p:nvPr/>
        </p:nvSpPr>
        <p:spPr>
          <a:xfrm>
            <a:off x="6109446" y="4052043"/>
            <a:ext cx="5253465" cy="646331"/>
          </a:xfrm>
          <a:prstGeom prst="rect">
            <a:avLst/>
          </a:prstGeom>
          <a:noFill/>
        </p:spPr>
        <p:txBody>
          <a:bodyPr wrap="square" rtlCol="0">
            <a:spAutoFit/>
          </a:bodyPr>
          <a:lstStyle/>
          <a:p>
            <a:pPr lvl="0" algn="ctr"/>
            <a:r>
              <a:rPr lang="vi-VN" dirty="0">
                <a:latin typeface="Times New Roman" panose="02020603050405020304" pitchFamily="18" charset="0"/>
                <a:cs typeface="Times New Roman" panose="02020603050405020304" pitchFamily="18" charset="0"/>
              </a:rPr>
              <a:t>Q</a:t>
            </a:r>
            <a:r>
              <a:rPr lang="en-US" dirty="0" err="1">
                <a:latin typeface="Times New Roman" panose="02020603050405020304" pitchFamily="18" charset="0"/>
                <a:cs typeface="Times New Roman" panose="02020603050405020304" pitchFamily="18" charset="0"/>
              </a:rPr>
              <a:t>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2.12,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2.13 cho biết hướng OA, OB, OC, OD có trong mỗi hình?</a:t>
            </a:r>
            <a:endParaRPr kumimoji="0" lang="vi-VN" sz="180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Rounded Rectangle 6"/>
          <p:cNvSpPr/>
          <p:nvPr/>
        </p:nvSpPr>
        <p:spPr>
          <a:xfrm>
            <a:off x="8942288" y="2255205"/>
            <a:ext cx="1358153" cy="283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smtClean="0"/>
              <a:t>Đông</a:t>
            </a:r>
            <a:endParaRPr lang="en-US" dirty="0"/>
          </a:p>
        </p:txBody>
      </p:sp>
      <p:sp>
        <p:nvSpPr>
          <p:cNvPr id="22" name="Rounded Rectangle 21"/>
          <p:cNvSpPr/>
          <p:nvPr/>
        </p:nvSpPr>
        <p:spPr>
          <a:xfrm>
            <a:off x="6391839" y="2205904"/>
            <a:ext cx="1358153" cy="283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smtClean="0"/>
              <a:t>Tây</a:t>
            </a:r>
            <a:endParaRPr lang="en-US" dirty="0"/>
          </a:p>
        </p:txBody>
      </p:sp>
      <p:sp>
        <p:nvSpPr>
          <p:cNvPr id="23" name="Rounded Rectangle 22"/>
          <p:cNvSpPr/>
          <p:nvPr/>
        </p:nvSpPr>
        <p:spPr>
          <a:xfrm>
            <a:off x="7310718" y="2761721"/>
            <a:ext cx="1358153" cy="283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smtClean="0"/>
              <a:t>Nam</a:t>
            </a:r>
            <a:endParaRPr lang="en-US" dirty="0"/>
          </a:p>
        </p:txBody>
      </p:sp>
      <p:sp>
        <p:nvSpPr>
          <p:cNvPr id="24" name="Rounded Rectangle 23"/>
          <p:cNvSpPr/>
          <p:nvPr/>
        </p:nvSpPr>
        <p:spPr>
          <a:xfrm>
            <a:off x="8081680" y="1757668"/>
            <a:ext cx="1358153" cy="28372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smtClean="0"/>
              <a:t>Bắ</a:t>
            </a:r>
            <a:r>
              <a:rPr lang="vi-VN" dirty="0" smtClean="0"/>
              <a:t>c</a:t>
            </a:r>
            <a:endParaRPr lang="en-US" dirty="0"/>
          </a:p>
        </p:txBody>
      </p:sp>
    </p:spTree>
    <p:extLst>
      <p:ext uri="{BB962C8B-B14F-4D97-AF65-F5344CB8AC3E}">
        <p14:creationId xmlns:p14="http://schemas.microsoft.com/office/powerpoint/2010/main" val="3265097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7" grpId="0" animBg="1"/>
      <p:bldP spid="22" grpId="0" animBg="1"/>
      <p:bldP spid="23"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56991" y="343311"/>
            <a:ext cx="10730957" cy="569467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800600"/>
            <a:ext cx="1352415" cy="2299307"/>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cxnSp>
        <p:nvCxnSpPr>
          <p:cNvPr id="10" name="Straight Connector 9"/>
          <p:cNvCxnSpPr>
            <a:endCxn id="2" idx="2"/>
          </p:cNvCxnSpPr>
          <p:nvPr/>
        </p:nvCxnSpPr>
        <p:spPr>
          <a:xfrm>
            <a:off x="6069829" y="113987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20" name="Rectangle 19"/>
          <p:cNvSpPr/>
          <p:nvPr/>
        </p:nvSpPr>
        <p:spPr>
          <a:xfrm>
            <a:off x="2115510" y="566444"/>
            <a:ext cx="79411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2. CÁC YẾU TỐ CƠ BẢN CỦA BẢN ĐỒ</a:t>
            </a:r>
          </a:p>
        </p:txBody>
      </p:sp>
      <p:sp>
        <p:nvSpPr>
          <p:cNvPr id="6" name="TextBox 5"/>
          <p:cNvSpPr txBox="1"/>
          <p:nvPr/>
        </p:nvSpPr>
        <p:spPr>
          <a:xfrm>
            <a:off x="793380" y="1405887"/>
            <a:ext cx="49455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a:t>
            </a:r>
            <a:r>
              <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Một số lưới kinh, vĩ tuyến trên bản đồ thế giới</a:t>
            </a:r>
            <a:endPar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8" name="TextBox 17"/>
          <p:cNvSpPr txBox="1"/>
          <p:nvPr/>
        </p:nvSpPr>
        <p:spPr>
          <a:xfrm>
            <a:off x="838203" y="1713800"/>
            <a:ext cx="51145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 </a:t>
            </a:r>
            <a:r>
              <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Kí hiệu bản đồ và chú giải bàn đồ</a:t>
            </a:r>
            <a:endPar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p:cNvSpPr txBox="1"/>
          <p:nvPr/>
        </p:nvSpPr>
        <p:spPr>
          <a:xfrm>
            <a:off x="820784" y="1996832"/>
            <a:ext cx="51145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3.Tỉ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lệ</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bản</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đồ</a:t>
            </a:r>
            <a:endPar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1" name="TextBox 20"/>
          <p:cNvSpPr txBox="1"/>
          <p:nvPr/>
        </p:nvSpPr>
        <p:spPr>
          <a:xfrm>
            <a:off x="811820" y="2324043"/>
            <a:ext cx="51145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 Phương hướng trên bản đồ</a:t>
            </a:r>
            <a:endPar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p:cNvSpPr txBox="1"/>
          <p:nvPr/>
        </p:nvSpPr>
        <p:spPr>
          <a:xfrm>
            <a:off x="699251" y="2689413"/>
            <a:ext cx="525346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Đầu trên của các kinh tuyến chỉ hướng bắc, đẩu dưới chỉ hướng nam.</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Đẩu bên trái của các vĩ tuyến chỉ hướng tây, đầu bên phải chỉ hướng đông</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-&gt; Có 4 hướng chính là Đông, Tây, Nam, Bắc </a:t>
            </a:r>
            <a:endPar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744070" y="4173066"/>
            <a:ext cx="5253465" cy="923330"/>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 Có 2 cách xác định phương hướng:</a:t>
            </a:r>
            <a:endParaRPr lang="en-US"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 Dựa vào đường kinh, vĩ tuyến</a:t>
            </a:r>
            <a:endParaRPr lang="en-US" dirty="0">
              <a:latin typeface="Times New Roman" panose="02020603050405020304" pitchFamily="18" charset="0"/>
              <a:cs typeface="Times New Roman" panose="02020603050405020304" pitchFamily="18" charset="0"/>
            </a:endParaRPr>
          </a:p>
          <a:p>
            <a:r>
              <a:rPr lang="vi-VN" dirty="0">
                <a:latin typeface="Times New Roman" panose="02020603050405020304" pitchFamily="18" charset="0"/>
                <a:cs typeface="Times New Roman" panose="02020603050405020304" pitchFamily="18" charset="0"/>
              </a:rPr>
              <a:t>+ Dự</a:t>
            </a:r>
            <a:r>
              <a:rPr lang="en-US" dirty="0">
                <a:latin typeface="Times New Roman" panose="02020603050405020304" pitchFamily="18" charset="0"/>
                <a:cs typeface="Times New Roman" panose="02020603050405020304" pitchFamily="18" charset="0"/>
              </a:rPr>
              <a:t>a</a:t>
            </a:r>
            <a:r>
              <a:rPr lang="vi-VN" dirty="0">
                <a:latin typeface="Times New Roman" panose="02020603050405020304" pitchFamily="18" charset="0"/>
                <a:cs typeface="Times New Roman" panose="02020603050405020304" pitchFamily="18" charset="0"/>
              </a:rPr>
              <a:t> vào mũi tên chỉ hướng Bắc trên bản đồ</a:t>
            </a:r>
            <a:endPar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8"/>
          <a:stretch>
            <a:fillRect/>
          </a:stretch>
        </p:blipFill>
        <p:spPr>
          <a:xfrm>
            <a:off x="6252371" y="1316653"/>
            <a:ext cx="4740863" cy="3632066"/>
          </a:xfrm>
          <a:prstGeom prst="rect">
            <a:avLst/>
          </a:prstGeom>
        </p:spPr>
      </p:pic>
      <p:sp>
        <p:nvSpPr>
          <p:cNvPr id="25" name="TextBox 24"/>
          <p:cNvSpPr txBox="1"/>
          <p:nvPr/>
        </p:nvSpPr>
        <p:spPr>
          <a:xfrm>
            <a:off x="6261846" y="5522249"/>
            <a:ext cx="525346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dirty="0" smtClean="0">
                <a:solidFill>
                  <a:prstClr val="black"/>
                </a:solidFill>
                <a:latin typeface="Times New Roman" panose="02020603050405020304" pitchFamily="18" charset="0"/>
                <a:cs typeface="Times New Roman" panose="02020603050405020304" pitchFamily="18" charset="0"/>
              </a:rPr>
              <a:t>Đối với bản đồ không có kinh, vĩ tuyến để xác định phương hướng em cần làm gì?</a:t>
            </a:r>
            <a:endPar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02661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animEffect transition="in" filter="fade">
                                      <p:cBhvr>
                                        <p:cTn id="18" dur="500"/>
                                        <p:tgtEl>
                                          <p:spTgt spid="19">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9">
                                            <p:txEl>
                                              <p:pRg st="1" end="1"/>
                                            </p:txEl>
                                          </p:spTgt>
                                        </p:tgtEl>
                                        <p:attrNameLst>
                                          <p:attrName>style.visibility</p:attrName>
                                        </p:attrNameLst>
                                      </p:cBhvr>
                                      <p:to>
                                        <p:strVal val="visible"/>
                                      </p:to>
                                    </p:set>
                                    <p:animEffect transition="in" filter="fade">
                                      <p:cBhvr>
                                        <p:cTn id="21" dur="500"/>
                                        <p:tgtEl>
                                          <p:spTgt spid="19">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9">
                                            <p:txEl>
                                              <p:pRg st="2" end="2"/>
                                            </p:txEl>
                                          </p:spTgt>
                                        </p:tgtEl>
                                        <p:attrNameLst>
                                          <p:attrName>style.visibility</p:attrName>
                                        </p:attrNameLst>
                                      </p:cBhvr>
                                      <p:to>
                                        <p:strVal val="visible"/>
                                      </p:to>
                                    </p:set>
                                    <p:animEffect transition="in" filter="fade">
                                      <p:cBhvr>
                                        <p:cTn id="24"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20784" y="366907"/>
            <a:ext cx="10730957" cy="598091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800600"/>
            <a:ext cx="1352415" cy="2299307"/>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cxnSp>
        <p:nvCxnSpPr>
          <p:cNvPr id="10" name="Straight Connector 9"/>
          <p:cNvCxnSpPr>
            <a:endCxn id="2" idx="2"/>
          </p:cNvCxnSpPr>
          <p:nvPr/>
        </p:nvCxnSpPr>
        <p:spPr>
          <a:xfrm>
            <a:off x="6069829" y="113987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20" name="Rectangle 19"/>
          <p:cNvSpPr/>
          <p:nvPr/>
        </p:nvSpPr>
        <p:spPr>
          <a:xfrm>
            <a:off x="2115510" y="566444"/>
            <a:ext cx="79411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2. CÁC YẾU TỐ CƠ BẢN CỦA BẢN ĐỒ</a:t>
            </a:r>
          </a:p>
        </p:txBody>
      </p:sp>
      <p:sp>
        <p:nvSpPr>
          <p:cNvPr id="6" name="TextBox 5"/>
          <p:cNvSpPr txBox="1"/>
          <p:nvPr/>
        </p:nvSpPr>
        <p:spPr>
          <a:xfrm>
            <a:off x="793380" y="1405887"/>
            <a:ext cx="49455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a:t>
            </a:r>
            <a:r>
              <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Một số lưới kinh, vĩ tuyến trên bản đồ thế giới</a:t>
            </a:r>
            <a:endPar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8" name="TextBox 17"/>
          <p:cNvSpPr txBox="1"/>
          <p:nvPr/>
        </p:nvSpPr>
        <p:spPr>
          <a:xfrm>
            <a:off x="838203" y="1713800"/>
            <a:ext cx="51145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 </a:t>
            </a:r>
            <a:r>
              <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Kí hiệu bản đồ và chú giải bàn đồ</a:t>
            </a:r>
            <a:endPar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p:cNvSpPr txBox="1"/>
          <p:nvPr/>
        </p:nvSpPr>
        <p:spPr>
          <a:xfrm>
            <a:off x="820784" y="1996832"/>
            <a:ext cx="51145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3.Tỉ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lệ</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bản</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đồ</a:t>
            </a:r>
            <a:endPar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1" name="TextBox 20"/>
          <p:cNvSpPr txBox="1"/>
          <p:nvPr/>
        </p:nvSpPr>
        <p:spPr>
          <a:xfrm>
            <a:off x="811820" y="2324043"/>
            <a:ext cx="51145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 Phương hướng trên bản đồ</a:t>
            </a:r>
            <a:endPar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p:cNvSpPr txBox="1"/>
          <p:nvPr/>
        </p:nvSpPr>
        <p:spPr>
          <a:xfrm>
            <a:off x="842535" y="2638859"/>
            <a:ext cx="5253465" cy="369332"/>
          </a:xfrm>
          <a:prstGeom prst="rect">
            <a:avLst/>
          </a:prstGeom>
          <a:noFill/>
        </p:spPr>
        <p:txBody>
          <a:bodyPr wrap="square" rtlCol="0">
            <a:spAutoFit/>
          </a:bodyPr>
          <a:lstStyle/>
          <a:p>
            <a:r>
              <a:rPr lang="vi-VN" b="1" dirty="0">
                <a:solidFill>
                  <a:srgbClr val="FF0000"/>
                </a:solidFill>
                <a:latin typeface="Times New Roman" panose="02020603050405020304" pitchFamily="18" charset="0"/>
                <a:cs typeface="Times New Roman" panose="02020603050405020304" pitchFamily="18" charset="0"/>
              </a:rPr>
              <a:t>5</a:t>
            </a:r>
            <a:r>
              <a:rPr lang="en-US" b="1" dirty="0">
                <a:solidFill>
                  <a:srgbClr val="FF0000"/>
                </a:solidFill>
                <a:latin typeface="Times New Roman" panose="02020603050405020304" pitchFamily="18" charset="0"/>
                <a:cs typeface="Times New Roman" panose="02020603050405020304" pitchFamily="18" charset="0"/>
              </a:rPr>
              <a:t>. </a:t>
            </a:r>
            <a:r>
              <a:rPr lang="vi-VN" b="1" dirty="0">
                <a:solidFill>
                  <a:srgbClr val="FF0000"/>
                </a:solidFill>
                <a:latin typeface="Times New Roman" panose="02020603050405020304" pitchFamily="18" charset="0"/>
                <a:cs typeface="Times New Roman" panose="02020603050405020304" pitchFamily="18" charset="0"/>
              </a:rPr>
              <a:t>Một số bản đồ thông dụng</a:t>
            </a:r>
            <a:endParaRPr lang="en-US"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8"/>
          <a:stretch>
            <a:fillRect/>
          </a:stretch>
        </p:blipFill>
        <p:spPr>
          <a:xfrm>
            <a:off x="5674658" y="1386614"/>
            <a:ext cx="2623310" cy="2002045"/>
          </a:xfrm>
          <a:prstGeom prst="rect">
            <a:avLst/>
          </a:prstGeom>
        </p:spPr>
      </p:pic>
      <p:pic>
        <p:nvPicPr>
          <p:cNvPr id="7" name="Picture 6"/>
          <p:cNvPicPr>
            <a:picLocks noChangeAspect="1"/>
          </p:cNvPicPr>
          <p:nvPr/>
        </p:nvPicPr>
        <p:blipFill>
          <a:blip r:embed="rId9"/>
          <a:stretch>
            <a:fillRect/>
          </a:stretch>
        </p:blipFill>
        <p:spPr>
          <a:xfrm>
            <a:off x="8467634" y="1418697"/>
            <a:ext cx="2697392" cy="1741362"/>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75698" y="3631450"/>
            <a:ext cx="3065330" cy="3118973"/>
          </a:xfrm>
          <a:prstGeom prst="rect">
            <a:avLst/>
          </a:prstGeom>
        </p:spPr>
      </p:pic>
      <p:pic>
        <p:nvPicPr>
          <p:cNvPr id="11" name="Picture 10"/>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5405718" y="3521761"/>
            <a:ext cx="2769980" cy="3228662"/>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70094" y="3160059"/>
            <a:ext cx="2593852" cy="3697940"/>
          </a:xfrm>
          <a:prstGeom prst="rect">
            <a:avLst/>
          </a:prstGeom>
        </p:spPr>
      </p:pic>
      <p:sp>
        <p:nvSpPr>
          <p:cNvPr id="13" name="TextBox 12"/>
          <p:cNvSpPr txBox="1"/>
          <p:nvPr/>
        </p:nvSpPr>
        <p:spPr>
          <a:xfrm>
            <a:off x="972673" y="3751730"/>
            <a:ext cx="1621178" cy="2031325"/>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Sắp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xếp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đồ</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thành</a:t>
            </a:r>
            <a:r>
              <a:rPr lang="en-US" b="1" dirty="0">
                <a:latin typeface="Times New Roman" panose="02020603050405020304" pitchFamily="18" charset="0"/>
                <a:cs typeface="Times New Roman" panose="02020603050405020304" pitchFamily="18" charset="0"/>
              </a:rPr>
              <a:t> 2 </a:t>
            </a:r>
            <a:r>
              <a:rPr lang="en-US" b="1" dirty="0" err="1">
                <a:latin typeface="Times New Roman" panose="02020603050405020304" pitchFamily="18" charset="0"/>
                <a:cs typeface="Times New Roman" panose="02020603050405020304" pitchFamily="18" charset="0"/>
              </a:rPr>
              <a:t>nhóm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đồ</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địa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chung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đồ</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địa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chuyên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đề</a:t>
            </a:r>
            <a:r>
              <a:rPr lang="en-US" b="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5505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Effect transition="in" filter="wipe(down)">
                                      <p:cBhvr>
                                        <p:cTn id="36"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20784" y="299560"/>
            <a:ext cx="10730957" cy="598091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800600"/>
            <a:ext cx="1352415" cy="2299307"/>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cxnSp>
        <p:nvCxnSpPr>
          <p:cNvPr id="10" name="Straight Connector 9"/>
          <p:cNvCxnSpPr>
            <a:endCxn id="2" idx="2"/>
          </p:cNvCxnSpPr>
          <p:nvPr/>
        </p:nvCxnSpPr>
        <p:spPr>
          <a:xfrm>
            <a:off x="6069829" y="113987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20" name="Rectangle 19"/>
          <p:cNvSpPr/>
          <p:nvPr/>
        </p:nvSpPr>
        <p:spPr>
          <a:xfrm>
            <a:off x="2115510" y="566444"/>
            <a:ext cx="79411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2. CÁC YẾU TỐ CƠ BẢN CỦA BẢN ĐỒ</a:t>
            </a:r>
          </a:p>
        </p:txBody>
      </p:sp>
      <p:sp>
        <p:nvSpPr>
          <p:cNvPr id="6" name="TextBox 5"/>
          <p:cNvSpPr txBox="1"/>
          <p:nvPr/>
        </p:nvSpPr>
        <p:spPr>
          <a:xfrm>
            <a:off x="793380" y="1405887"/>
            <a:ext cx="49455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a:t>
            </a:r>
            <a:r>
              <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Một số lưới kinh, vĩ tuyến trên bản đồ thế giới</a:t>
            </a:r>
            <a:endPar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8" name="TextBox 17"/>
          <p:cNvSpPr txBox="1"/>
          <p:nvPr/>
        </p:nvSpPr>
        <p:spPr>
          <a:xfrm>
            <a:off x="838203" y="1713800"/>
            <a:ext cx="51145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 </a:t>
            </a:r>
            <a:r>
              <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Kí hiệu bản đồ và chú giải bàn đồ</a:t>
            </a:r>
            <a:endPar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p:cNvSpPr txBox="1"/>
          <p:nvPr/>
        </p:nvSpPr>
        <p:spPr>
          <a:xfrm>
            <a:off x="820784" y="1996832"/>
            <a:ext cx="51145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3.Tỉ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lệ</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bản</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đồ</a:t>
            </a:r>
            <a:endPar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1" name="TextBox 20"/>
          <p:cNvSpPr txBox="1"/>
          <p:nvPr/>
        </p:nvSpPr>
        <p:spPr>
          <a:xfrm>
            <a:off x="811820" y="2324043"/>
            <a:ext cx="51145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 Phương hướng trên bản đồ</a:t>
            </a:r>
            <a:endPar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p:cNvSpPr txBox="1"/>
          <p:nvPr/>
        </p:nvSpPr>
        <p:spPr>
          <a:xfrm>
            <a:off x="842535" y="2638859"/>
            <a:ext cx="52534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5</a:t>
            </a: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Một số bản đồ thông dụng</a:t>
            </a:r>
            <a:endPar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8" name="TextBox 7"/>
          <p:cNvSpPr txBox="1"/>
          <p:nvPr/>
        </p:nvSpPr>
        <p:spPr>
          <a:xfrm>
            <a:off x="847167" y="3012142"/>
            <a:ext cx="4876951" cy="1200329"/>
          </a:xfrm>
          <a:prstGeom prst="rect">
            <a:avLst/>
          </a:prstGeom>
          <a:noFill/>
        </p:spPr>
        <p:txBody>
          <a:bodyPr wrap="square" rtlCol="0">
            <a:spAutoFit/>
          </a:bodyPr>
          <a:lstStyle/>
          <a:p>
            <a:r>
              <a:rPr lang="vi-VN" b="1"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Bản đồ địa lí chung thể hiện cụ thể các đối tượng địa lí trên bề mặt đất như địa hình, đất, sinh vật, sông ngoài, ranh giới hành chính...Nhóm này không tập trung làm nổi bật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vào</a:t>
            </a:r>
            <a:r>
              <a:rPr lang="vi-VN" dirty="0">
                <a:latin typeface="Times New Roman" panose="02020603050405020304" pitchFamily="18" charset="0"/>
                <a:cs typeface="Times New Roman" panose="02020603050405020304" pitchFamily="18" charset="0"/>
              </a:rPr>
              <a:t> yếu tố nào</a:t>
            </a:r>
            <a:r>
              <a:rPr lang="en-US" dirty="0">
                <a:latin typeface="Times New Roman" panose="02020603050405020304" pitchFamily="18" charset="0"/>
                <a:cs typeface="Times New Roman" panose="02020603050405020304" pitchFamily="18" charset="0"/>
              </a:rPr>
              <a:t>.</a:t>
            </a:r>
          </a:p>
        </p:txBody>
      </p:sp>
      <p:sp>
        <p:nvSpPr>
          <p:cNvPr id="22" name="TextBox 21"/>
          <p:cNvSpPr txBox="1"/>
          <p:nvPr/>
        </p:nvSpPr>
        <p:spPr>
          <a:xfrm>
            <a:off x="878544" y="4334431"/>
            <a:ext cx="4876951" cy="923330"/>
          </a:xfrm>
          <a:prstGeom prst="rect">
            <a:avLst/>
          </a:prstGeom>
          <a:noFill/>
        </p:spPr>
        <p:txBody>
          <a:bodyPr wrap="square" rtlCol="0">
            <a:spAutoFit/>
          </a:bodyPr>
          <a:lstStyle/>
          <a:p>
            <a:r>
              <a:rPr lang="vi-VN">
                <a:latin typeface="Times New Roman" panose="02020603050405020304" pitchFamily="18" charset="0"/>
                <a:cs typeface="Times New Roman" panose="02020603050405020304" pitchFamily="18" charset="0"/>
              </a:rPr>
              <a:t>- Bản đồ địa lí chuyên đề: Có nội dung thể hiện tập trung một hoặc hai đối tượng địa lí, các đối tượng chính được ưu tiên thể hiện.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115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wipe(down)">
                                      <p:cBhvr>
                                        <p:cTn id="12"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941148" cy="584775"/>
          </a:xfrm>
          <a:prstGeom prst="rect">
            <a:avLst/>
          </a:prstGeom>
          <a:noFill/>
        </p:spPr>
        <p:txBody>
          <a:bodyPr wrap="none" rtlCol="0">
            <a:spAutoFit/>
          </a:bodyPr>
          <a:lstStyle/>
          <a:p>
            <a:pPr lvl="0">
              <a:defRPr/>
            </a:pPr>
            <a:r>
              <a:rPr lang="vi-VN" sz="3200">
                <a:solidFill>
                  <a:srgbClr val="FF0000"/>
                </a:solidFill>
                <a:latin typeface="Times New Roman" panose="02020603050405020304" pitchFamily="18" charset="0"/>
                <a:cs typeface="Times New Roman" panose="02020603050405020304" pitchFamily="18" charset="0"/>
              </a:rPr>
              <a:t>Bài 2. CÁC YẾU TỐ CƠ BẢN CỦA BẢN ĐỒ</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600" b="1" dirty="0" smtClean="0">
                <a:solidFill>
                  <a:prstClr val="black"/>
                </a:solidFill>
                <a:latin typeface="Times New Roman" panose="02020603050405020304" pitchFamily="18" charset="0"/>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err="1" smtClean="0">
                <a:solidFill>
                  <a:prstClr val="black"/>
                </a:solidFill>
                <a:latin typeface="Times New Roman" panose="02020603050405020304" pitchFamily="18" charset="0"/>
                <a:cs typeface="Times New Roman" panose="02020603050405020304" pitchFamily="18" charset="0"/>
              </a:rPr>
              <a:t>Đáp</a:t>
            </a:r>
            <a:r>
              <a:rPr lang="en-US" sz="1600" b="1" dirty="0" smtClean="0">
                <a:solidFill>
                  <a:prstClr val="black"/>
                </a:solidFill>
                <a:latin typeface="Times New Roman" panose="02020603050405020304" pitchFamily="18" charset="0"/>
                <a:cs typeface="Times New Roman" panose="02020603050405020304" pitchFamily="18" charset="0"/>
              </a:rPr>
              <a:t> </a:t>
            </a:r>
            <a:r>
              <a:rPr lang="en-US" sz="1600" b="1" dirty="0" err="1" smtClean="0">
                <a:solidFill>
                  <a:prstClr val="black"/>
                </a:solidFill>
                <a:latin typeface="Times New Roman" panose="02020603050405020304" pitchFamily="18" charset="0"/>
                <a:cs typeface="Times New Roman" panose="02020603050405020304" pitchFamily="18" charset="0"/>
              </a:rPr>
              <a:t>án</a:t>
            </a:r>
            <a:r>
              <a:rPr lang="en-US" sz="1600" b="1" dirty="0" smtClean="0">
                <a:solidFill>
                  <a:prstClr val="black"/>
                </a:solidFill>
                <a:latin typeface="Times New Roman" panose="02020603050405020304" pitchFamily="18" charset="0"/>
                <a:cs typeface="Times New Roman" panose="02020603050405020304" pitchFamily="18" charset="0"/>
              </a:rPr>
              <a:t>: </a:t>
            </a:r>
            <a:r>
              <a:rPr lang="en-US" sz="1600" b="1" dirty="0" smtClean="0">
                <a:solidFill>
                  <a:prstClr val="black"/>
                </a:solidFill>
                <a:latin typeface="Times New Roman" panose="02020603050405020304" pitchFamily="18" charset="0"/>
                <a:cs typeface="Times New Roman" panose="02020603050405020304" pitchFamily="18" charset="0"/>
              </a:rPr>
              <a:t>-</a:t>
            </a:r>
            <a:r>
              <a:rPr lang="vi-VN" sz="1600" b="1" dirty="0" smtClean="0">
                <a:solidFill>
                  <a:prstClr val="black"/>
                </a:solidFill>
                <a:latin typeface="Times New Roman" panose="02020603050405020304" pitchFamily="18" charset="0"/>
                <a:cs typeface="Times New Roman" panose="02020603050405020304" pitchFamily="18" charset="0"/>
              </a:rPr>
              <a:t> D</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920805" y="2382022"/>
            <a:ext cx="10237766" cy="1477328"/>
          </a:xfrm>
          <a:prstGeom prst="rect">
            <a:avLst/>
          </a:prstGeom>
          <a:noFill/>
        </p:spPr>
        <p:txBody>
          <a:bodyPr wrap="square" rtlCol="0">
            <a:spAutoFit/>
          </a:bodyPr>
          <a:lstStyle/>
          <a:p>
            <a:pPr fontAlgn="auto"/>
            <a:r>
              <a:rPr lang="en-US" b="1" dirty="0" err="1">
                <a:latin typeface="Times New Roman" panose="02020603050405020304" pitchFamily="18" charset="0"/>
                <a:cs typeface="Times New Roman" panose="02020603050405020304" pitchFamily="18" charset="0"/>
              </a:rPr>
              <a:t>Câu</a:t>
            </a:r>
            <a:r>
              <a:rPr lang="en-US" b="1" dirty="0">
                <a:latin typeface="Times New Roman" panose="02020603050405020304" pitchFamily="18" charset="0"/>
                <a:cs typeface="Times New Roman" panose="02020603050405020304" pitchFamily="18" charset="0"/>
              </a:rPr>
              <a:t> 1: </a:t>
            </a:r>
            <a:r>
              <a:rPr lang="en-US" b="1" dirty="0" err="1">
                <a:latin typeface="Times New Roman" panose="02020603050405020304" pitchFamily="18" charset="0"/>
                <a:cs typeface="Times New Roman" panose="02020603050405020304" pitchFamily="18" charset="0"/>
              </a:rPr>
              <a:t>Bản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đồ</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là</a:t>
            </a:r>
            <a:endParaRPr lang="en-US" dirty="0">
              <a:latin typeface="Times New Roman" panose="02020603050405020304" pitchFamily="18" charset="0"/>
              <a:cs typeface="Times New Roman" panose="02020603050405020304" pitchFamily="18" charset="0"/>
            </a:endParaRPr>
          </a:p>
          <a:p>
            <a:pPr fontAlgn="auto"/>
            <a:r>
              <a:rPr lang="en-US" dirty="0">
                <a:latin typeface="Times New Roman" panose="02020603050405020304" pitchFamily="18" charset="0"/>
                <a:cs typeface="Times New Roman" panose="02020603050405020304" pitchFamily="18" charset="0"/>
              </a:rPr>
              <a:t>A.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giấy</a:t>
            </a:r>
            <a:r>
              <a:rPr lang="en-US" dirty="0">
                <a:latin typeface="Times New Roman" panose="02020603050405020304" pitchFamily="18" charset="0"/>
                <a:cs typeface="Times New Roman" panose="02020603050405020304" pitchFamily="18" charset="0"/>
              </a:rPr>
              <a:t>.</a:t>
            </a:r>
          </a:p>
          <a:p>
            <a:pPr fontAlgn="auto"/>
            <a:r>
              <a:rPr lang="en-US" dirty="0">
                <a:latin typeface="Times New Roman" panose="02020603050405020304" pitchFamily="18" charset="0"/>
                <a:cs typeface="Times New Roman" panose="02020603050405020304" pitchFamily="18" charset="0"/>
              </a:rPr>
              <a:t>B. </a:t>
            </a:r>
            <a:r>
              <a:rPr lang="en-US" dirty="0" err="1">
                <a:latin typeface="Times New Roman" panose="02020603050405020304" pitchFamily="18" charset="0"/>
                <a:cs typeface="Times New Roman" panose="02020603050405020304" pitchFamily="18" charset="0"/>
              </a:rPr>
              <a:t>mô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a:t>
            </a:r>
          </a:p>
          <a:p>
            <a:pPr fontAlgn="auto"/>
            <a:r>
              <a:rPr lang="en-US" dirty="0">
                <a:latin typeface="Times New Roman" panose="02020603050405020304" pitchFamily="18" charset="0"/>
                <a:cs typeface="Times New Roman" panose="02020603050405020304" pitchFamily="18" charset="0"/>
              </a:rPr>
              <a:t>C.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giấy</a:t>
            </a:r>
            <a:r>
              <a:rPr lang="en-US" dirty="0">
                <a:latin typeface="Times New Roman" panose="02020603050405020304" pitchFamily="18" charset="0"/>
                <a:cs typeface="Times New Roman" panose="02020603050405020304" pitchFamily="18" charset="0"/>
              </a:rPr>
              <a:t>.</a:t>
            </a:r>
          </a:p>
          <a:p>
            <a:pPr fontAlgn="auto"/>
            <a:r>
              <a:rPr lang="vi-VN" dirty="0">
                <a:latin typeface="Times New Roman" panose="02020603050405020304" pitchFamily="18" charset="0"/>
                <a:cs typeface="Times New Roman" panose="02020603050405020304" pitchFamily="18" charset="0"/>
              </a:rPr>
              <a:t>D. hình vẽ thu nhỏ </a:t>
            </a:r>
            <a:r>
              <a:rPr lang="en-US" dirty="0" err="1">
                <a:latin typeface="Times New Roman" panose="02020603050405020304" pitchFamily="18" charset="0"/>
                <a:cs typeface="Times New Roman" panose="02020603050405020304" pitchFamily="18" charset="0"/>
              </a:rPr>
              <a:t>tương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vi-VN" dirty="0">
                <a:latin typeface="Times New Roman" panose="02020603050405020304" pitchFamily="18" charset="0"/>
                <a:cs typeface="Times New Roman" panose="02020603050405020304" pitchFamily="18" charset="0"/>
              </a:rPr>
              <a:t> một khu vực hay toàn bộ bề mặt Trái Đất.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3466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barn(inVertical)">
                                      <p:cBhvr>
                                        <p:cTn id="25" dur="500"/>
                                        <p:tgtEl>
                                          <p:spTgt spid="13">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barn(inVertical)">
                                      <p:cBhvr>
                                        <p:cTn id="28" dur="500"/>
                                        <p:tgtEl>
                                          <p:spTgt spid="13">
                                            <p:txEl>
                                              <p:pRg st="2" end="2"/>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Effect transition="in" filter="barn(inVertical)">
                                      <p:cBhvr>
                                        <p:cTn id="31" dur="500"/>
                                        <p:tgtEl>
                                          <p:spTgt spid="13">
                                            <p:txEl>
                                              <p:pRg st="3" end="3"/>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13">
                                            <p:txEl>
                                              <p:pRg st="4" end="4"/>
                                            </p:txEl>
                                          </p:spTgt>
                                        </p:tgtEl>
                                        <p:attrNameLst>
                                          <p:attrName>style.visibility</p:attrName>
                                        </p:attrNameLst>
                                      </p:cBhvr>
                                      <p:to>
                                        <p:strVal val="visible"/>
                                      </p:to>
                                    </p:set>
                                    <p:animEffect transition="in" filter="barn(inVertical)">
                                      <p:cBhvr>
                                        <p:cTn id="34" dur="500"/>
                                        <p:tgtEl>
                                          <p:spTgt spid="1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94114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Bài 2. CÁC YẾU TỐ CƠ BẢN CỦA BẢN ĐỒ</a:t>
            </a:r>
            <a:endPar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a:t>
            </a:r>
          </a:p>
        </p:txBody>
      </p:sp>
      <p:sp>
        <p:nvSpPr>
          <p:cNvPr id="13" name="TextBox 12"/>
          <p:cNvSpPr txBox="1"/>
          <p:nvPr/>
        </p:nvSpPr>
        <p:spPr>
          <a:xfrm>
            <a:off x="920805" y="2382022"/>
            <a:ext cx="10237766" cy="923330"/>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2: Để xác định phương hướng trên bản đồ không vẽ  kinh, vĩ tuyến thì dựa vào mũi tên chỉ hướng</a:t>
            </a:r>
          </a:p>
          <a:p>
            <a:pPr lvl="0"/>
            <a:r>
              <a:rPr lang="vi-VN" dirty="0">
                <a:solidFill>
                  <a:prstClr val="black"/>
                </a:solidFill>
                <a:latin typeface="Times New Roman" panose="02020603050405020304" pitchFamily="18" charset="0"/>
                <a:cs typeface="Times New Roman" panose="02020603050405020304" pitchFamily="18" charset="0"/>
              </a:rPr>
              <a:t>A. bắc.	</a:t>
            </a:r>
            <a:r>
              <a:rPr lang="vi-VN" dirty="0" smtClean="0">
                <a:solidFill>
                  <a:prstClr val="black"/>
                </a:solidFill>
                <a:latin typeface="Times New Roman" panose="02020603050405020304" pitchFamily="18" charset="0"/>
                <a:cs typeface="Times New Roman" panose="02020603050405020304" pitchFamily="18" charset="0"/>
              </a:rPr>
              <a:t>                                B</a:t>
            </a:r>
            <a:r>
              <a:rPr lang="vi-VN" dirty="0">
                <a:solidFill>
                  <a:prstClr val="black"/>
                </a:solidFill>
                <a:latin typeface="Times New Roman" panose="02020603050405020304" pitchFamily="18" charset="0"/>
                <a:cs typeface="Times New Roman" panose="02020603050405020304" pitchFamily="18" charset="0"/>
              </a:rPr>
              <a:t>. nam.</a:t>
            </a:r>
          </a:p>
          <a:p>
            <a:pPr lvl="0"/>
            <a:r>
              <a:rPr lang="vi-VN" dirty="0">
                <a:solidFill>
                  <a:prstClr val="black"/>
                </a:solidFill>
                <a:latin typeface="Times New Roman" panose="02020603050405020304" pitchFamily="18" charset="0"/>
                <a:cs typeface="Times New Roman" panose="02020603050405020304" pitchFamily="18" charset="0"/>
              </a:rPr>
              <a:t>C. đông </a:t>
            </a:r>
            <a:r>
              <a:rPr lang="vi-VN" dirty="0" smtClean="0">
                <a:solidFill>
                  <a:prstClr val="black"/>
                </a:solidFill>
                <a:latin typeface="Times New Roman" panose="02020603050405020304" pitchFamily="18" charset="0"/>
                <a:cs typeface="Times New Roman" panose="02020603050405020304" pitchFamily="18" charset="0"/>
              </a:rPr>
              <a:t>                    </a:t>
            </a:r>
            <a:r>
              <a:rPr lang="vi-VN" dirty="0">
                <a:solidFill>
                  <a:prstClr val="black"/>
                </a:solidFill>
                <a:latin typeface="Times New Roman" panose="02020603050405020304" pitchFamily="18" charset="0"/>
                <a:cs typeface="Times New Roman" panose="02020603050405020304" pitchFamily="18" charset="0"/>
              </a:rPr>
              <a:t>	D. tây.</a:t>
            </a:r>
            <a:endParaRPr lang="vi-VN"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4677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A_图片 10">
            <a:extLst>
              <a:ext uri="{FF2B5EF4-FFF2-40B4-BE49-F238E27FC236}">
                <a16:creationId xmlns:a16="http://schemas.microsoft.com/office/drawing/2014/main" id="{907766DA-4799-460D-A039-25FCC18BA3BA}"/>
              </a:ext>
            </a:extLst>
          </p:cNvPr>
          <p:cNvPicPr>
            <a:picLocks noChangeAspect="1"/>
          </p:cNvPicPr>
          <p:nvPr>
            <p:custDataLst>
              <p:tags r:id="rId1"/>
            </p:custDataLst>
          </p:nvPr>
        </p:nvPicPr>
        <p:blipFill>
          <a:blip r:embed="rId8" cstate="screen">
            <a:extLst>
              <a:ext uri="{28A0092B-C50C-407E-A947-70E740481C1C}">
                <a14:useLocalDpi xmlns:a14="http://schemas.microsoft.com/office/drawing/2010/main"/>
              </a:ext>
            </a:extLst>
          </a:blip>
          <a:stretch>
            <a:fillRect/>
          </a:stretch>
        </p:blipFill>
        <p:spPr>
          <a:xfrm>
            <a:off x="8417857" y="3276563"/>
            <a:ext cx="3872752" cy="3872752"/>
          </a:xfrm>
          <a:prstGeom prst="rect">
            <a:avLst/>
          </a:prstGeom>
        </p:spPr>
      </p:pic>
      <p:pic>
        <p:nvPicPr>
          <p:cNvPr id="14" name="图片 4">
            <a:extLst>
              <a:ext uri="{FF2B5EF4-FFF2-40B4-BE49-F238E27FC236}">
                <a16:creationId xmlns:a16="http://schemas.microsoft.com/office/drawing/2014/main" id="{CD0B78B2-6A28-4FCD-8059-AEE8C0C18564}"/>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044850" y="87063"/>
            <a:ext cx="7339050" cy="2274500"/>
          </a:xfrm>
          <a:prstGeom prst="rect">
            <a:avLst/>
          </a:prstGeom>
        </p:spPr>
      </p:pic>
      <p:sp>
        <p:nvSpPr>
          <p:cNvPr id="5" name="Rectangle 4"/>
          <p:cNvSpPr/>
          <p:nvPr/>
        </p:nvSpPr>
        <p:spPr>
          <a:xfrm>
            <a:off x="2774748" y="3753787"/>
            <a:ext cx="248786" cy="369332"/>
          </a:xfrm>
          <a:prstGeom prst="rect">
            <a:avLst/>
          </a:prstGeom>
        </p:spPr>
        <p:txBody>
          <a:bodyPr wrap="none">
            <a:spAutoFit/>
          </a:bodyPr>
          <a:lstStyle/>
          <a:p>
            <a:pPr algn="ctr"/>
            <a:r>
              <a:rPr lang="en-US" dirty="0" smtClean="0"/>
              <a:t> </a:t>
            </a:r>
            <a:endParaRPr lang="en-US"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6141563" y="3833986"/>
            <a:ext cx="2826419" cy="461665"/>
          </a:xfrm>
          <a:prstGeom prst="rect">
            <a:avLst/>
          </a:prstGeom>
        </p:spPr>
        <p:txBody>
          <a:bodyPr wrap="square">
            <a:spAutoFit/>
          </a:bodyPr>
          <a:lstStyle/>
          <a:p>
            <a:pPr algn="ct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975225" y="1423851"/>
            <a:ext cx="6003246" cy="461665"/>
          </a:xfrm>
          <a:prstGeom prst="rect">
            <a:avLst/>
          </a:prstGeom>
          <a:noFill/>
        </p:spPr>
        <p:txBody>
          <a:bodyPr wrap="none" rtlCol="0">
            <a:spAutoFit/>
          </a:bodyPr>
          <a:lstStyle/>
          <a:p>
            <a:r>
              <a:rPr lang="vi-VN" sz="2400" dirty="0">
                <a:solidFill>
                  <a:srgbClr val="FF0000"/>
                </a:solidFill>
                <a:latin typeface="Times New Roman" panose="02020603050405020304" pitchFamily="18" charset="0"/>
                <a:cs typeface="Times New Roman" panose="02020603050405020304" pitchFamily="18" charset="0"/>
              </a:rPr>
              <a:t>Bài 2. CÁC YẾU TỐ CƠ BẢN CỦA BẢN ĐỒ</a:t>
            </a:r>
            <a:endParaRPr lang="en-US" sz="2400" dirty="0">
              <a:solidFill>
                <a:srgbClr val="FF0000"/>
              </a:solidFill>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99325" y="2111904"/>
            <a:ext cx="3879978" cy="2312126"/>
            <a:chOff x="463001" y="3069771"/>
            <a:chExt cx="3879978" cy="2312126"/>
          </a:xfrm>
        </p:grpSpPr>
        <p:grpSp>
          <p:nvGrpSpPr>
            <p:cNvPr id="6" name="Group 5"/>
            <p:cNvGrpSpPr/>
            <p:nvPr/>
          </p:nvGrpSpPr>
          <p:grpSpPr>
            <a:xfrm>
              <a:off x="463001" y="3069771"/>
              <a:ext cx="3879978" cy="2312126"/>
              <a:chOff x="240933" y="452469"/>
              <a:chExt cx="3879978" cy="3074884"/>
            </a:xfrm>
          </p:grpSpPr>
          <p:pic>
            <p:nvPicPr>
              <p:cNvPr id="28" name="PA_图片 4">
                <a:extLst>
                  <a:ext uri="{FF2B5EF4-FFF2-40B4-BE49-F238E27FC236}">
                    <a16:creationId xmlns:a16="http://schemas.microsoft.com/office/drawing/2014/main" id="{779FECAC-BC6E-4061-8183-C4468F8E8B32}"/>
                  </a:ext>
                </a:extLst>
              </p:cNvPr>
              <p:cNvPicPr>
                <a:picLocks noChangeAspect="1"/>
              </p:cNvPicPr>
              <p:nvPr>
                <p:custDataLst>
                  <p:tags r:id="rId4"/>
                </p:custDataLst>
              </p:nvPr>
            </p:nvPicPr>
            <p:blipFill>
              <a:blip r:embed="rId10" cstate="screen">
                <a:extLst>
                  <a:ext uri="{28A0092B-C50C-407E-A947-70E740481C1C}">
                    <a14:useLocalDpi xmlns:a14="http://schemas.microsoft.com/office/drawing/2010/main"/>
                  </a:ext>
                </a:extLst>
              </a:blip>
              <a:stretch>
                <a:fillRect/>
              </a:stretch>
            </p:blipFill>
            <p:spPr>
              <a:xfrm>
                <a:off x="240933" y="452469"/>
                <a:ext cx="3879978" cy="3074884"/>
              </a:xfrm>
              <a:prstGeom prst="rect">
                <a:avLst/>
              </a:prstGeom>
            </p:spPr>
          </p:pic>
          <p:sp>
            <p:nvSpPr>
              <p:cNvPr id="30" name="PA_文本框 5">
                <a:extLst>
                  <a:ext uri="{FF2B5EF4-FFF2-40B4-BE49-F238E27FC236}">
                    <a16:creationId xmlns:a16="http://schemas.microsoft.com/office/drawing/2014/main" id="{E0F8F9D2-23D3-40EF-A5DE-3D88A3455823}"/>
                  </a:ext>
                </a:extLst>
              </p:cNvPr>
              <p:cNvSpPr txBox="1"/>
              <p:nvPr>
                <p:custDataLst>
                  <p:tags r:id="rId5"/>
                </p:custDataLst>
              </p:nvPr>
            </p:nvSpPr>
            <p:spPr>
              <a:xfrm>
                <a:off x="772983" y="1254323"/>
                <a:ext cx="2815877" cy="461665"/>
              </a:xfrm>
              <a:prstGeom prst="rect">
                <a:avLst/>
              </a:prstGeom>
              <a:noFill/>
            </p:spPr>
            <p:txBody>
              <a:bodyPr wrap="square" rtlCol="0">
                <a:spAutoFit/>
              </a:bodyPr>
              <a:lstStyle/>
              <a:p>
                <a:pPr algn="ctr"/>
                <a:r>
                  <a:rPr lang="en-US" altLang="zh-CN" sz="2400" dirty="0" err="1" smtClean="0">
                    <a:solidFill>
                      <a:schemeClr val="bg2">
                        <a:lumMod val="10000"/>
                      </a:schemeClr>
                    </a:solidFill>
                    <a:latin typeface="Times New Roman" panose="02020603050405020304" pitchFamily="18" charset="0"/>
                    <a:cs typeface="Times New Roman" panose="02020603050405020304" pitchFamily="18" charset="0"/>
                    <a:sym typeface="+mn-lt"/>
                  </a:rPr>
                  <a:t>Nội</a:t>
                </a:r>
                <a:r>
                  <a:rPr lang="en-US" altLang="zh-CN" sz="2400" dirty="0" smtClean="0">
                    <a:solidFill>
                      <a:schemeClr val="bg2">
                        <a:lumMod val="10000"/>
                      </a:schemeClr>
                    </a:solidFill>
                    <a:latin typeface="Times New Roman" panose="02020603050405020304" pitchFamily="18" charset="0"/>
                    <a:cs typeface="Times New Roman" panose="02020603050405020304" pitchFamily="18" charset="0"/>
                    <a:sym typeface="+mn-lt"/>
                  </a:rPr>
                  <a:t> dung</a:t>
                </a:r>
                <a:r>
                  <a:rPr lang="vi-VN" altLang="zh-CN" sz="2400" dirty="0" smtClean="0">
                    <a:solidFill>
                      <a:schemeClr val="bg2">
                        <a:lumMod val="10000"/>
                      </a:schemeClr>
                    </a:solidFill>
                    <a:latin typeface="Times New Roman" panose="02020603050405020304" pitchFamily="18" charset="0"/>
                    <a:cs typeface="Times New Roman" panose="02020603050405020304" pitchFamily="18" charset="0"/>
                    <a:sym typeface="+mn-lt"/>
                  </a:rPr>
                  <a:t> 1</a:t>
                </a:r>
                <a:endParaRPr lang="zh-CN" altLang="en-US" sz="24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
            <p:nvSpPr>
              <p:cNvPr id="4" name="TextBox 3"/>
              <p:cNvSpPr txBox="1"/>
              <p:nvPr/>
            </p:nvSpPr>
            <p:spPr>
              <a:xfrm>
                <a:off x="1162013" y="1929678"/>
                <a:ext cx="1907895" cy="523220"/>
              </a:xfrm>
              <a:prstGeom prst="rect">
                <a:avLst/>
              </a:prstGeom>
              <a:noFill/>
            </p:spPr>
            <p:txBody>
              <a:bodyPr wrap="square" rtlCol="0">
                <a:spAutoFit/>
              </a:bodyPr>
              <a:lstStyle/>
              <a:p>
                <a:endParaRPr lang="en-US" sz="2800" dirty="0">
                  <a:latin typeface="Times New Roman" panose="02020603050405020304" pitchFamily="18" charset="0"/>
                  <a:cs typeface="Times New Roman" panose="02020603050405020304" pitchFamily="18" charset="0"/>
                </a:endParaRPr>
              </a:p>
            </p:txBody>
          </p:sp>
        </p:grpSp>
        <p:sp>
          <p:nvSpPr>
            <p:cNvPr id="9" name="Rectangle 8"/>
            <p:cNvSpPr/>
            <p:nvPr/>
          </p:nvSpPr>
          <p:spPr>
            <a:xfrm>
              <a:off x="942802" y="4281649"/>
              <a:ext cx="2815877" cy="729430"/>
            </a:xfrm>
            <a:prstGeom prst="rect">
              <a:avLst/>
            </a:prstGeom>
          </p:spPr>
          <p:txBody>
            <a:bodyPr wrap="square">
              <a:spAutoFit/>
            </a:bodyPr>
            <a:lstStyle/>
            <a:p>
              <a:pPr algn="ctr">
                <a:lnSpc>
                  <a:spcPct val="115000"/>
                </a:lnSpc>
                <a:spcAft>
                  <a:spcPts val="0"/>
                </a:spcAft>
                <a:tabLst>
                  <a:tab pos="467995" algn="l"/>
                  <a:tab pos="504190" algn="l"/>
                  <a:tab pos="540385" algn="l"/>
                  <a:tab pos="2286000" algn="l"/>
                </a:tabLst>
              </a:pPr>
              <a:r>
                <a:rPr lang="vi-VN"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Một </a:t>
              </a:r>
              <a:r>
                <a:rPr lang="vi-VN"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 lưới kinh, vĩ tuyến trên bản đồ thế giới</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2" name="Group 11"/>
          <p:cNvGrpSpPr/>
          <p:nvPr/>
        </p:nvGrpSpPr>
        <p:grpSpPr>
          <a:xfrm>
            <a:off x="4312762" y="2246808"/>
            <a:ext cx="3879978" cy="2077765"/>
            <a:chOff x="5592925" y="3461656"/>
            <a:chExt cx="3879978" cy="2077765"/>
          </a:xfrm>
        </p:grpSpPr>
        <p:grpSp>
          <p:nvGrpSpPr>
            <p:cNvPr id="3" name="Group 2"/>
            <p:cNvGrpSpPr/>
            <p:nvPr/>
          </p:nvGrpSpPr>
          <p:grpSpPr>
            <a:xfrm>
              <a:off x="5592925" y="3461656"/>
              <a:ext cx="3879978" cy="2077765"/>
              <a:chOff x="4165021" y="144500"/>
              <a:chExt cx="3879978" cy="3074884"/>
            </a:xfrm>
          </p:grpSpPr>
          <p:pic>
            <p:nvPicPr>
              <p:cNvPr id="27" name="PA_图片 4">
                <a:extLst>
                  <a:ext uri="{FF2B5EF4-FFF2-40B4-BE49-F238E27FC236}">
                    <a16:creationId xmlns:a16="http://schemas.microsoft.com/office/drawing/2014/main" id="{D9C9184B-D205-46BD-AD26-AE8E6D130DDB}"/>
                  </a:ext>
                </a:extLst>
              </p:cNvPr>
              <p:cNvPicPr>
                <a:picLocks noChangeAspect="1"/>
              </p:cNvPicPr>
              <p:nvPr>
                <p:custDataLst>
                  <p:tags r:id="rId2"/>
                </p:custDataLst>
              </p:nvPr>
            </p:nvPicPr>
            <p:blipFill>
              <a:blip r:embed="rId10" cstate="screen">
                <a:extLst>
                  <a:ext uri="{28A0092B-C50C-407E-A947-70E740481C1C}">
                    <a14:useLocalDpi xmlns:a14="http://schemas.microsoft.com/office/drawing/2010/main"/>
                  </a:ext>
                </a:extLst>
              </a:blip>
              <a:stretch>
                <a:fillRect/>
              </a:stretch>
            </p:blipFill>
            <p:spPr>
              <a:xfrm>
                <a:off x="4165021" y="144500"/>
                <a:ext cx="3879978" cy="3074884"/>
              </a:xfrm>
              <a:prstGeom prst="rect">
                <a:avLst/>
              </a:prstGeom>
            </p:spPr>
          </p:pic>
          <p:sp>
            <p:nvSpPr>
              <p:cNvPr id="29" name="PA_文本框 5">
                <a:extLst>
                  <a:ext uri="{FF2B5EF4-FFF2-40B4-BE49-F238E27FC236}">
                    <a16:creationId xmlns:a16="http://schemas.microsoft.com/office/drawing/2014/main" id="{E0F8F9D2-23D3-40EF-A5DE-3D88A3455823}"/>
                  </a:ext>
                </a:extLst>
              </p:cNvPr>
              <p:cNvSpPr txBox="1"/>
              <p:nvPr>
                <p:custDataLst>
                  <p:tags r:id="rId3"/>
                </p:custDataLst>
              </p:nvPr>
            </p:nvSpPr>
            <p:spPr>
              <a:xfrm>
                <a:off x="4702057" y="926941"/>
                <a:ext cx="2815877" cy="461665"/>
              </a:xfrm>
              <a:prstGeom prst="rect">
                <a:avLst/>
              </a:prstGeom>
              <a:noFill/>
            </p:spPr>
            <p:txBody>
              <a:bodyPr wrap="square" rtlCol="0">
                <a:spAutoFit/>
              </a:bodyPr>
              <a:lstStyle/>
              <a:p>
                <a:pPr algn="ctr"/>
                <a:r>
                  <a:rPr lang="en-US" altLang="zh-CN" sz="2400" dirty="0" err="1" smtClean="0">
                    <a:solidFill>
                      <a:schemeClr val="bg2">
                        <a:lumMod val="10000"/>
                      </a:schemeClr>
                    </a:solidFill>
                    <a:latin typeface="Times New Roman" panose="02020603050405020304" pitchFamily="18" charset="0"/>
                    <a:cs typeface="Times New Roman" panose="02020603050405020304" pitchFamily="18" charset="0"/>
                    <a:sym typeface="+mn-lt"/>
                  </a:rPr>
                  <a:t>Nội</a:t>
                </a:r>
                <a:r>
                  <a:rPr lang="en-US" altLang="zh-CN" sz="2400" dirty="0" smtClean="0">
                    <a:solidFill>
                      <a:schemeClr val="bg2">
                        <a:lumMod val="10000"/>
                      </a:schemeClr>
                    </a:solidFill>
                    <a:latin typeface="Times New Roman" panose="02020603050405020304" pitchFamily="18" charset="0"/>
                    <a:cs typeface="Times New Roman" panose="02020603050405020304" pitchFamily="18" charset="0"/>
                    <a:sym typeface="+mn-lt"/>
                  </a:rPr>
                  <a:t> dung</a:t>
                </a:r>
                <a:r>
                  <a:rPr lang="vi-VN" altLang="zh-CN" sz="2400" dirty="0" smtClean="0">
                    <a:solidFill>
                      <a:schemeClr val="bg2">
                        <a:lumMod val="10000"/>
                      </a:schemeClr>
                    </a:solidFill>
                    <a:latin typeface="Times New Roman" panose="02020603050405020304" pitchFamily="18" charset="0"/>
                    <a:cs typeface="Times New Roman" panose="02020603050405020304" pitchFamily="18" charset="0"/>
                    <a:sym typeface="+mn-lt"/>
                  </a:rPr>
                  <a:t> 2</a:t>
                </a:r>
                <a:endParaRPr lang="zh-CN" altLang="en-US" sz="2400" dirty="0">
                  <a:solidFill>
                    <a:schemeClr val="bg2">
                      <a:lumMod val="10000"/>
                    </a:schemeClr>
                  </a:solidFill>
                  <a:latin typeface="Times New Roman" panose="02020603050405020304" pitchFamily="18" charset="0"/>
                  <a:cs typeface="Times New Roman" panose="02020603050405020304" pitchFamily="18" charset="0"/>
                  <a:sym typeface="+mn-lt"/>
                </a:endParaRPr>
              </a:p>
            </p:txBody>
          </p:sp>
          <p:sp>
            <p:nvSpPr>
              <p:cNvPr id="2" name="TextBox 1"/>
              <p:cNvSpPr txBox="1"/>
              <p:nvPr/>
            </p:nvSpPr>
            <p:spPr>
              <a:xfrm>
                <a:off x="4577909" y="1394104"/>
                <a:ext cx="3194492" cy="523220"/>
              </a:xfrm>
              <a:prstGeom prst="rect">
                <a:avLst/>
              </a:prstGeom>
              <a:noFill/>
            </p:spPr>
            <p:txBody>
              <a:bodyPr wrap="square" rtlCol="0">
                <a:spAutoFit/>
              </a:bodyPr>
              <a:lstStyle/>
              <a:p>
                <a:pPr algn="ctr"/>
                <a:endParaRPr lang="en-US" sz="2800" dirty="0">
                  <a:latin typeface="Times New Roman" panose="02020603050405020304" pitchFamily="18" charset="0"/>
                  <a:cs typeface="Times New Roman" panose="02020603050405020304" pitchFamily="18" charset="0"/>
                </a:endParaRPr>
              </a:p>
            </p:txBody>
          </p:sp>
        </p:grpSp>
        <p:sp>
          <p:nvSpPr>
            <p:cNvPr id="10" name="Rectangle 9"/>
            <p:cNvSpPr/>
            <p:nvPr/>
          </p:nvSpPr>
          <p:spPr>
            <a:xfrm>
              <a:off x="6116004" y="4485306"/>
              <a:ext cx="2617973" cy="646331"/>
            </a:xfrm>
            <a:prstGeom prst="rect">
              <a:avLst/>
            </a:prstGeom>
          </p:spPr>
          <p:txBody>
            <a:bodyPr wrap="square">
              <a:spAutoFit/>
            </a:bodyPr>
            <a:lstStyle/>
            <a:p>
              <a:pPr algn="ctr"/>
              <a:r>
                <a:rPr lang="en-US" dirty="0" smtClean="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Kí</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hiệu</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bản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đồ</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chú</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giải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bàn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đồ</a:t>
              </a:r>
              <a:endParaRPr lang="en-US" b="1" dirty="0">
                <a:solidFill>
                  <a:srgbClr val="FF0000"/>
                </a:solidFill>
                <a:latin typeface="Times New Roman" panose="02020603050405020304" pitchFamily="18" charset="0"/>
                <a:cs typeface="Times New Roman" panose="02020603050405020304" pitchFamily="18" charset="0"/>
              </a:endParaRPr>
            </a:p>
          </p:txBody>
        </p:sp>
      </p:grpSp>
      <p:pic>
        <p:nvPicPr>
          <p:cNvPr id="13" name="Picture 12"/>
          <p:cNvPicPr>
            <a:picLocks noChangeAspect="1"/>
          </p:cNvPicPr>
          <p:nvPr/>
        </p:nvPicPr>
        <p:blipFill>
          <a:blip r:embed="rId11"/>
          <a:stretch>
            <a:fillRect/>
          </a:stretch>
        </p:blipFill>
        <p:spPr>
          <a:xfrm>
            <a:off x="8282127" y="2392590"/>
            <a:ext cx="3883489" cy="2072820"/>
          </a:xfrm>
          <a:prstGeom prst="rect">
            <a:avLst/>
          </a:prstGeom>
        </p:spPr>
      </p:pic>
      <p:sp>
        <p:nvSpPr>
          <p:cNvPr id="18" name="TextBox 17"/>
          <p:cNvSpPr txBox="1"/>
          <p:nvPr/>
        </p:nvSpPr>
        <p:spPr>
          <a:xfrm>
            <a:off x="9381455" y="3040640"/>
            <a:ext cx="1569660" cy="1107996"/>
          </a:xfrm>
          <a:prstGeom prst="rect">
            <a:avLst/>
          </a:prstGeom>
          <a:noFill/>
        </p:spPr>
        <p:txBody>
          <a:bodyPr wrap="none" rtlCol="0">
            <a:spAutoFit/>
          </a:bodyPr>
          <a:lstStyle/>
          <a:p>
            <a:r>
              <a:rPr lang="vi-VN" sz="2400" dirty="0" smtClean="0">
                <a:latin typeface="Times New Roman" panose="02020603050405020304" pitchFamily="18" charset="0"/>
                <a:cs typeface="Times New Roman" panose="02020603050405020304" pitchFamily="18" charset="0"/>
              </a:rPr>
              <a:t>Nội dung 3</a:t>
            </a:r>
          </a:p>
          <a:p>
            <a:endParaRPr lang="vi-VN" sz="2400" dirty="0" smtClean="0">
              <a:latin typeface="Times New Roman" panose="02020603050405020304" pitchFamily="18" charset="0"/>
              <a:cs typeface="Times New Roman" panose="02020603050405020304" pitchFamily="18" charset="0"/>
            </a:endParaRPr>
          </a:p>
          <a:p>
            <a:pPr algn="ctr"/>
            <a:r>
              <a:rPr lang="en-US" b="1" dirty="0" err="1" smtClean="0">
                <a:solidFill>
                  <a:srgbClr val="FF0000"/>
                </a:solidFill>
                <a:latin typeface="Times New Roman" panose="02020603050405020304" pitchFamily="18" charset="0"/>
                <a:cs typeface="Times New Roman" panose="02020603050405020304" pitchFamily="18" charset="0"/>
              </a:rPr>
              <a:t>Tỉ</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lệ</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bản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đồ</a:t>
            </a:r>
            <a:endParaRPr lang="en-US" b="1" dirty="0">
              <a:solidFill>
                <a:srgbClr val="FF0000"/>
              </a:solidFill>
              <a:latin typeface="Times New Roman" panose="02020603050405020304" pitchFamily="18" charset="0"/>
              <a:cs typeface="Times New Roman" panose="02020603050405020304" pitchFamily="18" charset="0"/>
            </a:endParaRPr>
          </a:p>
        </p:txBody>
      </p:sp>
      <p:grpSp>
        <p:nvGrpSpPr>
          <p:cNvPr id="19" name="Group 18"/>
          <p:cNvGrpSpPr/>
          <p:nvPr/>
        </p:nvGrpSpPr>
        <p:grpSpPr>
          <a:xfrm>
            <a:off x="1829066" y="4247518"/>
            <a:ext cx="3883489" cy="2072820"/>
            <a:chOff x="1829066" y="4247518"/>
            <a:chExt cx="3883489" cy="2072820"/>
          </a:xfrm>
        </p:grpSpPr>
        <p:pic>
          <p:nvPicPr>
            <p:cNvPr id="16" name="Picture 15"/>
            <p:cNvPicPr>
              <a:picLocks noChangeAspect="1"/>
            </p:cNvPicPr>
            <p:nvPr/>
          </p:nvPicPr>
          <p:blipFill>
            <a:blip r:embed="rId11"/>
            <a:stretch>
              <a:fillRect/>
            </a:stretch>
          </p:blipFill>
          <p:spPr>
            <a:xfrm>
              <a:off x="1829066" y="4247518"/>
              <a:ext cx="3883489" cy="2072820"/>
            </a:xfrm>
            <a:prstGeom prst="rect">
              <a:avLst/>
            </a:prstGeom>
          </p:spPr>
        </p:pic>
        <p:sp>
          <p:nvSpPr>
            <p:cNvPr id="25" name="TextBox 24"/>
            <p:cNvSpPr txBox="1"/>
            <p:nvPr/>
          </p:nvSpPr>
          <p:spPr>
            <a:xfrm>
              <a:off x="2310077" y="4799774"/>
              <a:ext cx="2858476" cy="1107996"/>
            </a:xfrm>
            <a:prstGeom prst="rect">
              <a:avLst/>
            </a:prstGeom>
            <a:noFill/>
          </p:spPr>
          <p:txBody>
            <a:bodyPr wrap="none" rtlCol="0">
              <a:spAutoFit/>
            </a:bodyPr>
            <a:lstStyle/>
            <a:p>
              <a:pPr algn="ctr"/>
              <a:r>
                <a:rPr lang="vi-VN" sz="2400" dirty="0" smtClean="0">
                  <a:latin typeface="Times New Roman" panose="02020603050405020304" pitchFamily="18" charset="0"/>
                  <a:cs typeface="Times New Roman" panose="02020603050405020304" pitchFamily="18" charset="0"/>
                </a:rPr>
                <a:t>Nội dung 4</a:t>
              </a:r>
            </a:p>
            <a:p>
              <a:pPr algn="ctr"/>
              <a:endParaRPr lang="vi-VN" sz="2400" dirty="0" smtClean="0">
                <a:latin typeface="Times New Roman" panose="02020603050405020304" pitchFamily="18" charset="0"/>
                <a:cs typeface="Times New Roman" panose="02020603050405020304" pitchFamily="18" charset="0"/>
              </a:endParaRPr>
            </a:p>
            <a:p>
              <a:pPr algn="ctr"/>
              <a:r>
                <a:rPr lang="vi-VN" b="1" dirty="0">
                  <a:solidFill>
                    <a:srgbClr val="FF0000"/>
                  </a:solidFill>
                  <a:latin typeface="Times New Roman" panose="02020603050405020304" pitchFamily="18" charset="0"/>
                  <a:cs typeface="Times New Roman" panose="02020603050405020304" pitchFamily="18" charset="0"/>
                </a:rPr>
                <a:t>Phương hướng trên bản đồ</a:t>
              </a:r>
              <a:endParaRPr lang="en-US" b="1" dirty="0">
                <a:solidFill>
                  <a:srgbClr val="FF0000"/>
                </a:solidFill>
                <a:latin typeface="Times New Roman" panose="02020603050405020304" pitchFamily="18" charset="0"/>
                <a:cs typeface="Times New Roman" panose="02020603050405020304" pitchFamily="18" charset="0"/>
              </a:endParaRPr>
            </a:p>
          </p:txBody>
        </p:sp>
      </p:grpSp>
      <p:grpSp>
        <p:nvGrpSpPr>
          <p:cNvPr id="20" name="Group 19"/>
          <p:cNvGrpSpPr/>
          <p:nvPr/>
        </p:nvGrpSpPr>
        <p:grpSpPr>
          <a:xfrm>
            <a:off x="6253023" y="4243163"/>
            <a:ext cx="3883489" cy="2072820"/>
            <a:chOff x="6253023" y="4243163"/>
            <a:chExt cx="3883489" cy="2072820"/>
          </a:xfrm>
        </p:grpSpPr>
        <p:pic>
          <p:nvPicPr>
            <p:cNvPr id="17" name="Picture 16"/>
            <p:cNvPicPr>
              <a:picLocks noChangeAspect="1"/>
            </p:cNvPicPr>
            <p:nvPr/>
          </p:nvPicPr>
          <p:blipFill>
            <a:blip r:embed="rId11"/>
            <a:stretch>
              <a:fillRect/>
            </a:stretch>
          </p:blipFill>
          <p:spPr>
            <a:xfrm>
              <a:off x="6253023" y="4243163"/>
              <a:ext cx="3883489" cy="2072820"/>
            </a:xfrm>
            <a:prstGeom prst="rect">
              <a:avLst/>
            </a:prstGeom>
          </p:spPr>
        </p:pic>
        <p:sp>
          <p:nvSpPr>
            <p:cNvPr id="26" name="TextBox 25"/>
            <p:cNvSpPr txBox="1"/>
            <p:nvPr/>
          </p:nvSpPr>
          <p:spPr>
            <a:xfrm>
              <a:off x="6804053" y="4799772"/>
              <a:ext cx="2768707" cy="1107996"/>
            </a:xfrm>
            <a:prstGeom prst="rect">
              <a:avLst/>
            </a:prstGeom>
            <a:noFill/>
          </p:spPr>
          <p:txBody>
            <a:bodyPr wrap="none" rtlCol="0">
              <a:spAutoFit/>
            </a:bodyPr>
            <a:lstStyle/>
            <a:p>
              <a:pPr algn="ctr"/>
              <a:r>
                <a:rPr lang="vi-VN" sz="2400" dirty="0" smtClean="0">
                  <a:latin typeface="Times New Roman" panose="02020603050405020304" pitchFamily="18" charset="0"/>
                  <a:cs typeface="Times New Roman" panose="02020603050405020304" pitchFamily="18" charset="0"/>
                </a:rPr>
                <a:t>Nội dung 5</a:t>
              </a:r>
            </a:p>
            <a:p>
              <a:pPr algn="ctr"/>
              <a:endParaRPr lang="vi-VN" sz="2400" dirty="0" smtClean="0">
                <a:latin typeface="Times New Roman" panose="02020603050405020304" pitchFamily="18" charset="0"/>
                <a:cs typeface="Times New Roman" panose="02020603050405020304" pitchFamily="18" charset="0"/>
              </a:endParaRPr>
            </a:p>
            <a:p>
              <a:pPr algn="ctr"/>
              <a:r>
                <a:rPr lang="vi-VN" b="1" dirty="0">
                  <a:solidFill>
                    <a:srgbClr val="FF0000"/>
                  </a:solidFill>
                  <a:latin typeface="Times New Roman" panose="02020603050405020304" pitchFamily="18" charset="0"/>
                  <a:cs typeface="Times New Roman" panose="02020603050405020304" pitchFamily="18" charset="0"/>
                </a:rPr>
                <a:t>Một số bản đồ thông dụng</a:t>
              </a:r>
              <a:endParaRPr lang="en-US" b="1"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434321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circle(in)">
                                      <p:cBhvr>
                                        <p:cTn id="34" dur="20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80">
                                          <p:stCondLst>
                                            <p:cond delay="0"/>
                                          </p:stCondLst>
                                        </p:cTn>
                                        <p:tgtEl>
                                          <p:spTgt spid="20"/>
                                        </p:tgtEl>
                                      </p:cBhvr>
                                    </p:animEffect>
                                    <p:anim calcmode="lin" valueType="num">
                                      <p:cBhvr>
                                        <p:cTn id="40"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45" dur="26">
                                          <p:stCondLst>
                                            <p:cond delay="650"/>
                                          </p:stCondLst>
                                        </p:cTn>
                                        <p:tgtEl>
                                          <p:spTgt spid="20"/>
                                        </p:tgtEl>
                                      </p:cBhvr>
                                      <p:to x="100000" y="60000"/>
                                    </p:animScale>
                                    <p:animScale>
                                      <p:cBhvr>
                                        <p:cTn id="46" dur="166" decel="50000">
                                          <p:stCondLst>
                                            <p:cond delay="676"/>
                                          </p:stCondLst>
                                        </p:cTn>
                                        <p:tgtEl>
                                          <p:spTgt spid="20"/>
                                        </p:tgtEl>
                                      </p:cBhvr>
                                      <p:to x="100000" y="100000"/>
                                    </p:animScale>
                                    <p:animScale>
                                      <p:cBhvr>
                                        <p:cTn id="47" dur="26">
                                          <p:stCondLst>
                                            <p:cond delay="1312"/>
                                          </p:stCondLst>
                                        </p:cTn>
                                        <p:tgtEl>
                                          <p:spTgt spid="20"/>
                                        </p:tgtEl>
                                      </p:cBhvr>
                                      <p:to x="100000" y="80000"/>
                                    </p:animScale>
                                    <p:animScale>
                                      <p:cBhvr>
                                        <p:cTn id="48" dur="166" decel="50000">
                                          <p:stCondLst>
                                            <p:cond delay="1338"/>
                                          </p:stCondLst>
                                        </p:cTn>
                                        <p:tgtEl>
                                          <p:spTgt spid="20"/>
                                        </p:tgtEl>
                                      </p:cBhvr>
                                      <p:to x="100000" y="100000"/>
                                    </p:animScale>
                                    <p:animScale>
                                      <p:cBhvr>
                                        <p:cTn id="49" dur="26">
                                          <p:stCondLst>
                                            <p:cond delay="1642"/>
                                          </p:stCondLst>
                                        </p:cTn>
                                        <p:tgtEl>
                                          <p:spTgt spid="20"/>
                                        </p:tgtEl>
                                      </p:cBhvr>
                                      <p:to x="100000" y="90000"/>
                                    </p:animScale>
                                    <p:animScale>
                                      <p:cBhvr>
                                        <p:cTn id="50" dur="166" decel="50000">
                                          <p:stCondLst>
                                            <p:cond delay="1668"/>
                                          </p:stCondLst>
                                        </p:cTn>
                                        <p:tgtEl>
                                          <p:spTgt spid="20"/>
                                        </p:tgtEl>
                                      </p:cBhvr>
                                      <p:to x="100000" y="100000"/>
                                    </p:animScale>
                                    <p:animScale>
                                      <p:cBhvr>
                                        <p:cTn id="51" dur="26">
                                          <p:stCondLst>
                                            <p:cond delay="1808"/>
                                          </p:stCondLst>
                                        </p:cTn>
                                        <p:tgtEl>
                                          <p:spTgt spid="20"/>
                                        </p:tgtEl>
                                      </p:cBhvr>
                                      <p:to x="100000" y="95000"/>
                                    </p:animScale>
                                    <p:animScale>
                                      <p:cBhvr>
                                        <p:cTn id="52"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94114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Bài 2. CÁC YẾU TỐ CƠ BẢN CỦA BẢN ĐỒ</a:t>
            </a:r>
            <a:endPar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B</a:t>
            </a:r>
          </a:p>
        </p:txBody>
      </p:sp>
      <p:sp>
        <p:nvSpPr>
          <p:cNvPr id="13" name="TextBox 12"/>
          <p:cNvSpPr txBox="1"/>
          <p:nvPr/>
        </p:nvSpPr>
        <p:spPr>
          <a:xfrm>
            <a:off x="920805" y="2382022"/>
            <a:ext cx="10237766" cy="1477328"/>
          </a:xfrm>
          <a:prstGeom prst="rect">
            <a:avLst/>
          </a:prstGeom>
          <a:noFill/>
        </p:spPr>
        <p:txBody>
          <a:bodyPr wrap="square" rtlCol="0">
            <a:spAutoFit/>
          </a:bodyPr>
          <a:lstStyle/>
          <a:p>
            <a:pPr lvl="0"/>
            <a:r>
              <a:rPr lang="vi-VN">
                <a:solidFill>
                  <a:prstClr val="black"/>
                </a:solidFill>
                <a:latin typeface="Times New Roman" panose="02020603050405020304" pitchFamily="18" charset="0"/>
                <a:cs typeface="Times New Roman" panose="02020603050405020304" pitchFamily="18" charset="0"/>
              </a:rPr>
              <a:t>Câu 3: Ý nào sau đây không đúng theo quy ước phương hướng trên bản đồ?</a:t>
            </a:r>
          </a:p>
          <a:p>
            <a:pPr lvl="0"/>
            <a:r>
              <a:rPr lang="vi-VN">
                <a:solidFill>
                  <a:prstClr val="black"/>
                </a:solidFill>
                <a:latin typeface="Times New Roman" panose="02020603050405020304" pitchFamily="18" charset="0"/>
                <a:cs typeface="Times New Roman" panose="02020603050405020304" pitchFamily="18" charset="0"/>
              </a:rPr>
              <a:t>A. đầu phía trên của kinh tuyến chỉ hướng bắc. </a:t>
            </a:r>
          </a:p>
          <a:p>
            <a:pPr lvl="0"/>
            <a:r>
              <a:rPr lang="vi-VN">
                <a:solidFill>
                  <a:prstClr val="black"/>
                </a:solidFill>
                <a:latin typeface="Times New Roman" panose="02020603050405020304" pitchFamily="18" charset="0"/>
                <a:cs typeface="Times New Roman" panose="02020603050405020304" pitchFamily="18" charset="0"/>
              </a:rPr>
              <a:t>B. đầu bên phải của vĩ tuyến chỉ hướng tây.</a:t>
            </a:r>
          </a:p>
          <a:p>
            <a:pPr lvl="0"/>
            <a:r>
              <a:rPr lang="vi-VN">
                <a:solidFill>
                  <a:prstClr val="black"/>
                </a:solidFill>
                <a:latin typeface="Times New Roman" panose="02020603050405020304" pitchFamily="18" charset="0"/>
                <a:cs typeface="Times New Roman" panose="02020603050405020304" pitchFamily="18" charset="0"/>
              </a:rPr>
              <a:t>C. đầu phía dưới kinh tuyến chỉ hướng nam.</a:t>
            </a:r>
          </a:p>
          <a:p>
            <a:pPr lvl="0"/>
            <a:r>
              <a:rPr lang="vi-VN">
                <a:solidFill>
                  <a:prstClr val="black"/>
                </a:solidFill>
                <a:latin typeface="Times New Roman" panose="02020603050405020304" pitchFamily="18" charset="0"/>
                <a:cs typeface="Times New Roman" panose="02020603050405020304" pitchFamily="18" charset="0"/>
              </a:rPr>
              <a:t>D. đầu bên phải của vĩ tuyến chỉ hướng đông.</a:t>
            </a:r>
            <a:endParaRPr lang="vi-VN"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2159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3">
                                            <p:txEl>
                                              <p:pRg st="3" end="3"/>
                                            </p:txEl>
                                          </p:spTgt>
                                        </p:tgtEl>
                                        <p:attrNameLst>
                                          <p:attrName>style.visibility</p:attrName>
                                        </p:attrNameLst>
                                      </p:cBhvr>
                                      <p:to>
                                        <p:strVal val="visible"/>
                                      </p:to>
                                    </p:set>
                                    <p:animEffect transition="in" filter="barn(inVertical)">
                                      <p:cBhvr>
                                        <p:cTn id="37" dur="500"/>
                                        <p:tgtEl>
                                          <p:spTgt spid="1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3">
                                            <p:txEl>
                                              <p:pRg st="4" end="4"/>
                                            </p:txEl>
                                          </p:spTgt>
                                        </p:tgtEl>
                                        <p:attrNameLst>
                                          <p:attrName>style.visibility</p:attrName>
                                        </p:attrNameLst>
                                      </p:cBhvr>
                                      <p:to>
                                        <p:strVal val="visible"/>
                                      </p:to>
                                    </p:set>
                                    <p:animEffect transition="in" filter="barn(inVertical)">
                                      <p:cBhvr>
                                        <p:cTn id="42" dur="500"/>
                                        <p:tgtEl>
                                          <p:spTgt spid="1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94114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Bài 2. CÁC YẾU TỐ CƠ BẢN CỦA BẢN ĐỒ</a:t>
            </a:r>
            <a:endPar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a:t>
            </a:r>
          </a:p>
        </p:txBody>
      </p:sp>
      <p:sp>
        <p:nvSpPr>
          <p:cNvPr id="13" name="TextBox 12"/>
          <p:cNvSpPr txBox="1"/>
          <p:nvPr/>
        </p:nvSpPr>
        <p:spPr>
          <a:xfrm>
            <a:off x="920805" y="2382022"/>
            <a:ext cx="10237766" cy="923330"/>
          </a:xfrm>
          <a:prstGeom prst="rect">
            <a:avLst/>
          </a:prstGeom>
          <a:noFill/>
        </p:spPr>
        <p:txBody>
          <a:bodyPr wrap="square" rtlCol="0">
            <a:spAutoFit/>
          </a:bodyPr>
          <a:lstStyle/>
          <a:p>
            <a:pPr lvl="0"/>
            <a:r>
              <a:rPr lang="vi-VN">
                <a:solidFill>
                  <a:prstClr val="black"/>
                </a:solidFill>
                <a:latin typeface="Times New Roman" panose="02020603050405020304" pitchFamily="18" charset="0"/>
                <a:cs typeface="Times New Roman" panose="02020603050405020304" pitchFamily="18" charset="0"/>
              </a:rPr>
              <a:t>Câu 4: Hằng ngày Mặt Trời mọc ở hướng nào?</a:t>
            </a:r>
          </a:p>
          <a:p>
            <a:pPr lvl="0"/>
            <a:r>
              <a:rPr lang="vi-VN">
                <a:solidFill>
                  <a:prstClr val="black"/>
                </a:solidFill>
                <a:latin typeface="Times New Roman" panose="02020603050405020304" pitchFamily="18" charset="0"/>
                <a:cs typeface="Times New Roman" panose="02020603050405020304" pitchFamily="18" charset="0"/>
              </a:rPr>
              <a:t>A. Bắc.	B. Nam.</a:t>
            </a:r>
          </a:p>
          <a:p>
            <a:pPr lvl="0"/>
            <a:r>
              <a:rPr lang="vi-VN">
                <a:solidFill>
                  <a:prstClr val="black"/>
                </a:solidFill>
                <a:latin typeface="Times New Roman" panose="02020603050405020304" pitchFamily="18" charset="0"/>
                <a:cs typeface="Times New Roman" panose="02020603050405020304" pitchFamily="18" charset="0"/>
              </a:rPr>
              <a:t>C. Đông.	D. Tây.</a:t>
            </a:r>
            <a:endParaRPr lang="vi-VN"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0565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94114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Bài 2. CÁC YẾU TỐ CƠ BẢN CỦA BẢN ĐỒ</a:t>
            </a:r>
            <a:endPar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8191821" cy="338554"/>
          </a:xfrm>
          <a:prstGeom prst="rect">
            <a:avLst/>
          </a:prstGeom>
          <a:noFill/>
        </p:spPr>
        <p:txBody>
          <a:bodyPr wrap="square" rtlCol="0">
            <a:spAutoFit/>
          </a:bodyPr>
          <a:lstStyle/>
          <a:p>
            <a:pPr lvl="0">
              <a:defRPr/>
            </a:pPr>
            <a:r>
              <a:rPr lang="vi-VN" sz="1600" b="1">
                <a:solidFill>
                  <a:prstClr val="black"/>
                </a:solidFill>
                <a:latin typeface="Times New Roman" panose="02020603050405020304" pitchFamily="18" charset="0"/>
                <a:cs typeface="Times New Roman" panose="02020603050405020304" pitchFamily="18" charset="0"/>
              </a:rPr>
              <a:t>Câu 5: Quan sát lược đồ sau và trả lời câu hỏi 5.1; 5.2; 5.3:</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920805" y="2382022"/>
            <a:ext cx="1023776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p:cNvPicPr>
            <a:picLocks noChangeAspect="1"/>
          </p:cNvPicPr>
          <p:nvPr/>
        </p:nvPicPr>
        <p:blipFill>
          <a:blip r:embed="rId8"/>
          <a:stretch>
            <a:fillRect/>
          </a:stretch>
        </p:blipFill>
        <p:spPr>
          <a:xfrm>
            <a:off x="2138097" y="2407218"/>
            <a:ext cx="7966269" cy="4442677"/>
          </a:xfrm>
          <a:prstGeom prst="rect">
            <a:avLst/>
          </a:prstGeom>
        </p:spPr>
      </p:pic>
    </p:spTree>
    <p:extLst>
      <p:ext uri="{BB962C8B-B14F-4D97-AF65-F5344CB8AC3E}">
        <p14:creationId xmlns:p14="http://schemas.microsoft.com/office/powerpoint/2010/main" val="2972248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94114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Bài 2. CÁC YẾU TỐ CƠ BẢN CỦA BẢN ĐỒ</a:t>
            </a:r>
            <a:endPar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a:t>
            </a:r>
          </a:p>
        </p:txBody>
      </p:sp>
      <p:sp>
        <p:nvSpPr>
          <p:cNvPr id="13" name="TextBox 12"/>
          <p:cNvSpPr txBox="1"/>
          <p:nvPr/>
        </p:nvSpPr>
        <p:spPr>
          <a:xfrm>
            <a:off x="920805" y="2382022"/>
            <a:ext cx="10237766" cy="923330"/>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5.1: Từ  Ran-gun ( Mi-an-ma) đến Ma-ni-la ( Philppin) theo hướng nào?</a:t>
            </a:r>
          </a:p>
          <a:p>
            <a:pPr lvl="0"/>
            <a:r>
              <a:rPr lang="vi-VN" dirty="0">
                <a:solidFill>
                  <a:prstClr val="black"/>
                </a:solidFill>
                <a:latin typeface="Times New Roman" panose="02020603050405020304" pitchFamily="18" charset="0"/>
                <a:cs typeface="Times New Roman" panose="02020603050405020304" pitchFamily="18" charset="0"/>
              </a:rPr>
              <a:t>A. Đông	</a:t>
            </a:r>
            <a:r>
              <a:rPr lang="vi-VN" dirty="0" smtClean="0">
                <a:solidFill>
                  <a:prstClr val="black"/>
                </a:solidFill>
                <a:latin typeface="Times New Roman" panose="02020603050405020304" pitchFamily="18" charset="0"/>
                <a:cs typeface="Times New Roman" panose="02020603050405020304" pitchFamily="18" charset="0"/>
              </a:rPr>
              <a:t>                       B</a:t>
            </a:r>
            <a:r>
              <a:rPr lang="vi-VN" dirty="0">
                <a:solidFill>
                  <a:prstClr val="black"/>
                </a:solidFill>
                <a:latin typeface="Times New Roman" panose="02020603050405020304" pitchFamily="18" charset="0"/>
                <a:cs typeface="Times New Roman" panose="02020603050405020304" pitchFamily="18" charset="0"/>
              </a:rPr>
              <a:t>. Đông Nam.</a:t>
            </a:r>
          </a:p>
          <a:p>
            <a:pPr lvl="0"/>
            <a:r>
              <a:rPr lang="vi-VN" dirty="0">
                <a:solidFill>
                  <a:prstClr val="black"/>
                </a:solidFill>
                <a:latin typeface="Times New Roman" panose="02020603050405020304" pitchFamily="18" charset="0"/>
                <a:cs typeface="Times New Roman" panose="02020603050405020304" pitchFamily="18" charset="0"/>
              </a:rPr>
              <a:t>C. Tây Nam.	</a:t>
            </a:r>
            <a:r>
              <a:rPr lang="vi-VN" dirty="0" smtClean="0">
                <a:solidFill>
                  <a:prstClr val="black"/>
                </a:solidFill>
                <a:latin typeface="Times New Roman" panose="02020603050405020304" pitchFamily="18" charset="0"/>
                <a:cs typeface="Times New Roman" panose="02020603050405020304" pitchFamily="18" charset="0"/>
              </a:rPr>
              <a:t>      D</a:t>
            </a:r>
            <a:r>
              <a:rPr lang="vi-VN" dirty="0">
                <a:solidFill>
                  <a:prstClr val="black"/>
                </a:solidFill>
                <a:latin typeface="Times New Roman" panose="02020603050405020304" pitchFamily="18" charset="0"/>
                <a:cs typeface="Times New Roman" panose="02020603050405020304" pitchFamily="18" charset="0"/>
              </a:rPr>
              <a:t>. Đông Bắc. </a:t>
            </a: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56911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94114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Bài 2. CÁC YẾU TỐ CƠ BẢN CỦA BẢN ĐỒ</a:t>
            </a:r>
            <a:endPar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a:t>
            </a:r>
          </a:p>
        </p:txBody>
      </p:sp>
      <p:sp>
        <p:nvSpPr>
          <p:cNvPr id="13" name="TextBox 12"/>
          <p:cNvSpPr txBox="1"/>
          <p:nvPr/>
        </p:nvSpPr>
        <p:spPr>
          <a:xfrm>
            <a:off x="920805" y="2382022"/>
            <a:ext cx="10237766" cy="923330"/>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5.2: Từ  Phmon phênh (Cam-pu-chia) đến thủ đô Hà Nội đi theo hướng </a:t>
            </a:r>
          </a:p>
          <a:p>
            <a:pPr lvl="0"/>
            <a:r>
              <a:rPr lang="vi-VN" dirty="0">
                <a:solidFill>
                  <a:prstClr val="black"/>
                </a:solidFill>
                <a:latin typeface="Times New Roman" panose="02020603050405020304" pitchFamily="18" charset="0"/>
                <a:cs typeface="Times New Roman" panose="02020603050405020304" pitchFamily="18" charset="0"/>
              </a:rPr>
              <a:t>A. Nam.	</a:t>
            </a:r>
            <a:r>
              <a:rPr lang="vi-VN" dirty="0" smtClean="0">
                <a:solidFill>
                  <a:prstClr val="black"/>
                </a:solidFill>
                <a:latin typeface="Times New Roman" panose="02020603050405020304" pitchFamily="18" charset="0"/>
                <a:cs typeface="Times New Roman" panose="02020603050405020304" pitchFamily="18" charset="0"/>
              </a:rPr>
              <a:t>                    B</a:t>
            </a:r>
            <a:r>
              <a:rPr lang="vi-VN" dirty="0">
                <a:solidFill>
                  <a:prstClr val="black"/>
                </a:solidFill>
                <a:latin typeface="Times New Roman" panose="02020603050405020304" pitchFamily="18" charset="0"/>
                <a:cs typeface="Times New Roman" panose="02020603050405020304" pitchFamily="18" charset="0"/>
              </a:rPr>
              <a:t>. Đông Nam.</a:t>
            </a:r>
          </a:p>
          <a:p>
            <a:pPr lvl="0"/>
            <a:r>
              <a:rPr lang="vi-VN" dirty="0">
                <a:solidFill>
                  <a:prstClr val="black"/>
                </a:solidFill>
                <a:latin typeface="Times New Roman" panose="02020603050405020304" pitchFamily="18" charset="0"/>
                <a:cs typeface="Times New Roman" panose="02020603050405020304" pitchFamily="18" charset="0"/>
              </a:rPr>
              <a:t>C. Tây Nam.	</a:t>
            </a:r>
            <a:r>
              <a:rPr lang="vi-VN" dirty="0" smtClean="0">
                <a:solidFill>
                  <a:prstClr val="black"/>
                </a:solidFill>
                <a:latin typeface="Times New Roman" panose="02020603050405020304" pitchFamily="18" charset="0"/>
                <a:cs typeface="Times New Roman" panose="02020603050405020304" pitchFamily="18" charset="0"/>
              </a:rPr>
              <a:t>     D</a:t>
            </a:r>
            <a:r>
              <a:rPr lang="vi-VN" dirty="0">
                <a:solidFill>
                  <a:prstClr val="black"/>
                </a:solidFill>
                <a:latin typeface="Times New Roman" panose="02020603050405020304" pitchFamily="18" charset="0"/>
                <a:cs typeface="Times New Roman" panose="02020603050405020304" pitchFamily="18" charset="0"/>
              </a:rPr>
              <a:t>. Đông Bắc. </a:t>
            </a:r>
            <a:endParaRPr kumimoji="0" lang="vi-V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156952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8" name="TextBox 7"/>
          <p:cNvSpPr txBox="1"/>
          <p:nvPr/>
        </p:nvSpPr>
        <p:spPr>
          <a:xfrm>
            <a:off x="2138097" y="537884"/>
            <a:ext cx="794114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2. CÁC YẾU TỐ CƠ BẢN CỦA BẢN ĐỒ</a:t>
            </a: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LUYỆN TẬP</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TextBox 16"/>
          <p:cNvSpPr txBox="1"/>
          <p:nvPr/>
        </p:nvSpPr>
        <p:spPr>
          <a:xfrm>
            <a:off x="952179" y="2068664"/>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Chọn đáp án đúng nhất:</a:t>
            </a:r>
            <a:endPar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1104579" y="4103650"/>
            <a:ext cx="49351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Đáp</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án</a:t>
            </a:r>
            <a:r>
              <a:rPr kumimoji="0" lang="en-US"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D</a:t>
            </a:r>
          </a:p>
        </p:txBody>
      </p:sp>
      <p:sp>
        <p:nvSpPr>
          <p:cNvPr id="13" name="TextBox 12"/>
          <p:cNvSpPr txBox="1"/>
          <p:nvPr/>
        </p:nvSpPr>
        <p:spPr>
          <a:xfrm>
            <a:off x="920805" y="2382022"/>
            <a:ext cx="10237766" cy="1200329"/>
          </a:xfrm>
          <a:prstGeom prst="rect">
            <a:avLst/>
          </a:prstGeom>
          <a:noFill/>
        </p:spPr>
        <p:txBody>
          <a:bodyPr wrap="square" rtlCol="0">
            <a:spAutoFit/>
          </a:bodyPr>
          <a:lstStyle/>
          <a:p>
            <a:pPr lvl="0"/>
            <a:r>
              <a:rPr lang="vi-VN" dirty="0">
                <a:solidFill>
                  <a:prstClr val="black"/>
                </a:solidFill>
                <a:latin typeface="Times New Roman" panose="02020603050405020304" pitchFamily="18" charset="0"/>
                <a:cs typeface="Times New Roman" panose="02020603050405020304" pitchFamily="18" charset="0"/>
              </a:rPr>
              <a:t>Câu 5.3: Từ thủ đô Gia-cat-ta (In-đô-nê-xi-a) đến thủ đô Ban-đa Xê-ri Bê-ga-oan ( Bru nây) đi theo hướng</a:t>
            </a:r>
          </a:p>
          <a:p>
            <a:pPr lvl="0"/>
            <a:r>
              <a:rPr lang="vi-VN" dirty="0">
                <a:solidFill>
                  <a:prstClr val="black"/>
                </a:solidFill>
                <a:latin typeface="Times New Roman" panose="02020603050405020304" pitchFamily="18" charset="0"/>
                <a:cs typeface="Times New Roman" panose="02020603050405020304" pitchFamily="18" charset="0"/>
              </a:rPr>
              <a:t>A. Nam.	</a:t>
            </a:r>
            <a:r>
              <a:rPr lang="vi-VN" dirty="0" smtClean="0">
                <a:solidFill>
                  <a:prstClr val="black"/>
                </a:solidFill>
                <a:latin typeface="Times New Roman" panose="02020603050405020304" pitchFamily="18" charset="0"/>
                <a:cs typeface="Times New Roman" panose="02020603050405020304" pitchFamily="18" charset="0"/>
              </a:rPr>
              <a:t>                 B</a:t>
            </a:r>
            <a:r>
              <a:rPr lang="vi-VN" dirty="0">
                <a:solidFill>
                  <a:prstClr val="black"/>
                </a:solidFill>
                <a:latin typeface="Times New Roman" panose="02020603050405020304" pitchFamily="18" charset="0"/>
                <a:cs typeface="Times New Roman" panose="02020603050405020304" pitchFamily="18" charset="0"/>
              </a:rPr>
              <a:t>. Đông Nam.</a:t>
            </a:r>
          </a:p>
          <a:p>
            <a:pPr lvl="0"/>
            <a:r>
              <a:rPr lang="vi-VN" dirty="0">
                <a:solidFill>
                  <a:prstClr val="black"/>
                </a:solidFill>
                <a:latin typeface="Times New Roman" panose="02020603050405020304" pitchFamily="18" charset="0"/>
                <a:cs typeface="Times New Roman" panose="02020603050405020304" pitchFamily="18" charset="0"/>
              </a:rPr>
              <a:t>C. Tây Nam.	D. Đông Bắc.       </a:t>
            </a:r>
          </a:p>
          <a:p>
            <a:pPr lvl="0"/>
            <a:endParaRPr lang="vi-VN"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0009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barn(inVertical)">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arn(inVertic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9"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779827" y="80046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6"/>
          <a:stretch>
            <a:fillRect/>
          </a:stretch>
        </p:blipFill>
        <p:spPr>
          <a:xfrm>
            <a:off x="779827" y="299560"/>
            <a:ext cx="10632346" cy="987638"/>
          </a:xfrm>
          <a:prstGeom prst="rect">
            <a:avLst/>
          </a:prstGeom>
        </p:spPr>
      </p:pic>
      <p:sp>
        <p:nvSpPr>
          <p:cNvPr id="8" name="TextBox 7"/>
          <p:cNvSpPr txBox="1"/>
          <p:nvPr/>
        </p:nvSpPr>
        <p:spPr>
          <a:xfrm>
            <a:off x="2138097" y="537884"/>
            <a:ext cx="7941148" cy="584775"/>
          </a:xfrm>
          <a:prstGeom prst="rect">
            <a:avLst/>
          </a:prstGeom>
          <a:noFill/>
        </p:spPr>
        <p:txBody>
          <a:bodyPr wrap="none" rtlCol="0">
            <a:spAutoFit/>
          </a:bodyPr>
          <a:lstStyle/>
          <a:p>
            <a:pPr lvl="0">
              <a:defRPr/>
            </a:pPr>
            <a:r>
              <a:rPr lang="vi-VN" sz="3200">
                <a:solidFill>
                  <a:srgbClr val="FF0000"/>
                </a:solidFill>
                <a:latin typeface="Times New Roman" panose="02020603050405020304" pitchFamily="18" charset="0"/>
                <a:cs typeface="Times New Roman" panose="02020603050405020304" pitchFamily="18" charset="0"/>
              </a:rPr>
              <a:t>Bài 2. CÁC YẾU TỐ CƠ BẢN CỦA BẢN ĐỒ</a:t>
            </a:r>
            <a:endParaRPr lang="vi-VN" sz="3200" dirty="0">
              <a:solidFill>
                <a:srgbClr val="FF000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dirty="0" smtClean="0">
                <a:solidFill>
                  <a:prstClr val="black"/>
                </a:solidFill>
                <a:latin typeface="Times New Roman" panose="02020603050405020304" pitchFamily="18" charset="0"/>
                <a:cs typeface="Times New Roman" panose="02020603050405020304" pitchFamily="18" charset="0"/>
              </a:rPr>
              <a:t>VẬN DỤNG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TextBox 12"/>
          <p:cNvSpPr txBox="1"/>
          <p:nvPr/>
        </p:nvSpPr>
        <p:spPr>
          <a:xfrm>
            <a:off x="1228166" y="2075338"/>
            <a:ext cx="9993156" cy="369332"/>
          </a:xfrm>
          <a:prstGeom prst="rect">
            <a:avLst/>
          </a:prstGeom>
          <a:noFill/>
        </p:spPr>
        <p:txBody>
          <a:bodyPr wrap="square" rtlCol="0">
            <a:spAutoFit/>
          </a:bodyPr>
          <a:lstStyle/>
          <a:p>
            <a:pPr lvl="0"/>
            <a:r>
              <a:rPr lang="vi-VN" b="1">
                <a:solidFill>
                  <a:prstClr val="black"/>
                </a:solidFill>
                <a:latin typeface="Times New Roman" panose="02020603050405020304" pitchFamily="18" charset="0"/>
                <a:cs typeface="Times New Roman" panose="02020603050405020304" pitchFamily="18" charset="0"/>
              </a:rPr>
              <a:t>? Tự làm các kí hiệu điểm, hình học, chữ bằng bìa cứng (Mỗi loại kí hiệu làm khoảng 3-5 kí hiệu)</a:t>
            </a:r>
            <a:endPar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78446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2" descr="EJ023"/>
          <p:cNvPicPr>
            <a:picLocks noChangeAspect="1" noChangeArrowheads="1"/>
          </p:cNvPicPr>
          <p:nvPr/>
        </p:nvPicPr>
        <p:blipFill>
          <a:blip r:embed="rId4"/>
          <a:srcRect l="10834" t="5556" r="5833" b="3333"/>
          <a:stretch>
            <a:fillRect/>
          </a:stretch>
        </p:blipFill>
        <p:spPr bwMode="auto">
          <a:xfrm>
            <a:off x="0" y="-228600"/>
            <a:ext cx="12192000" cy="6858000"/>
          </a:xfrm>
          <a:prstGeom prst="rect">
            <a:avLst/>
          </a:prstGeom>
          <a:noFill/>
          <a:ln w="9525">
            <a:noFill/>
            <a:miter lim="800000"/>
            <a:headEnd/>
            <a:tailEnd/>
          </a:ln>
        </p:spPr>
      </p:pic>
      <p:sp>
        <p:nvSpPr>
          <p:cNvPr id="66563" name="Text Box 3"/>
          <p:cNvSpPr txBox="1">
            <a:spLocks noChangeArrowheads="1"/>
          </p:cNvSpPr>
          <p:nvPr/>
        </p:nvSpPr>
        <p:spPr bwMode="auto">
          <a:xfrm>
            <a:off x="857251" y="1071563"/>
            <a:ext cx="10858500" cy="646331"/>
          </a:xfrm>
          <a:prstGeom prst="rect">
            <a:avLst/>
          </a:prstGeom>
          <a:noFill/>
          <a:ln w="9525">
            <a:noFill/>
            <a:miter lim="800000"/>
            <a:headEnd/>
            <a:tailEnd/>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lang="vi-VN" sz="3600" b="1" noProof="0" dirty="0" smtClean="0">
                <a:solidFill>
                  <a:srgbClr val="FF0000"/>
                </a:solidFill>
                <a:latin typeface="Times New Roman" pitchFamily="18" charset="0"/>
                <a:cs typeface="Times New Roman" pitchFamily="18" charset="0"/>
              </a:rPr>
              <a:t>CHÚC CÁC EM HỌC TỐT</a:t>
            </a:r>
            <a:endParaRPr kumimoji="0" lang="en-US" sz="3600" b="1" i="0" u="none" strike="noStrike" kern="1200" cap="none" spc="0" normalizeH="0" baseline="0" noProof="0" dirty="0">
              <a:ln>
                <a:noFill/>
              </a:ln>
              <a:solidFill>
                <a:prstClr val="black"/>
              </a:solidFill>
              <a:effectLst/>
              <a:uLnTx/>
              <a:uFillTx/>
              <a:latin typeface=".VnArabiaH" pitchFamily="34" charset="0"/>
              <a:ea typeface="+mn-ea"/>
              <a:cs typeface="+mn-cs"/>
            </a:endParaRPr>
          </a:p>
        </p:txBody>
      </p:sp>
      <p:pic>
        <p:nvPicPr>
          <p:cNvPr id="15364" name="Picture 4" descr="8F831D4C86504E53A1502B3F9E6393B7"/>
          <p:cNvPicPr>
            <a:picLocks noChangeAspect="1" noChangeArrowheads="1"/>
          </p:cNvPicPr>
          <p:nvPr/>
        </p:nvPicPr>
        <p:blipFill>
          <a:blip r:embed="rId5"/>
          <a:srcRect/>
          <a:stretch>
            <a:fillRect/>
          </a:stretch>
        </p:blipFill>
        <p:spPr bwMode="auto">
          <a:xfrm>
            <a:off x="0" y="5410200"/>
            <a:ext cx="1676400" cy="1265238"/>
          </a:xfrm>
          <a:prstGeom prst="rect">
            <a:avLst/>
          </a:prstGeom>
          <a:noFill/>
          <a:ln w="9525">
            <a:noFill/>
            <a:miter lim="800000"/>
            <a:headEnd/>
            <a:tailEnd/>
          </a:ln>
        </p:spPr>
      </p:pic>
    </p:spTree>
    <p:extLst>
      <p:ext uri="{BB962C8B-B14F-4D97-AF65-F5344CB8AC3E}">
        <p14:creationId xmlns:p14="http://schemas.microsoft.com/office/powerpoint/2010/main" val="3141419119"/>
      </p:ext>
    </p:extLst>
  </p:cSld>
  <p:clrMapOvr>
    <a:masterClrMapping/>
  </p:clrMapOvr>
  <p:transition spd="slow" advTm="82337">
    <p:diamond/>
    <p:sndAc>
      <p:stSnd>
        <p:snd r:embed="rId3"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6563"/>
                                        </p:tgtEl>
                                        <p:attrNameLst>
                                          <p:attrName>style.visibility</p:attrName>
                                        </p:attrNameLst>
                                      </p:cBhvr>
                                      <p:to>
                                        <p:strVal val="visible"/>
                                      </p:to>
                                    </p:set>
                                    <p:anim to="" calcmode="lin" valueType="num">
                                      <p:cBhvr>
                                        <p:cTn id="7" dur="1" fill="hold"/>
                                        <p:tgtEl>
                                          <p:spTgt spid="6656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1007368" y="700387"/>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8"/>
          <a:stretch>
            <a:fillRect/>
          </a:stretch>
        </p:blipFill>
        <p:spPr>
          <a:xfrm>
            <a:off x="816517" y="306643"/>
            <a:ext cx="10632346" cy="987638"/>
          </a:xfrm>
          <a:prstGeom prst="rect">
            <a:avLst/>
          </a:prstGeom>
        </p:spPr>
      </p:pic>
      <p:sp>
        <p:nvSpPr>
          <p:cNvPr id="6" name="Rectangle 5"/>
          <p:cNvSpPr/>
          <p:nvPr/>
        </p:nvSpPr>
        <p:spPr>
          <a:xfrm>
            <a:off x="4362995" y="1270787"/>
            <a:ext cx="3200400" cy="5173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KHỞI ĐỘNG</a:t>
            </a:r>
            <a:endPar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7" name="PA_文本框 9">
            <a:extLst>
              <a:ext uri="{FF2B5EF4-FFF2-40B4-BE49-F238E27FC236}">
                <a16:creationId xmlns:a16="http://schemas.microsoft.com/office/drawing/2014/main" id="{A77DE055-20FC-46C4-BA35-162A84AC7BBF}"/>
              </a:ext>
            </a:extLst>
          </p:cNvPr>
          <p:cNvSpPr txBox="1"/>
          <p:nvPr>
            <p:custDataLst>
              <p:tags r:id="rId1"/>
            </p:custDataLst>
          </p:nvPr>
        </p:nvSpPr>
        <p:spPr>
          <a:xfrm>
            <a:off x="1277508" y="563621"/>
            <a:ext cx="955160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2. KÍ HIỆU VÀ CHÚ GIẢI TRÊN MỘT SỐ BẢN </a:t>
            </a:r>
            <a:r>
              <a:rPr kumimoji="0" lang="en-US" sz="24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ĐỒ </a:t>
            </a:r>
            <a:r>
              <a:rPr kumimoji="0" 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THÔNG DỤNG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0" name="TextBox 19"/>
          <p:cNvSpPr txBox="1"/>
          <p:nvPr/>
        </p:nvSpPr>
        <p:spPr>
          <a:xfrm>
            <a:off x="1619794" y="2624740"/>
            <a:ext cx="9272710" cy="1569660"/>
          </a:xfrm>
          <a:prstGeom prst="rect">
            <a:avLst/>
          </a:prstGeom>
          <a:noFill/>
        </p:spPr>
        <p:txBody>
          <a:bodyPr wrap="square" rtlCol="0">
            <a:spAutoFit/>
          </a:bodyPr>
          <a:lstStyle/>
          <a:p>
            <a:r>
              <a:rPr lang="vi-VN" sz="2400" i="1" dirty="0">
                <a:latin typeface="Times New Roman" panose="02020603050405020304" pitchFamily="18" charset="0"/>
                <a:cs typeface="Times New Roman" panose="02020603050405020304" pitchFamily="18" charset="0"/>
              </a:rPr>
              <a:t>(?) Lớp bạn A đang có dự định đi tham quan một số địa điểm ở Thủ đô Hà Nội. Địa điểm xuất phát là từ  tp Hưng Yên. Lớp bạn A đang loay hoay không biết đường đi như thế nào. Theo em, lớp của bạn A có thể sử dụng gì để tìm được đường đi đến đến Thủ đô Hà Nội?</a:t>
            </a:r>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3899724" y="1878128"/>
            <a:ext cx="4392548" cy="707886"/>
          </a:xfrm>
          <a:prstGeom prst="rect">
            <a:avLst/>
          </a:prstGeom>
          <a:noFill/>
        </p:spPr>
        <p:txBody>
          <a:bodyPr wrap="none" lIns="91440" tIns="45720" rIns="91440" bIns="45720">
            <a:spAutoFit/>
          </a:bodyPr>
          <a:lstStyle/>
          <a:p>
            <a:pPr algn="ctr"/>
            <a:r>
              <a:rPr lang="vi-VN" sz="4000" b="1" spc="50" dirty="0" smtClean="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rPr>
              <a:t>Bài tập tình huống</a:t>
            </a:r>
            <a:endParaRPr lang="en-US" sz="4000" b="1" cap="none" spc="50" dirty="0">
              <a:ln w="9525" cmpd="sng">
                <a:solidFill>
                  <a:schemeClr val="accent1"/>
                </a:solidFill>
                <a:prstDash val="solid"/>
              </a:ln>
              <a:solidFill>
                <a:srgbClr val="FF0000"/>
              </a:solidFill>
              <a:effectLst>
                <a:glow rad="38100">
                  <a:schemeClr val="accent1">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7982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49082" y="65314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cxnSp>
        <p:nvCxnSpPr>
          <p:cNvPr id="10" name="Straight Connector 9"/>
          <p:cNvCxnSpPr>
            <a:endCxn id="2" idx="2"/>
          </p:cNvCxnSpPr>
          <p:nvPr/>
        </p:nvCxnSpPr>
        <p:spPr>
          <a:xfrm>
            <a:off x="6069829" y="113987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22" name="Rectangle 21"/>
          <p:cNvSpPr/>
          <p:nvPr/>
        </p:nvSpPr>
        <p:spPr>
          <a:xfrm>
            <a:off x="6144529" y="4909331"/>
            <a:ext cx="2751531" cy="1002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Yêu</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cầu</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hs</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đọc</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nội</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dung </a:t>
            </a:r>
            <a:r>
              <a:rPr kumimoji="0" lang="vi-VN" sz="18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SGK, QS hình cho biết: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Bản</a:t>
            </a:r>
            <a:r>
              <a:rPr kumimoji="0" lang="en-US" sz="18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đồ</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là</a:t>
            </a: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mn-ea"/>
                <a:cs typeface="Times New Roman" panose="02020603050405020304" pitchFamily="18" charset="0"/>
              </a:rPr>
              <a:t>gì</a:t>
            </a:r>
            <a:r>
              <a:rPr kumimoji="0" lang="vi-VN" sz="18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a:t>
            </a: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893906" y="1803702"/>
            <a:ext cx="509915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nl-NL"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Bản </a:t>
            </a:r>
            <a:r>
              <a:rPr kumimoji="0" lang="nl-NL"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đồ là hình vẽ thu nhỏ một phần hay toàn bộ bề mặt Trái Đất lên mặt phăng trên cơ sở toán học, trên đó các đối tượng địa lí được thể hiện bằng các kí hiệu bản đồ.</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15" name="Group 14"/>
          <p:cNvGrpSpPr/>
          <p:nvPr/>
        </p:nvGrpSpPr>
        <p:grpSpPr>
          <a:xfrm>
            <a:off x="6263434" y="1449575"/>
            <a:ext cx="3171452" cy="2673438"/>
            <a:chOff x="8038906" y="1315093"/>
            <a:chExt cx="3171452" cy="3236275"/>
          </a:xfrm>
        </p:grpSpPr>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38906" y="1315093"/>
              <a:ext cx="3171452" cy="2651789"/>
            </a:xfrm>
            <a:prstGeom prst="rect">
              <a:avLst/>
            </a:prstGeom>
          </p:spPr>
        </p:pic>
        <p:sp>
          <p:nvSpPr>
            <p:cNvPr id="14" name="TextBox 13"/>
            <p:cNvSpPr txBox="1"/>
            <p:nvPr/>
          </p:nvSpPr>
          <p:spPr>
            <a:xfrm>
              <a:off x="8949858" y="4182036"/>
              <a:ext cx="160813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Bản đồ thế giới</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20" name="Rectangle 19"/>
          <p:cNvSpPr/>
          <p:nvPr/>
        </p:nvSpPr>
        <p:spPr>
          <a:xfrm>
            <a:off x="2115510" y="566444"/>
            <a:ext cx="79411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2. CÁC YẾU TỐ CƠ BẢN CỦA BẢN ĐỒ</a:t>
            </a:r>
          </a:p>
        </p:txBody>
      </p:sp>
      <p:sp>
        <p:nvSpPr>
          <p:cNvPr id="6" name="TextBox 5"/>
          <p:cNvSpPr txBox="1"/>
          <p:nvPr/>
        </p:nvSpPr>
        <p:spPr>
          <a:xfrm>
            <a:off x="793380" y="1405887"/>
            <a:ext cx="49455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a:t>
            </a:r>
            <a:r>
              <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Một số lưới kinh, vĩ tuyến trên bản đồ thế giới</a:t>
            </a:r>
            <a:endPar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21360" y="3039034"/>
            <a:ext cx="2610873" cy="3025589"/>
          </a:xfrm>
          <a:prstGeom prst="rect">
            <a:avLst/>
          </a:prstGeom>
        </p:spPr>
      </p:pic>
    </p:spTree>
    <p:extLst>
      <p:ext uri="{BB962C8B-B14F-4D97-AF65-F5344CB8AC3E}">
        <p14:creationId xmlns:p14="http://schemas.microsoft.com/office/powerpoint/2010/main" val="3810461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80">
                                          <p:stCondLst>
                                            <p:cond delay="0"/>
                                          </p:stCondLst>
                                        </p:cTn>
                                        <p:tgtEl>
                                          <p:spTgt spid="22"/>
                                        </p:tgtEl>
                                      </p:cBhvr>
                                    </p:animEffect>
                                    <p:anim calcmode="lin" valueType="num">
                                      <p:cBhvr>
                                        <p:cTn id="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3" dur="26">
                                          <p:stCondLst>
                                            <p:cond delay="650"/>
                                          </p:stCondLst>
                                        </p:cTn>
                                        <p:tgtEl>
                                          <p:spTgt spid="22"/>
                                        </p:tgtEl>
                                      </p:cBhvr>
                                      <p:to x="100000" y="60000"/>
                                    </p:animScale>
                                    <p:animScale>
                                      <p:cBhvr>
                                        <p:cTn id="14" dur="166" decel="50000">
                                          <p:stCondLst>
                                            <p:cond delay="676"/>
                                          </p:stCondLst>
                                        </p:cTn>
                                        <p:tgtEl>
                                          <p:spTgt spid="22"/>
                                        </p:tgtEl>
                                      </p:cBhvr>
                                      <p:to x="100000" y="100000"/>
                                    </p:animScale>
                                    <p:animScale>
                                      <p:cBhvr>
                                        <p:cTn id="15" dur="26">
                                          <p:stCondLst>
                                            <p:cond delay="1312"/>
                                          </p:stCondLst>
                                        </p:cTn>
                                        <p:tgtEl>
                                          <p:spTgt spid="22"/>
                                        </p:tgtEl>
                                      </p:cBhvr>
                                      <p:to x="100000" y="80000"/>
                                    </p:animScale>
                                    <p:animScale>
                                      <p:cBhvr>
                                        <p:cTn id="16" dur="166" decel="50000">
                                          <p:stCondLst>
                                            <p:cond delay="1338"/>
                                          </p:stCondLst>
                                        </p:cTn>
                                        <p:tgtEl>
                                          <p:spTgt spid="22"/>
                                        </p:tgtEl>
                                      </p:cBhvr>
                                      <p:to x="100000" y="100000"/>
                                    </p:animScale>
                                    <p:animScale>
                                      <p:cBhvr>
                                        <p:cTn id="17" dur="26">
                                          <p:stCondLst>
                                            <p:cond delay="1642"/>
                                          </p:stCondLst>
                                        </p:cTn>
                                        <p:tgtEl>
                                          <p:spTgt spid="22"/>
                                        </p:tgtEl>
                                      </p:cBhvr>
                                      <p:to x="100000" y="90000"/>
                                    </p:animScale>
                                    <p:animScale>
                                      <p:cBhvr>
                                        <p:cTn id="18" dur="166" decel="50000">
                                          <p:stCondLst>
                                            <p:cond delay="1668"/>
                                          </p:stCondLst>
                                        </p:cTn>
                                        <p:tgtEl>
                                          <p:spTgt spid="22"/>
                                        </p:tgtEl>
                                      </p:cBhvr>
                                      <p:to x="100000" y="100000"/>
                                    </p:animScale>
                                    <p:animScale>
                                      <p:cBhvr>
                                        <p:cTn id="19" dur="26">
                                          <p:stCondLst>
                                            <p:cond delay="1808"/>
                                          </p:stCondLst>
                                        </p:cTn>
                                        <p:tgtEl>
                                          <p:spTgt spid="22"/>
                                        </p:tgtEl>
                                      </p:cBhvr>
                                      <p:to x="100000" y="95000"/>
                                    </p:animScale>
                                    <p:animScale>
                                      <p:cBhvr>
                                        <p:cTn id="20" dur="166" decel="50000">
                                          <p:stCondLst>
                                            <p:cond delay="1834"/>
                                          </p:stCondLst>
                                        </p:cTn>
                                        <p:tgtEl>
                                          <p:spTgt spid="2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942042" y="605133"/>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cxnSp>
        <p:nvCxnSpPr>
          <p:cNvPr id="10" name="Straight Connector 9"/>
          <p:cNvCxnSpPr>
            <a:endCxn id="2" idx="2"/>
          </p:cNvCxnSpPr>
          <p:nvPr/>
        </p:nvCxnSpPr>
        <p:spPr>
          <a:xfrm>
            <a:off x="6069829" y="113987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13" name="TextBox 12"/>
          <p:cNvSpPr txBox="1"/>
          <p:nvPr/>
        </p:nvSpPr>
        <p:spPr>
          <a:xfrm>
            <a:off x="893906" y="1803702"/>
            <a:ext cx="509915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nl-NL"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Bản </a:t>
            </a:r>
            <a:r>
              <a:rPr kumimoji="0" lang="nl-NL"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đồ là hình vẽ thu nhỏ một phần hay toàn bộ bề mặt Trái Đất lên mặt phăng trên cơ sở toán học, trên đó các đối tượng địa lí được thể hiện bằng các kí hiệu bản đồ.</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Rectangle 19"/>
          <p:cNvSpPr/>
          <p:nvPr/>
        </p:nvSpPr>
        <p:spPr>
          <a:xfrm>
            <a:off x="2115510" y="566444"/>
            <a:ext cx="79411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2. CÁC YẾU TỐ CƠ BẢN CỦA BẢN ĐỒ</a:t>
            </a:r>
          </a:p>
        </p:txBody>
      </p:sp>
      <p:sp>
        <p:nvSpPr>
          <p:cNvPr id="6" name="TextBox 5"/>
          <p:cNvSpPr txBox="1"/>
          <p:nvPr/>
        </p:nvSpPr>
        <p:spPr>
          <a:xfrm>
            <a:off x="897884" y="1405887"/>
            <a:ext cx="49455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a:t>
            </a:r>
            <a:r>
              <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Một số lưới kinh, vĩ tuyến trên bản đồ thế giới</a:t>
            </a:r>
            <a:endPar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p:cNvPicPr>
            <a:picLocks noChangeAspect="1"/>
          </p:cNvPicPr>
          <p:nvPr/>
        </p:nvPicPr>
        <p:blipFill>
          <a:blip r:embed="rId8"/>
          <a:stretch>
            <a:fillRect/>
          </a:stretch>
        </p:blipFill>
        <p:spPr>
          <a:xfrm>
            <a:off x="8057877" y="3578304"/>
            <a:ext cx="3176291" cy="2828789"/>
          </a:xfrm>
          <a:prstGeom prst="rect">
            <a:avLst/>
          </a:prstGeom>
        </p:spPr>
      </p:pic>
      <p:grpSp>
        <p:nvGrpSpPr>
          <p:cNvPr id="11" name="Group 10"/>
          <p:cNvGrpSpPr/>
          <p:nvPr/>
        </p:nvGrpSpPr>
        <p:grpSpPr>
          <a:xfrm>
            <a:off x="6136341" y="1385048"/>
            <a:ext cx="3088342" cy="2616409"/>
            <a:chOff x="6136341" y="1385048"/>
            <a:chExt cx="3088342" cy="2616409"/>
          </a:xfrm>
        </p:grpSpPr>
        <p:pic>
          <p:nvPicPr>
            <p:cNvPr id="8" name="Picture 7"/>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136341" y="1385048"/>
              <a:ext cx="3088342" cy="2312894"/>
            </a:xfrm>
            <a:prstGeom prst="rect">
              <a:avLst/>
            </a:prstGeom>
          </p:spPr>
        </p:pic>
        <p:sp>
          <p:nvSpPr>
            <p:cNvPr id="9" name="TextBox 8"/>
            <p:cNvSpPr txBox="1"/>
            <p:nvPr/>
          </p:nvSpPr>
          <p:spPr>
            <a:xfrm>
              <a:off x="6625266" y="3632125"/>
              <a:ext cx="1287532" cy="369332"/>
            </a:xfrm>
            <a:prstGeom prst="rect">
              <a:avLst/>
            </a:prstGeom>
            <a:noFill/>
          </p:spPr>
          <p:txBody>
            <a:bodyPr wrap="none" rtlCol="0">
              <a:spAutoFit/>
            </a:bodyPr>
            <a:lstStyle/>
            <a:p>
              <a:r>
                <a:rPr lang="vi-VN" dirty="0" smtClean="0">
                  <a:latin typeface="Times New Roman" panose="02020603050405020304" pitchFamily="18" charset="0"/>
                  <a:cs typeface="Times New Roman" panose="02020603050405020304" pitchFamily="18" charset="0"/>
                </a:rPr>
                <a:t>Quả địa cầu</a:t>
              </a:r>
              <a:endParaRPr lang="en-US" dirty="0">
                <a:latin typeface="Times New Roman" panose="02020603050405020304" pitchFamily="18" charset="0"/>
                <a:cs typeface="Times New Roman" panose="02020603050405020304" pitchFamily="18" charset="0"/>
              </a:endParaRPr>
            </a:p>
          </p:txBody>
        </p:sp>
      </p:grpSp>
      <p:grpSp>
        <p:nvGrpSpPr>
          <p:cNvPr id="18" name="Group 17"/>
          <p:cNvGrpSpPr/>
          <p:nvPr/>
        </p:nvGrpSpPr>
        <p:grpSpPr>
          <a:xfrm>
            <a:off x="8935006" y="917915"/>
            <a:ext cx="2374650" cy="2559465"/>
            <a:chOff x="8935006" y="434584"/>
            <a:chExt cx="2374650" cy="2559465"/>
          </a:xfrm>
        </p:grpSpPr>
        <p:sp>
          <p:nvSpPr>
            <p:cNvPr id="16" name="TextBox 15"/>
            <p:cNvSpPr txBox="1"/>
            <p:nvPr/>
          </p:nvSpPr>
          <p:spPr>
            <a:xfrm>
              <a:off x="8935006" y="1593666"/>
              <a:ext cx="2374650" cy="1400383"/>
            </a:xfrm>
            <a:prstGeom prst="rect">
              <a:avLst/>
            </a:prstGeom>
            <a:noFill/>
          </p:spPr>
          <p:txBody>
            <a:bodyPr wrap="square" rtlCol="0">
              <a:spAutoFit/>
            </a:bodyPr>
            <a:lstStyle/>
            <a:p>
              <a:pPr algn="just"/>
              <a:r>
                <a:rPr lang="vi-VN" sz="1700" dirty="0" smtClean="0">
                  <a:latin typeface="Times New Roman" panose="02020603050405020304" pitchFamily="18" charset="0"/>
                  <a:cs typeface="Times New Roman" panose="02020603050405020304" pitchFamily="18" charset="0"/>
                </a:rPr>
                <a:t> ? </a:t>
              </a:r>
              <a:r>
                <a:rPr lang="en-US" sz="1700" dirty="0" err="1" smtClean="0">
                  <a:latin typeface="Times New Roman" panose="02020603050405020304" pitchFamily="18" charset="0"/>
                  <a:cs typeface="Times New Roman" panose="02020603050405020304" pitchFamily="18" charset="0"/>
                </a:rPr>
                <a:t>Để</a:t>
              </a:r>
              <a:r>
                <a:rPr lang="en-US" sz="1700" dirty="0" smtClean="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thể</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hiện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toàn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bộ</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Trái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Đất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thì</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giữa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quả</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Địa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Cầu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và</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bản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đồ</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phương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tiện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nào</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thể</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hiện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đúng</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hơn</a:t>
              </a:r>
              <a:r>
                <a:rPr lang="en-US" sz="1700" dirty="0">
                  <a:latin typeface="Times New Roman" panose="02020603050405020304" pitchFamily="18" charset="0"/>
                  <a:cs typeface="Times New Roman" panose="02020603050405020304" pitchFamily="18" charset="0"/>
                </a:rPr>
                <a:t>?</a:t>
              </a:r>
            </a:p>
          </p:txBody>
        </p:sp>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04910" y="434584"/>
              <a:ext cx="1152957" cy="1152957"/>
            </a:xfrm>
            <a:prstGeom prst="rect">
              <a:avLst/>
            </a:prstGeom>
          </p:spPr>
        </p:pic>
      </p:grpSp>
      <p:sp>
        <p:nvSpPr>
          <p:cNvPr id="7" name="TextBox 6"/>
          <p:cNvSpPr txBox="1"/>
          <p:nvPr/>
        </p:nvSpPr>
        <p:spPr>
          <a:xfrm>
            <a:off x="6037733" y="4975412"/>
            <a:ext cx="1837603" cy="646331"/>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Theo em hiểu bản đồ là gì?</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6246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49082" y="65314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1</a:t>
            </a: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cxnSp>
        <p:nvCxnSpPr>
          <p:cNvPr id="10" name="Straight Connector 9"/>
          <p:cNvCxnSpPr>
            <a:endCxn id="2" idx="2"/>
          </p:cNvCxnSpPr>
          <p:nvPr/>
        </p:nvCxnSpPr>
        <p:spPr>
          <a:xfrm>
            <a:off x="6069829" y="113987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13" name="TextBox 12"/>
          <p:cNvSpPr txBox="1"/>
          <p:nvPr/>
        </p:nvSpPr>
        <p:spPr>
          <a:xfrm>
            <a:off x="893906" y="1803702"/>
            <a:ext cx="509915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nl-NL"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Bản </a:t>
            </a:r>
            <a:r>
              <a:rPr kumimoji="0" lang="nl-NL"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đồ là hình vẽ thu nhỏ một phần hay toàn bộ bề mặt Trái Đất lên mặt phăng trên cơ sở toán học, trên đó các đối tượng địa lí được thể hiện bằng các kí hiệu bản đồ.</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Rectangle 19"/>
          <p:cNvSpPr/>
          <p:nvPr/>
        </p:nvSpPr>
        <p:spPr>
          <a:xfrm>
            <a:off x="2115510" y="566444"/>
            <a:ext cx="79411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2. CÁC YẾU TỐ CƠ BẢN CỦA BẢN ĐỒ</a:t>
            </a:r>
          </a:p>
        </p:txBody>
      </p:sp>
      <p:sp>
        <p:nvSpPr>
          <p:cNvPr id="6" name="TextBox 5"/>
          <p:cNvSpPr txBox="1"/>
          <p:nvPr/>
        </p:nvSpPr>
        <p:spPr>
          <a:xfrm>
            <a:off x="793380" y="1405887"/>
            <a:ext cx="49455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a:t>
            </a:r>
            <a:r>
              <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Một số lưới kinh, vĩ tuyến trên bản đồ thế giới</a:t>
            </a:r>
            <a:endPar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39943" y="4345137"/>
            <a:ext cx="1828799" cy="1898910"/>
          </a:xfrm>
          <a:prstGeom prst="rect">
            <a:avLst/>
          </a:prstGeom>
        </p:spPr>
      </p:pic>
      <p:sp>
        <p:nvSpPr>
          <p:cNvPr id="8" name="TextBox 7"/>
          <p:cNvSpPr txBox="1"/>
          <p:nvPr/>
        </p:nvSpPr>
        <p:spPr>
          <a:xfrm>
            <a:off x="7524204" y="1711233"/>
            <a:ext cx="2480166" cy="369332"/>
          </a:xfrm>
          <a:prstGeom prst="rect">
            <a:avLst/>
          </a:prstGeom>
          <a:noFill/>
        </p:spPr>
        <p:txBody>
          <a:bodyPr wrap="none" rtlCol="0">
            <a:spAutoFit/>
          </a:bodyPr>
          <a:lstStyle/>
          <a:p>
            <a:r>
              <a:rPr lang="en-US" b="1" dirty="0" smtClean="0"/>
              <a:t> </a:t>
            </a:r>
            <a:r>
              <a:rPr lang="en-US" b="1" dirty="0" err="1">
                <a:latin typeface="Times New Roman" panose="02020603050405020304" pitchFamily="18" charset="0"/>
                <a:cs typeface="Times New Roman" panose="02020603050405020304" pitchFamily="18" charset="0"/>
              </a:rPr>
              <a:t>Quan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sát</a:t>
            </a:r>
            <a:r>
              <a:rPr lang="en-US" b="1" dirty="0">
                <a:latin typeface="Times New Roman" panose="02020603050405020304" pitchFamily="18" charset="0"/>
                <a:cs typeface="Times New Roman" panose="02020603050405020304" pitchFamily="18" charset="0"/>
              </a:rPr>
              <a:t> H2.2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H2.3</a:t>
            </a:r>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6106886" y="2194560"/>
            <a:ext cx="5061856" cy="646331"/>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1. C</a:t>
            </a:r>
            <a:r>
              <a:rPr lang="en-US" dirty="0" smtClean="0">
                <a:latin typeface="Times New Roman" panose="02020603050405020304" pitchFamily="18" charset="0"/>
                <a:cs typeface="Times New Roman" panose="02020603050405020304" pitchFamily="18" charset="0"/>
              </a:rPr>
              <a:t>ho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mặt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a:t>
            </a:r>
          </a:p>
        </p:txBody>
      </p:sp>
      <p:sp>
        <p:nvSpPr>
          <p:cNvPr id="11" name="TextBox 10"/>
          <p:cNvSpPr txBox="1"/>
          <p:nvPr/>
        </p:nvSpPr>
        <p:spPr>
          <a:xfrm>
            <a:off x="6156454" y="2828112"/>
            <a:ext cx="4953893" cy="646331"/>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2. H</a:t>
            </a:r>
            <a:r>
              <a:rPr lang="en-US" dirty="0" err="1" smtClean="0">
                <a:latin typeface="Times New Roman" panose="02020603050405020304" pitchFamily="18" charset="0"/>
                <a:cs typeface="Times New Roman" panose="02020603050405020304" pitchFamily="18" charset="0"/>
              </a:rPr>
              <a:t>ãy</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xét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đảo</a:t>
            </a:r>
            <a:r>
              <a:rPr lang="en-US" dirty="0">
                <a:latin typeface="Times New Roman" panose="02020603050405020304" pitchFamily="18" charset="0"/>
                <a:cs typeface="Times New Roman" panose="02020603050405020304" pitchFamily="18" charset="0"/>
              </a:rPr>
              <a:t> Grin-</a:t>
            </a:r>
            <a:r>
              <a:rPr lang="en-US" dirty="0" err="1">
                <a:latin typeface="Times New Roman" panose="02020603050405020304" pitchFamily="18" charset="0"/>
                <a:cs typeface="Times New Roman" panose="02020603050405020304" pitchFamily="18" charset="0"/>
              </a:rPr>
              <a:t>len</a:t>
            </a:r>
            <a:r>
              <a:rPr lang="en-US" dirty="0">
                <a:latin typeface="Times New Roman" panose="02020603050405020304" pitchFamily="18" charset="0"/>
                <a:cs typeface="Times New Roman" panose="02020603050405020304" pitchFamily="18" charset="0"/>
              </a:rPr>
              <a:t> so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địa</a:t>
            </a:r>
            <a:r>
              <a:rPr lang="en-US" dirty="0">
                <a:latin typeface="Times New Roman" panose="02020603050405020304" pitchFamily="18" charset="0"/>
                <a:cs typeface="Times New Roman" panose="02020603050405020304" pitchFamily="18" charset="0"/>
              </a:rPr>
              <a:t> Nam </a:t>
            </a:r>
            <a:r>
              <a:rPr lang="en-US" dirty="0" err="1">
                <a:latin typeface="Times New Roman" panose="02020603050405020304" pitchFamily="18" charset="0"/>
                <a:cs typeface="Times New Roman" panose="02020603050405020304" pitchFamily="18" charset="0"/>
              </a:rPr>
              <a:t>Mỹ</a:t>
            </a:r>
            <a:r>
              <a:rPr lang="en-US" dirty="0">
                <a:latin typeface="Times New Roman" panose="02020603050405020304" pitchFamily="18" charset="0"/>
                <a:cs typeface="Times New Roman" panose="02020603050405020304" pitchFamily="18" charset="0"/>
              </a:rPr>
              <a:t>.</a:t>
            </a:r>
          </a:p>
        </p:txBody>
      </p:sp>
      <p:pic>
        <p:nvPicPr>
          <p:cNvPr id="16" name="Picture 15"/>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450234" y="1379664"/>
            <a:ext cx="812708" cy="812708"/>
          </a:xfrm>
          <a:prstGeom prst="rect">
            <a:avLst/>
          </a:prstGeom>
        </p:spPr>
      </p:pic>
      <p:sp>
        <p:nvSpPr>
          <p:cNvPr id="18" name="TextBox 17"/>
          <p:cNvSpPr txBox="1"/>
          <p:nvPr/>
        </p:nvSpPr>
        <p:spPr>
          <a:xfrm>
            <a:off x="833720" y="2931460"/>
            <a:ext cx="5114514" cy="646331"/>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 Phép chiếu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đồ là quá trình chuyển bề mặt cong của TĐ </a:t>
            </a:r>
            <a:r>
              <a:rPr lang="en-US" dirty="0" err="1">
                <a:latin typeface="Times New Roman" panose="02020603050405020304" pitchFamily="18" charset="0"/>
                <a:cs typeface="Times New Roman" panose="02020603050405020304" pitchFamily="18" charset="0"/>
              </a:rPr>
              <a:t>lên</a:t>
            </a:r>
            <a:r>
              <a:rPr lang="vi-VN" dirty="0">
                <a:latin typeface="Times New Roman" panose="02020603050405020304" pitchFamily="18" charset="0"/>
                <a:cs typeface="Times New Roman" panose="02020603050405020304" pitchFamily="18" charset="0"/>
              </a:rPr>
              <a:t> mặt phẳng</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73349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barn(inVertical)">
                                      <p:cBhvr>
                                        <p:cTn id="2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16517" y="581666"/>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sp>
        <p:nvSpPr>
          <p:cNvPr id="20" name="Rectangle 19"/>
          <p:cNvSpPr/>
          <p:nvPr/>
        </p:nvSpPr>
        <p:spPr>
          <a:xfrm>
            <a:off x="2115510" y="566444"/>
            <a:ext cx="7941148" cy="584775"/>
          </a:xfrm>
          <a:prstGeom prst="rect">
            <a:avLst/>
          </a:prstGeom>
        </p:spPr>
        <p:txBody>
          <a:bodyPr wrap="none">
            <a:spAutoFit/>
          </a:bodyPr>
          <a:lstStyle/>
          <a:p>
            <a:r>
              <a:rPr lang="vi-VN" sz="3200" dirty="0">
                <a:solidFill>
                  <a:srgbClr val="FF0000"/>
                </a:solidFill>
                <a:latin typeface="Times New Roman" panose="02020603050405020304" pitchFamily="18" charset="0"/>
                <a:cs typeface="Times New Roman" panose="02020603050405020304" pitchFamily="18" charset="0"/>
              </a:rPr>
              <a:t>Bài 2. CÁC YẾU TỐ CƠ BẢN CỦA BẢN ĐỒ</a:t>
            </a:r>
          </a:p>
        </p:txBody>
      </p:sp>
      <p:sp>
        <p:nvSpPr>
          <p:cNvPr id="5" name="TextBox 4"/>
          <p:cNvSpPr txBox="1"/>
          <p:nvPr/>
        </p:nvSpPr>
        <p:spPr>
          <a:xfrm>
            <a:off x="2743206" y="1331262"/>
            <a:ext cx="7338869" cy="523220"/>
          </a:xfrm>
          <a:prstGeom prst="rect">
            <a:avLst/>
          </a:prstGeom>
          <a:noFill/>
        </p:spPr>
        <p:txBody>
          <a:bodyPr wrap="none" rtlCol="0">
            <a:spAutoFit/>
          </a:bodyPr>
          <a:lstStyle/>
          <a:p>
            <a:pPr algn="ctr"/>
            <a:r>
              <a:rPr lang="vi-VN" sz="2800" b="1" dirty="0" smtClean="0">
                <a:latin typeface="Times New Roman" panose="02020603050405020304" pitchFamily="18" charset="0"/>
                <a:cs typeface="Times New Roman" panose="02020603050405020304" pitchFamily="18" charset="0"/>
              </a:rPr>
              <a:t>Mô hình dạng lưới kinh, vĩ tuyến ở mỗi bản đồ</a:t>
            </a:r>
            <a:endParaRPr lang="en-US" sz="2800" b="1"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57999" y="1980641"/>
            <a:ext cx="4309779" cy="2305050"/>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18519" y="4320985"/>
            <a:ext cx="4976182" cy="2237464"/>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9828" y="1970304"/>
            <a:ext cx="5502002" cy="3562847"/>
          </a:xfrm>
          <a:prstGeom prst="rect">
            <a:avLst/>
          </a:prstGeom>
        </p:spPr>
      </p:pic>
      <p:sp>
        <p:nvSpPr>
          <p:cNvPr id="23" name="TextBox 22"/>
          <p:cNvSpPr txBox="1"/>
          <p:nvPr/>
        </p:nvSpPr>
        <p:spPr>
          <a:xfrm>
            <a:off x="1482318" y="5861737"/>
            <a:ext cx="4836201" cy="646331"/>
          </a:xfrm>
          <a:prstGeom prst="rect">
            <a:avLst/>
          </a:prstGeom>
          <a:noFill/>
        </p:spPr>
        <p:txBody>
          <a:bodyPr wrap="square" rtlCol="0">
            <a:spAutoFit/>
          </a:bodyPr>
          <a:lstStyle/>
          <a:p>
            <a:pPr algn="ctr"/>
            <a:r>
              <a:rPr lang="vi-VN" dirty="0" smtClean="0">
                <a:latin typeface="Times New Roman" panose="02020603050405020304" pitchFamily="18" charset="0"/>
                <a:cs typeface="Times New Roman" panose="02020603050405020304" pitchFamily="18" charset="0"/>
              </a:rPr>
              <a:t>Mô tả lại hệ thống kinh, vĩ tuyến ở mỗi hình và cho nhận xét?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9478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49082" y="653142"/>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7"/>
          <a:stretch>
            <a:fillRect/>
          </a:stretch>
        </p:blipFill>
        <p:spPr>
          <a:xfrm>
            <a:off x="779827" y="299560"/>
            <a:ext cx="10632346" cy="987638"/>
          </a:xfrm>
          <a:prstGeom prst="rect">
            <a:avLst/>
          </a:prstGeom>
        </p:spPr>
      </p:pic>
      <p:cxnSp>
        <p:nvCxnSpPr>
          <p:cNvPr id="10" name="Straight Connector 9"/>
          <p:cNvCxnSpPr>
            <a:endCxn id="2" idx="2"/>
          </p:cNvCxnSpPr>
          <p:nvPr/>
        </p:nvCxnSpPr>
        <p:spPr>
          <a:xfrm>
            <a:off x="6069829" y="1139878"/>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13" name="TextBox 12"/>
          <p:cNvSpPr txBox="1"/>
          <p:nvPr/>
        </p:nvSpPr>
        <p:spPr>
          <a:xfrm>
            <a:off x="893906" y="1803702"/>
            <a:ext cx="509915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nl-NL" sz="1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Bản </a:t>
            </a:r>
            <a:r>
              <a:rPr kumimoji="0" lang="nl-NL"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đồ là hình vẽ thu nhỏ một phần hay toàn bộ bề mặt Trái Đất lên mặt phăng trên cơ sở toán học, trên đó các đối tượng địa lí được thể hiện bằng các kí hiệu bản đồ.</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Rectangle 19"/>
          <p:cNvSpPr/>
          <p:nvPr/>
        </p:nvSpPr>
        <p:spPr>
          <a:xfrm>
            <a:off x="2115510" y="566444"/>
            <a:ext cx="79411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2. CÁC YẾU TỐ CƠ BẢN CỦA BẢN ĐỒ</a:t>
            </a:r>
          </a:p>
        </p:txBody>
      </p:sp>
      <p:sp>
        <p:nvSpPr>
          <p:cNvPr id="6" name="TextBox 5"/>
          <p:cNvSpPr txBox="1"/>
          <p:nvPr/>
        </p:nvSpPr>
        <p:spPr>
          <a:xfrm>
            <a:off x="793380" y="1405887"/>
            <a:ext cx="49455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a:t>
            </a:r>
            <a:r>
              <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Một số lưới kinh, vĩ tuyến trên bản đồ thế giới</a:t>
            </a:r>
            <a:endPar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7" name="TextBox 16"/>
          <p:cNvSpPr txBox="1"/>
          <p:nvPr/>
        </p:nvSpPr>
        <p:spPr>
          <a:xfrm>
            <a:off x="833720" y="2931460"/>
            <a:ext cx="5114514" cy="646331"/>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 Phép chiếu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đồ là quá trình chuyển bề mặt cong của TĐ </a:t>
            </a:r>
            <a:r>
              <a:rPr lang="en-US" dirty="0" err="1">
                <a:latin typeface="Times New Roman" panose="02020603050405020304" pitchFamily="18" charset="0"/>
                <a:cs typeface="Times New Roman" panose="02020603050405020304" pitchFamily="18" charset="0"/>
              </a:rPr>
              <a:t>lên</a:t>
            </a:r>
            <a:r>
              <a:rPr lang="vi-VN" dirty="0">
                <a:latin typeface="Times New Roman" panose="02020603050405020304" pitchFamily="18" charset="0"/>
                <a:cs typeface="Times New Roman" panose="02020603050405020304" pitchFamily="18" charset="0"/>
              </a:rPr>
              <a:t> mặt phẳng</a:t>
            </a:r>
            <a:r>
              <a:rPr lang="en-US" dirty="0">
                <a:latin typeface="Times New Roman" panose="02020603050405020304" pitchFamily="18" charset="0"/>
                <a:cs typeface="Times New Roman" panose="02020603050405020304" pitchFamily="18" charset="0"/>
              </a:rPr>
              <a:t>.</a:t>
            </a:r>
          </a:p>
        </p:txBody>
      </p:sp>
      <p:sp>
        <p:nvSpPr>
          <p:cNvPr id="18" name="TextBox 17"/>
          <p:cNvSpPr txBox="1"/>
          <p:nvPr/>
        </p:nvSpPr>
        <p:spPr>
          <a:xfrm>
            <a:off x="891991" y="3567952"/>
            <a:ext cx="5114514"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phép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tuyến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54772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arn(inVertical)">
                                      <p:cBhvr>
                                        <p:cTn id="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事情&#10;&#10;已生成极高可信度的说明">
            <a:extLst>
              <a:ext uri="{FF2B5EF4-FFF2-40B4-BE49-F238E27FC236}">
                <a16:creationId xmlns:a16="http://schemas.microsoft.com/office/drawing/2014/main" id="{59EF3AD0-F08C-4A1E-A601-86B9EB13C0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Rounded Rectangle 1"/>
          <p:cNvSpPr/>
          <p:nvPr/>
        </p:nvSpPr>
        <p:spPr>
          <a:xfrm>
            <a:off x="899532" y="526073"/>
            <a:ext cx="10441495" cy="569467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smtClean="0">
                <a:ln>
                  <a:noFill/>
                </a:ln>
                <a:solidFill>
                  <a:prstClr val="white"/>
                </a:solidFill>
                <a:effectLst/>
                <a:uLnTx/>
                <a:uFillTx/>
                <a:latin typeface="Arial" panose="020B0604020202020204"/>
                <a:ea typeface="+mn-ea"/>
                <a:cs typeface="+mn-cs"/>
              </a:rPr>
              <a:t>1</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7" name="图片 5" descr="图片包含 蛋糕, 室内, 绿色&#10;&#10;已生成高可信度的说明">
            <a:extLst>
              <a:ext uri="{FF2B5EF4-FFF2-40B4-BE49-F238E27FC236}">
                <a16:creationId xmlns:a16="http://schemas.microsoft.com/office/drawing/2014/main" id="{CFD9A3D4-965C-4AA0-A594-6A835CC258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2521" y="4136132"/>
            <a:ext cx="1998077" cy="2963775"/>
          </a:xfrm>
          <a:prstGeom prst="rect">
            <a:avLst/>
          </a:prstGeom>
        </p:spPr>
      </p:pic>
      <p:pic>
        <p:nvPicPr>
          <p:cNvPr id="28" name="图片 15">
            <a:extLst>
              <a:ext uri="{FF2B5EF4-FFF2-40B4-BE49-F238E27FC236}">
                <a16:creationId xmlns:a16="http://schemas.microsoft.com/office/drawing/2014/main" id="{0C8FB0A9-1DCD-4F68-9B69-C04B7815D0C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075045" y="5228335"/>
            <a:ext cx="1299496" cy="1266804"/>
          </a:xfrm>
          <a:prstGeom prst="rect">
            <a:avLst/>
          </a:prstGeom>
        </p:spPr>
      </p:pic>
      <p:pic>
        <p:nvPicPr>
          <p:cNvPr id="29" name="图片 24">
            <a:extLst>
              <a:ext uri="{FF2B5EF4-FFF2-40B4-BE49-F238E27FC236}">
                <a16:creationId xmlns:a16="http://schemas.microsoft.com/office/drawing/2014/main" id="{6C007B28-2524-4926-956E-E73B3DA1E67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82521" y="82098"/>
            <a:ext cx="1211832" cy="1498600"/>
          </a:xfrm>
          <a:prstGeom prst="rect">
            <a:avLst/>
          </a:prstGeom>
        </p:spPr>
      </p:pic>
      <p:pic>
        <p:nvPicPr>
          <p:cNvPr id="3" name="Picture 2"/>
          <p:cNvPicPr>
            <a:picLocks noChangeAspect="1"/>
          </p:cNvPicPr>
          <p:nvPr/>
        </p:nvPicPr>
        <p:blipFill>
          <a:blip r:embed="rId8"/>
          <a:stretch>
            <a:fillRect/>
          </a:stretch>
        </p:blipFill>
        <p:spPr>
          <a:xfrm>
            <a:off x="779827" y="299560"/>
            <a:ext cx="10632346" cy="987638"/>
          </a:xfrm>
          <a:prstGeom prst="rect">
            <a:avLst/>
          </a:prstGeom>
        </p:spPr>
      </p:pic>
      <p:cxnSp>
        <p:nvCxnSpPr>
          <p:cNvPr id="10" name="Straight Connector 9"/>
          <p:cNvCxnSpPr>
            <a:endCxn id="2" idx="2"/>
          </p:cNvCxnSpPr>
          <p:nvPr/>
        </p:nvCxnSpPr>
        <p:spPr>
          <a:xfrm>
            <a:off x="6120279" y="1012809"/>
            <a:ext cx="1" cy="5207941"/>
          </a:xfrm>
          <a:prstGeom prst="line">
            <a:avLst/>
          </a:prstGeom>
        </p:spPr>
        <p:style>
          <a:lnRef idx="2">
            <a:schemeClr val="accent5"/>
          </a:lnRef>
          <a:fillRef idx="0">
            <a:schemeClr val="accent5"/>
          </a:fillRef>
          <a:effectRef idx="1">
            <a:schemeClr val="accent5"/>
          </a:effectRef>
          <a:fontRef idx="minor">
            <a:schemeClr val="tx1"/>
          </a:fontRef>
        </p:style>
      </p:cxnSp>
      <p:sp>
        <p:nvSpPr>
          <p:cNvPr id="20" name="Rectangle 19"/>
          <p:cNvSpPr/>
          <p:nvPr/>
        </p:nvSpPr>
        <p:spPr>
          <a:xfrm>
            <a:off x="2115510" y="566444"/>
            <a:ext cx="79411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2. CÁC YẾU TỐ CƠ BẢN CỦA BẢN ĐỒ</a:t>
            </a:r>
          </a:p>
        </p:txBody>
      </p:sp>
      <p:sp>
        <p:nvSpPr>
          <p:cNvPr id="6" name="TextBox 5"/>
          <p:cNvSpPr txBox="1"/>
          <p:nvPr/>
        </p:nvSpPr>
        <p:spPr>
          <a:xfrm>
            <a:off x="793380" y="1405887"/>
            <a:ext cx="49455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a:t>
            </a:r>
            <a:r>
              <a:rPr kumimoji="0" lang="vi-VN" sz="1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Một số lưới kinh, vĩ tuyến trên bản đồ thế giới</a:t>
            </a:r>
            <a:endPar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8" name="TextBox 17"/>
          <p:cNvSpPr txBox="1"/>
          <p:nvPr/>
        </p:nvSpPr>
        <p:spPr>
          <a:xfrm>
            <a:off x="891991" y="1766052"/>
            <a:ext cx="5114514"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2. </a:t>
            </a:r>
            <a:r>
              <a:rPr lang="vi-VN" b="1" dirty="0">
                <a:solidFill>
                  <a:srgbClr val="FF0000"/>
                </a:solidFill>
                <a:latin typeface="Times New Roman" panose="02020603050405020304" pitchFamily="18" charset="0"/>
                <a:cs typeface="Times New Roman" panose="02020603050405020304" pitchFamily="18" charset="0"/>
              </a:rPr>
              <a:t>Kí hiệu bản đồ và chú giải bàn đồ</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061800" y="1289509"/>
            <a:ext cx="5223060" cy="652230"/>
          </a:xfrm>
          <a:prstGeom prst="rect">
            <a:avLst/>
          </a:prstGeom>
          <a:noFill/>
        </p:spPr>
        <p:txBody>
          <a:bodyPr wrap="square" rtlCol="0">
            <a:spAutoFit/>
          </a:bodyPr>
          <a:lstStyle/>
          <a:p>
            <a:pPr algn="ctr"/>
            <a:r>
              <a:rPr lang="en-US" b="1" dirty="0" err="1">
                <a:latin typeface="Times New Roman" panose="02020603050405020304" pitchFamily="18" charset="0"/>
                <a:cs typeface="Times New Roman" panose="02020603050405020304" pitchFamily="18" charset="0"/>
              </a:rPr>
              <a:t>Quan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sát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hình</a:t>
            </a:r>
            <a:r>
              <a:rPr lang="en-US" b="1" dirty="0">
                <a:latin typeface="Times New Roman" panose="02020603050405020304" pitchFamily="18" charset="0"/>
                <a:cs typeface="Times New Roman" panose="02020603050405020304" pitchFamily="18" charset="0"/>
              </a:rPr>
              <a:t> 2.4, </a:t>
            </a:r>
            <a:r>
              <a:rPr lang="en-US" b="1" dirty="0" err="1">
                <a:latin typeface="Times New Roman" panose="02020603050405020304" pitchFamily="18" charset="0"/>
                <a:cs typeface="Times New Roman" panose="02020603050405020304" pitchFamily="18" charset="0"/>
              </a:rPr>
              <a:t>hình</a:t>
            </a:r>
            <a:r>
              <a:rPr lang="en-US" b="1" dirty="0">
                <a:latin typeface="Times New Roman" panose="02020603050405020304" pitchFamily="18" charset="0"/>
                <a:cs typeface="Times New Roman" panose="02020603050405020304" pitchFamily="18" charset="0"/>
              </a:rPr>
              <a:t> 2.5, </a:t>
            </a:r>
            <a:r>
              <a:rPr lang="en-US" b="1" dirty="0" err="1">
                <a:latin typeface="Times New Roman" panose="02020603050405020304" pitchFamily="18" charset="0"/>
                <a:cs typeface="Times New Roman" panose="02020603050405020304" pitchFamily="18" charset="0"/>
              </a:rPr>
              <a:t>hình</a:t>
            </a:r>
            <a:r>
              <a:rPr lang="en-US" b="1" dirty="0">
                <a:latin typeface="Times New Roman" panose="02020603050405020304" pitchFamily="18" charset="0"/>
                <a:cs typeface="Times New Roman" panose="02020603050405020304" pitchFamily="18" charset="0"/>
              </a:rPr>
              <a:t> 2.6, </a:t>
            </a:r>
            <a:r>
              <a:rPr lang="en-US" b="1" dirty="0" err="1">
                <a:latin typeface="Times New Roman" panose="02020603050405020304" pitchFamily="18" charset="0"/>
                <a:cs typeface="Times New Roman" panose="02020603050405020304" pitchFamily="18" charset="0"/>
              </a:rPr>
              <a:t>hình</a:t>
            </a:r>
            <a:r>
              <a:rPr lang="en-US" b="1" dirty="0">
                <a:latin typeface="Times New Roman" panose="02020603050405020304" pitchFamily="18" charset="0"/>
                <a:cs typeface="Times New Roman" panose="02020603050405020304" pitchFamily="18" charset="0"/>
              </a:rPr>
              <a:t> 2.7 SGK </a:t>
            </a:r>
            <a:r>
              <a:rPr lang="en-US" b="1" dirty="0" err="1">
                <a:latin typeface="Times New Roman" panose="02020603050405020304" pitchFamily="18" charset="0"/>
                <a:cs typeface="Times New Roman" panose="02020603050405020304" pitchFamily="18" charset="0"/>
              </a:rPr>
              <a:t>trang</a:t>
            </a:r>
            <a:r>
              <a:rPr lang="en-US" b="1" dirty="0">
                <a:latin typeface="Times New Roman" panose="02020603050405020304" pitchFamily="18" charset="0"/>
                <a:cs typeface="Times New Roman" panose="02020603050405020304" pitchFamily="18" charset="0"/>
              </a:rPr>
              <a:t> 108, </a:t>
            </a:r>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hãy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hoàn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thành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bài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tập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sau</a:t>
            </a:r>
            <a:r>
              <a:rPr lang="en-US" dirty="0"/>
              <a:t>:</a:t>
            </a:r>
          </a:p>
        </p:txBody>
      </p:sp>
      <p:sp>
        <p:nvSpPr>
          <p:cNvPr id="7" name="TextBox 6"/>
          <p:cNvSpPr txBox="1"/>
          <p:nvPr/>
        </p:nvSpPr>
        <p:spPr>
          <a:xfrm>
            <a:off x="7328649" y="1896037"/>
            <a:ext cx="241611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PHIẾU HỌC TẬP SỐ 1</a:t>
            </a:r>
          </a:p>
        </p:txBody>
      </p:sp>
      <p:graphicFrame>
        <p:nvGraphicFramePr>
          <p:cNvPr id="8" name="Object 7"/>
          <p:cNvGraphicFramePr>
            <a:graphicFrameLocks noChangeAspect="1"/>
          </p:cNvGraphicFramePr>
          <p:nvPr>
            <p:extLst>
              <p:ext uri="{D42A27DB-BD31-4B8C-83A1-F6EECF244321}">
                <p14:modId xmlns:p14="http://schemas.microsoft.com/office/powerpoint/2010/main" val="900191322"/>
              </p:ext>
            </p:extLst>
          </p:nvPr>
        </p:nvGraphicFramePr>
        <p:xfrm>
          <a:off x="6245225" y="2374900"/>
          <a:ext cx="6464300" cy="3154363"/>
        </p:xfrm>
        <a:graphic>
          <a:graphicData uri="http://schemas.openxmlformats.org/presentationml/2006/ole">
            <mc:AlternateContent xmlns:mc="http://schemas.openxmlformats.org/markup-compatibility/2006">
              <mc:Choice xmlns:v="urn:schemas-microsoft-com:vml" Requires="v">
                <p:oleObj spid="_x0000_s1051" name="Document" r:id="rId9" imgW="6544289" imgH="3158842" progId="Word.Document.12">
                  <p:embed/>
                </p:oleObj>
              </mc:Choice>
              <mc:Fallback>
                <p:oleObj name="Document" r:id="rId9" imgW="6544289" imgH="3158842" progId="Word.Document.12">
                  <p:embed/>
                  <p:pic>
                    <p:nvPicPr>
                      <p:cNvPr id="0" name=""/>
                      <p:cNvPicPr/>
                      <p:nvPr/>
                    </p:nvPicPr>
                    <p:blipFill>
                      <a:blip r:embed="rId10"/>
                      <a:stretch>
                        <a:fillRect/>
                      </a:stretch>
                    </p:blipFill>
                    <p:spPr>
                      <a:xfrm>
                        <a:off x="6245225" y="2374900"/>
                        <a:ext cx="6464300" cy="3154363"/>
                      </a:xfrm>
                      <a:prstGeom prst="rect">
                        <a:avLst/>
                      </a:prstGeom>
                    </p:spPr>
                  </p:pic>
                </p:oleObj>
              </mc:Fallback>
            </mc:AlternateContent>
          </a:graphicData>
        </a:graphic>
      </p:graphicFrame>
      <p:sp>
        <p:nvSpPr>
          <p:cNvPr id="11" name="TextBox 10"/>
          <p:cNvSpPr txBox="1"/>
          <p:nvPr/>
        </p:nvSpPr>
        <p:spPr>
          <a:xfrm>
            <a:off x="6152615" y="4754881"/>
            <a:ext cx="4807126" cy="646331"/>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Quan </a:t>
            </a:r>
            <a:r>
              <a:rPr lang="vi-VN" dirty="0">
                <a:latin typeface="Times New Roman" panose="02020603050405020304" pitchFamily="18" charset="0"/>
                <a:cs typeface="Times New Roman" panose="02020603050405020304" pitchFamily="18" charset="0"/>
              </a:rPr>
              <a:t>sát hình 2.6A và hình 2.6B, hãy cho biết yếu tố địa hình được thể hiện trên bảng chú giải nào.</a:t>
            </a:r>
            <a:endParaRPr lang="en-US"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6015052" y="5470381"/>
            <a:ext cx="5059994" cy="923330"/>
          </a:xfrm>
          <a:prstGeom prst="rect">
            <a:avLst/>
          </a:prstGeom>
          <a:noFill/>
        </p:spPr>
        <p:txBody>
          <a:bodyPr wrap="square" rtlCol="0">
            <a:spAutoFit/>
          </a:bodyPr>
          <a:lstStyle/>
          <a:p>
            <a:r>
              <a:rPr lang="vi-VN"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Quan</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2.7,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a:t>
            </a:r>
          </a:p>
        </p:txBody>
      </p:sp>
      <p:sp>
        <p:nvSpPr>
          <p:cNvPr id="13" name="TextBox 12"/>
          <p:cNvSpPr txBox="1"/>
          <p:nvPr/>
        </p:nvSpPr>
        <p:spPr>
          <a:xfrm>
            <a:off x="927858" y="2130899"/>
            <a:ext cx="5059186" cy="923330"/>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 KHBĐ là những hình vẽ, đường nét, màu sắc, … mang tính qui ước dùng để thể hiện các đối tượng địa lí trên bản đồ</a:t>
            </a:r>
            <a:endParaRPr lang="en-US"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878553" y="3049778"/>
            <a:ext cx="5059186" cy="923330"/>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 KHBĐ được chia thành các loại: kí hiệu điểm, đường, diện tích và thành 3 dạng: kí hiệu hình học, chữ và tượng hình</a:t>
            </a:r>
            <a:endParaRPr lang="en-US"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896483" y="3901422"/>
            <a:ext cx="5059186" cy="1477328"/>
          </a:xfrm>
          <a:prstGeom prst="rect">
            <a:avLst/>
          </a:prstGeom>
          <a:noFill/>
        </p:spPr>
        <p:txBody>
          <a:bodyPr wrap="square" rtlCol="0">
            <a:spAutoFit/>
          </a:bodyPr>
          <a:lstStyle/>
          <a:p>
            <a:r>
              <a:rPr lang="vi-VN">
                <a:latin typeface="Times New Roman" panose="02020603050405020304" pitchFamily="18" charset="0"/>
                <a:cs typeface="Times New Roman" panose="02020603050405020304" pitchFamily="18" charset="0"/>
              </a:rPr>
              <a:t>*Lưu ý: Đối với bản đồ địa hình người ta sử dụng đường đồng mức hoặc thang màu</a:t>
            </a:r>
          </a:p>
          <a:p>
            <a:r>
              <a:rPr lang="vi-VN">
                <a:latin typeface="Times New Roman" panose="02020603050405020304" pitchFamily="18" charset="0"/>
                <a:cs typeface="Times New Roman" panose="02020603050405020304" pitchFamily="18" charset="0"/>
              </a:rPr>
              <a:t>- Chú giải bản đồ: gồm hệ thống các kí hiệu và ỹ nghĩa của các kí hiệu đó để người đọc hiểu được nội dung bản đồ</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2912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arn(inVertic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wipe(down)">
                                      <p:cBhvr>
                                        <p:cTn id="37" dur="500"/>
                                        <p:tgtEl>
                                          <p:spTgt spid="1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9">
                                            <p:txEl>
                                              <p:pRg st="0" end="0"/>
                                            </p:txEl>
                                          </p:spTgt>
                                        </p:tgtEl>
                                        <p:attrNameLst>
                                          <p:attrName>style.visibility</p:attrName>
                                        </p:attrNameLst>
                                      </p:cBhvr>
                                      <p:to>
                                        <p:strVal val="visible"/>
                                      </p:to>
                                    </p:set>
                                    <p:animEffect transition="in" filter="wipe(down)">
                                      <p:cBhvr>
                                        <p:cTn id="42" dur="500"/>
                                        <p:tgtEl>
                                          <p:spTgt spid="1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1">
                                            <p:txEl>
                                              <p:pRg st="0" end="0"/>
                                            </p:txEl>
                                          </p:spTgt>
                                        </p:tgtEl>
                                        <p:attrNameLst>
                                          <p:attrName>style.visibility</p:attrName>
                                        </p:attrNameLst>
                                      </p:cBhvr>
                                      <p:to>
                                        <p:strVal val="visible"/>
                                      </p:to>
                                    </p:set>
                                    <p:animEffect transition="in" filter="wipe(down)">
                                      <p:cBhvr>
                                        <p:cTn id="47" dur="500"/>
                                        <p:tgtEl>
                                          <p:spTgt spid="2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1">
                                            <p:txEl>
                                              <p:pRg st="1" end="1"/>
                                            </p:txEl>
                                          </p:spTgt>
                                        </p:tgtEl>
                                        <p:attrNameLst>
                                          <p:attrName>style.visibility</p:attrName>
                                        </p:attrNameLst>
                                      </p:cBhvr>
                                      <p:to>
                                        <p:strVal val="visible"/>
                                      </p:to>
                                    </p:set>
                                    <p:animEffect transition="in" filter="wipe(down)">
                                      <p:cBhvr>
                                        <p:cTn id="52"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1000</TotalTime>
  <Words>2420</Words>
  <PresentationFormat>Widescreen</PresentationFormat>
  <Paragraphs>237</Paragraphs>
  <Slides>27</Slides>
  <Notes>27</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7" baseType="lpstr">
      <vt:lpstr>SimSun</vt:lpstr>
      <vt:lpstr>.VnArabiaH</vt:lpstr>
      <vt:lpstr>Arial</vt:lpstr>
      <vt:lpstr>Calibri</vt:lpstr>
      <vt:lpstr>等线</vt:lpstr>
      <vt:lpstr>黑体</vt:lpstr>
      <vt:lpstr>Times New Roman</vt:lpstr>
      <vt:lpstr>第一PPT，www.1ppt.com</vt:lpstr>
      <vt:lpstr>1_Office Theme</vt:lpstr>
      <vt:lpstr>Microsoft Word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2017-05-08T08:38:07Z</dcterms:created>
  <dcterms:modified xsi:type="dcterms:W3CDTF">2021-08-11T08:20:32Z</dcterms:modified>
</cp:coreProperties>
</file>