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8" r:id="rId13"/>
    <p:sldId id="293" r:id="rId14"/>
    <p:sldId id="294" r:id="rId15"/>
    <p:sldId id="295" r:id="rId16"/>
    <p:sldId id="296" r:id="rId17"/>
    <p:sldId id="297" r:id="rId18"/>
    <p:sldId id="287" r:id="rId19"/>
  </p:sldIdLst>
  <p:sldSz cx="14630400" cy="82296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CF5F13"/>
    <a:srgbClr val="30CFCD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4" y="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5.xml"/><Relationship Id="rId12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image" Target="../media/image7.png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slide" Target="slide7.xml"/><Relationship Id="rId1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9024" y="2905463"/>
            <a:ext cx="11763487" cy="398878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nếu quay vào ô ‘Mất lượt’ thì lượt chơi sẽ dành cho nhóm chơi tiếp theo. Nếu trả lời sai, 1 nhóm khác được dành quyền trả lời.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8944" y="0"/>
            <a:ext cx="2557220" cy="822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5016" y="2078465"/>
            <a:ext cx="24375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>
                <a:latin typeface="Times New Roman" pitchFamily="18" charset="0"/>
                <a:cs typeface="Times New Roman" pitchFamily="18" charset="0"/>
              </a:rPr>
              <a:t>Đơn thức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4965" y="5030533"/>
            <a:ext cx="2437575" cy="101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u="sng" dirty="0">
                <a:latin typeface="Times New Roman" pitchFamily="18" charset="0"/>
                <a:cs typeface="Times New Roman" pitchFamily="18" charset="0"/>
              </a:rPr>
              <a:t>Đa thức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360914" y="1941628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2241" y="1674190"/>
            <a:ext cx="6425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Đơn thức thu gọn, bậc của đơn thức.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Đơn thức đồng dạng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7349" y="2817930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Cộng, trừ đơn thức đồng dạng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0925" y="3890876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Thu gọn đa thức, bậc của đa thức.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53842" y="4709690"/>
            <a:ext cx="720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cộng và phép trừ đa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0925" y="5465279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nhân đa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7503" y="6183996"/>
            <a:ext cx="540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Phép chia đa thức cho đơn thức 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(trường hợp chia hết)</a:t>
            </a:r>
          </a:p>
        </p:txBody>
      </p:sp>
      <p:sp>
        <p:nvSpPr>
          <p:cNvPr id="41" name="Flowchart: Connector 40"/>
          <p:cNvSpPr/>
          <p:nvPr/>
        </p:nvSpPr>
        <p:spPr>
          <a:xfrm>
            <a:off x="5378855" y="2868829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Flowchart: Connector 41"/>
          <p:cNvSpPr/>
          <p:nvPr/>
        </p:nvSpPr>
        <p:spPr>
          <a:xfrm>
            <a:off x="5398159" y="398271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3" name="Flowchart: Connector 42"/>
          <p:cNvSpPr/>
          <p:nvPr/>
        </p:nvSpPr>
        <p:spPr>
          <a:xfrm>
            <a:off x="5406181" y="479284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4" name="Flowchart: Connector 43"/>
          <p:cNvSpPr/>
          <p:nvPr/>
        </p:nvSpPr>
        <p:spPr>
          <a:xfrm>
            <a:off x="5425085" y="5551098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5" name="Flowchart: Connector 44"/>
          <p:cNvSpPr/>
          <p:nvPr/>
        </p:nvSpPr>
        <p:spPr>
          <a:xfrm>
            <a:off x="5417065" y="6248926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4689280" y="2313039"/>
            <a:ext cx="671634" cy="151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endCxn id="41" idx="1"/>
          </p:cNvCxnSpPr>
          <p:nvPr/>
        </p:nvCxnSpPr>
        <p:spPr>
          <a:xfrm>
            <a:off x="4689280" y="2465003"/>
            <a:ext cx="764197" cy="479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12" idx="3"/>
          </p:cNvCxnSpPr>
          <p:nvPr/>
        </p:nvCxnSpPr>
        <p:spPr>
          <a:xfrm flipV="1">
            <a:off x="4682540" y="4445944"/>
            <a:ext cx="696315" cy="109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4715888" y="5078616"/>
            <a:ext cx="682271" cy="47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4727200" y="5528845"/>
            <a:ext cx="682271" cy="280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727200" y="5572272"/>
            <a:ext cx="1084558" cy="101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Minh họa Euclide, Một đứa trẻ vui vẻ, người lớn trẻ em, khu vực png thumbnail">
            <a:extLst>
              <a:ext uri="{FF2B5EF4-FFF2-40B4-BE49-F238E27FC236}">
                <a16:creationId xmlns:a16="http://schemas.microsoft.com/office/drawing/2014/main" id="{5517F763-4DE3-47AF-862A-6E6C1CC0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4277" y="295618"/>
            <a:ext cx="2323977" cy="1767516"/>
          </a:xfrm>
          <a:prstGeom prst="rect">
            <a:avLst/>
          </a:prstGeom>
          <a:noFill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78A2A71-E484-43A3-815A-8F5E6DEBCB90}"/>
              </a:ext>
            </a:extLst>
          </p:cNvPr>
          <p:cNvSpPr txBox="1"/>
          <p:nvPr/>
        </p:nvSpPr>
        <p:spPr>
          <a:xfrm>
            <a:off x="5025097" y="424431"/>
            <a:ext cx="49900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CHƯƠNG 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41" grpId="0" animBg="1"/>
      <p:bldP spid="42" grpId="0" animBg="1"/>
      <p:bldP spid="43" grpId="0" animBg="1"/>
      <p:bldP spid="44" grpId="0" animBg="1"/>
      <p:bldP spid="45" grpId="0" animBg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4630400" cy="8229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284" y="4490052"/>
            <a:ext cx="65009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bậc hai.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30" y="551342"/>
            <a:ext cx="113465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.43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đa thức hai biến bậc hai thu gọn có thể có nhiều nhất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2375" y="1843264"/>
            <a:ext cx="899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bao nhiêu hạng tử bậc hai?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2652" y="2547182"/>
            <a:ext cx="82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bao nhiêu hạng tử bậc nhất?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9877" y="3899577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53668-82DC-49DA-8EA2-46BC7DA282A2}"/>
              </a:ext>
            </a:extLst>
          </p:cNvPr>
          <p:cNvSpPr txBox="1"/>
          <p:nvPr/>
        </p:nvSpPr>
        <p:spPr>
          <a:xfrm>
            <a:off x="1282929" y="3166658"/>
            <a:ext cx="82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Bao nhiêu hạng tử khác 0? Cho ví dụ.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E73C8-5672-41E2-A7AA-109077FC16A9}"/>
              </a:ext>
            </a:extLst>
          </p:cNvPr>
          <p:cNvSpPr txBox="1"/>
          <p:nvPr/>
        </p:nvSpPr>
        <p:spPr>
          <a:xfrm>
            <a:off x="7155499" y="4490052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819D8-F4E6-40E5-9DD9-DFD922BCA3F9}"/>
              </a:ext>
            </a:extLst>
          </p:cNvPr>
          <p:cNvSpPr txBox="1"/>
          <p:nvPr/>
        </p:nvSpPr>
        <p:spPr>
          <a:xfrm>
            <a:off x="8544812" y="4490051"/>
            <a:ext cx="3083512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xy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12D61-FB4B-418F-A1B6-4A1E1607B452}"/>
              </a:ext>
            </a:extLst>
          </p:cNvPr>
          <p:cNvSpPr txBox="1"/>
          <p:nvPr/>
        </p:nvSpPr>
        <p:spPr>
          <a:xfrm>
            <a:off x="1037284" y="5284937"/>
            <a:ext cx="6991594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bậc nhất.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540F8-5321-455B-9E32-27F313D90A32}"/>
              </a:ext>
            </a:extLst>
          </p:cNvPr>
          <p:cNvSpPr txBox="1"/>
          <p:nvPr/>
        </p:nvSpPr>
        <p:spPr>
          <a:xfrm>
            <a:off x="7334221" y="5301102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49A53B-7CD6-4CDA-896D-FB20B2668E96}"/>
              </a:ext>
            </a:extLst>
          </p:cNvPr>
          <p:cNvSpPr txBox="1"/>
          <p:nvPr/>
        </p:nvSpPr>
        <p:spPr>
          <a:xfrm>
            <a:off x="8723535" y="5301102"/>
            <a:ext cx="3083512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 + 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70C19-F0F0-4854-AD77-D9E69B4776F6}"/>
              </a:ext>
            </a:extLst>
          </p:cNvPr>
          <p:cNvSpPr txBox="1"/>
          <p:nvPr/>
        </p:nvSpPr>
        <p:spPr>
          <a:xfrm>
            <a:off x="1037284" y="6063656"/>
            <a:ext cx="6991594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c) Nhiều nhất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hạng tử khác 0.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9E727-8770-4A77-BB6B-9F3462C2AC12}"/>
              </a:ext>
            </a:extLst>
          </p:cNvPr>
          <p:cNvSpPr txBox="1"/>
          <p:nvPr/>
        </p:nvSpPr>
        <p:spPr>
          <a:xfrm>
            <a:off x="6943071" y="6079821"/>
            <a:ext cx="1389313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Ví dụ: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DCB0C-5A7C-4DD4-9BBF-B1D7B206DB2E}"/>
              </a:ext>
            </a:extLst>
          </p:cNvPr>
          <p:cNvSpPr txBox="1"/>
          <p:nvPr/>
        </p:nvSpPr>
        <p:spPr>
          <a:xfrm>
            <a:off x="8332384" y="6079820"/>
            <a:ext cx="4759148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xy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x + y + 1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10" grpId="0"/>
      <p:bldP spid="12" grpId="0"/>
      <p:bldP spid="14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235" y="3782401"/>
            <a:ext cx="65009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a)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+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(3x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63" y="612017"/>
            <a:ext cx="113465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.44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biểu thức 3x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+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1285" y="1430104"/>
            <a:ext cx="899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Rút gọn biểu thức đã cho.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1285" y="2947124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E73C8-5672-41E2-A7AA-109077FC16A9}"/>
              </a:ext>
            </a:extLst>
          </p:cNvPr>
          <p:cNvSpPr txBox="1"/>
          <p:nvPr/>
        </p:nvSpPr>
        <p:spPr>
          <a:xfrm>
            <a:off x="6488544" y="3806227"/>
            <a:ext cx="5427525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819D8-F4E6-40E5-9DD9-DFD922BCA3F9}"/>
              </a:ext>
            </a:extLst>
          </p:cNvPr>
          <p:cNvSpPr txBox="1"/>
          <p:nvPr/>
        </p:nvSpPr>
        <p:spPr>
          <a:xfrm>
            <a:off x="11397431" y="3806226"/>
            <a:ext cx="222274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540F8-5321-455B-9E32-27F313D90A32}"/>
              </a:ext>
            </a:extLst>
          </p:cNvPr>
          <p:cNvSpPr txBox="1"/>
          <p:nvPr/>
        </p:nvSpPr>
        <p:spPr>
          <a:xfrm>
            <a:off x="4260705" y="4593469"/>
            <a:ext cx="1242006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ta có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70C19-F0F0-4854-AD77-D9E69B4776F6}"/>
              </a:ext>
            </a:extLst>
          </p:cNvPr>
          <p:cNvSpPr txBox="1"/>
          <p:nvPr/>
        </p:nvSpPr>
        <p:spPr>
          <a:xfrm>
            <a:off x="9214196" y="4553981"/>
            <a:ext cx="1242006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= 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D9E727-8770-4A77-BB6B-9F3462C2AC12}"/>
              </a:ext>
            </a:extLst>
          </p:cNvPr>
          <p:cNvSpPr txBox="1"/>
          <p:nvPr/>
        </p:nvSpPr>
        <p:spPr>
          <a:xfrm>
            <a:off x="3168819" y="5294250"/>
            <a:ext cx="1895320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Suy 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DCB0C-5A7C-4DD4-9BBF-B1D7B206DB2E}"/>
              </a:ext>
            </a:extLst>
          </p:cNvPr>
          <p:cNvSpPr txBox="1"/>
          <p:nvPr/>
        </p:nvSpPr>
        <p:spPr>
          <a:xfrm>
            <a:off x="4694663" y="5324479"/>
            <a:ext cx="2457308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CDABEA-9CF7-4ED5-A82B-69E12BD61CC6}"/>
              </a:ext>
            </a:extLst>
          </p:cNvPr>
          <p:cNvGrpSpPr/>
          <p:nvPr/>
        </p:nvGrpSpPr>
        <p:grpSpPr>
          <a:xfrm>
            <a:off x="1741215" y="2137862"/>
            <a:ext cx="10217418" cy="649677"/>
            <a:chOff x="1212582" y="1575386"/>
            <a:chExt cx="10217418" cy="649677"/>
          </a:xfrm>
        </p:grpSpPr>
        <p:sp>
          <p:nvSpPr>
            <p:cNvPr id="12" name="TextBox 11"/>
            <p:cNvSpPr txBox="1"/>
            <p:nvPr/>
          </p:nvSpPr>
          <p:spPr>
            <a:xfrm>
              <a:off x="1212582" y="1578732"/>
              <a:ext cx="102174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Tính giá trị của biểu thức đã cho nếu biết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BDDB8713-F7E4-418A-A986-A7611D56EA9C}"/>
                    </a:ext>
                  </a:extLst>
                </p:cNvPr>
                <p:cNvSpPr/>
                <p:nvPr/>
              </p:nvSpPr>
              <p:spPr>
                <a:xfrm>
                  <a:off x="10552579" y="1575386"/>
                  <a:ext cx="718965" cy="642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BDDB8713-F7E4-418A-A986-A7611D56E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2579" y="1575386"/>
                  <a:ext cx="718965" cy="6428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D2CEB7-C782-4099-BEEF-9CD710F241DA}"/>
              </a:ext>
            </a:extLst>
          </p:cNvPr>
          <p:cNvGrpSpPr/>
          <p:nvPr/>
        </p:nvGrpSpPr>
        <p:grpSpPr>
          <a:xfrm>
            <a:off x="1050555" y="4588051"/>
            <a:ext cx="3644108" cy="675970"/>
            <a:chOff x="1050555" y="4588051"/>
            <a:chExt cx="3644108" cy="6759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12D61-FB4B-418F-A1B6-4A1E1607B452}"/>
                </a:ext>
              </a:extLst>
            </p:cNvPr>
            <p:cNvSpPr txBox="1"/>
            <p:nvPr/>
          </p:nvSpPr>
          <p:spPr>
            <a:xfrm>
              <a:off x="1050555" y="4599224"/>
              <a:ext cx="3644108" cy="66479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b) Với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C314545-849D-4F4A-ADE0-B0B251B533A4}"/>
                    </a:ext>
                  </a:extLst>
                </p:cNvPr>
                <p:cNvSpPr/>
                <p:nvPr/>
              </p:nvSpPr>
              <p:spPr>
                <a:xfrm>
                  <a:off x="3541740" y="4588051"/>
                  <a:ext cx="718965" cy="642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C314545-849D-4F4A-ADE0-B0B251B533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740" y="4588051"/>
                  <a:ext cx="718965" cy="6428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BD8D2F-023C-43C4-9256-23B4A34F2305}"/>
              </a:ext>
            </a:extLst>
          </p:cNvPr>
          <p:cNvGrpSpPr/>
          <p:nvPr/>
        </p:nvGrpSpPr>
        <p:grpSpPr>
          <a:xfrm>
            <a:off x="5378177" y="4568969"/>
            <a:ext cx="4245325" cy="920743"/>
            <a:chOff x="5664823" y="4560175"/>
            <a:chExt cx="3083512" cy="12187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49A53B-7CD6-4CDA-896D-FB20B2668E96}"/>
                </a:ext>
              </a:extLst>
            </p:cNvPr>
            <p:cNvSpPr txBox="1"/>
            <p:nvPr/>
          </p:nvSpPr>
          <p:spPr>
            <a:xfrm>
              <a:off x="5664823" y="4560175"/>
              <a:ext cx="3083512" cy="1218795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(y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(x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   )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568305F-C13C-4ED7-99E8-1100BB839F9A}"/>
                    </a:ext>
                  </a:extLst>
                </p:cNvPr>
                <p:cNvSpPr/>
                <p:nvPr/>
              </p:nvSpPr>
              <p:spPr>
                <a:xfrm>
                  <a:off x="7511175" y="4597137"/>
                  <a:ext cx="718965" cy="6428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568305F-C13C-4ED7-99E8-1100BB839F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175" y="4597137"/>
                  <a:ext cx="718965" cy="642868"/>
                </a:xfrm>
                <a:prstGeom prst="rect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28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  <p:bldP spid="14" grpId="0"/>
      <p:bldP spid="13" grpId="0"/>
      <p:bldP spid="15" grpId="0"/>
      <p:bldP spid="17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20081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764" y="612017"/>
            <a:ext cx="596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.45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 gọn biểu thức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05637" y="2522006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334C8F-542B-4AE8-9926-C2EDBA661BD5}"/>
              </a:ext>
            </a:extLst>
          </p:cNvPr>
          <p:cNvGrpSpPr/>
          <p:nvPr/>
        </p:nvGrpSpPr>
        <p:grpSpPr>
          <a:xfrm>
            <a:off x="1674309" y="1240891"/>
            <a:ext cx="9110324" cy="1016241"/>
            <a:chOff x="1674309" y="1240891"/>
            <a:chExt cx="9110324" cy="1016241"/>
          </a:xfrm>
        </p:grpSpPr>
        <p:sp>
          <p:nvSpPr>
            <p:cNvPr id="10" name="TextBox 9"/>
            <p:cNvSpPr txBox="1"/>
            <p:nvPr/>
          </p:nvSpPr>
          <p:spPr>
            <a:xfrm>
              <a:off x="1791285" y="1430104"/>
              <a:ext cx="899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y) (x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y) (x + 2y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EC2C69B-4820-488E-90AA-AF8925600726}"/>
                    </a:ext>
                  </a:extLst>
                </p:cNvPr>
                <p:cNvSpPr/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EC2C69B-4820-488E-90AA-AF89256007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0F06FBB-2F44-442B-A685-A5409DFCD152}"/>
                    </a:ext>
                  </a:extLst>
                </p:cNvPr>
                <p:cNvSpPr/>
                <p:nvPr/>
              </p:nvSpPr>
              <p:spPr>
                <a:xfrm>
                  <a:off x="5894130" y="124089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0F06FBB-2F44-442B-A685-A5409DFCD1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130" y="1240891"/>
                  <a:ext cx="505267" cy="10143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8350F4-0552-4A6B-9801-601CEB2D42D8}"/>
              </a:ext>
            </a:extLst>
          </p:cNvPr>
          <p:cNvGrpSpPr/>
          <p:nvPr/>
        </p:nvGrpSpPr>
        <p:grpSpPr>
          <a:xfrm>
            <a:off x="1477367" y="3246602"/>
            <a:ext cx="9110324" cy="1044609"/>
            <a:chOff x="1674309" y="1212523"/>
            <a:chExt cx="9110324" cy="10446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2A8039-2802-4BED-B644-A05E0DDFFBA4}"/>
                </a:ext>
              </a:extLst>
            </p:cNvPr>
            <p:cNvSpPr txBox="1"/>
            <p:nvPr/>
          </p:nvSpPr>
          <p:spPr>
            <a:xfrm>
              <a:off x="1791285" y="1430104"/>
              <a:ext cx="8993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y) (x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y) (x + 2y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1AFD13-B2E5-4D8D-92E8-E9E491ABB6A8}"/>
                    </a:ext>
                  </a:extLst>
                </p:cNvPr>
                <p:cNvSpPr/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1AFD13-B2E5-4D8D-92E8-E9E491ABB6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309" y="1242815"/>
                  <a:ext cx="505267" cy="10143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2833F57-BD77-4812-A746-3D2BC6426C6F}"/>
                    </a:ext>
                  </a:extLst>
                </p:cNvPr>
                <p:cNvSpPr/>
                <p:nvPr/>
              </p:nvSpPr>
              <p:spPr>
                <a:xfrm>
                  <a:off x="5837035" y="1212523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2833F57-BD77-4812-A746-3D2BC6426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7035" y="1212523"/>
                  <a:ext cx="505267" cy="10143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29EC50-D560-46D0-91F5-C0EA533F9B1C}"/>
              </a:ext>
            </a:extLst>
          </p:cNvPr>
          <p:cNvGrpSpPr/>
          <p:nvPr/>
        </p:nvGrpSpPr>
        <p:grpSpPr>
          <a:xfrm>
            <a:off x="1396051" y="5519856"/>
            <a:ext cx="11057205" cy="1062286"/>
            <a:chOff x="1791284" y="1211452"/>
            <a:chExt cx="11057205" cy="10622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75A1FF-2F97-4CAB-A94D-ADFA00B43DE7}"/>
                </a:ext>
              </a:extLst>
            </p:cNvPr>
            <p:cNvSpPr txBox="1"/>
            <p:nvPr/>
          </p:nvSpPr>
          <p:spPr>
            <a:xfrm>
              <a:off x="1791284" y="1430104"/>
              <a:ext cx="11057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=   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   xy –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  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xy + 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   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007E265-5F3E-4513-B78C-CE621093BBDE}"/>
                    </a:ext>
                  </a:extLst>
                </p:cNvPr>
                <p:cNvSpPr/>
                <p:nvPr/>
              </p:nvSpPr>
              <p:spPr>
                <a:xfrm>
                  <a:off x="3488388" y="1211452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007E265-5F3E-4513-B78C-CE621093BB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388" y="1211452"/>
                  <a:ext cx="505267" cy="101431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DF0E9-25D9-4DF7-A9B8-B154EC0950C0}"/>
                    </a:ext>
                  </a:extLst>
                </p:cNvPr>
                <p:cNvSpPr/>
                <p:nvPr/>
              </p:nvSpPr>
              <p:spPr>
                <a:xfrm>
                  <a:off x="8345476" y="1228776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1EDF0E9-25D9-4DF7-A9B8-B154EC0950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476" y="1228776"/>
                  <a:ext cx="505267" cy="101431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7939584-B446-4ABD-927B-EF5ED12FBF68}"/>
                    </a:ext>
                  </a:extLst>
                </p:cNvPr>
                <p:cNvSpPr/>
                <p:nvPr/>
              </p:nvSpPr>
              <p:spPr>
                <a:xfrm>
                  <a:off x="2300817" y="1216589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7939584-B446-4ABD-927B-EF5ED12FBF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817" y="1216589"/>
                  <a:ext cx="505267" cy="101431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0A3EC52-49F9-400C-B490-EDCDC753810F}"/>
                    </a:ext>
                  </a:extLst>
                </p:cNvPr>
                <p:cNvSpPr/>
                <p:nvPr/>
              </p:nvSpPr>
              <p:spPr>
                <a:xfrm>
                  <a:off x="5971436" y="125942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0A3EC52-49F9-400C-B490-EDCDC75381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436" y="1259421"/>
                  <a:ext cx="505267" cy="101431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B872BC1-8BC7-4232-B8B8-340861D50FB8}"/>
                    </a:ext>
                  </a:extLst>
                </p:cNvPr>
                <p:cNvSpPr/>
                <p:nvPr/>
              </p:nvSpPr>
              <p:spPr>
                <a:xfrm>
                  <a:off x="7157905" y="1211452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B872BC1-8BC7-4232-B8B8-340861D50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905" y="1211452"/>
                  <a:ext cx="505267" cy="101431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710EDAD-4FD0-4FC1-BC2B-B6FFC8BF6EE2}"/>
                    </a:ext>
                  </a:extLst>
                </p:cNvPr>
                <p:cNvSpPr/>
                <p:nvPr/>
              </p:nvSpPr>
              <p:spPr>
                <a:xfrm>
                  <a:off x="10827422" y="1228776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710EDAD-4FD0-4FC1-BC2B-B6FFC8BF6E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7422" y="1228776"/>
                  <a:ext cx="505267" cy="101431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E3E433-3007-4818-93CE-C5CD2A45EC55}"/>
              </a:ext>
            </a:extLst>
          </p:cNvPr>
          <p:cNvGrpSpPr/>
          <p:nvPr/>
        </p:nvGrpSpPr>
        <p:grpSpPr>
          <a:xfrm>
            <a:off x="1535854" y="4339180"/>
            <a:ext cx="10579945" cy="1047683"/>
            <a:chOff x="1791284" y="1221221"/>
            <a:chExt cx="9152519" cy="10476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76A2BC-D4D3-477B-A931-BC787DD24844}"/>
                </a:ext>
              </a:extLst>
            </p:cNvPr>
            <p:cNvSpPr txBox="1"/>
            <p:nvPr/>
          </p:nvSpPr>
          <p:spPr>
            <a:xfrm>
              <a:off x="1791284" y="1430104"/>
              <a:ext cx="9152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=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+ xy – 4x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+    (2x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xy + 4x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 – 2y</a:t>
              </a:r>
              <a:r>
                <a:rPr lang="vi-VN" sz="3600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2714C3C-C6E4-414B-8890-0A11C31D927B}"/>
                    </a:ext>
                  </a:extLst>
                </p:cNvPr>
                <p:cNvSpPr/>
                <p:nvPr/>
              </p:nvSpPr>
              <p:spPr>
                <a:xfrm>
                  <a:off x="2095523" y="1254587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2714C3C-C6E4-414B-8890-0A11C31D92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23" y="1254587"/>
                  <a:ext cx="505267" cy="101431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EAA48DA-F194-42D7-A314-1F83AF96AE95}"/>
                    </a:ext>
                  </a:extLst>
                </p:cNvPr>
                <p:cNvSpPr/>
                <p:nvPr/>
              </p:nvSpPr>
              <p:spPr>
                <a:xfrm>
                  <a:off x="6563866" y="1221221"/>
                  <a:ext cx="505267" cy="10143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EAA48DA-F194-42D7-A314-1F83AF96AE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866" y="1221221"/>
                  <a:ext cx="505267" cy="101431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1396051" y="6663619"/>
            <a:ext cx="220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 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764" y="612017"/>
            <a:ext cx="13186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.47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rằng D là một đơn thức sao cho – 2x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D = xy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Hãy tìm thương của phép chia (10x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4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D.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0964" y="2164773"/>
            <a:ext cx="275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1345251" y="3040421"/>
            <a:ext cx="410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: D = 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5EDAA4-E9BA-4D9C-A0A8-DE14D5FBF32E}"/>
              </a:ext>
            </a:extLst>
          </p:cNvPr>
          <p:cNvSpPr txBox="1"/>
          <p:nvPr/>
        </p:nvSpPr>
        <p:spPr>
          <a:xfrm>
            <a:off x="4661378" y="3058242"/>
            <a:ext cx="91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=&gt;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89CDF8-6302-4D3B-A683-0E26332BAE6A}"/>
              </a:ext>
            </a:extLst>
          </p:cNvPr>
          <p:cNvSpPr txBox="1"/>
          <p:nvPr/>
        </p:nvSpPr>
        <p:spPr>
          <a:xfrm>
            <a:off x="5448300" y="3058242"/>
            <a:ext cx="381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D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: 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5BD664-C62C-418F-9B73-F8847D4C4BDC}"/>
              </a:ext>
            </a:extLst>
          </p:cNvPr>
          <p:cNvSpPr txBox="1"/>
          <p:nvPr/>
        </p:nvSpPr>
        <p:spPr>
          <a:xfrm>
            <a:off x="8892854" y="3076063"/>
            <a:ext cx="91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=&gt;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78070D-3659-4622-9450-D95B425850F5}"/>
              </a:ext>
            </a:extLst>
          </p:cNvPr>
          <p:cNvSpPr txBox="1"/>
          <p:nvPr/>
        </p:nvSpPr>
        <p:spPr>
          <a:xfrm>
            <a:off x="9679777" y="3076063"/>
            <a:ext cx="261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D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AE4160-02AB-42FD-B85A-2F22F3137D79}"/>
              </a:ext>
            </a:extLst>
          </p:cNvPr>
          <p:cNvSpPr txBox="1"/>
          <p:nvPr/>
        </p:nvSpPr>
        <p:spPr>
          <a:xfrm>
            <a:off x="1432371" y="3878697"/>
            <a:ext cx="358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Ta có phép chia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705A1E-36AE-4F87-9CA2-978405485232}"/>
              </a:ext>
            </a:extLst>
          </p:cNvPr>
          <p:cNvSpPr txBox="1"/>
          <p:nvPr/>
        </p:nvSpPr>
        <p:spPr>
          <a:xfrm>
            <a:off x="2769673" y="4579582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(10x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6F88F6-566B-421A-A4CC-39E7C4DBF273}"/>
              </a:ext>
            </a:extLst>
          </p:cNvPr>
          <p:cNvSpPr txBox="1"/>
          <p:nvPr/>
        </p:nvSpPr>
        <p:spPr>
          <a:xfrm>
            <a:off x="2347720" y="5225913"/>
            <a:ext cx="746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(10x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 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(–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1D2022-3C23-4CB4-B8D4-BA3EB648AC5A}"/>
              </a:ext>
            </a:extLst>
          </p:cNvPr>
          <p:cNvSpPr txBox="1"/>
          <p:nvPr/>
        </p:nvSpPr>
        <p:spPr>
          <a:xfrm>
            <a:off x="2361908" y="5872244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– 5x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+ 3xy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4y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4630399" cy="824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5764" y="612017"/>
            <a:ext cx="1318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.48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phép chia sau theo hướng dẫn: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4464" y="1374457"/>
            <a:ext cx="1205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[8x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6x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+ 10x(2x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: 2x(2x – 5)</a:t>
            </a:r>
            <a:r>
              <a:rPr lang="vi-VN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1D66DE-569C-46CF-B813-AFF1A44FE526}"/>
              </a:ext>
            </a:extLst>
          </p:cNvPr>
          <p:cNvSpPr txBox="1"/>
          <p:nvPr/>
        </p:nvSpPr>
        <p:spPr>
          <a:xfrm>
            <a:off x="4026436" y="2264282"/>
            <a:ext cx="410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Đặt y = 2x –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5EDAA4-E9BA-4D9C-A0A8-DE14D5FBF32E}"/>
              </a:ext>
            </a:extLst>
          </p:cNvPr>
          <p:cNvSpPr txBox="1"/>
          <p:nvPr/>
        </p:nvSpPr>
        <p:spPr>
          <a:xfrm>
            <a:off x="1594464" y="2974261"/>
            <a:ext cx="342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Ta có phép chia: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705A1E-36AE-4F87-9CA2-978405485232}"/>
              </a:ext>
            </a:extLst>
          </p:cNvPr>
          <p:cNvSpPr txBox="1"/>
          <p:nvPr/>
        </p:nvSpPr>
        <p:spPr>
          <a:xfrm>
            <a:off x="2033073" y="3680341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(8x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+ 10xy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) : 2xy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6F88F6-566B-421A-A4CC-39E7C4DBF273}"/>
              </a:ext>
            </a:extLst>
          </p:cNvPr>
          <p:cNvSpPr txBox="1"/>
          <p:nvPr/>
        </p:nvSpPr>
        <p:spPr>
          <a:xfrm>
            <a:off x="7712382" y="3707133"/>
            <a:ext cx="355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3xy + 5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1D2022-3C23-4CB4-B8D4-BA3EB648AC5A}"/>
              </a:ext>
            </a:extLst>
          </p:cNvPr>
          <p:cNvSpPr txBox="1"/>
          <p:nvPr/>
        </p:nvSpPr>
        <p:spPr>
          <a:xfrm>
            <a:off x="1497236" y="4439025"/>
            <a:ext cx="70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Thay y = 2x – 5 vào kết quả ta có: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C9081-B8AA-40F1-BBFA-DE80047FF7AC}"/>
              </a:ext>
            </a:extLst>
          </p:cNvPr>
          <p:cNvSpPr txBox="1"/>
          <p:nvPr/>
        </p:nvSpPr>
        <p:spPr>
          <a:xfrm>
            <a:off x="1594464" y="2201054"/>
            <a:ext cx="243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89053E-E820-4EA2-B00B-482F05C4BC30}"/>
              </a:ext>
            </a:extLst>
          </p:cNvPr>
          <p:cNvSpPr txBox="1"/>
          <p:nvPr/>
        </p:nvSpPr>
        <p:spPr>
          <a:xfrm>
            <a:off x="2519476" y="5212232"/>
            <a:ext cx="685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3x(2x – 5)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74A7E-3A58-4200-B0ED-DA85647BEA6F}"/>
              </a:ext>
            </a:extLst>
          </p:cNvPr>
          <p:cNvSpPr txBox="1"/>
          <p:nvPr/>
        </p:nvSpPr>
        <p:spPr>
          <a:xfrm>
            <a:off x="2125776" y="5903789"/>
            <a:ext cx="600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4x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+ 15x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0825A-DF34-4DEA-A141-7B5DAF75EFAA}"/>
              </a:ext>
            </a:extLst>
          </p:cNvPr>
          <p:cNvSpPr txBox="1"/>
          <p:nvPr/>
        </p:nvSpPr>
        <p:spPr>
          <a:xfrm>
            <a:off x="2125776" y="6595346"/>
            <a:ext cx="413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= – 2x</a:t>
            </a:r>
            <a:r>
              <a:rPr lang="vi-VN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+ 15x + 5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1" grpId="0"/>
      <p:bldP spid="42" grpId="0"/>
      <p:bldP spid="48" grpId="0"/>
      <p:bldP spid="49" grpId="0"/>
      <p:bldP spid="50" grpId="0"/>
      <p:bldP spid="15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708892"/>
            <a:ext cx="9990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quy 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</a:p>
          <a:p>
            <a:r>
              <a:rPr lang="vi-VN" sz="3600" dirty="0">
                <a:latin typeface="+mj-lt"/>
              </a:rPr>
              <a:t>- Làm các bài tập ôn tập chương I ở SBT.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Xem trước </a:t>
            </a:r>
            <a:r>
              <a:rPr lang="vi-VN" sz="3600">
                <a:latin typeface="+mj-lt"/>
              </a:rPr>
              <a:t>bài 6 của </a:t>
            </a:r>
            <a:r>
              <a:rPr lang="vi-VN" sz="3600" dirty="0">
                <a:latin typeface="+mj-lt"/>
              </a:rPr>
              <a:t>chương II ‘Hiệu hai bình phương. Bình phương của một tổng hay một hiệu’.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996291"/>
              <a:ext cx="2025648" cy="121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vi-VN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 lượt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0946633" y="7053681"/>
            <a:ext cx="2387564" cy="94173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vi-VN" sz="2900" b="1" dirty="0">
                <a:solidFill>
                  <a:prstClr val="whit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50006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47506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45005" y="2190273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07118" y="394639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1883632" y="3939378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3591269" y="394639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5255497" y="3943588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 thức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đồng dạng với đơn thức nào sau dây?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–x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134118" y="5318975"/>
            <a:ext cx="4297929" cy="230859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2264" y="6593983"/>
            <a:ext cx="2944079" cy="61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 thức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có bậc là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3" y="3406222"/>
            <a:ext cx="6251877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2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0510" y="7777780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chia đa thức 8x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6x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cho đơn thức – 2xy, ta được kết quả là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–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 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– 10x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+ 4xy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10xy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3189" y="243220"/>
            <a:ext cx="12956146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 của hai đơn thức – 3xy và 4xy là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–xy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xy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–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2" y="239844"/>
            <a:ext cx="13174037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 T là tổng, H là hiệu của hai đa thức 3x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2xy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và – 2x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+ 3xy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+ 1. Khi đó: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1" y="2270917"/>
            <a:ext cx="7047132" cy="136299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742950" indent="-742950">
              <a:buAutoNum type="alphaUcPeriod"/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04333" y="2265020"/>
            <a:ext cx="6824984" cy="13451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201" y="3657597"/>
            <a:ext cx="7047132" cy="130272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+ 1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–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xy –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04333" y="3633906"/>
            <a:ext cx="6824984" cy="12924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T = 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H = 5x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+ 5xy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xy – 1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52" y="2527438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533798" y="3928094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509" y="3894134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173" y="2565998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 thức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hệ số – 2, bậc 8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hệ số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bậc 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hệ số – 1, bậc 9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hệ số – 2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bậc 6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 của hai đơn thức 6x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yz và -2y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là đơn thức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– 12x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C.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12x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vi-VN" sz="3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>
                <a:solidFill>
                  <a:prstClr val="black"/>
                </a:solidFill>
                <a:latin typeface="+mj-lt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1095</Words>
  <PresentationFormat>Custom</PresentationFormat>
  <Paragraphs>160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Arial</vt:lpstr>
      <vt:lpstr>Tahoma</vt:lpstr>
      <vt:lpstr>Calibri Light</vt:lpstr>
      <vt:lpstr>Times New Roman</vt:lpstr>
      <vt:lpstr>Cambria Math</vt:lpstr>
      <vt:lpstr>Office Theme</vt:lpstr>
      <vt:lpstr>1_Office Theme</vt:lpstr>
      <vt:lpstr>2_Office Theme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2023-07-03T14:44:17Z</dcterms:modified>
</cp:coreProperties>
</file>