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38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êu đề Bản chiếu">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3346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161622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9077562C-F2CE-4645-8EE2-99D5AFC890CE}"/>
              </a:ext>
            </a:extLst>
          </p:cNvPr>
          <p:cNvSpPr txBox="1"/>
          <p:nvPr/>
        </p:nvSpPr>
        <p:spPr>
          <a:xfrm>
            <a:off x="1593712" y="2082019"/>
            <a:ext cx="6199790" cy="1921808"/>
          </a:xfrm>
          <a:prstGeom prst="rect">
            <a:avLst/>
          </a:prstGeom>
          <a:noFill/>
        </p:spPr>
        <p:txBody>
          <a:bodyPr wrap="square" rtlCol="0">
            <a:spAutoFit/>
          </a:bodyPr>
          <a:lstStyle/>
          <a:p>
            <a:pPr algn="ctr"/>
            <a:r>
              <a:rPr lang="en-US" sz="4000" b="1"/>
              <a:t>TIẾT 30 - BÀI 12</a:t>
            </a:r>
          </a:p>
          <a:p>
            <a:pPr algn="ctr">
              <a:lnSpc>
                <a:spcPct val="150000"/>
              </a:lnSpc>
            </a:pPr>
            <a:r>
              <a:rPr lang="en-US" sz="3200" b="1"/>
              <a:t> </a:t>
            </a:r>
            <a:r>
              <a:rPr lang="en-US" sz="6000" b="1">
                <a:solidFill>
                  <a:srgbClr val="FF0000"/>
                </a:solidFill>
              </a:rPr>
              <a:t>NỒI CƠM ĐIỆN</a:t>
            </a:r>
            <a:endParaRPr lang="en-US" sz="3200" b="1">
              <a:solidFill>
                <a:srgbClr val="FF0000"/>
              </a:solidFill>
            </a:endParaRPr>
          </a:p>
        </p:txBody>
      </p:sp>
    </p:spTree>
    <p:extLst>
      <p:ext uri="{BB962C8B-B14F-4D97-AF65-F5344CB8AC3E}">
        <p14:creationId xmlns:p14="http://schemas.microsoft.com/office/powerpoint/2010/main" val="3366699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a:extLst>
              <a:ext uri="{FF2B5EF4-FFF2-40B4-BE49-F238E27FC236}">
                <a16:creationId xmlns:a16="http://schemas.microsoft.com/office/drawing/2014/main" id="{30A0670F-554A-45E9-BDE7-311C02742AC2}"/>
              </a:ext>
            </a:extLst>
          </p:cNvPr>
          <p:cNvSpPr txBox="1"/>
          <p:nvPr/>
        </p:nvSpPr>
        <p:spPr>
          <a:xfrm>
            <a:off x="3080825" y="225083"/>
            <a:ext cx="3499676" cy="461665"/>
          </a:xfrm>
          <a:prstGeom prst="rect">
            <a:avLst/>
          </a:prstGeom>
          <a:noFill/>
        </p:spPr>
        <p:txBody>
          <a:bodyPr wrap="none" rtlCol="0">
            <a:spAutoFit/>
          </a:bodyPr>
          <a:lstStyle/>
          <a:p>
            <a:r>
              <a:rPr lang="en-US" sz="2400" b="1"/>
              <a:t>HOẠT ĐỘNG TÌM HIỂU</a:t>
            </a:r>
          </a:p>
        </p:txBody>
      </p:sp>
      <p:sp>
        <p:nvSpPr>
          <p:cNvPr id="3" name="Hộp Văn bản 2">
            <a:extLst>
              <a:ext uri="{FF2B5EF4-FFF2-40B4-BE49-F238E27FC236}">
                <a16:creationId xmlns:a16="http://schemas.microsoft.com/office/drawing/2014/main" id="{3A9047AE-BDB9-4495-A277-29A297367F91}"/>
              </a:ext>
            </a:extLst>
          </p:cNvPr>
          <p:cNvSpPr txBox="1"/>
          <p:nvPr/>
        </p:nvSpPr>
        <p:spPr>
          <a:xfrm>
            <a:off x="267286" y="956603"/>
            <a:ext cx="8721969" cy="3244158"/>
          </a:xfrm>
          <a:prstGeom prst="rect">
            <a:avLst/>
          </a:prstGeom>
          <a:solidFill>
            <a:srgbClr val="FF0000"/>
          </a:solidFill>
        </p:spPr>
        <p:txBody>
          <a:bodyPr wrap="square" rtlCol="0">
            <a:spAutoFit/>
          </a:bodyPr>
          <a:lstStyle/>
          <a:p>
            <a:pPr algn="just">
              <a:lnSpc>
                <a:spcPct val="150000"/>
              </a:lnSpc>
            </a:pPr>
            <a:r>
              <a:rPr lang="en-US" sz="2800" b="1">
                <a:solidFill>
                  <a:schemeClr val="bg1"/>
                </a:solidFill>
              </a:rPr>
              <a:t>Tìm hiểu và cho biết thông tin về loại nồi cơm điện nhà em, hoặc nhà người thân của em đang sử dụng. Quan sát việc sử dụng nồi cơm điện đó và cho biết việc sử dụng nồi cơm điện đã an toàn chưa.</a:t>
            </a:r>
          </a:p>
        </p:txBody>
      </p:sp>
    </p:spTree>
    <p:extLst>
      <p:ext uri="{BB962C8B-B14F-4D97-AF65-F5344CB8AC3E}">
        <p14:creationId xmlns:p14="http://schemas.microsoft.com/office/powerpoint/2010/main" val="3947869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1842171" cy="461665"/>
          </a:xfrm>
          <a:prstGeom prst="rect">
            <a:avLst/>
          </a:prstGeom>
          <a:noFill/>
        </p:spPr>
        <p:txBody>
          <a:bodyPr wrap="none" rtlCol="0">
            <a:spAutoFit/>
          </a:bodyPr>
          <a:lstStyle/>
          <a:p>
            <a:r>
              <a:rPr lang="en-US" sz="2400" b="1">
                <a:solidFill>
                  <a:srgbClr val="FF0000"/>
                </a:solidFill>
              </a:rPr>
              <a:t>I. CẤU TẠO</a:t>
            </a:r>
          </a:p>
        </p:txBody>
      </p:sp>
      <p:pic>
        <p:nvPicPr>
          <p:cNvPr id="5" name="Hình ảnh 4">
            <a:extLst>
              <a:ext uri="{FF2B5EF4-FFF2-40B4-BE49-F238E27FC236}">
                <a16:creationId xmlns:a16="http://schemas.microsoft.com/office/drawing/2014/main" id="{220E9744-F147-4FEC-BC2D-E5D0F347AF16}"/>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Lst>
          </a:blip>
          <a:stretch>
            <a:fillRect/>
          </a:stretch>
        </p:blipFill>
        <p:spPr>
          <a:xfrm>
            <a:off x="4419746" y="0"/>
            <a:ext cx="4724254" cy="3655450"/>
          </a:xfrm>
          <a:prstGeom prst="rect">
            <a:avLst/>
          </a:prstGeom>
        </p:spPr>
      </p:pic>
      <p:sp>
        <p:nvSpPr>
          <p:cNvPr id="6" name="Hộp Văn bản 5">
            <a:extLst>
              <a:ext uri="{FF2B5EF4-FFF2-40B4-BE49-F238E27FC236}">
                <a16:creationId xmlns:a16="http://schemas.microsoft.com/office/drawing/2014/main" id="{F4EC410C-BBAE-41C9-8814-C3042615C828}"/>
              </a:ext>
            </a:extLst>
          </p:cNvPr>
          <p:cNvSpPr txBox="1"/>
          <p:nvPr/>
        </p:nvSpPr>
        <p:spPr>
          <a:xfrm>
            <a:off x="478302" y="787790"/>
            <a:ext cx="3688226" cy="223984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just">
              <a:lnSpc>
                <a:spcPct val="150000"/>
              </a:lnSpc>
            </a:pPr>
            <a:r>
              <a:rPr lang="en-US" sz="2400" b="1"/>
              <a:t>Quan sát hình ảnh cấu tạo nồi cơm điện cho biết tên gọi các bộ phận và hoàn thành bảng sau</a:t>
            </a:r>
          </a:p>
        </p:txBody>
      </p:sp>
      <p:graphicFrame>
        <p:nvGraphicFramePr>
          <p:cNvPr id="8" name="Bảng 7">
            <a:extLst>
              <a:ext uri="{FF2B5EF4-FFF2-40B4-BE49-F238E27FC236}">
                <a16:creationId xmlns:a16="http://schemas.microsoft.com/office/drawing/2014/main" id="{037DC941-108B-4A80-9AA7-819718F9498C}"/>
              </a:ext>
            </a:extLst>
          </p:cNvPr>
          <p:cNvGraphicFramePr>
            <a:graphicFrameLocks noGrp="1"/>
          </p:cNvGraphicFramePr>
          <p:nvPr>
            <p:extLst>
              <p:ext uri="{D42A27DB-BD31-4B8C-83A1-F6EECF244321}">
                <p14:modId xmlns:p14="http://schemas.microsoft.com/office/powerpoint/2010/main" val="4224473549"/>
              </p:ext>
            </p:extLst>
          </p:nvPr>
        </p:nvGraphicFramePr>
        <p:xfrm>
          <a:off x="223177" y="3649700"/>
          <a:ext cx="8526927" cy="3102486"/>
        </p:xfrm>
        <a:graphic>
          <a:graphicData uri="http://schemas.openxmlformats.org/drawingml/2006/table">
            <a:tbl>
              <a:tblPr bandRow="1">
                <a:tableStyleId>{5C22544A-7EE6-4342-B048-85BDC9FD1C3A}</a:tableStyleId>
              </a:tblPr>
              <a:tblGrid>
                <a:gridCol w="1166484">
                  <a:extLst>
                    <a:ext uri="{9D8B030D-6E8A-4147-A177-3AD203B41FA5}">
                      <a16:colId xmlns:a16="http://schemas.microsoft.com/office/drawing/2014/main" val="588038875"/>
                    </a:ext>
                  </a:extLst>
                </a:gridCol>
                <a:gridCol w="3143026">
                  <a:extLst>
                    <a:ext uri="{9D8B030D-6E8A-4147-A177-3AD203B41FA5}">
                      <a16:colId xmlns:a16="http://schemas.microsoft.com/office/drawing/2014/main" val="1735263912"/>
                    </a:ext>
                  </a:extLst>
                </a:gridCol>
                <a:gridCol w="4217417">
                  <a:extLst>
                    <a:ext uri="{9D8B030D-6E8A-4147-A177-3AD203B41FA5}">
                      <a16:colId xmlns:a16="http://schemas.microsoft.com/office/drawing/2014/main" val="67241174"/>
                    </a:ext>
                  </a:extLst>
                </a:gridCol>
              </a:tblGrid>
              <a:tr h="517081">
                <a:tc>
                  <a:txBody>
                    <a:bodyPr/>
                    <a:lstStyle/>
                    <a:p>
                      <a:pPr algn="ctr">
                        <a:lnSpc>
                          <a:spcPct val="120000"/>
                        </a:lnSpc>
                        <a:spcAft>
                          <a:spcPts val="800"/>
                        </a:spcAft>
                      </a:pPr>
                      <a:r>
                        <a:rPr lang="en-US" sz="2400" b="1">
                          <a:effectLst/>
                        </a:rPr>
                        <a:t>TT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r>
                        <a:rPr lang="en-US" sz="2400" b="1">
                          <a:effectLst/>
                        </a:rPr>
                        <a:t>Các bộ phận</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r>
                        <a:rPr lang="en-US" sz="2400" b="1">
                          <a:effectLst/>
                        </a:rPr>
                        <a:t>Chức năng</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0142246"/>
                  </a:ext>
                </a:extLst>
              </a:tr>
              <a:tr h="517081">
                <a:tc>
                  <a:txBody>
                    <a:bodyPr/>
                    <a:lstStyle/>
                    <a:p>
                      <a:pPr algn="ctr">
                        <a:lnSpc>
                          <a:spcPct val="120000"/>
                        </a:lnSpc>
                        <a:spcAft>
                          <a:spcPts val="800"/>
                        </a:spcAft>
                      </a:pPr>
                      <a:r>
                        <a:rPr lang="en-US" sz="2400" b="1">
                          <a:effectLst/>
                        </a:rPr>
                        <a:t>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3412136"/>
                  </a:ext>
                </a:extLst>
              </a:tr>
              <a:tr h="517081">
                <a:tc>
                  <a:txBody>
                    <a:bodyPr/>
                    <a:lstStyle/>
                    <a:p>
                      <a:pPr algn="ctr">
                        <a:lnSpc>
                          <a:spcPct val="120000"/>
                        </a:lnSpc>
                        <a:spcAft>
                          <a:spcPts val="800"/>
                        </a:spcAft>
                      </a:pPr>
                      <a:r>
                        <a:rPr lang="en-US" sz="2400" b="1">
                          <a:effectLst/>
                        </a:rPr>
                        <a:t>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69972488"/>
                  </a:ext>
                </a:extLst>
              </a:tr>
              <a:tr h="517081">
                <a:tc>
                  <a:txBody>
                    <a:bodyPr/>
                    <a:lstStyle/>
                    <a:p>
                      <a:pPr algn="ctr">
                        <a:lnSpc>
                          <a:spcPct val="120000"/>
                        </a:lnSpc>
                        <a:spcAft>
                          <a:spcPts val="800"/>
                        </a:spcAft>
                      </a:pPr>
                      <a:r>
                        <a:rPr lang="en-US" sz="2400" b="1">
                          <a:effectLst/>
                        </a:rPr>
                        <a:t>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9537624"/>
                  </a:ext>
                </a:extLst>
              </a:tr>
              <a:tr h="517081">
                <a:tc>
                  <a:txBody>
                    <a:bodyPr/>
                    <a:lstStyle/>
                    <a:p>
                      <a:pPr algn="ctr">
                        <a:lnSpc>
                          <a:spcPct val="120000"/>
                        </a:lnSpc>
                        <a:spcAft>
                          <a:spcPts val="800"/>
                        </a:spcAft>
                      </a:pPr>
                      <a:r>
                        <a:rPr lang="en-US" sz="2400" b="1">
                          <a:effectLst/>
                        </a:rPr>
                        <a:t>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37711608"/>
                  </a:ext>
                </a:extLst>
              </a:tr>
              <a:tr h="517081">
                <a:tc>
                  <a:txBody>
                    <a:bodyPr/>
                    <a:lstStyle/>
                    <a:p>
                      <a:pPr algn="ctr">
                        <a:lnSpc>
                          <a:spcPct val="120000"/>
                        </a:lnSpc>
                        <a:spcAft>
                          <a:spcPts val="800"/>
                        </a:spcAft>
                      </a:pPr>
                      <a:r>
                        <a:rPr lang="en-US" sz="2400" b="1">
                          <a:effectLst/>
                        </a:rPr>
                        <a:t>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81262531"/>
                  </a:ext>
                </a:extLst>
              </a:tr>
            </a:tbl>
          </a:graphicData>
        </a:graphic>
      </p:graphicFrame>
    </p:spTree>
    <p:extLst>
      <p:ext uri="{BB962C8B-B14F-4D97-AF65-F5344CB8AC3E}">
        <p14:creationId xmlns:p14="http://schemas.microsoft.com/office/powerpoint/2010/main" val="213440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1842171" cy="461665"/>
          </a:xfrm>
          <a:prstGeom prst="rect">
            <a:avLst/>
          </a:prstGeom>
          <a:noFill/>
        </p:spPr>
        <p:txBody>
          <a:bodyPr wrap="none" rtlCol="0">
            <a:spAutoFit/>
          </a:bodyPr>
          <a:lstStyle/>
          <a:p>
            <a:r>
              <a:rPr lang="en-US" sz="2400" b="1">
                <a:solidFill>
                  <a:srgbClr val="FF0000"/>
                </a:solidFill>
              </a:rPr>
              <a:t>I. CẤU TẠO</a:t>
            </a:r>
          </a:p>
        </p:txBody>
      </p:sp>
      <p:graphicFrame>
        <p:nvGraphicFramePr>
          <p:cNvPr id="8" name="Bảng 7">
            <a:extLst>
              <a:ext uri="{FF2B5EF4-FFF2-40B4-BE49-F238E27FC236}">
                <a16:creationId xmlns:a16="http://schemas.microsoft.com/office/drawing/2014/main" id="{037DC941-108B-4A80-9AA7-819718F9498C}"/>
              </a:ext>
            </a:extLst>
          </p:cNvPr>
          <p:cNvGraphicFramePr>
            <a:graphicFrameLocks noGrp="1"/>
          </p:cNvGraphicFramePr>
          <p:nvPr>
            <p:extLst>
              <p:ext uri="{D42A27DB-BD31-4B8C-83A1-F6EECF244321}">
                <p14:modId xmlns:p14="http://schemas.microsoft.com/office/powerpoint/2010/main" val="640736388"/>
              </p:ext>
            </p:extLst>
          </p:nvPr>
        </p:nvGraphicFramePr>
        <p:xfrm>
          <a:off x="253218" y="679714"/>
          <a:ext cx="8637564" cy="6087645"/>
        </p:xfrm>
        <a:graphic>
          <a:graphicData uri="http://schemas.openxmlformats.org/drawingml/2006/table">
            <a:tbl>
              <a:tblPr bandRow="1">
                <a:tableStyleId>{5C22544A-7EE6-4342-B048-85BDC9FD1C3A}</a:tableStyleId>
              </a:tblPr>
              <a:tblGrid>
                <a:gridCol w="717453">
                  <a:extLst>
                    <a:ext uri="{9D8B030D-6E8A-4147-A177-3AD203B41FA5}">
                      <a16:colId xmlns:a16="http://schemas.microsoft.com/office/drawing/2014/main" val="588038875"/>
                    </a:ext>
                  </a:extLst>
                </a:gridCol>
                <a:gridCol w="2250831">
                  <a:extLst>
                    <a:ext uri="{9D8B030D-6E8A-4147-A177-3AD203B41FA5}">
                      <a16:colId xmlns:a16="http://schemas.microsoft.com/office/drawing/2014/main" val="1735263912"/>
                    </a:ext>
                  </a:extLst>
                </a:gridCol>
                <a:gridCol w="5669280">
                  <a:extLst>
                    <a:ext uri="{9D8B030D-6E8A-4147-A177-3AD203B41FA5}">
                      <a16:colId xmlns:a16="http://schemas.microsoft.com/office/drawing/2014/main" val="67241174"/>
                    </a:ext>
                  </a:extLst>
                </a:gridCol>
              </a:tblGrid>
              <a:tr h="650653">
                <a:tc>
                  <a:txBody>
                    <a:bodyPr/>
                    <a:lstStyle/>
                    <a:p>
                      <a:pPr algn="ctr">
                        <a:lnSpc>
                          <a:spcPct val="120000"/>
                        </a:lnSpc>
                        <a:spcAft>
                          <a:spcPts val="800"/>
                        </a:spcAft>
                      </a:pPr>
                      <a:r>
                        <a:rPr lang="en-US" sz="2400" b="1">
                          <a:effectLst/>
                        </a:rPr>
                        <a:t>TT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effectLst/>
                        </a:rPr>
                        <a:t>Các bộ phận</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effectLst/>
                        </a:rPr>
                        <a:t>Chức năng</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60142246"/>
                  </a:ext>
                </a:extLst>
              </a:tr>
              <a:tr h="934531">
                <a:tc>
                  <a:txBody>
                    <a:bodyPr/>
                    <a:lstStyle/>
                    <a:p>
                      <a:pPr algn="ctr">
                        <a:lnSpc>
                          <a:spcPct val="120000"/>
                        </a:lnSpc>
                        <a:spcAft>
                          <a:spcPts val="800"/>
                        </a:spcAft>
                      </a:pPr>
                      <a:r>
                        <a:rPr lang="en-US" sz="2400" b="1">
                          <a:effectLst/>
                        </a:rPr>
                        <a:t>1</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solidFill>
                            <a:srgbClr val="FF0000"/>
                          </a:solidFill>
                          <a:effectLst/>
                        </a:rPr>
                        <a:t>Thân nồi</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20000"/>
                        </a:lnSpc>
                        <a:spcAft>
                          <a:spcPts val="800"/>
                        </a:spcAft>
                      </a:pPr>
                      <a:r>
                        <a:rPr lang="en-US" sz="2400" b="1">
                          <a:effectLst/>
                        </a:rPr>
                        <a:t>Bao kín và gữ nhiệt liên kết các bộ phận khác của nồi.</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4716228"/>
                  </a:ext>
                </a:extLst>
              </a:tr>
              <a:tr h="675250">
                <a:tc>
                  <a:txBody>
                    <a:bodyPr/>
                    <a:lstStyle/>
                    <a:p>
                      <a:pPr algn="ctr">
                        <a:lnSpc>
                          <a:spcPct val="120000"/>
                        </a:lnSpc>
                        <a:spcAft>
                          <a:spcPts val="800"/>
                        </a:spcAft>
                      </a:pPr>
                      <a:r>
                        <a:rPr lang="en-US" sz="2400" b="1">
                          <a:effectLst/>
                        </a:rPr>
                        <a:t>2</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solidFill>
                            <a:srgbClr val="FF0000"/>
                          </a:solidFill>
                          <a:effectLst/>
                        </a:rPr>
                        <a:t>Nồi nấu</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20000"/>
                        </a:lnSpc>
                        <a:spcAft>
                          <a:spcPts val="800"/>
                        </a:spcAft>
                      </a:pPr>
                      <a:r>
                        <a:rPr lang="en-US" sz="2400" b="1">
                          <a:effectLst/>
                        </a:rPr>
                        <a:t>Cho gạo vào nồi nấu để nấu cơm</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490809"/>
                  </a:ext>
                </a:extLst>
              </a:tr>
              <a:tr h="1455336">
                <a:tc>
                  <a:txBody>
                    <a:bodyPr/>
                    <a:lstStyle/>
                    <a:p>
                      <a:pPr algn="ctr">
                        <a:lnSpc>
                          <a:spcPct val="120000"/>
                        </a:lnSpc>
                        <a:spcAft>
                          <a:spcPts val="800"/>
                        </a:spcAft>
                      </a:pPr>
                      <a:r>
                        <a:rPr lang="en-US" sz="2400" b="1">
                          <a:effectLst/>
                        </a:rPr>
                        <a:t>3</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solidFill>
                            <a:srgbClr val="FF0000"/>
                          </a:solidFill>
                          <a:effectLst/>
                        </a:rPr>
                        <a:t>Nắp nồi</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20000"/>
                        </a:lnSpc>
                        <a:spcAft>
                          <a:spcPts val="800"/>
                        </a:spcAft>
                      </a:pPr>
                      <a:r>
                        <a:rPr lang="en-US" sz="2400" b="1">
                          <a:effectLst/>
                        </a:rPr>
                        <a:t>Bao kín và giữ nhiệt. Trên nắp nồi có van thoát hơi giúp điều chỉnh áp suất trong nồi cơm điện.</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3412136"/>
                  </a:ext>
                </a:extLst>
              </a:tr>
              <a:tr h="809562">
                <a:tc>
                  <a:txBody>
                    <a:bodyPr/>
                    <a:lstStyle/>
                    <a:p>
                      <a:pPr algn="ctr">
                        <a:lnSpc>
                          <a:spcPct val="120000"/>
                        </a:lnSpc>
                        <a:spcAft>
                          <a:spcPts val="800"/>
                        </a:spcAft>
                      </a:pPr>
                      <a:r>
                        <a:rPr lang="en-US" sz="2400" b="1">
                          <a:effectLst/>
                        </a:rPr>
                        <a:t>4</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solidFill>
                            <a:srgbClr val="FF0000"/>
                          </a:solidFill>
                          <a:effectLst/>
                        </a:rPr>
                        <a:t>Bộ phận sinh nhiệt</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20000"/>
                        </a:lnSpc>
                        <a:spcAft>
                          <a:spcPts val="800"/>
                        </a:spcAft>
                      </a:pPr>
                      <a:r>
                        <a:rPr lang="en-US" sz="2400" b="1">
                          <a:effectLst/>
                        </a:rPr>
                        <a:t>Cung cấp nhiệt cho nồi .</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7711608"/>
                  </a:ext>
                </a:extLst>
              </a:tr>
              <a:tr h="1525674">
                <a:tc>
                  <a:txBody>
                    <a:bodyPr/>
                    <a:lstStyle/>
                    <a:p>
                      <a:pPr algn="ctr">
                        <a:lnSpc>
                          <a:spcPct val="120000"/>
                        </a:lnSpc>
                        <a:spcAft>
                          <a:spcPts val="800"/>
                        </a:spcAft>
                      </a:pPr>
                      <a:r>
                        <a:rPr lang="en-US" sz="2400" b="1">
                          <a:effectLst/>
                        </a:rPr>
                        <a:t>5</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20000"/>
                        </a:lnSpc>
                        <a:spcAft>
                          <a:spcPts val="800"/>
                        </a:spcAft>
                      </a:pPr>
                      <a:r>
                        <a:rPr lang="en-US" sz="2400" b="1">
                          <a:solidFill>
                            <a:srgbClr val="FF0000"/>
                          </a:solidFill>
                          <a:effectLst/>
                        </a:rPr>
                        <a:t>Bảng điều khiển</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20000"/>
                        </a:lnSpc>
                        <a:spcAft>
                          <a:spcPts val="800"/>
                        </a:spcAft>
                      </a:pPr>
                      <a:r>
                        <a:rPr lang="en-US" sz="2400" b="1">
                          <a:effectLst/>
                        </a:rPr>
                        <a:t> Điều khiển ở các chế độ khác nhau như bật tắt, chọn chế độ nấu, hiển thị trạng thái của nồi cơm điện,</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81262531"/>
                  </a:ext>
                </a:extLst>
              </a:tr>
            </a:tbl>
          </a:graphicData>
        </a:graphic>
      </p:graphicFrame>
    </p:spTree>
    <p:extLst>
      <p:ext uri="{BB962C8B-B14F-4D97-AF65-F5344CB8AC3E}">
        <p14:creationId xmlns:p14="http://schemas.microsoft.com/office/powerpoint/2010/main" val="148794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3754554" cy="461665"/>
          </a:xfrm>
          <a:prstGeom prst="rect">
            <a:avLst/>
          </a:prstGeom>
          <a:noFill/>
        </p:spPr>
        <p:txBody>
          <a:bodyPr wrap="none" rtlCol="0">
            <a:spAutoFit/>
          </a:bodyPr>
          <a:lstStyle/>
          <a:p>
            <a:r>
              <a:rPr lang="en-US" sz="2400" b="1">
                <a:solidFill>
                  <a:srgbClr val="FF0000"/>
                </a:solidFill>
              </a:rPr>
              <a:t>II. NGUYÊN LÍ LÀM VIỆC</a:t>
            </a:r>
          </a:p>
        </p:txBody>
      </p:sp>
      <p:sp>
        <p:nvSpPr>
          <p:cNvPr id="5" name="Hộp Văn bản 4">
            <a:extLst>
              <a:ext uri="{FF2B5EF4-FFF2-40B4-BE49-F238E27FC236}">
                <a16:creationId xmlns:a16="http://schemas.microsoft.com/office/drawing/2014/main" id="{6A0D2204-B06A-41FC-B84A-7E08B387C18B}"/>
              </a:ext>
            </a:extLst>
          </p:cNvPr>
          <p:cNvSpPr txBox="1"/>
          <p:nvPr/>
        </p:nvSpPr>
        <p:spPr>
          <a:xfrm>
            <a:off x="305972" y="1624598"/>
            <a:ext cx="8532056" cy="2923108"/>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a:spAutoFit/>
          </a:bodyPr>
          <a:lstStyle/>
          <a:p>
            <a:pPr algn="just">
              <a:lnSpc>
                <a:spcPct val="130000"/>
              </a:lnSpc>
            </a:pPr>
            <a:r>
              <a:rPr lang="vi-VN" sz="2400" b="1"/>
              <a:t>+ Nồi cơm điện làm việc:  </a:t>
            </a:r>
            <a:endParaRPr lang="en-US" sz="2400" b="1"/>
          </a:p>
          <a:p>
            <a:pPr algn="just">
              <a:lnSpc>
                <a:spcPct val="130000"/>
              </a:lnSpc>
            </a:pPr>
            <a:r>
              <a:rPr lang="en-US" sz="2400" b="1"/>
              <a:t>- </a:t>
            </a:r>
            <a:r>
              <a:rPr lang="vi-VN" sz="2400" b="1"/>
              <a:t>Khi bắt đầu nấu, bộ phận điều khiển cấp điện cho bộ phận sinh nhiệt, khi đó nồi làm việc ở chế độ nấu.</a:t>
            </a:r>
          </a:p>
          <a:p>
            <a:pPr algn="just">
              <a:lnSpc>
                <a:spcPct val="130000"/>
              </a:lnSpc>
            </a:pPr>
            <a:r>
              <a:rPr lang="en-US" sz="2400" b="1"/>
              <a:t>- </a:t>
            </a:r>
            <a:r>
              <a:rPr lang="vi-VN" sz="2400" b="1"/>
              <a:t>Khi cơm cạn nước, bộ phận điều khiển làm giảm nhiệt độ của bộ phận sinh nhiệt, nồi chuyển sang chế độ giữ ấm.</a:t>
            </a:r>
          </a:p>
        </p:txBody>
      </p:sp>
      <p:sp>
        <p:nvSpPr>
          <p:cNvPr id="10" name="Hộp Văn bản 9">
            <a:extLst>
              <a:ext uri="{FF2B5EF4-FFF2-40B4-BE49-F238E27FC236}">
                <a16:creationId xmlns:a16="http://schemas.microsoft.com/office/drawing/2014/main" id="{FAE91927-37A7-445B-A484-F9A948B6676D}"/>
              </a:ext>
            </a:extLst>
          </p:cNvPr>
          <p:cNvSpPr txBox="1"/>
          <p:nvPr/>
        </p:nvSpPr>
        <p:spPr>
          <a:xfrm>
            <a:off x="499403" y="896705"/>
            <a:ext cx="7730197" cy="461665"/>
          </a:xfrm>
          <a:prstGeom prst="rect">
            <a:avLst/>
          </a:prstGeom>
          <a:solidFill>
            <a:srgbClr val="FF0000"/>
          </a:solidFill>
        </p:spPr>
        <p:txBody>
          <a:bodyPr wrap="square">
            <a:spAutoFit/>
          </a:bodyPr>
          <a:lstStyle/>
          <a:p>
            <a:pPr algn="just"/>
            <a:r>
              <a:rPr lang="vi-VN" sz="2400" b="1">
                <a:solidFill>
                  <a:schemeClr val="bg1"/>
                </a:solidFill>
              </a:rPr>
              <a:t>Nồi cơm điện làm việc như thế nào?</a:t>
            </a:r>
            <a:endParaRPr lang="en-US" sz="2400" b="1">
              <a:solidFill>
                <a:schemeClr val="bg1"/>
              </a:solidFill>
            </a:endParaRPr>
          </a:p>
        </p:txBody>
      </p:sp>
    </p:spTree>
    <p:extLst>
      <p:ext uri="{BB962C8B-B14F-4D97-AF65-F5344CB8AC3E}">
        <p14:creationId xmlns:p14="http://schemas.microsoft.com/office/powerpoint/2010/main" val="368615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barn(inVertical)">
                                      <p:cBhvr>
                                        <p:cTn id="20" dur="500"/>
                                        <p:tgtEl>
                                          <p:spTgt spid="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barn(inVertical)">
                                      <p:cBhvr>
                                        <p:cTn id="2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3754554" cy="461665"/>
          </a:xfrm>
          <a:prstGeom prst="rect">
            <a:avLst/>
          </a:prstGeom>
          <a:noFill/>
        </p:spPr>
        <p:txBody>
          <a:bodyPr wrap="none" rtlCol="0">
            <a:spAutoFit/>
          </a:bodyPr>
          <a:lstStyle/>
          <a:p>
            <a:r>
              <a:rPr lang="en-US" sz="2400" b="1">
                <a:solidFill>
                  <a:srgbClr val="FF0000"/>
                </a:solidFill>
              </a:rPr>
              <a:t>II. NGUYÊN LÍ LÀM VIỆC</a:t>
            </a:r>
          </a:p>
        </p:txBody>
      </p:sp>
      <p:sp>
        <p:nvSpPr>
          <p:cNvPr id="5" name="Hộp Văn bản 4">
            <a:extLst>
              <a:ext uri="{FF2B5EF4-FFF2-40B4-BE49-F238E27FC236}">
                <a16:creationId xmlns:a16="http://schemas.microsoft.com/office/drawing/2014/main" id="{6A0D2204-B06A-41FC-B84A-7E08B387C18B}"/>
              </a:ext>
            </a:extLst>
          </p:cNvPr>
          <p:cNvSpPr txBox="1"/>
          <p:nvPr/>
        </p:nvSpPr>
        <p:spPr>
          <a:xfrm>
            <a:off x="400929" y="630477"/>
            <a:ext cx="8532056" cy="1200329"/>
          </a:xfrm>
          <a:prstGeom prst="rect">
            <a:avLst/>
          </a:prstGeom>
          <a:noFill/>
        </p:spPr>
        <p:txBody>
          <a:bodyPr wrap="square">
            <a:spAutoFit/>
          </a:bodyPr>
          <a:lstStyle/>
          <a:p>
            <a:pPr algn="just"/>
            <a:r>
              <a:rPr lang="en-US" sz="2400" b="1"/>
              <a:t>Quan sát hình 12.3 sgk.</a:t>
            </a:r>
          </a:p>
          <a:p>
            <a:pPr algn="just"/>
            <a:r>
              <a:rPr lang="en-US" sz="2400" b="1"/>
              <a:t>+  Nêu sự khác nhau về màu sắc giữa các khối chức năng của hình 12.3a và 12.3b.</a:t>
            </a:r>
          </a:p>
        </p:txBody>
      </p:sp>
      <p:pic>
        <p:nvPicPr>
          <p:cNvPr id="7" name="Hình ảnh 6">
            <a:extLst>
              <a:ext uri="{FF2B5EF4-FFF2-40B4-BE49-F238E27FC236}">
                <a16:creationId xmlns:a16="http://schemas.microsoft.com/office/drawing/2014/main" id="{3652E4DB-879A-4F37-A9C9-18D67A60C71D}"/>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Lst>
          </a:blip>
          <a:stretch>
            <a:fillRect/>
          </a:stretch>
        </p:blipFill>
        <p:spPr>
          <a:xfrm>
            <a:off x="211015" y="1830806"/>
            <a:ext cx="8721970" cy="4073551"/>
          </a:xfrm>
          <a:prstGeom prst="rect">
            <a:avLst/>
          </a:prstGeom>
        </p:spPr>
      </p:pic>
      <p:sp>
        <p:nvSpPr>
          <p:cNvPr id="9" name="Hộp Văn bản 8">
            <a:extLst>
              <a:ext uri="{FF2B5EF4-FFF2-40B4-BE49-F238E27FC236}">
                <a16:creationId xmlns:a16="http://schemas.microsoft.com/office/drawing/2014/main" id="{0F9D5D04-1250-479C-8FA7-23C8FC156E53}"/>
              </a:ext>
            </a:extLst>
          </p:cNvPr>
          <p:cNvSpPr txBox="1"/>
          <p:nvPr/>
        </p:nvSpPr>
        <p:spPr>
          <a:xfrm>
            <a:off x="253217" y="5904357"/>
            <a:ext cx="8496887" cy="830997"/>
          </a:xfrm>
          <a:prstGeom prst="rect">
            <a:avLst/>
          </a:prstGeom>
          <a:noFill/>
        </p:spPr>
        <p:txBody>
          <a:bodyPr wrap="square">
            <a:spAutoFit/>
          </a:bodyPr>
          <a:lstStyle/>
          <a:p>
            <a:pPr algn="just"/>
            <a:r>
              <a:rPr lang="en-US" sz="2400" b="1"/>
              <a:t>+  Giải thích sự khác nhau về màu sắc của các khối chức năng đó .</a:t>
            </a:r>
          </a:p>
        </p:txBody>
      </p:sp>
    </p:spTree>
    <p:extLst>
      <p:ext uri="{BB962C8B-B14F-4D97-AF65-F5344CB8AC3E}">
        <p14:creationId xmlns:p14="http://schemas.microsoft.com/office/powerpoint/2010/main" val="2530082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3754554" cy="461665"/>
          </a:xfrm>
          <a:prstGeom prst="rect">
            <a:avLst/>
          </a:prstGeom>
          <a:noFill/>
        </p:spPr>
        <p:txBody>
          <a:bodyPr wrap="none" rtlCol="0">
            <a:spAutoFit/>
          </a:bodyPr>
          <a:lstStyle/>
          <a:p>
            <a:r>
              <a:rPr lang="en-US" sz="2400" b="1">
                <a:solidFill>
                  <a:srgbClr val="FF0000"/>
                </a:solidFill>
              </a:rPr>
              <a:t>II. NGUYÊN LÍ LÀM VIỆC</a:t>
            </a:r>
          </a:p>
        </p:txBody>
      </p:sp>
      <p:sp>
        <p:nvSpPr>
          <p:cNvPr id="5" name="Hộp Văn bản 4">
            <a:extLst>
              <a:ext uri="{FF2B5EF4-FFF2-40B4-BE49-F238E27FC236}">
                <a16:creationId xmlns:a16="http://schemas.microsoft.com/office/drawing/2014/main" id="{6A0D2204-B06A-41FC-B84A-7E08B387C18B}"/>
              </a:ext>
            </a:extLst>
          </p:cNvPr>
          <p:cNvSpPr txBox="1"/>
          <p:nvPr/>
        </p:nvSpPr>
        <p:spPr>
          <a:xfrm>
            <a:off x="400929" y="630477"/>
            <a:ext cx="8532056" cy="1938992"/>
          </a:xfrm>
          <a:prstGeom prst="rect">
            <a:avLst/>
          </a:prstGeom>
          <a:noFill/>
        </p:spPr>
        <p:txBody>
          <a:bodyPr wrap="square">
            <a:spAutoFit/>
          </a:bodyPr>
          <a:lstStyle/>
          <a:p>
            <a:pPr algn="just"/>
            <a:r>
              <a:rPr lang="en-US" sz="2400" b="1"/>
              <a:t>Quan sát hình 12.3 sgk.</a:t>
            </a:r>
          </a:p>
          <a:p>
            <a:pPr algn="just"/>
            <a:r>
              <a:rPr lang="en-US" sz="2400" b="1"/>
              <a:t>+  Nêu sự khác nhau về màu sắc giữa các khối chức năng của hình 12.3a và 12.3b.</a:t>
            </a:r>
          </a:p>
          <a:p>
            <a:pPr algn="just"/>
            <a:r>
              <a:rPr lang="en-US" sz="2400" b="1"/>
              <a:t>+  Giải thích sự khác nhau về màu sắc của các khối chức năng đó .</a:t>
            </a:r>
          </a:p>
        </p:txBody>
      </p:sp>
      <p:graphicFrame>
        <p:nvGraphicFramePr>
          <p:cNvPr id="3" name="Bảng 2">
            <a:extLst>
              <a:ext uri="{FF2B5EF4-FFF2-40B4-BE49-F238E27FC236}">
                <a16:creationId xmlns:a16="http://schemas.microsoft.com/office/drawing/2014/main" id="{D676D570-EB3B-415C-88FC-9D676032D692}"/>
              </a:ext>
            </a:extLst>
          </p:cNvPr>
          <p:cNvGraphicFramePr>
            <a:graphicFrameLocks noGrp="1"/>
          </p:cNvGraphicFramePr>
          <p:nvPr>
            <p:extLst>
              <p:ext uri="{D42A27DB-BD31-4B8C-83A1-F6EECF244321}">
                <p14:modId xmlns:p14="http://schemas.microsoft.com/office/powerpoint/2010/main" val="3207986744"/>
              </p:ext>
            </p:extLst>
          </p:nvPr>
        </p:nvGraphicFramePr>
        <p:xfrm>
          <a:off x="253218" y="2615147"/>
          <a:ext cx="8679768" cy="4131568"/>
        </p:xfrm>
        <a:graphic>
          <a:graphicData uri="http://schemas.openxmlformats.org/drawingml/2006/table">
            <a:tbl>
              <a:tblPr bandRow="1">
                <a:tableStyleId>{5C22544A-7EE6-4342-B048-85BDC9FD1C3A}</a:tableStyleId>
              </a:tblPr>
              <a:tblGrid>
                <a:gridCol w="2278026">
                  <a:extLst>
                    <a:ext uri="{9D8B030D-6E8A-4147-A177-3AD203B41FA5}">
                      <a16:colId xmlns:a16="http://schemas.microsoft.com/office/drawing/2014/main" val="2054948164"/>
                    </a:ext>
                  </a:extLst>
                </a:gridCol>
                <a:gridCol w="3201739">
                  <a:extLst>
                    <a:ext uri="{9D8B030D-6E8A-4147-A177-3AD203B41FA5}">
                      <a16:colId xmlns:a16="http://schemas.microsoft.com/office/drawing/2014/main" val="3365624665"/>
                    </a:ext>
                  </a:extLst>
                </a:gridCol>
                <a:gridCol w="3200003">
                  <a:extLst>
                    <a:ext uri="{9D8B030D-6E8A-4147-A177-3AD203B41FA5}">
                      <a16:colId xmlns:a16="http://schemas.microsoft.com/office/drawing/2014/main" val="484399866"/>
                    </a:ext>
                  </a:extLst>
                </a:gridCol>
              </a:tblGrid>
              <a:tr h="457307">
                <a:tc>
                  <a:txBody>
                    <a:bodyPr/>
                    <a:lstStyle/>
                    <a:p>
                      <a:pPr algn="ctr">
                        <a:lnSpc>
                          <a:spcPct val="120000"/>
                        </a:lnSpc>
                        <a:spcAft>
                          <a:spcPts val="800"/>
                        </a:spcAft>
                      </a:pP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solidFill>
                            <a:srgbClr val="FF0000"/>
                          </a:solidFill>
                          <a:effectLst/>
                        </a:rPr>
                        <a:t>Hình 12.3a</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solidFill>
                            <a:srgbClr val="FF0000"/>
                          </a:solidFill>
                          <a:effectLst/>
                        </a:rPr>
                        <a:t>Hình 12.3b</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0397396"/>
                  </a:ext>
                </a:extLst>
              </a:tr>
              <a:tr h="627166">
                <a:tc>
                  <a:txBody>
                    <a:bodyPr/>
                    <a:lstStyle/>
                    <a:p>
                      <a:pPr algn="ctr">
                        <a:lnSpc>
                          <a:spcPct val="120000"/>
                        </a:lnSpc>
                        <a:spcAft>
                          <a:spcPts val="800"/>
                        </a:spcAft>
                      </a:pPr>
                      <a:r>
                        <a:rPr lang="en-US" sz="2400" b="1">
                          <a:solidFill>
                            <a:srgbClr val="FF0000"/>
                          </a:solidFill>
                          <a:effectLst/>
                        </a:rPr>
                        <a:t> Màu sắc</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282481"/>
                  </a:ext>
                </a:extLst>
              </a:tr>
              <a:tr h="1111348">
                <a:tc>
                  <a:txBody>
                    <a:bodyPr/>
                    <a:lstStyle/>
                    <a:p>
                      <a:pPr algn="ctr">
                        <a:lnSpc>
                          <a:spcPct val="120000"/>
                        </a:lnSpc>
                        <a:spcAft>
                          <a:spcPts val="800"/>
                        </a:spcAft>
                      </a:pPr>
                      <a:r>
                        <a:rPr lang="en-US" sz="2400" b="1">
                          <a:solidFill>
                            <a:srgbClr val="FF0000"/>
                          </a:solidFill>
                          <a:effectLst/>
                        </a:rPr>
                        <a:t>Chức năng</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5728738"/>
                  </a:ext>
                </a:extLst>
              </a:tr>
              <a:tr h="1935747">
                <a:tc>
                  <a:txBody>
                    <a:bodyPr/>
                    <a:lstStyle/>
                    <a:p>
                      <a:pPr algn="ctr">
                        <a:lnSpc>
                          <a:spcPct val="120000"/>
                        </a:lnSpc>
                        <a:spcAft>
                          <a:spcPts val="800"/>
                        </a:spcAft>
                      </a:pPr>
                      <a:r>
                        <a:rPr lang="en-US" sz="2400" b="1">
                          <a:solidFill>
                            <a:srgbClr val="FF0000"/>
                          </a:solidFill>
                          <a:effectLst/>
                        </a:rPr>
                        <a:t>Giải thích sự khác nhau giữa 2 màu</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833036"/>
                  </a:ext>
                </a:extLst>
              </a:tr>
            </a:tbl>
          </a:graphicData>
        </a:graphic>
      </p:graphicFrame>
    </p:spTree>
    <p:extLst>
      <p:ext uri="{BB962C8B-B14F-4D97-AF65-F5344CB8AC3E}">
        <p14:creationId xmlns:p14="http://schemas.microsoft.com/office/powerpoint/2010/main" val="120469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3754554" cy="461665"/>
          </a:xfrm>
          <a:prstGeom prst="rect">
            <a:avLst/>
          </a:prstGeom>
          <a:noFill/>
        </p:spPr>
        <p:txBody>
          <a:bodyPr wrap="none" rtlCol="0">
            <a:spAutoFit/>
          </a:bodyPr>
          <a:lstStyle/>
          <a:p>
            <a:r>
              <a:rPr lang="en-US" sz="2400" b="1">
                <a:solidFill>
                  <a:srgbClr val="FF0000"/>
                </a:solidFill>
              </a:rPr>
              <a:t>II. NGUYÊN LÍ LÀM VIỆC</a:t>
            </a:r>
          </a:p>
        </p:txBody>
      </p:sp>
      <p:sp>
        <p:nvSpPr>
          <p:cNvPr id="5" name="Hộp Văn bản 4">
            <a:extLst>
              <a:ext uri="{FF2B5EF4-FFF2-40B4-BE49-F238E27FC236}">
                <a16:creationId xmlns:a16="http://schemas.microsoft.com/office/drawing/2014/main" id="{6A0D2204-B06A-41FC-B84A-7E08B387C18B}"/>
              </a:ext>
            </a:extLst>
          </p:cNvPr>
          <p:cNvSpPr txBox="1"/>
          <p:nvPr/>
        </p:nvSpPr>
        <p:spPr>
          <a:xfrm>
            <a:off x="400929" y="630477"/>
            <a:ext cx="8532056" cy="1938992"/>
          </a:xfrm>
          <a:prstGeom prst="rect">
            <a:avLst/>
          </a:prstGeom>
          <a:noFill/>
        </p:spPr>
        <p:txBody>
          <a:bodyPr wrap="square">
            <a:spAutoFit/>
          </a:bodyPr>
          <a:lstStyle/>
          <a:p>
            <a:pPr algn="just"/>
            <a:r>
              <a:rPr lang="en-US" sz="2400" b="1"/>
              <a:t>Quan sát hình 12.3 sgk.</a:t>
            </a:r>
          </a:p>
          <a:p>
            <a:pPr algn="just"/>
            <a:r>
              <a:rPr lang="en-US" sz="2400" b="1"/>
              <a:t>+  Nêu sự khác nhau về màu sắc giữa các khối chức năng của hình 12.3a và 12.3b.</a:t>
            </a:r>
          </a:p>
          <a:p>
            <a:pPr algn="just"/>
            <a:r>
              <a:rPr lang="en-US" sz="2400" b="1"/>
              <a:t>+  Giải thích sự khác nhau về màu sắc của các khối chức năng đó .</a:t>
            </a:r>
          </a:p>
        </p:txBody>
      </p:sp>
      <p:graphicFrame>
        <p:nvGraphicFramePr>
          <p:cNvPr id="3" name="Bảng 2">
            <a:extLst>
              <a:ext uri="{FF2B5EF4-FFF2-40B4-BE49-F238E27FC236}">
                <a16:creationId xmlns:a16="http://schemas.microsoft.com/office/drawing/2014/main" id="{D676D570-EB3B-415C-88FC-9D676032D692}"/>
              </a:ext>
            </a:extLst>
          </p:cNvPr>
          <p:cNvGraphicFramePr>
            <a:graphicFrameLocks noGrp="1"/>
          </p:cNvGraphicFramePr>
          <p:nvPr/>
        </p:nvGraphicFramePr>
        <p:xfrm>
          <a:off x="253218" y="2615147"/>
          <a:ext cx="8679768" cy="4131568"/>
        </p:xfrm>
        <a:graphic>
          <a:graphicData uri="http://schemas.openxmlformats.org/drawingml/2006/table">
            <a:tbl>
              <a:tblPr bandRow="1">
                <a:tableStyleId>{5C22544A-7EE6-4342-B048-85BDC9FD1C3A}</a:tableStyleId>
              </a:tblPr>
              <a:tblGrid>
                <a:gridCol w="2278026">
                  <a:extLst>
                    <a:ext uri="{9D8B030D-6E8A-4147-A177-3AD203B41FA5}">
                      <a16:colId xmlns:a16="http://schemas.microsoft.com/office/drawing/2014/main" val="2054948164"/>
                    </a:ext>
                  </a:extLst>
                </a:gridCol>
                <a:gridCol w="3201739">
                  <a:extLst>
                    <a:ext uri="{9D8B030D-6E8A-4147-A177-3AD203B41FA5}">
                      <a16:colId xmlns:a16="http://schemas.microsoft.com/office/drawing/2014/main" val="3365624665"/>
                    </a:ext>
                  </a:extLst>
                </a:gridCol>
                <a:gridCol w="3200003">
                  <a:extLst>
                    <a:ext uri="{9D8B030D-6E8A-4147-A177-3AD203B41FA5}">
                      <a16:colId xmlns:a16="http://schemas.microsoft.com/office/drawing/2014/main" val="484399866"/>
                    </a:ext>
                  </a:extLst>
                </a:gridCol>
              </a:tblGrid>
              <a:tr h="457307">
                <a:tc>
                  <a:txBody>
                    <a:bodyPr/>
                    <a:lstStyle/>
                    <a:p>
                      <a:pPr algn="ctr">
                        <a:lnSpc>
                          <a:spcPct val="120000"/>
                        </a:lnSpc>
                        <a:spcAft>
                          <a:spcPts val="800"/>
                        </a:spcAft>
                      </a:pP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solidFill>
                            <a:srgbClr val="FF0000"/>
                          </a:solidFill>
                          <a:effectLst/>
                        </a:rPr>
                        <a:t>Hình 12.3a</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solidFill>
                            <a:srgbClr val="FF0000"/>
                          </a:solidFill>
                          <a:effectLst/>
                        </a:rPr>
                        <a:t>Hình 12.3b</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0397396"/>
                  </a:ext>
                </a:extLst>
              </a:tr>
              <a:tr h="627166">
                <a:tc>
                  <a:txBody>
                    <a:bodyPr/>
                    <a:lstStyle/>
                    <a:p>
                      <a:pPr algn="ctr">
                        <a:lnSpc>
                          <a:spcPct val="120000"/>
                        </a:lnSpc>
                        <a:spcAft>
                          <a:spcPts val="800"/>
                        </a:spcAft>
                      </a:pPr>
                      <a:r>
                        <a:rPr lang="en-US" sz="2400" b="1">
                          <a:solidFill>
                            <a:srgbClr val="FF0000"/>
                          </a:solidFill>
                          <a:effectLst/>
                        </a:rPr>
                        <a:t> Màu sắc</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effectLst/>
                        </a:rPr>
                        <a:t>Màu hồng đậm</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effectLst/>
                        </a:rPr>
                        <a:t>Màu hồng nhạt</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282481"/>
                  </a:ext>
                </a:extLst>
              </a:tr>
              <a:tr h="1111348">
                <a:tc>
                  <a:txBody>
                    <a:bodyPr/>
                    <a:lstStyle/>
                    <a:p>
                      <a:pPr algn="ctr">
                        <a:lnSpc>
                          <a:spcPct val="120000"/>
                        </a:lnSpc>
                        <a:spcAft>
                          <a:spcPts val="800"/>
                        </a:spcAft>
                      </a:pPr>
                      <a:r>
                        <a:rPr lang="en-US" sz="2400" b="1">
                          <a:solidFill>
                            <a:srgbClr val="FF0000"/>
                          </a:solidFill>
                          <a:effectLst/>
                        </a:rPr>
                        <a:t>Chức năng</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effectLst/>
                        </a:rPr>
                        <a:t>Là nồi cơm điện ở chế độ nấu</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effectLst/>
                        </a:rPr>
                        <a:t>Là nồi cơm điện ỏ chế độ giữ ấm.</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5728738"/>
                  </a:ext>
                </a:extLst>
              </a:tr>
              <a:tr h="1935747">
                <a:tc>
                  <a:txBody>
                    <a:bodyPr/>
                    <a:lstStyle/>
                    <a:p>
                      <a:pPr algn="ctr">
                        <a:lnSpc>
                          <a:spcPct val="120000"/>
                        </a:lnSpc>
                        <a:spcAft>
                          <a:spcPts val="800"/>
                        </a:spcAft>
                      </a:pPr>
                      <a:r>
                        <a:rPr lang="en-US" sz="2400" b="1">
                          <a:solidFill>
                            <a:srgbClr val="FF0000"/>
                          </a:solidFill>
                          <a:effectLst/>
                        </a:rPr>
                        <a:t>Giải thích sự khác nhau giữa 2 màu</a:t>
                      </a:r>
                      <a:endPar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effectLst/>
                        </a:rPr>
                        <a:t>Màu sắc đậm hơn mô tả nồi nấu cung cấp lượng nhiệt nhiều.</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20000"/>
                        </a:lnSpc>
                        <a:spcAft>
                          <a:spcPts val="800"/>
                        </a:spcAft>
                      </a:pPr>
                      <a:r>
                        <a:rPr lang="en-US" sz="2400" b="1">
                          <a:effectLst/>
                        </a:rPr>
                        <a:t>Màu  sắc nhạt  hơn mô tả nồi nấu cung cấp lượng nhiệt ít hơn.</a:t>
                      </a:r>
                      <a:endParaRPr lang="en-US"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833036"/>
                  </a:ext>
                </a:extLst>
              </a:tr>
            </a:tbl>
          </a:graphicData>
        </a:graphic>
      </p:graphicFrame>
    </p:spTree>
    <p:extLst>
      <p:ext uri="{BB962C8B-B14F-4D97-AF65-F5344CB8AC3E}">
        <p14:creationId xmlns:p14="http://schemas.microsoft.com/office/powerpoint/2010/main" val="3259305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4305794" cy="461665"/>
          </a:xfrm>
          <a:prstGeom prst="rect">
            <a:avLst/>
          </a:prstGeom>
          <a:noFill/>
        </p:spPr>
        <p:txBody>
          <a:bodyPr wrap="none" rtlCol="0">
            <a:spAutoFit/>
          </a:bodyPr>
          <a:lstStyle/>
          <a:p>
            <a:r>
              <a:rPr lang="en-US" sz="2400" b="1">
                <a:solidFill>
                  <a:srgbClr val="FF0000"/>
                </a:solidFill>
              </a:rPr>
              <a:t>III. LỰA CHỌN VÀ SỬ DỤNG</a:t>
            </a:r>
          </a:p>
        </p:txBody>
      </p:sp>
      <p:sp>
        <p:nvSpPr>
          <p:cNvPr id="5" name="Hộp Văn bản 4">
            <a:extLst>
              <a:ext uri="{FF2B5EF4-FFF2-40B4-BE49-F238E27FC236}">
                <a16:creationId xmlns:a16="http://schemas.microsoft.com/office/drawing/2014/main" id="{6A0D2204-B06A-41FC-B84A-7E08B387C18B}"/>
              </a:ext>
            </a:extLst>
          </p:cNvPr>
          <p:cNvSpPr txBox="1"/>
          <p:nvPr/>
        </p:nvSpPr>
        <p:spPr>
          <a:xfrm>
            <a:off x="400929" y="630477"/>
            <a:ext cx="8532056" cy="461665"/>
          </a:xfrm>
          <a:prstGeom prst="rect">
            <a:avLst/>
          </a:prstGeom>
          <a:noFill/>
        </p:spPr>
        <p:txBody>
          <a:bodyPr wrap="square">
            <a:spAutoFit/>
          </a:bodyPr>
          <a:lstStyle/>
          <a:p>
            <a:pPr algn="just"/>
            <a:r>
              <a:rPr lang="en-US" sz="2400" b="1"/>
              <a:t>1. Lựa chọn (SGK - tr 66)</a:t>
            </a:r>
          </a:p>
        </p:txBody>
      </p:sp>
      <p:sp>
        <p:nvSpPr>
          <p:cNvPr id="6" name="Hộp Văn bản 5">
            <a:extLst>
              <a:ext uri="{FF2B5EF4-FFF2-40B4-BE49-F238E27FC236}">
                <a16:creationId xmlns:a16="http://schemas.microsoft.com/office/drawing/2014/main" id="{9CEAD69E-5E29-48A8-B14F-3324ADD92195}"/>
              </a:ext>
            </a:extLst>
          </p:cNvPr>
          <p:cNvSpPr txBox="1"/>
          <p:nvPr/>
        </p:nvSpPr>
        <p:spPr>
          <a:xfrm>
            <a:off x="253218" y="1092142"/>
            <a:ext cx="8679767" cy="2239844"/>
          </a:xfrm>
          <a:prstGeom prst="rect">
            <a:avLst/>
          </a:prstGeom>
          <a:noFill/>
        </p:spPr>
        <p:txBody>
          <a:bodyPr wrap="square">
            <a:spAutoFit/>
          </a:bodyPr>
          <a:lstStyle/>
          <a:p>
            <a:pPr algn="just">
              <a:lnSpc>
                <a:spcPct val="150000"/>
              </a:lnSpc>
            </a:pPr>
            <a:r>
              <a:rPr lang="en-US" sz="2400" b="1">
                <a:solidFill>
                  <a:srgbClr val="FF0000"/>
                </a:solidFill>
              </a:rPr>
              <a:t>	</a:t>
            </a:r>
            <a:r>
              <a:rPr lang="vi-VN" sz="2400" b="1">
                <a:solidFill>
                  <a:srgbClr val="FF0000"/>
                </a:solidFill>
              </a:rPr>
              <a:t>Ngoài những nguyên tắc chung về lựa chọn đồ dùng điện trong gia đình, khi lựa chọn nồi cơm điện cần quan tâm đến dung tích, chức năng của nồi sao cho phù hợp với điều kiện thực tế của gia đình.</a:t>
            </a:r>
            <a:endParaRPr lang="en-US" sz="2400" b="1">
              <a:solidFill>
                <a:srgbClr val="FF0000"/>
              </a:solidFill>
            </a:endParaRPr>
          </a:p>
        </p:txBody>
      </p:sp>
    </p:spTree>
    <p:extLst>
      <p:ext uri="{BB962C8B-B14F-4D97-AF65-F5344CB8AC3E}">
        <p14:creationId xmlns:p14="http://schemas.microsoft.com/office/powerpoint/2010/main" val="343547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8D67C78-1D7C-473B-A780-D58F7ACB84E2}"/>
              </a:ext>
            </a:extLst>
          </p:cNvPr>
          <p:cNvSpPr txBox="1"/>
          <p:nvPr/>
        </p:nvSpPr>
        <p:spPr>
          <a:xfrm>
            <a:off x="253218" y="168812"/>
            <a:ext cx="4305794" cy="461665"/>
          </a:xfrm>
          <a:prstGeom prst="rect">
            <a:avLst/>
          </a:prstGeom>
          <a:noFill/>
        </p:spPr>
        <p:txBody>
          <a:bodyPr wrap="none" rtlCol="0">
            <a:spAutoFit/>
          </a:bodyPr>
          <a:lstStyle/>
          <a:p>
            <a:r>
              <a:rPr lang="en-US" sz="2400" b="1">
                <a:solidFill>
                  <a:srgbClr val="FF0000"/>
                </a:solidFill>
              </a:rPr>
              <a:t>III. LỰA CHỌN VÀ SỬ DỤNG</a:t>
            </a:r>
          </a:p>
        </p:txBody>
      </p:sp>
      <p:sp>
        <p:nvSpPr>
          <p:cNvPr id="7" name="Hộp Văn bản 6">
            <a:extLst>
              <a:ext uri="{FF2B5EF4-FFF2-40B4-BE49-F238E27FC236}">
                <a16:creationId xmlns:a16="http://schemas.microsoft.com/office/drawing/2014/main" id="{9788BE26-8E33-4D6A-8C0C-10A8E00290B0}"/>
              </a:ext>
            </a:extLst>
          </p:cNvPr>
          <p:cNvSpPr txBox="1"/>
          <p:nvPr/>
        </p:nvSpPr>
        <p:spPr>
          <a:xfrm>
            <a:off x="611944" y="630477"/>
            <a:ext cx="8532056" cy="461665"/>
          </a:xfrm>
          <a:prstGeom prst="rect">
            <a:avLst/>
          </a:prstGeom>
          <a:noFill/>
        </p:spPr>
        <p:txBody>
          <a:bodyPr wrap="square">
            <a:spAutoFit/>
          </a:bodyPr>
          <a:lstStyle/>
          <a:p>
            <a:pPr algn="just"/>
            <a:r>
              <a:rPr lang="en-US" sz="2400" b="1"/>
              <a:t>2. Sử dụng(SGK - tr 67)</a:t>
            </a:r>
          </a:p>
        </p:txBody>
      </p:sp>
      <p:sp>
        <p:nvSpPr>
          <p:cNvPr id="8" name="Hộp Văn bản 7">
            <a:extLst>
              <a:ext uri="{FF2B5EF4-FFF2-40B4-BE49-F238E27FC236}">
                <a16:creationId xmlns:a16="http://schemas.microsoft.com/office/drawing/2014/main" id="{05271722-27E1-4815-BFF8-EA920796AD04}"/>
              </a:ext>
            </a:extLst>
          </p:cNvPr>
          <p:cNvSpPr txBox="1"/>
          <p:nvPr/>
        </p:nvSpPr>
        <p:spPr>
          <a:xfrm>
            <a:off x="305972" y="1092142"/>
            <a:ext cx="8655148" cy="5813130"/>
          </a:xfrm>
          <a:prstGeom prst="rect">
            <a:avLst/>
          </a:prstGeom>
          <a:noFill/>
        </p:spPr>
        <p:txBody>
          <a:bodyPr wrap="square">
            <a:spAutoFit/>
          </a:bodyPr>
          <a:lstStyle/>
          <a:p>
            <a:pPr algn="just">
              <a:lnSpc>
                <a:spcPct val="120000"/>
              </a:lnSpc>
            </a:pPr>
            <a:r>
              <a:rPr lang="en-US" sz="2400" b="1"/>
              <a:t>-</a:t>
            </a:r>
            <a:r>
              <a:rPr lang="vi-VN" sz="2400" b="1"/>
              <a:t> Khi sử dụng nồi cơm điện cần lưu ý: </a:t>
            </a:r>
            <a:endParaRPr lang="en-US" sz="2400" b="1"/>
          </a:p>
          <a:p>
            <a:pPr algn="just">
              <a:lnSpc>
                <a:spcPct val="120000"/>
              </a:lnSpc>
            </a:pPr>
            <a:r>
              <a:rPr lang="en-US" sz="2400"/>
              <a:t>	+ </a:t>
            </a:r>
            <a:r>
              <a:rPr lang="vi-VN" sz="2400"/>
              <a:t>Đặt nồi cơm điện ở nơi khô ráo, thoáng mát; </a:t>
            </a:r>
            <a:endParaRPr lang="en-US" sz="2400"/>
          </a:p>
          <a:p>
            <a:pPr algn="just">
              <a:lnSpc>
                <a:spcPct val="120000"/>
              </a:lnSpc>
            </a:pPr>
            <a:r>
              <a:rPr lang="en-US" sz="2400"/>
              <a:t>	+ </a:t>
            </a:r>
            <a:r>
              <a:rPr lang="vi-VN" sz="2400"/>
              <a:t>Không dùng các vật dụng cứng cọ rửa có chứa sợi kim loại để lau chùi nồi nấu bên trong; </a:t>
            </a:r>
            <a:endParaRPr lang="en-US" sz="2400"/>
          </a:p>
          <a:p>
            <a:pPr algn="just">
              <a:lnSpc>
                <a:spcPct val="120000"/>
              </a:lnSpc>
            </a:pPr>
            <a:r>
              <a:rPr lang="en-US" sz="2400"/>
              <a:t>	+ </a:t>
            </a:r>
            <a:r>
              <a:rPr lang="vi-VN" sz="2400"/>
              <a:t>Không dùng tay để che hoặc tiếp xúc với lỗ thông hơi của nồi cơm điện khi nồi đang nấu.</a:t>
            </a:r>
          </a:p>
          <a:p>
            <a:pPr algn="just">
              <a:lnSpc>
                <a:spcPct val="120000"/>
              </a:lnSpc>
            </a:pPr>
            <a:r>
              <a:rPr lang="en-US" sz="2400"/>
              <a:t>	+ </a:t>
            </a:r>
            <a:r>
              <a:rPr lang="vi-VN" sz="2400"/>
              <a:t>Không nấu quá lượng gạo quy định. </a:t>
            </a:r>
          </a:p>
          <a:p>
            <a:pPr algn="just">
              <a:lnSpc>
                <a:spcPct val="120000"/>
              </a:lnSpc>
            </a:pPr>
            <a:r>
              <a:rPr lang="en-US" sz="2400" b="1"/>
              <a:t>-</a:t>
            </a:r>
            <a:r>
              <a:rPr lang="vi-VN" sz="2400" b="1"/>
              <a:t> Thứ tự các công việc khi nấu cơm.</a:t>
            </a:r>
          </a:p>
          <a:p>
            <a:pPr lvl="1" algn="just">
              <a:lnSpc>
                <a:spcPct val="120000"/>
              </a:lnSpc>
            </a:pPr>
            <a:r>
              <a:rPr lang="vi-VN" sz="2400" b="1">
                <a:solidFill>
                  <a:srgbClr val="FF0000"/>
                </a:solidFill>
              </a:rPr>
              <a:t>B1: Đong gạo</a:t>
            </a:r>
          </a:p>
          <a:p>
            <a:pPr lvl="1" algn="just">
              <a:lnSpc>
                <a:spcPct val="120000"/>
              </a:lnSpc>
            </a:pPr>
            <a:r>
              <a:rPr lang="vi-VN" sz="2400" b="1">
                <a:solidFill>
                  <a:srgbClr val="FF0000"/>
                </a:solidFill>
              </a:rPr>
              <a:t>B2: Vo gạo</a:t>
            </a:r>
          </a:p>
          <a:p>
            <a:pPr lvl="1" algn="just">
              <a:lnSpc>
                <a:spcPct val="120000"/>
              </a:lnSpc>
            </a:pPr>
            <a:r>
              <a:rPr lang="vi-VN" sz="2400" b="1">
                <a:solidFill>
                  <a:srgbClr val="FF0000"/>
                </a:solidFill>
              </a:rPr>
              <a:t>B3: Điều chỉnh lượng nước</a:t>
            </a:r>
          </a:p>
          <a:p>
            <a:pPr lvl="1" algn="just">
              <a:lnSpc>
                <a:spcPct val="120000"/>
              </a:lnSpc>
            </a:pPr>
            <a:r>
              <a:rPr lang="vi-VN" sz="2400" b="1">
                <a:solidFill>
                  <a:srgbClr val="FF0000"/>
                </a:solidFill>
              </a:rPr>
              <a:t>B4: Đặt nồi nấu và đ</a:t>
            </a:r>
            <a:r>
              <a:rPr lang="en-US" sz="2400" b="1">
                <a:solidFill>
                  <a:srgbClr val="FF0000"/>
                </a:solidFill>
              </a:rPr>
              <a:t>ó</a:t>
            </a:r>
            <a:r>
              <a:rPr lang="vi-VN" sz="2400" b="1">
                <a:solidFill>
                  <a:srgbClr val="FF0000"/>
                </a:solidFill>
              </a:rPr>
              <a:t>ng nắp</a:t>
            </a:r>
          </a:p>
          <a:p>
            <a:pPr lvl="1" algn="just">
              <a:lnSpc>
                <a:spcPct val="120000"/>
              </a:lnSpc>
            </a:pPr>
            <a:r>
              <a:rPr lang="vi-VN" sz="2400" b="1">
                <a:solidFill>
                  <a:srgbClr val="FF0000"/>
                </a:solidFill>
              </a:rPr>
              <a:t>B5: Chọn chế độ nấu</a:t>
            </a:r>
          </a:p>
        </p:txBody>
      </p:sp>
    </p:spTree>
    <p:extLst>
      <p:ext uri="{BB962C8B-B14F-4D97-AF65-F5344CB8AC3E}">
        <p14:creationId xmlns:p14="http://schemas.microsoft.com/office/powerpoint/2010/main" val="3492921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barn(inVertical)">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barn(inVertical)">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barn(inVertical)">
                                      <p:cBhvr>
                                        <p:cTn id="47" dur="500"/>
                                        <p:tgtEl>
                                          <p:spTgt spid="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8">
                                            <p:txEl>
                                              <p:pRg st="9" end="9"/>
                                            </p:txEl>
                                          </p:spTgt>
                                        </p:tgtEl>
                                        <p:attrNameLst>
                                          <p:attrName>style.visibility</p:attrName>
                                        </p:attrNameLst>
                                      </p:cBhvr>
                                      <p:to>
                                        <p:strVal val="visible"/>
                                      </p:to>
                                    </p:set>
                                    <p:animEffect transition="in" filter="barn(inVertical)">
                                      <p:cBhvr>
                                        <p:cTn id="52" dur="500"/>
                                        <p:tgtEl>
                                          <p:spTgt spid="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8">
                                            <p:txEl>
                                              <p:pRg st="10" end="10"/>
                                            </p:txEl>
                                          </p:spTgt>
                                        </p:tgtEl>
                                        <p:attrNameLst>
                                          <p:attrName>style.visibility</p:attrName>
                                        </p:attrNameLst>
                                      </p:cBhvr>
                                      <p:to>
                                        <p:strVal val="visible"/>
                                      </p:to>
                                    </p:set>
                                    <p:animEffect transition="in" filter="barn(inVertical)">
                                      <p:cBhvr>
                                        <p:cTn id="57" dur="500"/>
                                        <p:tgtEl>
                                          <p:spTgt spid="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hủ đề Offic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1 Tùy chỉnh">
      <a:majorFont>
        <a:latin typeface="Arial"/>
        <a:ea typeface=""/>
        <a:cs typeface=""/>
      </a:majorFont>
      <a:minorFont>
        <a:latin typeface="Arial"/>
        <a:ea typeface=""/>
        <a:cs typeface=""/>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508</TotalTime>
  <Words>710</Words>
  <PresentationFormat>Trình chiếu Trên màn hình (4:3)</PresentationFormat>
  <Paragraphs>82</Paragraphs>
  <Slides>10</Slides>
  <Notes>0</Notes>
  <HiddenSlides>0</HiddenSlides>
  <MMClips>0</MMClips>
  <ScaleCrop>false</ScaleCrop>
  <HeadingPairs>
    <vt:vector size="6" baseType="variant">
      <vt:variant>
        <vt:lpstr>Phông được Dùng</vt:lpstr>
      </vt:variant>
      <vt:variant>
        <vt:i4>2</vt:i4>
      </vt:variant>
      <vt:variant>
        <vt:lpstr>Chủ đề</vt:lpstr>
      </vt:variant>
      <vt:variant>
        <vt:i4>1</vt:i4>
      </vt:variant>
      <vt:variant>
        <vt:lpstr>Tiêu đề Bản chiếu</vt:lpstr>
      </vt:variant>
      <vt:variant>
        <vt:i4>10</vt:i4>
      </vt:variant>
    </vt:vector>
  </HeadingPairs>
  <TitlesOfParts>
    <vt:vector size="13" baseType="lpstr">
      <vt:lpstr>Arial</vt:lpstr>
      <vt:lpstr>Calibri</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2023-04-17T08:31:24Z</dcterms:created>
  <dcterms:modified xsi:type="dcterms:W3CDTF">2023-04-21T02:27:40Z</dcterms:modified>
</cp:coreProperties>
</file>