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01" r:id="rId3"/>
    <p:sldId id="258" r:id="rId4"/>
    <p:sldId id="304" r:id="rId5"/>
    <p:sldId id="309" r:id="rId6"/>
    <p:sldId id="310" r:id="rId7"/>
    <p:sldId id="286" r:id="rId8"/>
    <p:sldId id="318" r:id="rId9"/>
    <p:sldId id="319" r:id="rId10"/>
    <p:sldId id="345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0000FF"/>
    <a:srgbClr val="000099"/>
    <a:srgbClr val="0000CC"/>
    <a:srgbClr val="3333FF"/>
    <a:srgbClr val="FFA700"/>
    <a:srgbClr val="242452"/>
    <a:srgbClr val="270F6B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4" d="100"/>
          <a:sy n="34" d="100"/>
        </p:scale>
        <p:origin x="120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8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9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6963256" y="307975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0" y="-17964"/>
            <a:ext cx="1544936" cy="15451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9348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SỐ PHỨC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8236" y="4446052"/>
            <a:ext cx="15666408" cy="861744"/>
            <a:chOff x="4799194" y="4446051"/>
            <a:chExt cx="15666408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9194" y="4446051"/>
              <a:ext cx="1566640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CỘNG TRỪ VÀ NHÂN SỐ PHỨC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16000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10625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486400"/>
            <a:ext cx="9647933" cy="907184"/>
            <a:chOff x="7459670" y="7086600"/>
            <a:chExt cx="964905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801626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CỘNG VÀ PHÉP TRỪ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1" y="8770736"/>
            <a:ext cx="5244482" cy="929775"/>
            <a:chOff x="7459670" y="8524495"/>
            <a:chExt cx="524509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6123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NHÂN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6" y="12077661"/>
            <a:ext cx="5199599" cy="942109"/>
            <a:chOff x="7459670" y="9982200"/>
            <a:chExt cx="5200200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6741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611452"/>
            <a:ext cx="11515721" cy="861774"/>
            <a:chOff x="644526" y="2766774"/>
            <a:chExt cx="1151572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536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7691094"/>
            <a:ext cx="11636825" cy="861774"/>
            <a:chOff x="644526" y="2766774"/>
            <a:chExt cx="1163682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0374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49A33D-F90D-42A2-A61B-5578CD787983}"/>
              </a:ext>
            </a:extLst>
          </p:cNvPr>
          <p:cNvGrpSpPr/>
          <p:nvPr/>
        </p:nvGrpSpPr>
        <p:grpSpPr>
          <a:xfrm>
            <a:off x="4060373" y="9918379"/>
            <a:ext cx="11636827" cy="861774"/>
            <a:chOff x="644526" y="2766774"/>
            <a:chExt cx="11636827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B89B05-29B3-45A9-91A6-462E46832F7B}"/>
                </a:ext>
              </a:extLst>
            </p:cNvPr>
            <p:cNvSpPr txBox="1"/>
            <p:nvPr/>
          </p:nvSpPr>
          <p:spPr>
            <a:xfrm>
              <a:off x="1906587" y="2766774"/>
              <a:ext cx="10374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97">
              <a:extLst>
                <a:ext uri="{FF2B5EF4-FFF2-40B4-BE49-F238E27FC236}">
                  <a16:creationId xmlns:a16="http://schemas.microsoft.com/office/drawing/2014/main" id="{FA60DF1B-1162-4C97-9F2B-1EFCBBC676D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3EA22E-8F03-454F-B94E-05991B2DF5D2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FFEF09-7419-46B8-BC0E-5A1EED613CB5}"/>
              </a:ext>
            </a:extLst>
          </p:cNvPr>
          <p:cNvGrpSpPr/>
          <p:nvPr/>
        </p:nvGrpSpPr>
        <p:grpSpPr>
          <a:xfrm>
            <a:off x="4081650" y="10998021"/>
            <a:ext cx="11996550" cy="861774"/>
            <a:chOff x="644526" y="2766774"/>
            <a:chExt cx="11996550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F408DB-9638-4AFB-B722-C69C4C12151D}"/>
                </a:ext>
              </a:extLst>
            </p:cNvPr>
            <p:cNvSpPr txBox="1"/>
            <p:nvPr/>
          </p:nvSpPr>
          <p:spPr>
            <a:xfrm>
              <a:off x="1906586" y="2766774"/>
              <a:ext cx="10734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id="{3396C86E-620B-4A88-B21A-A0086098297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511C86-88CF-4CF2-83C0-47FE413F6012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3946335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26" y="7201661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20897" y="2336037"/>
            <a:ext cx="23547165" cy="454502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488295" y="3403200"/>
                <a:ext cx="22562171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số phức liên hợp của số phức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95" y="3403200"/>
                <a:ext cx="22562171" cy="1461875"/>
              </a:xfrm>
              <a:prstGeom prst="rect">
                <a:avLst/>
              </a:prstGeom>
              <a:blipFill>
                <a:blip r:embed="rId3"/>
                <a:stretch>
                  <a:fillRect l="-1081" t="-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0821" y="457200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1" y="4572000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986867" y="4627157"/>
                <a:ext cx="5485687" cy="84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7" y="4627157"/>
                <a:ext cx="5485687" cy="840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366654" y="4666674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654" y="4666674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78400" y="474990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4749900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983155" y="7912557"/>
                <a:ext cx="14563375" cy="3024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số phức liên hợp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55" y="7912557"/>
                <a:ext cx="14563375" cy="3024289"/>
              </a:xfrm>
              <a:prstGeom prst="rect">
                <a:avLst/>
              </a:prstGeom>
              <a:blipFill>
                <a:blip r:embed="rId8"/>
                <a:stretch>
                  <a:fillRect l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8364200" y="45720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304800" y="137507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11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68129" y="7365396"/>
            <a:ext cx="23597049" cy="4217004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26" y="7201661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454502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002879" y="3082950"/>
                <a:ext cx="22562171" cy="1717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879" y="3082950"/>
                <a:ext cx="22562171" cy="1717650"/>
              </a:xfrm>
              <a:prstGeom prst="rect">
                <a:avLst/>
              </a:prstGeom>
              <a:blipFill>
                <a:blip r:embed="rId3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986867" y="4627157"/>
                <a:ext cx="5485687" cy="84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7" y="4627157"/>
                <a:ext cx="5485687" cy="840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396000" y="7874433"/>
                <a:ext cx="21744237" cy="352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00" y="7874433"/>
                <a:ext cx="21744237" cy="3523144"/>
              </a:xfrm>
              <a:prstGeom prst="rect">
                <a:avLst/>
              </a:prstGeom>
              <a:blipFill>
                <a:blip r:embed="rId5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417698" y="1352773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2056D7D-5AC8-4973-832F-54509F52CEFC}"/>
                  </a:ext>
                </a:extLst>
              </p:cNvPr>
              <p:cNvSpPr/>
              <p:nvPr/>
            </p:nvSpPr>
            <p:spPr>
              <a:xfrm>
                <a:off x="925691" y="4627157"/>
                <a:ext cx="5485687" cy="84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2056D7D-5AC8-4973-832F-54509F52C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1" y="4627157"/>
                <a:ext cx="5485687" cy="8404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830F38-69D1-4C26-AFE4-407D7669BEC4}"/>
                  </a:ext>
                </a:extLst>
              </p:cNvPr>
              <p:cNvSpPr/>
              <p:nvPr/>
            </p:nvSpPr>
            <p:spPr>
              <a:xfrm>
                <a:off x="10719384" y="4598650"/>
                <a:ext cx="5485687" cy="84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830F38-69D1-4C26-AFE4-407D7669B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384" y="4598650"/>
                <a:ext cx="5485687" cy="840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/>
              <p:nvPr/>
            </p:nvSpPr>
            <p:spPr>
              <a:xfrm>
                <a:off x="15988123" y="4475947"/>
                <a:ext cx="5485687" cy="84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123" y="4475947"/>
                <a:ext cx="5485687" cy="840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745FB9A7-30AA-4FA7-BD39-4979BF59C648}"/>
              </a:ext>
            </a:extLst>
          </p:cNvPr>
          <p:cNvSpPr/>
          <p:nvPr/>
        </p:nvSpPr>
        <p:spPr>
          <a:xfrm>
            <a:off x="12097330" y="44958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90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3" grpId="0"/>
      <p:bldP spid="5" grpId="0"/>
      <p:bldP spid="60" grpId="0"/>
      <p:bldP spid="61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68129" y="6467244"/>
            <a:ext cx="23597049" cy="72040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43188" y="6288878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68129" y="2420746"/>
            <a:ext cx="23547165" cy="371630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787458" y="3388202"/>
                <a:ext cx="2256217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58" y="3388202"/>
                <a:ext cx="22562171" cy="1471941"/>
              </a:xfrm>
              <a:prstGeom prst="rect">
                <a:avLst/>
              </a:prstGeom>
              <a:blipFill>
                <a:blip r:embed="rId3"/>
                <a:stretch>
                  <a:fillRect l="-1081" t="-7469" b="-19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986867" y="4627157"/>
                <a:ext cx="5485687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7" y="4627157"/>
                <a:ext cx="5485687" cy="782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146770" y="6705600"/>
                <a:ext cx="19848365" cy="7452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70" y="6705600"/>
                <a:ext cx="19848365" cy="7452425"/>
              </a:xfrm>
              <a:prstGeom prst="rect">
                <a:avLst/>
              </a:prstGeom>
              <a:blipFill>
                <a:blip r:embed="rId5"/>
                <a:stretch>
                  <a:fillRect l="-1229" t="-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304346" y="133058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2056D7D-5AC8-4973-832F-54509F52CEFC}"/>
                  </a:ext>
                </a:extLst>
              </p:cNvPr>
              <p:cNvSpPr/>
              <p:nvPr/>
            </p:nvSpPr>
            <p:spPr>
              <a:xfrm>
                <a:off x="925691" y="4627157"/>
                <a:ext cx="5485687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2056D7D-5AC8-4973-832F-54509F52C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1" y="4627157"/>
                <a:ext cx="5485687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830F38-69D1-4C26-AFE4-407D7669BEC4}"/>
                  </a:ext>
                </a:extLst>
              </p:cNvPr>
              <p:cNvSpPr/>
              <p:nvPr/>
            </p:nvSpPr>
            <p:spPr>
              <a:xfrm>
                <a:off x="10719384" y="4598650"/>
                <a:ext cx="5485687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830F38-69D1-4C26-AFE4-407D7669B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384" y="4598650"/>
                <a:ext cx="5485687" cy="794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/>
              <p:nvPr/>
            </p:nvSpPr>
            <p:spPr>
              <a:xfrm>
                <a:off x="15988123" y="4625433"/>
                <a:ext cx="5485687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123" y="4625433"/>
                <a:ext cx="5485687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745FB9A7-30AA-4FA7-BD39-4979BF59C648}"/>
              </a:ext>
            </a:extLst>
          </p:cNvPr>
          <p:cNvSpPr/>
          <p:nvPr/>
        </p:nvSpPr>
        <p:spPr>
          <a:xfrm>
            <a:off x="16883952" y="447594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281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3" grpId="0"/>
      <p:bldP spid="5" grpId="0"/>
      <p:bldP spid="60" grpId="0"/>
      <p:bldP spid="61" grpId="0"/>
      <p:bldP spid="63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6536668"/>
            <a:ext cx="23597049" cy="72040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43188" y="6288878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371630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624815" y="3150304"/>
                <a:ext cx="2256217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15" y="3150304"/>
                <a:ext cx="22562171" cy="1446550"/>
              </a:xfrm>
              <a:prstGeom prst="rect">
                <a:avLst/>
              </a:prstGeom>
              <a:blipFill>
                <a:blip r:embed="rId3"/>
                <a:stretch>
                  <a:fillRect l="-1108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986867" y="487403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𝑁</m:t>
                      </m:r>
                      <m:r>
                        <m:rPr>
                          <m:nor/>
                        </m:rPr>
                        <a:rPr lang="en-US" sz="4400" b="1"/>
                        <m:t>(2;1)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7" y="4874038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267817" y="7568377"/>
                <a:ext cx="19848365" cy="401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17" y="7568377"/>
                <a:ext cx="19848365" cy="4016933"/>
              </a:xfrm>
              <a:prstGeom prst="rect">
                <a:avLst/>
              </a:prstGeom>
              <a:blipFill>
                <a:blip r:embed="rId5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30" y="121609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2056D7D-5AC8-4973-832F-54509F52CEFC}"/>
                  </a:ext>
                </a:extLst>
              </p:cNvPr>
              <p:cNvSpPr/>
              <p:nvPr/>
            </p:nvSpPr>
            <p:spPr>
              <a:xfrm>
                <a:off x="925691" y="487403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/>
                        <m:t>𝑃</m:t>
                      </m:r>
                      <m:r>
                        <m:rPr>
                          <m:nor/>
                        </m:rPr>
                        <a:rPr lang="en-US" sz="4400" b="1"/>
                        <m:t>(−2;1)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2056D7D-5AC8-4973-832F-54509F52C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1" y="4874038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830F38-69D1-4C26-AFE4-407D7669BEC4}"/>
                  </a:ext>
                </a:extLst>
              </p:cNvPr>
              <p:cNvSpPr/>
              <p:nvPr/>
            </p:nvSpPr>
            <p:spPr>
              <a:xfrm>
                <a:off x="10719384" y="484553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830F38-69D1-4C26-AFE4-407D7669B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384" y="4845531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/>
              <p:nvPr/>
            </p:nvSpPr>
            <p:spPr>
              <a:xfrm>
                <a:off x="16363899" y="48693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3899" y="4869359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745FB9A7-30AA-4FA7-BD39-4979BF59C648}"/>
              </a:ext>
            </a:extLst>
          </p:cNvPr>
          <p:cNvSpPr/>
          <p:nvPr/>
        </p:nvSpPr>
        <p:spPr>
          <a:xfrm>
            <a:off x="16970728" y="47144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937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3" grpId="0"/>
      <p:bldP spid="5" grpId="0"/>
      <p:bldP spid="60" grpId="0"/>
      <p:bldP spid="61" grpId="0"/>
      <p:bldP spid="63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6536668"/>
            <a:ext cx="23597049" cy="72040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43188" y="6288878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371630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455646" y="3423049"/>
                <a:ext cx="225621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̄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646" y="3423049"/>
                <a:ext cx="22562171" cy="769441"/>
              </a:xfrm>
              <a:prstGeom prst="rect">
                <a:avLst/>
              </a:prstGeom>
              <a:blipFill>
                <a:blip r:embed="rId3"/>
                <a:stretch>
                  <a:fillRect l="-11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29135" y="483401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35" y="4834011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33555" y="7656092"/>
                <a:ext cx="22259845" cy="588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𝒚𝒊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b="1" dirty="0" err="1"/>
                  <a:t>với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b="1" dirty="0"/>
                  <a:t> ta </a:t>
                </a:r>
                <a:r>
                  <a:rPr lang="fr-FR" b="1" dirty="0" err="1"/>
                  <a:t>có</a:t>
                </a:r>
                <a:r>
                  <a:rPr lang="fr-FR" b="1" dirty="0"/>
                  <a:t> </a:t>
                </a:r>
                <a:r>
                  <a:rPr lang="fr-FR" b="1" dirty="0" err="1"/>
                  <a:t>hệ</a:t>
                </a:r>
                <a:r>
                  <a:rPr lang="fr-FR" b="1" dirty="0"/>
                  <a:t> </a:t>
                </a:r>
                <a:r>
                  <a:rPr lang="fr-FR" b="1" dirty="0" err="1"/>
                  <a:t>phương</a:t>
                </a:r>
                <a:r>
                  <a:rPr lang="fr-FR" b="1" dirty="0"/>
                  <a:t> </a:t>
                </a:r>
                <a:r>
                  <a:rPr lang="fr-FR" b="1" dirty="0" err="1"/>
                  <a:t>trình</a:t>
                </a:r>
                <a:endParaRPr lang="fr-FR" b="1" dirty="0"/>
              </a:p>
              <a:p>
                <a:pPr>
                  <a:lnSpc>
                    <a:spcPct val="130000"/>
                  </a:lnSpc>
                </a:pPr>
                <a:r>
                  <a:rPr lang="fr-FR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̄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𝒊𝒚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𝒊𝒚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b="1" dirty="0"/>
                  <a:t>.</a:t>
                </a:r>
                <a:endParaRPr lang="en-US" b="1" dirty="0"/>
              </a:p>
              <a:p>
                <a:pPr>
                  <a:lnSpc>
                    <a:spcPct val="13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55" y="7656092"/>
                <a:ext cx="22259845" cy="5881738"/>
              </a:xfrm>
              <a:prstGeom prst="rect">
                <a:avLst/>
              </a:prstGeom>
              <a:blipFill>
                <a:blip r:embed="rId5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449184" y="142083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/>
              <p:nvPr/>
            </p:nvSpPr>
            <p:spPr>
              <a:xfrm>
                <a:off x="16306800" y="48693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0" y="4869359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745FB9A7-30AA-4FA7-BD39-4979BF59C648}"/>
              </a:ext>
            </a:extLst>
          </p:cNvPr>
          <p:cNvSpPr/>
          <p:nvPr/>
        </p:nvSpPr>
        <p:spPr>
          <a:xfrm>
            <a:off x="16970728" y="47144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4C8A56-4218-4214-A8F6-9213C450C84D}"/>
                  </a:ext>
                </a:extLst>
              </p:cNvPr>
              <p:cNvSpPr/>
              <p:nvPr/>
            </p:nvSpPr>
            <p:spPr>
              <a:xfrm>
                <a:off x="1773231" y="487403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4C8A56-4218-4214-A8F6-9213C450C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31" y="4874038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FE1CA1-068C-4F97-AE62-0310C44BC14A}"/>
                  </a:ext>
                </a:extLst>
              </p:cNvPr>
              <p:cNvSpPr/>
              <p:nvPr/>
            </p:nvSpPr>
            <p:spPr>
              <a:xfrm>
                <a:off x="11413097" y="48693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FE1CA1-068C-4F97-AE62-0310C44BC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97" y="4869359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9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3" grpId="0"/>
      <p:bldP spid="5" grpId="0"/>
      <p:bldP spid="63" grpId="0"/>
      <p:bldP spid="64" grpId="0" animBg="1"/>
      <p:bldP spid="52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6536668"/>
            <a:ext cx="23597049" cy="72040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43188" y="6288878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371630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455646" y="3423049"/>
                <a:ext cx="2256217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646" y="3423049"/>
                <a:ext cx="22562171" cy="769441"/>
              </a:xfrm>
              <a:prstGeom prst="rect">
                <a:avLst/>
              </a:prstGeom>
              <a:blipFill>
                <a:blip r:embed="rId3"/>
                <a:stretch>
                  <a:fillRect l="-11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29135" y="483401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35" y="4834011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53417" y="7444181"/>
                <a:ext cx="22259845" cy="644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𝒃𝒊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ba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17" y="7444181"/>
                <a:ext cx="22259845" cy="6441379"/>
              </a:xfrm>
              <a:prstGeom prst="rect">
                <a:avLst/>
              </a:prstGeom>
              <a:blipFill>
                <a:blip r:embed="rId5"/>
                <a:stretch>
                  <a:fillRect l="-1123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28600" y="142083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/>
              <p:nvPr/>
            </p:nvSpPr>
            <p:spPr>
              <a:xfrm>
                <a:off x="15316556" y="48693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C96B12-8A41-4C99-A1A2-D314810B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556" y="4869359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4C8A56-4218-4214-A8F6-9213C450C84D}"/>
                  </a:ext>
                </a:extLst>
              </p:cNvPr>
              <p:cNvSpPr/>
              <p:nvPr/>
            </p:nvSpPr>
            <p:spPr>
              <a:xfrm>
                <a:off x="1773231" y="487403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4C8A56-4218-4214-A8F6-9213C450C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31" y="4874038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FE1CA1-068C-4F97-AE62-0310C44BC14A}"/>
                  </a:ext>
                </a:extLst>
              </p:cNvPr>
              <p:cNvSpPr/>
              <p:nvPr/>
            </p:nvSpPr>
            <p:spPr>
              <a:xfrm>
                <a:off x="11413097" y="48693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FE1CA1-068C-4F97-AE62-0310C44BC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97" y="4869359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B2FDABC3-76C8-4E7C-8753-3E463DC6C494}"/>
              </a:ext>
            </a:extLst>
          </p:cNvPr>
          <p:cNvSpPr/>
          <p:nvPr/>
        </p:nvSpPr>
        <p:spPr>
          <a:xfrm>
            <a:off x="3505200" y="47244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777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3" grpId="0"/>
      <p:bldP spid="5" grpId="0"/>
      <p:bldP spid="63" grpId="0"/>
      <p:bldP spid="52" grpId="0"/>
      <p:bldP spid="54" grpId="0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6536668"/>
            <a:ext cx="23597049" cy="72040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43188" y="6288878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371630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98277" y="3209688"/>
                <a:ext cx="2256217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các số phức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ba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thuần ảo. Biết rằng tập hợp tất cả các điểm biễu diễn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đường tròn, tâm của đường tròn đó có tọa độ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77" y="3209688"/>
                <a:ext cx="22562171" cy="2123658"/>
              </a:xfrm>
              <a:prstGeom prst="rect">
                <a:avLst/>
              </a:prstGeom>
              <a:blipFill>
                <a:blip r:embed="rId3"/>
                <a:stretch>
                  <a:fillRect l="-1108" t="-6322" r="-170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33312" y="7415977"/>
                <a:ext cx="23887438" cy="616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biểu diễn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ba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𝒚𝒊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𝒚𝒊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biễu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2" y="7415977"/>
                <a:ext cx="23887438" cy="6169766"/>
              </a:xfrm>
              <a:prstGeom prst="rect">
                <a:avLst/>
              </a:prstGeom>
              <a:blipFill>
                <a:blip r:embed="rId4"/>
                <a:stretch>
                  <a:fillRect l="-1021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449184" y="137530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4C8A56-4218-4214-A8F6-9213C450C84D}"/>
                  </a:ext>
                </a:extLst>
              </p:cNvPr>
              <p:cNvSpPr/>
              <p:nvPr/>
            </p:nvSpPr>
            <p:spPr>
              <a:xfrm>
                <a:off x="1722125" y="479866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4C8A56-4218-4214-A8F6-9213C450C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5" y="4798663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FBE258-B16C-4358-B6E3-E4A46AAD3839}"/>
                  </a:ext>
                </a:extLst>
              </p:cNvPr>
              <p:cNvSpPr/>
              <p:nvPr/>
            </p:nvSpPr>
            <p:spPr>
              <a:xfrm>
                <a:off x="6324601" y="47931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FBE258-B16C-4358-B6E3-E4A46AAD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4793159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5FB0F81-1ED0-46D2-83AC-D9EECFAD4318}"/>
                  </a:ext>
                </a:extLst>
              </p:cNvPr>
              <p:cNvSpPr/>
              <p:nvPr/>
            </p:nvSpPr>
            <p:spPr>
              <a:xfrm>
                <a:off x="11690503" y="4832896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5FB0F81-1ED0-46D2-83AC-D9EECFAD4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503" y="4832896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A1F6CC1-CF92-454B-B7C1-605B1E94A190}"/>
                  </a:ext>
                </a:extLst>
              </p:cNvPr>
              <p:cNvSpPr/>
              <p:nvPr/>
            </p:nvSpPr>
            <p:spPr>
              <a:xfrm>
                <a:off x="16840200" y="47931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A1F6CC1-CF92-454B-B7C1-605B1E94A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200" y="4793159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B2993700-D74E-4B1C-BA92-B938CCB16FCE}"/>
              </a:ext>
            </a:extLst>
          </p:cNvPr>
          <p:cNvSpPr/>
          <p:nvPr/>
        </p:nvSpPr>
        <p:spPr>
          <a:xfrm>
            <a:off x="17760907" y="468728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097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2" grpId="0"/>
      <p:bldP spid="59" grpId="0"/>
      <p:bldP spid="60" grpId="0"/>
      <p:bldP spid="61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ounded Rectangle 124"/>
              <p:cNvSpPr/>
              <p:nvPr/>
            </p:nvSpPr>
            <p:spPr>
              <a:xfrm>
                <a:off x="665902" y="5539066"/>
                <a:ext cx="23597049" cy="760920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𝒚𝒊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1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d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≥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2" y="5539066"/>
                <a:ext cx="23597049" cy="7609209"/>
              </a:xfrm>
              <a:prstGeom prst="roundRect">
                <a:avLst>
                  <a:gd name="adj" fmla="val 2239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449184" y="5438869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614907" y="2420635"/>
            <a:ext cx="23547165" cy="288221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594335" y="3300969"/>
                <a:ext cx="225621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335" y="3300969"/>
                <a:ext cx="22562171" cy="784767"/>
              </a:xfrm>
              <a:prstGeom prst="rect">
                <a:avLst/>
              </a:prstGeom>
              <a:blipFill>
                <a:blip r:embed="rId4"/>
                <a:stretch>
                  <a:fillRect l="-110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733312" y="7415977"/>
            <a:ext cx="23887438" cy="86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304800" y="1376043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108304-3694-40FF-86C9-CC8CF8FA1118}"/>
                  </a:ext>
                </a:extLst>
              </p:cNvPr>
              <p:cNvSpPr/>
              <p:nvPr/>
            </p:nvSpPr>
            <p:spPr>
              <a:xfrm>
                <a:off x="6629135" y="4242984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108304-3694-40FF-86C9-CC8CF8FA1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35" y="4242984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88236F-0FE6-4393-BC8E-F0678CE9F97D}"/>
                  </a:ext>
                </a:extLst>
              </p:cNvPr>
              <p:cNvSpPr/>
              <p:nvPr/>
            </p:nvSpPr>
            <p:spPr>
              <a:xfrm>
                <a:off x="15316556" y="427833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88236F-0FE6-4393-BC8E-F0678CE9F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556" y="4278332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A98F5C5-62B9-44B0-8E92-58036F8E731B}"/>
                  </a:ext>
                </a:extLst>
              </p:cNvPr>
              <p:cNvSpPr/>
              <p:nvPr/>
            </p:nvSpPr>
            <p:spPr>
              <a:xfrm>
                <a:off x="1773231" y="428301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A98F5C5-62B9-44B0-8E92-58036F8E7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31" y="4283011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7F543C-BA5E-40CB-8ED9-FEF81D9D1160}"/>
                  </a:ext>
                </a:extLst>
              </p:cNvPr>
              <p:cNvSpPr/>
              <p:nvPr/>
            </p:nvSpPr>
            <p:spPr>
              <a:xfrm>
                <a:off x="11413097" y="427833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7F543C-BA5E-40CB-8ED9-FEF81D9D1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97" y="4278332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5F8B6B-02E6-4206-B564-E0F67E70CA69}"/>
                  </a:ext>
                </a:extLst>
              </p:cNvPr>
              <p:cNvSpPr/>
              <p:nvPr/>
            </p:nvSpPr>
            <p:spPr>
              <a:xfrm>
                <a:off x="702832" y="6379331"/>
                <a:ext cx="23887438" cy="7401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5F8B6B-02E6-4206-B564-E0F67E70C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2" y="6379331"/>
                <a:ext cx="23887438" cy="7401385"/>
              </a:xfrm>
              <a:prstGeom prst="rect">
                <a:avLst/>
              </a:prstGeom>
              <a:blipFill>
                <a:blip r:embed="rId9"/>
                <a:stretch>
                  <a:fillRect l="-1021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0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3" grpId="0"/>
      <p:bldP spid="54" grpId="0"/>
      <p:bldP spid="55" grpId="0"/>
      <p:bldP spid="63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ounded Rectangle 124"/>
              <p:cNvSpPr/>
              <p:nvPr/>
            </p:nvSpPr>
            <p:spPr>
              <a:xfrm>
                <a:off x="568129" y="5617232"/>
                <a:ext cx="23597049" cy="554127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𝒚𝒊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1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d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≥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9" y="5617232"/>
                <a:ext cx="23597049" cy="5541271"/>
              </a:xfrm>
              <a:prstGeom prst="roundRect">
                <a:avLst>
                  <a:gd name="adj" fmla="val 2239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449184" y="5438869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8"/>
            <a:ext cx="23547165" cy="288221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594335" y="3300969"/>
                <a:ext cx="225621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335" y="3300969"/>
                <a:ext cx="22562171" cy="784767"/>
              </a:xfrm>
              <a:prstGeom prst="rect">
                <a:avLst/>
              </a:prstGeom>
              <a:blipFill>
                <a:blip r:embed="rId4"/>
                <a:stretch>
                  <a:fillRect l="-110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733312" y="7415977"/>
            <a:ext cx="23887438" cy="86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149456" y="138692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108304-3694-40FF-86C9-CC8CF8FA1118}"/>
                  </a:ext>
                </a:extLst>
              </p:cNvPr>
              <p:cNvSpPr/>
              <p:nvPr/>
            </p:nvSpPr>
            <p:spPr>
              <a:xfrm>
                <a:off x="6629135" y="4242984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9108304-3694-40FF-86C9-CC8CF8FA1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35" y="4242984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88236F-0FE6-4393-BC8E-F0678CE9F97D}"/>
                  </a:ext>
                </a:extLst>
              </p:cNvPr>
              <p:cNvSpPr/>
              <p:nvPr/>
            </p:nvSpPr>
            <p:spPr>
              <a:xfrm>
                <a:off x="15316556" y="427833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88236F-0FE6-4393-BC8E-F0678CE9F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556" y="4278332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A98F5C5-62B9-44B0-8E92-58036F8E731B}"/>
                  </a:ext>
                </a:extLst>
              </p:cNvPr>
              <p:cNvSpPr/>
              <p:nvPr/>
            </p:nvSpPr>
            <p:spPr>
              <a:xfrm>
                <a:off x="1773231" y="428301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A98F5C5-62B9-44B0-8E92-58036F8E7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31" y="4283011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7F543C-BA5E-40CB-8ED9-FEF81D9D1160}"/>
                  </a:ext>
                </a:extLst>
              </p:cNvPr>
              <p:cNvSpPr/>
              <p:nvPr/>
            </p:nvSpPr>
            <p:spPr>
              <a:xfrm>
                <a:off x="11413097" y="427833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7F543C-BA5E-40CB-8ED9-FEF81D9D1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97" y="4278332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83619BE1-F5D7-41B9-867B-FC5472A91854}"/>
              </a:ext>
            </a:extLst>
          </p:cNvPr>
          <p:cNvSpPr/>
          <p:nvPr/>
        </p:nvSpPr>
        <p:spPr>
          <a:xfrm>
            <a:off x="8368339" y="41148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5F8B6B-02E6-4206-B564-E0F67E70CA69}"/>
                  </a:ext>
                </a:extLst>
              </p:cNvPr>
              <p:cNvSpPr/>
              <p:nvPr/>
            </p:nvSpPr>
            <p:spPr>
              <a:xfrm>
                <a:off x="996897" y="6725748"/>
                <a:ext cx="23887438" cy="505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𝒕𝒎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55F8B6B-02E6-4206-B564-E0F67E70C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97" y="6725748"/>
                <a:ext cx="23887438" cy="5051768"/>
              </a:xfrm>
              <a:prstGeom prst="rect">
                <a:avLst/>
              </a:prstGeom>
              <a:blipFill>
                <a:blip r:embed="rId9"/>
                <a:stretch>
                  <a:fillRect l="-1046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2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3" grpId="0"/>
      <p:bldP spid="54" grpId="0"/>
      <p:bldP spid="55" grpId="0"/>
      <p:bldP spid="63" grpId="0"/>
      <p:bldP spid="65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93072" y="6467240"/>
            <a:ext cx="23597049" cy="720408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43188" y="6288878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371630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98277" y="3345359"/>
                <a:ext cx="2256217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z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77" y="3345359"/>
                <a:ext cx="22562171" cy="1446550"/>
              </a:xfrm>
              <a:prstGeom prst="rect">
                <a:avLst/>
              </a:prstGeom>
              <a:blipFill>
                <a:blip r:embed="rId3"/>
                <a:stretch>
                  <a:fillRect l="-1108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668932" y="7197891"/>
                <a:ext cx="23887438" cy="6818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  <m:r>
                      <a:rPr lang="x-none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x-none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32" y="7197891"/>
                <a:ext cx="23887438" cy="6818662"/>
              </a:xfrm>
              <a:prstGeom prst="rect">
                <a:avLst/>
              </a:prstGeom>
              <a:blipFill>
                <a:blip r:embed="rId4"/>
                <a:stretch>
                  <a:fillRect l="-1046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28600" y="133079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221BB5-5E5E-44DA-B112-B90057F564C6}"/>
                  </a:ext>
                </a:extLst>
              </p:cNvPr>
              <p:cNvSpPr/>
              <p:nvPr/>
            </p:nvSpPr>
            <p:spPr>
              <a:xfrm>
                <a:off x="925691" y="4627157"/>
                <a:ext cx="5485687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221BB5-5E5E-44DA-B112-B90057F56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1" y="4627157"/>
                <a:ext cx="5485687" cy="862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B4280E-D9D7-4B87-95FA-1A0C1DC7C2F8}"/>
                  </a:ext>
                </a:extLst>
              </p:cNvPr>
              <p:cNvSpPr/>
              <p:nvPr/>
            </p:nvSpPr>
            <p:spPr>
              <a:xfrm>
                <a:off x="6856025" y="4613602"/>
                <a:ext cx="5485687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𝐁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B4280E-D9D7-4B87-95FA-1A0C1DC7C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025" y="4613602"/>
                <a:ext cx="5485687" cy="8628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6323620-18B3-4A8F-AF62-421E247A29C7}"/>
                  </a:ext>
                </a:extLst>
              </p:cNvPr>
              <p:cNvSpPr/>
              <p:nvPr/>
            </p:nvSpPr>
            <p:spPr>
              <a:xfrm>
                <a:off x="11734800" y="4644082"/>
                <a:ext cx="5485687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𝐂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6323620-18B3-4A8F-AF62-421E247A2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4644082"/>
                <a:ext cx="5485687" cy="862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D51624E-AE9C-4287-A55E-63CDE67B73DF}"/>
                  </a:ext>
                </a:extLst>
              </p:cNvPr>
              <p:cNvSpPr/>
              <p:nvPr/>
            </p:nvSpPr>
            <p:spPr>
              <a:xfrm>
                <a:off x="16628815" y="4548542"/>
                <a:ext cx="5485687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𝐃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D51624E-AE9C-4287-A55E-63CDE67B7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815" y="4548542"/>
                <a:ext cx="5485687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5BD67D99-0ACB-4253-B909-7ADC48AE76E6}"/>
              </a:ext>
            </a:extLst>
          </p:cNvPr>
          <p:cNvSpPr/>
          <p:nvPr/>
        </p:nvSpPr>
        <p:spPr>
          <a:xfrm>
            <a:off x="17808928" y="45720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908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4" grpId="0"/>
      <p:bldP spid="65" grpId="0"/>
      <p:bldP spid="66" grpId="0"/>
      <p:bldP spid="67" grpId="0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CỘNG VÀ PHÉP TRỪ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3581400"/>
            <a:ext cx="23926455" cy="2489525"/>
            <a:chOff x="1076414" y="4334859"/>
            <a:chExt cx="23926455" cy="248952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43057"/>
              <a:ext cx="23469600" cy="2181327"/>
              <a:chOff x="637542" y="1072902"/>
              <a:chExt cx="9242081" cy="85879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242081" cy="84776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233658" y="1072902"/>
                    <a:ext cx="7549335" cy="6381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0850" marR="0" algn="just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vi-VN" sz="4400" b="1" i="1" u="sng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Quy tắc:</a:t>
                    </a:r>
                    <a:r>
                      <a:rPr lang="en-US" sz="4400" b="1" i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vi-VN" sz="4400" b="1" i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Theo quy tắc cộng, trừ đa thức (coi </a:t>
                    </a:r>
                    <a:r>
                      <a:rPr lang="en-US" sz="4400" b="1" i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𝒊</m:t>
                        </m:r>
                      </m:oMath>
                    </a14:m>
                    <a:r>
                      <a:rPr lang="vi-VN" sz="44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vi-VN" sz="4400" b="1" i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 biến).</a:t>
                    </a:r>
                    <a:endParaRPr lang="en-US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3658" y="1072902"/>
                    <a:ext cx="7549335" cy="63817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33400" y="6781800"/>
            <a:ext cx="23469600" cy="5943600"/>
            <a:chOff x="1390107" y="4038600"/>
            <a:chExt cx="22778775" cy="59436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2778775" cy="5906159"/>
              <a:chOff x="1232452" y="2495616"/>
              <a:chExt cx="22778775" cy="59061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2778775" cy="554349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96596" y="4038600"/>
              <a:ext cx="3295535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quát:</a:t>
              </a:r>
              <a:endParaRPr lang="en-US" sz="4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/>
              <p:nvPr/>
            </p:nvSpPr>
            <p:spPr>
              <a:xfrm>
                <a:off x="228600" y="7848600"/>
                <a:ext cx="2397211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𝒃𝒊</m:t>
                          </m:r>
                        </m:e>
                      </m:d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e>
                      </m:d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𝒃𝒊</m:t>
                          </m:r>
                        </m:e>
                      </m:d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e>
                      </m:d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sz="44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F4DD387-7F7D-4EC0-8577-C1E823D4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848600"/>
                <a:ext cx="23972112" cy="4154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0">
            <a:extLst>
              <a:ext uri="{FF2B5EF4-FFF2-40B4-BE49-F238E27FC236}">
                <a16:creationId xmlns:a16="http://schemas.microsoft.com/office/drawing/2014/main" id="{BDCDCF9B-B99D-42DC-B8C5-981F5F8B3496}"/>
              </a:ext>
            </a:extLst>
          </p:cNvPr>
          <p:cNvGrpSpPr/>
          <p:nvPr/>
        </p:nvGrpSpPr>
        <p:grpSpPr>
          <a:xfrm>
            <a:off x="1282162" y="6053958"/>
            <a:ext cx="21819676" cy="6823842"/>
            <a:chOff x="1270511" y="5867400"/>
            <a:chExt cx="21819676" cy="7802336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11144272-9E1B-4FE1-9F4A-7E7CC2B0500D}"/>
                </a:ext>
              </a:extLst>
            </p:cNvPr>
            <p:cNvSpPr/>
            <p:nvPr/>
          </p:nvSpPr>
          <p:spPr>
            <a:xfrm>
              <a:off x="1272210" y="6139009"/>
              <a:ext cx="21817977" cy="7530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311F902B-6CC2-4F0D-B4EC-0810B9C58C3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D716D49-9043-4F51-9FA6-9084AF03C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DA28ED-5651-4EA7-9E0C-7CA59CFD6F2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8">
                <a:extLst>
                  <a:ext uri="{FF2B5EF4-FFF2-40B4-BE49-F238E27FC236}">
                    <a16:creationId xmlns:a16="http://schemas.microsoft.com/office/drawing/2014/main" id="{597C218C-72A6-443E-891E-9E4D78E3F9D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A0BD7C2-693E-49F9-8853-95046CA51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EA0AB-6327-4404-B6AD-2D91FF9200B1}"/>
              </a:ext>
            </a:extLst>
          </p:cNvPr>
          <p:cNvGrpSpPr/>
          <p:nvPr/>
        </p:nvGrpSpPr>
        <p:grpSpPr>
          <a:xfrm>
            <a:off x="1271088" y="3461658"/>
            <a:ext cx="21841827" cy="2228685"/>
            <a:chOff x="1268078" y="3405486"/>
            <a:chExt cx="21841827" cy="2228685"/>
          </a:xfrm>
        </p:grpSpPr>
        <p:sp>
          <p:nvSpPr>
            <p:cNvPr id="56" name="Rounded Rectangle 61">
              <a:extLst>
                <a:ext uri="{FF2B5EF4-FFF2-40B4-BE49-F238E27FC236}">
                  <a16:creationId xmlns:a16="http://schemas.microsoft.com/office/drawing/2014/main" id="{19CD9B38-452D-45D9-8991-BF112EE13645}"/>
                </a:ext>
              </a:extLst>
            </p:cNvPr>
            <p:cNvSpPr/>
            <p:nvPr/>
          </p:nvSpPr>
          <p:spPr>
            <a:xfrm>
              <a:off x="1268078" y="3790951"/>
              <a:ext cx="21841827" cy="1843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90F25AA4-5269-473E-BCF3-A4694640D36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E2F63CC9-A59E-4310-84BD-DED650311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D5218-DABC-47BF-A97A-79858870052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CED601F7-B613-4517-87D0-FF2539C4B2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D629ADC-7C85-4D1C-84FE-40BCDAC44EC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B8FBACF-BDEB-4BCB-A521-09ACC570C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5C071523-DC1F-4FF2-82C8-227E32FC3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91DD0543-276B-4C9D-A5A1-EE2837940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FB313134-1E28-4CD7-A798-47D4AD0E3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02AFDE93-FF76-48EA-8050-65C8D7D0A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F74DCB8D-096C-4932-8C66-EFFA67C3DB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0C30BA9-6250-4646-B934-DCC3F9209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AF7F3958-AADE-4E5F-86B2-B6AF2F681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1D67EC68-69C5-4927-89B5-8FA1C7BF4E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65B4C004-E82D-49BD-9F74-072A24ED60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8D665AD-8413-4F03-A5B8-2AB90E0E8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FC9561B9-92D0-43C9-BF06-075F7EE65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45076B4F-B77A-47D8-ABCF-641D31F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A7552D-BA37-4C4A-8F6D-18111DD01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900AA307-42E2-4574-A7F7-1CF52B1E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AFDBF23D-09E8-44F3-9A89-A2E1548D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6B6B5EC5-AE99-4674-8C94-9AFB8F0E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F5D3308-425E-408D-AEA0-D05F5DEEC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2F7B5187-37AC-42AD-B2D1-3FA13223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12DEDB95-667C-41FB-8DC6-9997F2121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C22877A4-1272-4834-AC75-2E0A746F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733444C1-99B7-471D-B2DB-FCBCAA3C0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D68AD1EF-CF03-4CB5-94F0-05F9C6DD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F6D8C8F4-C799-4F65-A12D-1F7B194C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/>
              <p:nvPr/>
            </p:nvSpPr>
            <p:spPr>
              <a:xfrm>
                <a:off x="5029200" y="3809345"/>
                <a:ext cx="1631504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i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E2CC6E-5692-4FF1-ACB5-97B796CB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809345"/>
                <a:ext cx="16315049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95" t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706B4-D880-427C-85E2-3FF065C01709}"/>
                  </a:ext>
                </a:extLst>
              </p:cNvPr>
              <p:cNvSpPr txBox="1"/>
              <p:nvPr/>
            </p:nvSpPr>
            <p:spPr>
              <a:xfrm>
                <a:off x="4343400" y="7289086"/>
                <a:ext cx="16840200" cy="617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 1: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Casio: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MODE + 2.</a:t>
                </a: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706B4-D880-427C-85E2-3FF065C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7289086"/>
                <a:ext cx="16840200" cy="6178999"/>
              </a:xfrm>
              <a:prstGeom prst="rect">
                <a:avLst/>
              </a:prstGeom>
              <a:blipFill>
                <a:blip r:embed="rId4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88" name="Rounded Rectangle 87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CỘNG VÀ PHÉP TRỪ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2" name="TextBox 9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NHÂN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1853859" cy="861774"/>
            <a:chOff x="644526" y="2766774"/>
            <a:chExt cx="11853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591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3581400"/>
            <a:ext cx="23926455" cy="3091841"/>
            <a:chOff x="1076414" y="4334859"/>
            <a:chExt cx="23926455" cy="309184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469600" cy="2755609"/>
              <a:chOff x="637542" y="1083939"/>
              <a:chExt cx="9242081" cy="108489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242081" cy="108489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86879" y="1269118"/>
                    <a:ext cx="9150292" cy="6472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0850" marR="0" algn="just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4400" b="1" u="sng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Quy </a:t>
                    </a:r>
                    <a:r>
                      <a:rPr lang="en-US" sz="4400" b="1" u="sng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tắc</a:t>
                    </a:r>
                    <a:r>
                      <a:rPr lang="en-US" sz="4400" b="1" u="sng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Theo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quy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tắc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nhân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đa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(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coi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𝒊</m:t>
                        </m:r>
                      </m:oMath>
                    </a14:m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biến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),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khi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thu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gọn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u="none" strike="noStrike" spc="0" dirty="0" err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thay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oMath>
                    </a14:m>
                    <a:r>
                      <a:rPr lang="vi-VN" sz="44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</a:t>
                    </a:r>
                    <a:r>
                      <a:rPr lang="en-US" sz="4400" b="1" u="none" strike="noStrike" spc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en-US" sz="4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879" y="1269118"/>
                    <a:ext cx="9150292" cy="64724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33055" y="7158830"/>
            <a:ext cx="23469600" cy="5943600"/>
            <a:chOff x="1390107" y="4038600"/>
            <a:chExt cx="22778775" cy="59436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2778775" cy="5906159"/>
              <a:chOff x="1232452" y="2495616"/>
              <a:chExt cx="22778775" cy="59061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2778775" cy="554349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2550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4DD387-7F7D-4EC0-8577-C1E823D4B835}"/>
                  </a:ext>
                </a:extLst>
              </p:cNvPr>
              <p:cNvSpPr txBox="1"/>
              <p:nvPr/>
            </p:nvSpPr>
            <p:spPr>
              <a:xfrm>
                <a:off x="990601" y="8406438"/>
                <a:ext cx="22097999" cy="323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𝒃𝒊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𝒂𝒅𝒊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𝒃𝒄𝒊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𝐛𝐝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𝒂𝒅𝒊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𝒃𝒄𝒊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  <m:r>
                        <a:rPr lang="vi-VN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𝒃𝒊</m:t>
                        </m:r>
                      </m:e>
                    </m:d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𝒅𝒊</m:t>
                        </m:r>
                      </m:e>
                    </m:d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𝒃𝒅</m:t>
                        </m:r>
                      </m:e>
                    </m:d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𝒂𝒅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𝒃𝒄</m:t>
                        </m:r>
                      </m:e>
                    </m:d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F4DD387-7F7D-4EC0-8577-C1E823D4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8406438"/>
                <a:ext cx="22097999" cy="32370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8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0">
            <a:extLst>
              <a:ext uri="{FF2B5EF4-FFF2-40B4-BE49-F238E27FC236}">
                <a16:creationId xmlns:a16="http://schemas.microsoft.com/office/drawing/2014/main" id="{BDCDCF9B-B99D-42DC-B8C5-981F5F8B3496}"/>
              </a:ext>
            </a:extLst>
          </p:cNvPr>
          <p:cNvGrpSpPr/>
          <p:nvPr/>
        </p:nvGrpSpPr>
        <p:grpSpPr>
          <a:xfrm>
            <a:off x="1282162" y="6053958"/>
            <a:ext cx="21819676" cy="5100104"/>
            <a:chOff x="1270511" y="5867400"/>
            <a:chExt cx="21819676" cy="5831426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id="{11144272-9E1B-4FE1-9F4A-7E7CC2B0500D}"/>
                </a:ext>
              </a:extLst>
            </p:cNvPr>
            <p:cNvSpPr/>
            <p:nvPr/>
          </p:nvSpPr>
          <p:spPr>
            <a:xfrm>
              <a:off x="1272210" y="6139009"/>
              <a:ext cx="21817977" cy="55598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311F902B-6CC2-4F0D-B4EC-0810B9C58C3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D716D49-9043-4F51-9FA6-9084AF03C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DA28ED-5651-4EA7-9E0C-7CA59CFD6F2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8">
                <a:extLst>
                  <a:ext uri="{FF2B5EF4-FFF2-40B4-BE49-F238E27FC236}">
                    <a16:creationId xmlns:a16="http://schemas.microsoft.com/office/drawing/2014/main" id="{597C218C-72A6-443E-891E-9E4D78E3F9D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A0BD7C2-693E-49F9-8853-95046CA51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EA0AB-6327-4404-B6AD-2D91FF9200B1}"/>
              </a:ext>
            </a:extLst>
          </p:cNvPr>
          <p:cNvGrpSpPr/>
          <p:nvPr/>
        </p:nvGrpSpPr>
        <p:grpSpPr>
          <a:xfrm>
            <a:off x="1271088" y="3461658"/>
            <a:ext cx="21841827" cy="2228685"/>
            <a:chOff x="1268078" y="3405486"/>
            <a:chExt cx="21841827" cy="2228685"/>
          </a:xfrm>
        </p:grpSpPr>
        <p:sp>
          <p:nvSpPr>
            <p:cNvPr id="56" name="Rounded Rectangle 61">
              <a:extLst>
                <a:ext uri="{FF2B5EF4-FFF2-40B4-BE49-F238E27FC236}">
                  <a16:creationId xmlns:a16="http://schemas.microsoft.com/office/drawing/2014/main" id="{19CD9B38-452D-45D9-8991-BF112EE13645}"/>
                </a:ext>
              </a:extLst>
            </p:cNvPr>
            <p:cNvSpPr/>
            <p:nvPr/>
          </p:nvSpPr>
          <p:spPr>
            <a:xfrm>
              <a:off x="1268078" y="3790951"/>
              <a:ext cx="21841827" cy="1843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90F25AA4-5269-473E-BCF3-A4694640D36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E2F63CC9-A59E-4310-84BD-DED650311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D5218-DABC-47BF-A97A-79858870052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CED601F7-B613-4517-87D0-FF2539C4B2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D629ADC-7C85-4D1C-84FE-40BCDAC44EC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B8FBACF-BDEB-4BCB-A521-09ACC570CA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5C071523-DC1F-4FF2-82C8-227E32FC3B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91DD0543-276B-4C9D-A5A1-EE2837940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FB313134-1E28-4CD7-A798-47D4AD0E3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02AFDE93-FF76-48EA-8050-65C8D7D0A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F74DCB8D-096C-4932-8C66-EFFA67C3DB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0C30BA9-6250-4646-B934-DCC3F9209F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AF7F3958-AADE-4E5F-86B2-B6AF2F681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1D67EC68-69C5-4927-89B5-8FA1C7BF4E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65B4C004-E82D-49BD-9F74-072A24ED60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8D665AD-8413-4F03-A5B8-2AB90E0E8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FC9561B9-92D0-43C9-BF06-075F7EE65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45076B4F-B77A-47D8-ABCF-641D31F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09A7552D-BA37-4C4A-8F6D-18111DD01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900AA307-42E2-4574-A7F7-1CF52B1ED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AFDBF23D-09E8-44F3-9A89-A2E1548D1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6B6B5EC5-AE99-4674-8C94-9AFB8F0E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5F5D3308-425E-408D-AEA0-D05F5DEEC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2F7B5187-37AC-42AD-B2D1-3FA13223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12DEDB95-667C-41FB-8DC6-9997F2121A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C22877A4-1272-4834-AC75-2E0A746F0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733444C1-99B7-471D-B2DB-FCBCAA3C0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D68AD1EF-CF03-4CB5-94F0-05F9C6DD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F6D8C8F4-C799-4F65-A12D-1F7B194C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2CC6E-5692-4FF1-ACB5-97B796CBC01B}"/>
                  </a:ext>
                </a:extLst>
              </p:cNvPr>
              <p:cNvSpPr txBox="1"/>
              <p:nvPr/>
            </p:nvSpPr>
            <p:spPr>
              <a:xfrm>
                <a:off x="5029200" y="3963650"/>
                <a:ext cx="171449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𝒙𝒊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E2CC6E-5692-4FF1-ACB5-97B796CB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3650"/>
                <a:ext cx="17144999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22" t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7D28860-7872-4C5C-B8DD-D51729657385}"/>
                  </a:ext>
                </a:extLst>
              </p:cNvPr>
              <p:cNvSpPr txBox="1"/>
              <p:nvPr/>
            </p:nvSpPr>
            <p:spPr>
              <a:xfrm>
                <a:off x="4925468" y="6306458"/>
                <a:ext cx="18059400" cy="453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</a:p>
              <a:p>
                <a:pPr lvl="0">
                  <a:lnSpc>
                    <a:spcPct val="130000"/>
                  </a:lnSpc>
                </a:pP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 1: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Casio: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MODE + 2.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𝒙𝒊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7D28860-7872-4C5C-B8DD-D51729657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468" y="6306458"/>
                <a:ext cx="18059400" cy="4538102"/>
              </a:xfrm>
              <a:prstGeom prst="rect">
                <a:avLst/>
              </a:prstGeom>
              <a:blipFill>
                <a:blip r:embed="rId4"/>
                <a:stretch>
                  <a:fillRect l="-1384" t="-67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89" name="Rounded Rectangle 88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NHÂN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42940" y="2504836"/>
            <a:ext cx="11853859" cy="861774"/>
            <a:chOff x="644526" y="2766774"/>
            <a:chExt cx="11853859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0591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42940" y="11485835"/>
            <a:ext cx="21865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ý: Phép cộng và phép nhân các số phức có tất cả các tính chất của phép cộng và phép nhân các số thực.</a:t>
            </a:r>
            <a:endParaRPr lang="en-US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205624"/>
            <a:chOff x="1175570" y="2468559"/>
            <a:chExt cx="22178464" cy="3205995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053958"/>
            <a:ext cx="22175897" cy="6290442"/>
            <a:chOff x="1270511" y="5867400"/>
            <a:chExt cx="22068577" cy="5606183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3345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333999" y="3132669"/>
                <a:ext cx="1690243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vi-VN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1/ 135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id-ID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 hiện các phép tính sau: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/>
                        </a:rPr>
                        <m:t>                             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/>
                        </a:rPr>
                        <m:t>                             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3132669"/>
                <a:ext cx="16902439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442"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3962400" y="7239000"/>
                <a:ext cx="14859000" cy="4257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indent="89535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7239000"/>
                <a:ext cx="14859000" cy="4257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2">
            <a:extLst>
              <a:ext uri="{FF2B5EF4-FFF2-40B4-BE49-F238E27FC236}">
                <a16:creationId xmlns:a16="http://schemas.microsoft.com/office/drawing/2014/main" id="{650D8B72-8973-44DE-B8DE-442F4CDA376C}"/>
              </a:ext>
            </a:extLst>
          </p:cNvPr>
          <p:cNvGrpSpPr/>
          <p:nvPr/>
        </p:nvGrpSpPr>
        <p:grpSpPr>
          <a:xfrm>
            <a:off x="10659305" y="1727988"/>
            <a:ext cx="5876095" cy="960069"/>
            <a:chOff x="1147590" y="10988402"/>
            <a:chExt cx="6821224" cy="960180"/>
          </a:xfrm>
        </p:grpSpPr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56E95A01-09ED-4C40-8458-BA45ED04C0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88029" y="8067797"/>
              <a:ext cx="940346" cy="6821224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BFFFBE4-4E30-43BA-AC0B-6F6666468413}"/>
                </a:ext>
              </a:extLst>
            </p:cNvPr>
            <p:cNvSpPr txBox="1"/>
            <p:nvPr/>
          </p:nvSpPr>
          <p:spPr>
            <a:xfrm>
              <a:off x="1314449" y="10988402"/>
              <a:ext cx="5489639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04051" y="7287653"/>
            <a:ext cx="22175897" cy="5056747"/>
            <a:chOff x="1270511" y="5867400"/>
            <a:chExt cx="22068577" cy="6004858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57332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333999" y="3132669"/>
                <a:ext cx="17746283" cy="252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vi-VN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 /136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Thực hiện các phép tính sau: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3132669"/>
                <a:ext cx="17746283" cy="2529923"/>
              </a:xfrm>
              <a:prstGeom prst="rect">
                <a:avLst/>
              </a:prstGeom>
              <a:blipFill>
                <a:blip r:embed="rId2"/>
                <a:stretch>
                  <a:fillRect l="-1374" t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1066800" y="7656016"/>
                <a:ext cx="16764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656016"/>
                <a:ext cx="16764000" cy="4154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F80B9AA-2C2A-477E-AF82-DD3A1549FD42}"/>
              </a:ext>
            </a:extLst>
          </p:cNvPr>
          <p:cNvSpPr txBox="1"/>
          <p:nvPr/>
        </p:nvSpPr>
        <p:spPr>
          <a:xfrm>
            <a:off x="10826145" y="1727981"/>
            <a:ext cx="36311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Mức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650D8B72-8973-44DE-B8DE-442F4CDA376C}"/>
              </a:ext>
            </a:extLst>
          </p:cNvPr>
          <p:cNvGrpSpPr/>
          <p:nvPr/>
        </p:nvGrpSpPr>
        <p:grpSpPr>
          <a:xfrm>
            <a:off x="10659305" y="1727988"/>
            <a:ext cx="5876095" cy="960069"/>
            <a:chOff x="1147590" y="10988402"/>
            <a:chExt cx="6821224" cy="96018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56E95A01-09ED-4C40-8458-BA45ED04C0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88029" y="8067797"/>
              <a:ext cx="940346" cy="6821224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FFFBE4-4E30-43BA-AC0B-6F6666468413}"/>
                </a:ext>
              </a:extLst>
            </p:cNvPr>
            <p:cNvSpPr txBox="1"/>
            <p:nvPr/>
          </p:nvSpPr>
          <p:spPr>
            <a:xfrm>
              <a:off x="1314449" y="10988402"/>
              <a:ext cx="5489639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0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9E71E11E-F068-4EFC-8B7F-F9DCEF79B133}"/>
              </a:ext>
            </a:extLst>
          </p:cNvPr>
          <p:cNvGrpSpPr/>
          <p:nvPr/>
        </p:nvGrpSpPr>
        <p:grpSpPr>
          <a:xfrm>
            <a:off x="1176052" y="2491133"/>
            <a:ext cx="22175897" cy="3875990"/>
            <a:chOff x="1175570" y="2468559"/>
            <a:chExt cx="22178464" cy="3876439"/>
          </a:xfrm>
        </p:grpSpPr>
        <p:sp>
          <p:nvSpPr>
            <p:cNvPr id="58" name="Rounded Rectangle 6">
              <a:extLst>
                <a:ext uri="{FF2B5EF4-FFF2-40B4-BE49-F238E27FC236}">
                  <a16:creationId xmlns:a16="http://schemas.microsoft.com/office/drawing/2014/main" id="{20A9569D-385F-4EC8-8F4D-873E8EA71C91}"/>
                </a:ext>
              </a:extLst>
            </p:cNvPr>
            <p:cNvSpPr/>
            <p:nvPr/>
          </p:nvSpPr>
          <p:spPr>
            <a:xfrm>
              <a:off x="1175570" y="2872596"/>
              <a:ext cx="22178464" cy="347240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2">
              <a:extLst>
                <a:ext uri="{FF2B5EF4-FFF2-40B4-BE49-F238E27FC236}">
                  <a16:creationId xmlns:a16="http://schemas.microsoft.com/office/drawing/2014/main" id="{06A6F693-29CF-41E5-8C4E-A779BFE2D1B4}"/>
                </a:ext>
              </a:extLst>
            </p:cNvPr>
            <p:cNvGrpSpPr/>
            <p:nvPr/>
          </p:nvGrpSpPr>
          <p:grpSpPr>
            <a:xfrm>
              <a:off x="1175570" y="2468559"/>
              <a:ext cx="3396340" cy="898670"/>
              <a:chOff x="1175570" y="1834705"/>
              <a:chExt cx="3704780" cy="980284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079CC7E2-9BC8-4B69-8DC4-B932D4BEC8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852" y="768491"/>
                <a:ext cx="839416" cy="325358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2CB67B-609F-4443-819B-D66BF3EC6B1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95532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10">
                <a:extLst>
                  <a:ext uri="{FF2B5EF4-FFF2-40B4-BE49-F238E27FC236}">
                    <a16:creationId xmlns:a16="http://schemas.microsoft.com/office/drawing/2014/main" id="{03184141-0980-438B-9CD3-9F734D0F145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6253D150-0D8A-4F3D-86BC-A2F5015ABF9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7" name="Freeform 15">
                  <a:extLst>
                    <a:ext uri="{FF2B5EF4-FFF2-40B4-BE49-F238E27FC236}">
                      <a16:creationId xmlns:a16="http://schemas.microsoft.com/office/drawing/2014/main" id="{39DEF568-CB54-4194-AD34-C20069C694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6">
                  <a:extLst>
                    <a:ext uri="{FF2B5EF4-FFF2-40B4-BE49-F238E27FC236}">
                      <a16:creationId xmlns:a16="http://schemas.microsoft.com/office/drawing/2014/main" id="{7C3E996D-97CB-464F-9B08-67130B7F85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7">
                  <a:extLst>
                    <a:ext uri="{FF2B5EF4-FFF2-40B4-BE49-F238E27FC236}">
                      <a16:creationId xmlns:a16="http://schemas.microsoft.com/office/drawing/2014/main" id="{C93ADA6D-4A81-445B-9FF8-AD09CF004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>
                  <a:extLst>
                    <a:ext uri="{FF2B5EF4-FFF2-40B4-BE49-F238E27FC236}">
                      <a16:creationId xmlns:a16="http://schemas.microsoft.com/office/drawing/2014/main" id="{11D8EB49-42DB-4DE3-ACBC-2F4192BB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>
                  <a:extLst>
                    <a:ext uri="{FF2B5EF4-FFF2-40B4-BE49-F238E27FC236}">
                      <a16:creationId xmlns:a16="http://schemas.microsoft.com/office/drawing/2014/main" id="{8911D199-2384-4674-8D33-150C3574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>
                  <a:extLst>
                    <a:ext uri="{FF2B5EF4-FFF2-40B4-BE49-F238E27FC236}">
                      <a16:creationId xmlns:a16="http://schemas.microsoft.com/office/drawing/2014/main" id="{169FCF5D-D405-4E4D-8A2E-DC64D9B2A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FD8218E9-66D9-410B-B552-BC94B6D6F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10">
            <a:extLst>
              <a:ext uri="{FF2B5EF4-FFF2-40B4-BE49-F238E27FC236}">
                <a16:creationId xmlns:a16="http://schemas.microsoft.com/office/drawing/2014/main" id="{900EEDA5-1088-4FC3-98DD-303B971E40FD}"/>
              </a:ext>
            </a:extLst>
          </p:cNvPr>
          <p:cNvGrpSpPr/>
          <p:nvPr/>
        </p:nvGrpSpPr>
        <p:grpSpPr>
          <a:xfrm>
            <a:off x="1176052" y="6892156"/>
            <a:ext cx="22175897" cy="4842643"/>
            <a:chOff x="1270511" y="5867400"/>
            <a:chExt cx="22068577" cy="4159634"/>
          </a:xfrm>
        </p:grpSpPr>
        <p:sp>
          <p:nvSpPr>
            <p:cNvPr id="96" name="Rounded Rectangle 52">
              <a:extLst>
                <a:ext uri="{FF2B5EF4-FFF2-40B4-BE49-F238E27FC236}">
                  <a16:creationId xmlns:a16="http://schemas.microsoft.com/office/drawing/2014/main" id="{470B567E-63A1-4AAD-969E-DAF85BA4CA12}"/>
                </a:ext>
              </a:extLst>
            </p:cNvPr>
            <p:cNvSpPr/>
            <p:nvPr/>
          </p:nvSpPr>
          <p:spPr>
            <a:xfrm>
              <a:off x="1272210" y="6139009"/>
              <a:ext cx="22066878" cy="38880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60">
              <a:extLst>
                <a:ext uri="{FF2B5EF4-FFF2-40B4-BE49-F238E27FC236}">
                  <a16:creationId xmlns:a16="http://schemas.microsoft.com/office/drawing/2014/main" id="{DE1CC2DF-06E6-4FEB-89A8-8D199D26748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2FC767AC-5168-41DA-AAB3-A59CCA40C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C177041-3076-4887-ABE0-771DFD09F35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 Diagonal Corner Rectangle 58">
                <a:extLst>
                  <a:ext uri="{FF2B5EF4-FFF2-40B4-BE49-F238E27FC236}">
                    <a16:creationId xmlns:a16="http://schemas.microsoft.com/office/drawing/2014/main" id="{FE641837-5ECF-4877-A91A-6FCC4EA367E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C8D3E206-1598-499D-B0CF-70211A285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/>
              <p:nvPr/>
            </p:nvSpPr>
            <p:spPr>
              <a:xfrm>
                <a:off x="5562600" y="3132669"/>
                <a:ext cx="17517682" cy="203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vi-VN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4 /136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400" b="1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Nêu cách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một số tự nhiên tùy ý.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B2D674-E623-4320-A1C2-BB6A8DC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132669"/>
                <a:ext cx="17517682" cy="2031454"/>
              </a:xfrm>
              <a:prstGeom prst="rect">
                <a:avLst/>
              </a:prstGeom>
              <a:blipFill>
                <a:blip r:embed="rId2"/>
                <a:stretch>
                  <a:fillRect l="-1427" b="-1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2286000" y="8051419"/>
                <a:ext cx="7696200" cy="368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051419"/>
                <a:ext cx="7696200" cy="3683381"/>
              </a:xfrm>
              <a:prstGeom prst="rect">
                <a:avLst/>
              </a:prstGeom>
              <a:blipFill rotWithShape="1">
                <a:blip r:embed="rId3"/>
                <a:stretch>
                  <a:fillRect l="-3167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4BD72F-D077-497E-A5A7-131483154E44}"/>
                  </a:ext>
                </a:extLst>
              </p:cNvPr>
              <p:cNvSpPr txBox="1"/>
              <p:nvPr/>
            </p:nvSpPr>
            <p:spPr>
              <a:xfrm>
                <a:off x="11125200" y="7352138"/>
                <a:ext cx="12877800" cy="466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một số tự nhiên tùy ý ta có: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4BD72F-D077-497E-A5A7-13148315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7352138"/>
                <a:ext cx="12877800" cy="4660058"/>
              </a:xfrm>
              <a:prstGeom prst="rect">
                <a:avLst/>
              </a:prstGeom>
              <a:blipFill rotWithShape="1">
                <a:blip r:embed="rId4"/>
                <a:stretch>
                  <a:fillRect l="-1893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0826145" y="7208363"/>
            <a:ext cx="0" cy="4526436"/>
          </a:xfrm>
          <a:prstGeom prst="line">
            <a:avLst/>
          </a:prstGeom>
          <a:ln w="38100">
            <a:solidFill>
              <a:srgbClr val="135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">
            <a:extLst>
              <a:ext uri="{FF2B5EF4-FFF2-40B4-BE49-F238E27FC236}">
                <a16:creationId xmlns:a16="http://schemas.microsoft.com/office/drawing/2014/main" id="{650D8B72-8973-44DE-B8DE-442F4CDA376C}"/>
              </a:ext>
            </a:extLst>
          </p:cNvPr>
          <p:cNvGrpSpPr/>
          <p:nvPr/>
        </p:nvGrpSpPr>
        <p:grpSpPr>
          <a:xfrm>
            <a:off x="10659305" y="1727988"/>
            <a:ext cx="5876095" cy="960069"/>
            <a:chOff x="1147590" y="10988402"/>
            <a:chExt cx="6821224" cy="960180"/>
          </a:xfrm>
        </p:grpSpPr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56E95A01-09ED-4C40-8458-BA45ED04C0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88029" y="8067797"/>
              <a:ext cx="940346" cy="6821224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FFFBE4-4E30-43BA-AC0B-6F6666468413}"/>
                </a:ext>
              </a:extLst>
            </p:cNvPr>
            <p:cNvSpPr txBox="1"/>
            <p:nvPr/>
          </p:nvSpPr>
          <p:spPr>
            <a:xfrm>
              <a:off x="1314449" y="10988402"/>
              <a:ext cx="5489639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4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198007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26" y="7201661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454502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488295" y="3403200"/>
                <a:ext cx="2256217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Tổng của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95" y="3403200"/>
                <a:ext cx="22562171" cy="1446550"/>
              </a:xfrm>
              <a:prstGeom prst="rect">
                <a:avLst/>
              </a:prstGeom>
              <a:blipFill>
                <a:blip r:embed="rId3"/>
                <a:stretch>
                  <a:fillRect l="-1081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0821" y="457200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1" y="4572000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738654" y="462267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654" y="4622679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572705" y="4732677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705" y="4732677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058392" y="473048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92" y="4730488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34541" y="7606264"/>
                <a:ext cx="14563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41" y="7606264"/>
                <a:ext cx="14563375" cy="769441"/>
              </a:xfrm>
              <a:prstGeom prst="rect">
                <a:avLst/>
              </a:prstGeom>
              <a:blipFill>
                <a:blip r:embed="rId8"/>
                <a:stretch>
                  <a:fillRect l="-17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8364200" y="45720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449184" y="1354123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3196</TotalTime>
  <Words>1969</Words>
  <PresentationFormat>Custom</PresentationFormat>
  <Paragraphs>262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2021-09-12T19:59:53Z</dcterms:modified>
</cp:coreProperties>
</file>