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1">
  <p:sldMasterIdLst>
    <p:sldMasterId id="2147483648" r:id="rId1"/>
    <p:sldMasterId id="2147483691" r:id="rId2"/>
  </p:sldMasterIdLst>
  <p:notesMasterIdLst>
    <p:notesMasterId r:id="rId29"/>
  </p:notesMasterIdLst>
  <p:handoutMasterIdLst>
    <p:handoutMasterId r:id="rId30"/>
  </p:handoutMasterIdLst>
  <p:sldIdLst>
    <p:sldId id="256" r:id="rId3"/>
    <p:sldId id="3140" r:id="rId4"/>
    <p:sldId id="295" r:id="rId5"/>
    <p:sldId id="3081" r:id="rId6"/>
    <p:sldId id="3324" r:id="rId7"/>
    <p:sldId id="3309" r:id="rId8"/>
    <p:sldId id="3325" r:id="rId9"/>
    <p:sldId id="3326" r:id="rId10"/>
    <p:sldId id="3327" r:id="rId11"/>
    <p:sldId id="3289" r:id="rId12"/>
    <p:sldId id="3290" r:id="rId13"/>
    <p:sldId id="3328" r:id="rId14"/>
    <p:sldId id="3329" r:id="rId15"/>
    <p:sldId id="3331" r:id="rId16"/>
    <p:sldId id="3337" r:id="rId17"/>
    <p:sldId id="3295" r:id="rId18"/>
    <p:sldId id="3338" r:id="rId19"/>
    <p:sldId id="3339" r:id="rId20"/>
    <p:sldId id="3210" r:id="rId21"/>
    <p:sldId id="3212" r:id="rId22"/>
    <p:sldId id="3340" r:id="rId23"/>
    <p:sldId id="3213" r:id="rId24"/>
    <p:sldId id="3319" r:id="rId25"/>
    <p:sldId id="3341" r:id="rId26"/>
    <p:sldId id="3083" r:id="rId27"/>
    <p:sldId id="3226" r:id="rId28"/>
  </p:sldIdLst>
  <p:sldSz cx="12192000" cy="6858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2060"/>
    <a:srgbClr val="D34CD6"/>
    <a:srgbClr val="35B6B4"/>
    <a:srgbClr val="FF6600"/>
    <a:srgbClr val="84ACB6"/>
    <a:srgbClr val="9C51D9"/>
    <a:srgbClr val="FDDEEB"/>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47" d="100"/>
          <a:sy n="47" d="100"/>
        </p:scale>
        <p:origin x="78" y="3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522218" y="2588538"/>
            <a:ext cx="5147563" cy="1048172"/>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15. Gỡ lỗi</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3765364"/>
            <a:chOff x="541427" y="4308536"/>
            <a:chExt cx="10570890" cy="4089119"/>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4089119"/>
              <a:chOff x="541575" y="4360490"/>
              <a:chExt cx="10400346" cy="4089119"/>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8551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62483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Cần phải chạy thử chương trình để phát hiện và loại bỏ lỗi.</a:t>
              </a:r>
            </a:p>
            <a:p>
              <a:pPr algn="just" defTabSz="342900">
                <a:lnSpc>
                  <a:spcPct val="150000"/>
                </a:lnSpc>
              </a:pPr>
              <a:r>
                <a:rPr lang="vi-VN" sz="2400">
                  <a:latin typeface="UTM Avo" panose="02040603050506020204" pitchFamily="18" charset="0"/>
                  <a:cs typeface="Times New Roman" panose="02020603050405020304" pitchFamily="18" charset="0"/>
                </a:rPr>
                <a:t>•	Có hai loại lỗi: lỗi cú pháp và lỗi lôgic.</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Lỗi cú pháp </a:t>
              </a:r>
              <a:r>
                <a:rPr lang="vi-VN" sz="2400">
                  <a:latin typeface="UTM Avo" panose="02040603050506020204" pitchFamily="18" charset="0"/>
                  <a:cs typeface="Times New Roman" panose="02020603050405020304" pitchFamily="18" charset="0"/>
                </a:rPr>
                <a:t>là lỗi viết câu lệnh sai quy tắc, làm cho chương trình không hoạt động.</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Lỗi lôgic </a:t>
              </a:r>
              <a:r>
                <a:rPr lang="vi-VN" sz="2400">
                  <a:latin typeface="UTM Avo" panose="02040603050506020204" pitchFamily="18" charset="0"/>
                  <a:cs typeface="Times New Roman" panose="02020603050405020304" pitchFamily="18" charset="0"/>
                </a:rPr>
                <a:t>là lỗi câu lệnh, tuy được viết đúng quy tắc nhưng thực hiện sai so với kịch bản.</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1"/>
            <a:ext cx="10501714" cy="5159932"/>
            <a:chOff x="601971" y="415702"/>
            <a:chExt cx="10501714" cy="5159932"/>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5159932"/>
              <a:chOff x="1189762" y="4241941"/>
              <a:chExt cx="9922555" cy="5159932"/>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5159931"/>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500637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Chọn phát biểu đúng nhất về hoạt động g</a:t>
                </a:r>
                <a:r>
                  <a:rPr lang="en-US" sz="2400" b="1">
                    <a:latin typeface="UTM Avo" panose="02040603050506020204" pitchFamily="18" charset="0"/>
                    <a:cs typeface="Times New Roman" panose="02020603050405020304" pitchFamily="18" charset="0"/>
                  </a:rPr>
                  <a:t>ỡ</a:t>
                </a:r>
                <a:r>
                  <a:rPr lang="vi-VN" sz="2400" b="1">
                    <a:latin typeface="UTM Avo" panose="02040603050506020204" pitchFamily="18" charset="0"/>
                    <a:cs typeface="Times New Roman" panose="02020603050405020304" pitchFamily="18" charset="0"/>
                  </a:rPr>
                  <a:t> lỗi.</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A.	Gỡ lỗi là phát hiện và loại bỏ lỗi. Trong lập trình, không nhất thiết phải gỡ lỗi.</a:t>
                </a:r>
              </a:p>
              <a:p>
                <a:pPr algn="just" defTabSz="342900">
                  <a:lnSpc>
                    <a:spcPct val="150000"/>
                  </a:lnSpc>
                </a:pPr>
                <a:r>
                  <a:rPr lang="vi-VN" sz="2400">
                    <a:latin typeface="UTM Avo" panose="02040603050506020204" pitchFamily="18" charset="0"/>
                    <a:cs typeface="Times New Roman" panose="02020603050405020304" pitchFamily="18" charset="0"/>
                  </a:rPr>
                  <a:t>B.	Gỡ lỗi là chạy thử chương trình để phát hiện lỗi. Trong lập trình, không nhất thiết phải gỡ lỗi.</a:t>
                </a:r>
              </a:p>
              <a:p>
                <a:pPr algn="just" defTabSz="342900">
                  <a:lnSpc>
                    <a:spcPct val="150000"/>
                  </a:lnSpc>
                </a:pPr>
                <a:r>
                  <a:rPr lang="vi-VN" sz="2400">
                    <a:latin typeface="UTM Avo" panose="02040603050506020204" pitchFamily="18" charset="0"/>
                    <a:cs typeface="Times New Roman" panose="02020603050405020304" pitchFamily="18" charset="0"/>
                  </a:rPr>
                  <a:t>c. Gỡ lỗi là chạy th</a:t>
                </a:r>
                <a:r>
                  <a:rPr lang="en-US" sz="2400">
                    <a:latin typeface="UTM Avo" panose="02040603050506020204" pitchFamily="18" charset="0"/>
                    <a:cs typeface="Times New Roman" panose="02020603050405020304" pitchFamily="18" charset="0"/>
                  </a:rPr>
                  <a:t>ử</a:t>
                </a:r>
                <a:r>
                  <a:rPr lang="vi-VN" sz="2400">
                    <a:latin typeface="UTM Avo" panose="02040603050506020204" pitchFamily="18" charset="0"/>
                    <a:cs typeface="Times New Roman" panose="02020603050405020304" pitchFamily="18" charset="0"/>
                  </a:rPr>
                  <a:t> chương trình để phát hiện lỗi. Gỡ lỗi là một phần quan trọng của lập trình.</a:t>
                </a:r>
              </a:p>
              <a:p>
                <a:pPr algn="just" defTabSz="342900">
                  <a:lnSpc>
                    <a:spcPct val="150000"/>
                  </a:lnSpc>
                </a:pPr>
                <a:r>
                  <a:rPr lang="vi-VN" sz="2400">
                    <a:latin typeface="UTM Avo" panose="02040603050506020204" pitchFamily="18" charset="0"/>
                    <a:cs typeface="Times New Roman" panose="02020603050405020304" pitchFamily="18" charset="0"/>
                  </a:rPr>
                  <a:t>D. Gỡ lỗi là phát hiện và loại bỏ lỗi. Gỡ lỗi là một phần quan trọng của lập trình.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PHÁT HIỆN LỖI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a:t>
            </a:r>
            <a:r>
              <a:rPr lang="en-US" sz="6000">
                <a:solidFill>
                  <a:schemeClr val="accent3">
                    <a:lumMod val="50000"/>
                  </a:schemeClr>
                </a:solidFill>
                <a:latin typeface="+mj-lt"/>
              </a:rPr>
              <a:t>À</a:t>
            </a:r>
            <a:r>
              <a:rPr lang="vi-VN" sz="6000">
                <a:solidFill>
                  <a:schemeClr val="accent3">
                    <a:lumMod val="50000"/>
                  </a:schemeClr>
                </a:solidFill>
                <a:latin typeface="+mj-lt"/>
              </a:rPr>
              <a:t> SỬA LỖ</a:t>
            </a:r>
            <a:r>
              <a:rPr lang="en-US" sz="6000">
                <a:solidFill>
                  <a:schemeClr val="accent3">
                    <a:lumMod val="50000"/>
                  </a:schemeClr>
                </a:solidFill>
                <a:latin typeface="+mj-lt"/>
              </a:rPr>
              <a:t>I</a:t>
            </a:r>
            <a:r>
              <a:rPr lang="vi-VN" sz="6000">
                <a:solidFill>
                  <a:schemeClr val="accent3">
                    <a:lumMod val="50000"/>
                  </a:schemeClr>
                </a:solidFill>
                <a:latin typeface="+mj-lt"/>
              </a:rPr>
              <a:t> LOGIC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5"/>
            <a:ext cx="10649995" cy="3961087"/>
            <a:chOff x="1117200" y="3528268"/>
            <a:chExt cx="10337399" cy="54208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42080"/>
              <a:chOff x="1493120" y="3891280"/>
              <a:chExt cx="10337399" cy="5420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3</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Gỡ lỗi</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Xét tình huống máy tính hiển thị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không đúng với số lần đoán thực tế của người chơi. Em hãy trả lời các câu hỏi:</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Theo kịch bản,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sẽ thay đổi trong tình huống nào?</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Những khối lệnh nào làm thay đổi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3.	Có điều gì khác nhau giữa kịch bản và những khối lệnh tương ứng?</a:t>
            </a:r>
          </a:p>
        </p:txBody>
      </p:sp>
    </p:spTree>
    <p:extLst>
      <p:ext uri="{BB962C8B-B14F-4D97-AF65-F5344CB8AC3E}">
        <p14:creationId xmlns:p14="http://schemas.microsoft.com/office/powerpoint/2010/main" val="22315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Hầu hết các ngôn ngữ lập trình đều</a:t>
            </a:r>
            <a:r>
              <a:rPr lang="en-US" sz="2400">
                <a:solidFill>
                  <a:schemeClr val="accent1">
                    <a:lumMod val="90000"/>
                    <a:lumOff val="10000"/>
                  </a:schemeClr>
                </a:solidFill>
                <a:latin typeface="UTM Avo" panose="02040603050506020204" pitchFamily="18" charset="0"/>
                <a:cs typeface="Times New Roman" panose="02020603050405020304" pitchFamily="18" charset="0"/>
              </a:rPr>
              <a:t> có chức năng chỉ rõ lỗi cú pháp. Ngôn ngữ lập trình trực quan, thậm chí còn hạn chế những tình huống xảy ra lỗi cú pháp.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Vì vậy lỗi cú pháp dễ dàng được phát hiện và sửa chữa. </a:t>
            </a:r>
          </a:p>
        </p:txBody>
      </p:sp>
      <p:sp>
        <p:nvSpPr>
          <p:cNvPr id="5" name="TextBox 4">
            <a:extLst>
              <a:ext uri="{FF2B5EF4-FFF2-40B4-BE49-F238E27FC236}">
                <a16:creationId xmlns:a16="http://schemas.microsoft.com/office/drawing/2014/main" id="{D3290D45-185B-498C-9EEF-0D46591B336E}"/>
              </a:ext>
            </a:extLst>
          </p:cNvPr>
          <p:cNvSpPr txBox="1"/>
          <p:nvPr/>
        </p:nvSpPr>
        <p:spPr>
          <a:xfrm>
            <a:off x="760224" y="3419083"/>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Tuy nhiên, với lỗi lôgic, việc xác định lệnh nào gây ra lỗi và nó đã hoạt động thế nào để tạo ra lỗi ấy không phải lúc nào cũng đơn giản.</a:t>
            </a:r>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Có hai cách thường được sử dụng để phát hiện lỗi lôgic.</a:t>
            </a:r>
          </a:p>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Cách thứ nhất: </a:t>
            </a:r>
            <a:r>
              <a:rPr lang="vi-VN" sz="2400">
                <a:solidFill>
                  <a:schemeClr val="accent1">
                    <a:lumMod val="90000"/>
                    <a:lumOff val="10000"/>
                  </a:schemeClr>
                </a:solidFill>
                <a:latin typeface="UTM Avo" panose="02040603050506020204" pitchFamily="18" charset="0"/>
                <a:cs typeface="Times New Roman" panose="02020603050405020304" pitchFamily="18" charset="0"/>
              </a:rPr>
              <a:t>Dựa vào phân tích lôgic để tìm lỗi. Tập trung vào những khối lệnh liên quan đến lỗi và so sánh với kịch bản xem chúng có được thực hiện đúng yêu cầu hay không.</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fr-FR" sz="2400" b="1">
                <a:solidFill>
                  <a:schemeClr val="accent1">
                    <a:lumMod val="90000"/>
                    <a:lumOff val="10000"/>
                  </a:schemeClr>
                </a:solidFill>
                <a:latin typeface="UTM Avo" panose="02040603050506020204" pitchFamily="18" charset="0"/>
                <a:cs typeface="Times New Roman" panose="02020603050405020304" pitchFamily="18" charset="0"/>
              </a:rPr>
              <a:t>a) Phát hiện lỗi logic</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290D45-185B-498C-9EEF-0D46591B336E}"/>
              </a:ext>
            </a:extLst>
          </p:cNvPr>
          <p:cNvSpPr txBox="1"/>
          <p:nvPr/>
        </p:nvSpPr>
        <p:spPr>
          <a:xfrm>
            <a:off x="760224" y="341908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Cách thứ hai: </a:t>
            </a:r>
            <a:r>
              <a:rPr lang="vi-VN" sz="2400">
                <a:solidFill>
                  <a:schemeClr val="accent1">
                    <a:lumMod val="90000"/>
                    <a:lumOff val="10000"/>
                  </a:schemeClr>
                </a:solidFill>
                <a:latin typeface="UTM Avo" panose="02040603050506020204" pitchFamily="18" charset="0"/>
                <a:cs typeface="Times New Roman" panose="02020603050405020304" pitchFamily="18" charset="0"/>
              </a:rPr>
              <a:t>Chạy thử với dữ liệu mẫu để dò lỗi. Vì là người lập trình, em có thể cho hiện giá trị các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en-US" sz="2400">
                <a:solidFill>
                  <a:schemeClr val="accent1">
                    <a:lumMod val="90000"/>
                    <a:lumOff val="10000"/>
                  </a:schemeClr>
                </a:solidFill>
                <a:latin typeface="UTM Avo" panose="02040603050506020204" pitchFamily="18" charset="0"/>
                <a:cs typeface="Times New Roman" panose="02020603050405020304" pitchFamily="18" charset="0"/>
              </a:rPr>
              <a:t>băng cách đánh dấu 0 vào bên cạnh các biến đó trong nhóm “Các biến số” (Hình 15.2a).</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92FBD26-D486-43A0-9431-179C79E924D2}"/>
              </a:ext>
            </a:extLst>
          </p:cNvPr>
          <p:cNvPicPr>
            <a:picLocks noChangeAspect="1"/>
          </p:cNvPicPr>
          <p:nvPr/>
        </p:nvPicPr>
        <p:blipFill>
          <a:blip r:embed="rId3"/>
          <a:stretch>
            <a:fillRect/>
          </a:stretch>
        </p:blipFill>
        <p:spPr>
          <a:xfrm>
            <a:off x="6456819" y="4981810"/>
            <a:ext cx="3676190" cy="1876190"/>
          </a:xfrm>
          <a:prstGeom prst="rect">
            <a:avLst/>
          </a:prstGeom>
        </p:spPr>
      </p:pic>
    </p:spTree>
    <p:extLst>
      <p:ext uri="{BB962C8B-B14F-4D97-AF65-F5344CB8AC3E}">
        <p14:creationId xmlns:p14="http://schemas.microsoft.com/office/powerpoint/2010/main" val="19846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417320"/>
            <a:ext cx="9636368"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5" y="1661413"/>
            <a:ext cx="9636369"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Lưu ý: </a:t>
            </a:r>
            <a:r>
              <a:rPr lang="vi-VN" sz="2400">
                <a:solidFill>
                  <a:schemeClr val="accent6">
                    <a:lumMod val="50000"/>
                  </a:schemeClr>
                </a:solidFill>
                <a:latin typeface="UTM Avo" panose="02040603050506020204" pitchFamily="18" charset="0"/>
                <a:cs typeface="Times New Roman" panose="02020603050405020304" pitchFamily="18" charset="0"/>
              </a:rPr>
              <a:t>Chương trình có thể chạy theo từng bước bằng cách chèn lệnh “đợi... giây" (Hình 15.2b) vào những vị trí cần quan sát dữ liệu.</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656" b="4755"/>
          <a:stretch/>
        </p:blipFill>
        <p:spPr>
          <a:xfrm flipH="1">
            <a:off x="331764" y="3673094"/>
            <a:ext cx="2328197" cy="2771025"/>
          </a:xfrm>
          <a:prstGeom prst="rect">
            <a:avLst/>
          </a:prstGeom>
        </p:spPr>
      </p:pic>
      <p:pic>
        <p:nvPicPr>
          <p:cNvPr id="5" name="Picture 4">
            <a:extLst>
              <a:ext uri="{FF2B5EF4-FFF2-40B4-BE49-F238E27FC236}">
                <a16:creationId xmlns:a16="http://schemas.microsoft.com/office/drawing/2014/main" id="{D7263943-31F4-48E5-A032-B94B30DB981E}"/>
              </a:ext>
            </a:extLst>
          </p:cNvPr>
          <p:cNvPicPr>
            <a:picLocks noChangeAspect="1"/>
          </p:cNvPicPr>
          <p:nvPr/>
        </p:nvPicPr>
        <p:blipFill>
          <a:blip r:embed="rId3"/>
          <a:stretch>
            <a:fillRect/>
          </a:stretch>
        </p:blipFill>
        <p:spPr>
          <a:xfrm>
            <a:off x="6314049" y="4200097"/>
            <a:ext cx="3676190" cy="1876190"/>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Hai phương pháp phổ biến để phát hiện lỗi lôgic trong chương trình:</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Tập trung vào những khối lệnh trực tiếp gây ra lỗi và những khối lệnh liên quan lôgic đến nó theo các cấu trúc điều khiển.</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Chạy chương trình từng bước, kết hợp theo dõi sự thay đổi của các biến, các giá trị đầu ra và so sánh với các giá trị tính được theo cách thủ công. </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fr-FR" sz="2400" b="1">
                <a:solidFill>
                  <a:schemeClr val="accent1">
                    <a:lumMod val="90000"/>
                    <a:lumOff val="10000"/>
                  </a:schemeClr>
                </a:solidFill>
                <a:latin typeface="UTM Avo" panose="02040603050506020204" pitchFamily="18" charset="0"/>
                <a:cs typeface="Times New Roman" panose="02020603050405020304" pitchFamily="18" charset="0"/>
              </a:rPr>
              <a:t>b) Sứa lỗi</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974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911387" y="413881"/>
            <a:ext cx="9977008" cy="1513393"/>
          </a:xfrm>
          <a:prstGeom prst="wedgeRoundRectCallout">
            <a:avLst>
              <a:gd name="adj1" fmla="val -36061"/>
              <a:gd name="adj2" fmla="val 143371"/>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023929" y="697232"/>
            <a:ext cx="9751923"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Em hãy gỡ lỗi đoạn chương tr</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 xác định một số n được nhập từ bàn phím là số chẵn hay số lẻ được cho trong Hình 15.3.</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705" b="4754"/>
          <a:stretch/>
        </p:blipFill>
        <p:spPr>
          <a:xfrm flipH="1">
            <a:off x="331764" y="3671668"/>
            <a:ext cx="2328197" cy="2772451"/>
          </a:xfrm>
          <a:prstGeom prst="rect">
            <a:avLst/>
          </a:prstGeom>
        </p:spPr>
      </p:pic>
      <p:pic>
        <p:nvPicPr>
          <p:cNvPr id="8" name="Picture 7">
            <a:extLst>
              <a:ext uri="{FF2B5EF4-FFF2-40B4-BE49-F238E27FC236}">
                <a16:creationId xmlns:a16="http://schemas.microsoft.com/office/drawing/2014/main" id="{D49612C2-5486-41D9-89DE-2B69E3B83A79}"/>
              </a:ext>
            </a:extLst>
          </p:cNvPr>
          <p:cNvPicPr>
            <a:picLocks noChangeAspect="1"/>
          </p:cNvPicPr>
          <p:nvPr/>
        </p:nvPicPr>
        <p:blipFill>
          <a:blip r:embed="rId3"/>
          <a:stretch>
            <a:fillRect/>
          </a:stretch>
        </p:blipFill>
        <p:spPr>
          <a:xfrm>
            <a:off x="4873385" y="2210625"/>
            <a:ext cx="4752624" cy="4231789"/>
          </a:xfrm>
          <a:prstGeom prst="rect">
            <a:avLst/>
          </a:prstGeom>
        </p:spPr>
      </p:pic>
    </p:spTree>
    <p:extLst>
      <p:ext uri="{BB962C8B-B14F-4D97-AF65-F5344CB8AC3E}">
        <p14:creationId xmlns:p14="http://schemas.microsoft.com/office/powerpoint/2010/main" val="19606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58084" y="14537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en-US" sz="4800">
                <a:ln>
                  <a:solidFill>
                    <a:schemeClr val="bg1"/>
                  </a:solidFill>
                </a:ln>
                <a:solidFill>
                  <a:schemeClr val="accent1">
                    <a:lumMod val="75000"/>
                  </a:schemeClr>
                </a:solidFill>
                <a:latin typeface="+mj-lt"/>
              </a:rPr>
              <a:t>GỠ LỖI</a:t>
            </a:r>
            <a:endParaRPr lang="vi-VN" sz="4800">
              <a:ln>
                <a:solidFill>
                  <a:schemeClr val="bg1"/>
                </a:solidFill>
              </a:ln>
              <a:solidFill>
                <a:schemeClr val="accent1">
                  <a:lumMod val="75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843506" y="794746"/>
            <a:ext cx="4090219" cy="2539004"/>
          </a:xfrm>
          <a:prstGeom prst="cloudCallout">
            <a:avLst>
              <a:gd name="adj1" fmla="val 30275"/>
              <a:gd name="adj2" fmla="val 61336"/>
            </a:avLst>
          </a:prstGeom>
          <a:solidFill>
            <a:srgbClr val="CCFF99"/>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1058326" y="1244593"/>
            <a:ext cx="3745895"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Chúng ta đã tạo ra một chương trình máy tính trong Bài 14 và thế là tớ đã biết lập trình.</a:t>
            </a:r>
            <a:endParaRPr kumimoji="0" lang="en-US" sz="200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1CE76209-8968-4F89-8A0A-41523E4DEAAF}"/>
              </a:ext>
            </a:extLst>
          </p:cNvPr>
          <p:cNvSpPr txBox="1"/>
          <p:nvPr/>
        </p:nvSpPr>
        <p:spPr>
          <a:xfrm>
            <a:off x="1123139" y="1341767"/>
            <a:ext cx="3745895" cy="129182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Gỡ lỗi là làm những gì? Bạn hãy hướng dẫn cụ thể hơn cho tớ nhé.</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602599" y="1244593"/>
            <a:ext cx="3745896" cy="2539004"/>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7977333" y="1703765"/>
            <a:ext cx="3340747"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Chưa xong đâu, chúng ta cần phải thực hiện một việc nữa, đó là gỡ lỗi.</a:t>
            </a:r>
            <a:endParaRPr kumimoji="0" lang="en-US" sz="2000" i="0" u="none" strike="noStrike" kern="1200" cap="none" spc="0" normalizeH="0" baseline="0" noProof="0">
              <a:ln>
                <a:noFill/>
              </a:ln>
              <a:solidFill>
                <a:prstClr val="white"/>
              </a:solidFill>
              <a:effectLst/>
              <a:uLnTx/>
              <a:uFillTx/>
              <a:latin typeface="Arial"/>
            </a:endParaRPr>
          </a:p>
        </p:txBody>
      </p:sp>
      <p:sp>
        <p:nvSpPr>
          <p:cNvPr id="15" name="TextBox 14">
            <a:extLst>
              <a:ext uri="{FF2B5EF4-FFF2-40B4-BE49-F238E27FC236}">
                <a16:creationId xmlns:a16="http://schemas.microsoft.com/office/drawing/2014/main" id="{3182EEB6-5813-4513-B001-CDF076EB6E47}"/>
              </a:ext>
            </a:extLst>
          </p:cNvPr>
          <p:cNvSpPr txBox="1"/>
          <p:nvPr/>
        </p:nvSpPr>
        <p:spPr>
          <a:xfrm>
            <a:off x="5119619" y="3093820"/>
            <a:ext cx="1654640" cy="3370859"/>
          </a:xfrm>
          <a:prstGeom prst="rect">
            <a:avLst/>
          </a:prstGeom>
          <a:solidFill>
            <a:schemeClr val="bg1"/>
          </a:solidFill>
        </p:spPr>
        <p:txBody>
          <a:bodyPr wrap="square">
            <a:spAutoFit/>
          </a:bodyPr>
          <a:lstStyle/>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nodePh="1">
                                  <p:stCondLst>
                                    <p:cond delay="0"/>
                                  </p:stCondLst>
                                  <p:endCondLst>
                                    <p:cond evt="begin" delay="0">
                                      <p:tn val="51"/>
                                    </p:cond>
                                  </p:end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p:bldP spid="12" grpId="1"/>
      <p:bldP spid="13" grpId="0" animBg="1"/>
      <p:bldP spid="13" grpId="1" animBg="1"/>
      <p:bldP spid="14" grpId="0"/>
      <p:bldP spid="14" grpId="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1034" y="706415"/>
            <a:ext cx="8856910" cy="5483653"/>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5250733"/>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Giả sử trong trò chơi Đoán số, không ai được đoán quá 7 lần. Em hãy gỡ lỗi chương trình trò chơi Đoán số trong Hình 15.4 (đã được bổ sung chức năng thông báo người chơi thua cuộc nếu vẫn đoán sai ở lần thứ 7).</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2DB59-A3B0-4557-A3D2-B0B0A92B6485}"/>
              </a:ext>
            </a:extLst>
          </p:cNvPr>
          <p:cNvPicPr>
            <a:picLocks noChangeAspect="1"/>
          </p:cNvPicPr>
          <p:nvPr/>
        </p:nvPicPr>
        <p:blipFill>
          <a:blip r:embed="rId2"/>
          <a:stretch>
            <a:fillRect/>
          </a:stretch>
        </p:blipFill>
        <p:spPr>
          <a:xfrm>
            <a:off x="3728554" y="446563"/>
            <a:ext cx="4734891" cy="5964874"/>
          </a:xfrm>
          <a:prstGeom prst="rect">
            <a:avLst/>
          </a:prstGeom>
        </p:spPr>
      </p:pic>
    </p:spTree>
    <p:extLst>
      <p:ext uri="{BB962C8B-B14F-4D97-AF65-F5344CB8AC3E}">
        <p14:creationId xmlns:p14="http://schemas.microsoft.com/office/powerpoint/2010/main" val="251510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4116753" y="511054"/>
            <a:ext cx="7043615" cy="574388"/>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a) Ki</a:t>
            </a:r>
            <a:r>
              <a:rPr lang="en-US" altLang="zh-CN" sz="2400" b="1">
                <a:solidFill>
                  <a:schemeClr val="accent1">
                    <a:lumMod val="75000"/>
                  </a:schemeClr>
                </a:solidFill>
                <a:latin typeface="UTM Avo" panose="02040603050506020204" pitchFamily="18" charset="0"/>
                <a:cs typeface="Times New Roman" panose="02020603050405020304" pitchFamily="18" charset="0"/>
              </a:rPr>
              <a:t>ể</a:t>
            </a:r>
            <a:r>
              <a:rPr lang="vi-VN" altLang="zh-CN" sz="2400" b="1">
                <a:solidFill>
                  <a:schemeClr val="accent1">
                    <a:lumMod val="75000"/>
                  </a:schemeClr>
                </a:solidFill>
                <a:latin typeface="UTM Avo" panose="02040603050506020204" pitchFamily="18" charset="0"/>
                <a:cs typeface="Times New Roman" panose="02020603050405020304" pitchFamily="18" charset="0"/>
              </a:rPr>
              <a:t>m th</a:t>
            </a:r>
            <a:r>
              <a:rPr lang="en-US" altLang="zh-CN" sz="2400" b="1">
                <a:solidFill>
                  <a:schemeClr val="accent1">
                    <a:lumMod val="75000"/>
                  </a:schemeClr>
                </a:solidFill>
                <a:latin typeface="UTM Avo" panose="02040603050506020204" pitchFamily="18" charset="0"/>
                <a:cs typeface="Times New Roman" panose="02020603050405020304" pitchFamily="18" charset="0"/>
              </a:rPr>
              <a:t>ử</a:t>
            </a:r>
            <a:r>
              <a:rPr lang="vi-VN" altLang="zh-CN" sz="2400" b="1">
                <a:solidFill>
                  <a:schemeClr val="accent1">
                    <a:lumMod val="75000"/>
                  </a:schemeClr>
                </a:solidFill>
                <a:latin typeface="UTM Avo" panose="02040603050506020204" pitchFamily="18" charset="0"/>
                <a:cs typeface="Times New Roman" panose="02020603050405020304" pitchFamily="18" charset="0"/>
              </a:rPr>
              <a:t> và phát hiện lỗi</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40" name="TextBox 39">
            <a:extLst>
              <a:ext uri="{FF2B5EF4-FFF2-40B4-BE49-F238E27FC236}">
                <a16:creationId xmlns:a16="http://schemas.microsoft.com/office/drawing/2014/main" id="{B0130CF1-A5C0-459F-A801-0D6024BBC1BE}"/>
              </a:ext>
            </a:extLst>
          </p:cNvPr>
          <p:cNvSpPr txBox="1"/>
          <p:nvPr/>
        </p:nvSpPr>
        <p:spPr>
          <a:xfrm>
            <a:off x="631695" y="1383883"/>
            <a:ext cx="10528673" cy="333783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a:t>
            </a:r>
            <a:r>
              <a:rPr lang="en-US" altLang="zh-CN" sz="2400" b="1">
                <a:solidFill>
                  <a:schemeClr val="accent1">
                    <a:lumMod val="75000"/>
                  </a:schemeClr>
                </a:solidFill>
                <a:latin typeface="UTM Avo" panose="02040603050506020204" pitchFamily="18" charset="0"/>
                <a:cs typeface="Times New Roman" panose="02020603050405020304" pitchFamily="18" charset="0"/>
              </a:rPr>
              <a:t>ướ</a:t>
            </a:r>
            <a:r>
              <a:rPr lang="vi-VN" altLang="zh-CN" sz="2400" b="1">
                <a:solidFill>
                  <a:schemeClr val="accent1">
                    <a:lumMod val="75000"/>
                  </a:schemeClr>
                </a:solidFill>
                <a:latin typeface="UTM Avo" panose="02040603050506020204" pitchFamily="18" charset="0"/>
                <a:cs typeface="Times New Roman" panose="02020603050405020304" pitchFamily="18" charset="0"/>
              </a:rPr>
              <a:t>c 1. Chạy thử ch</a:t>
            </a:r>
            <a:r>
              <a:rPr lang="en-US" altLang="zh-CN" sz="2400" b="1">
                <a:solidFill>
                  <a:schemeClr val="accent1">
                    <a:lumMod val="75000"/>
                  </a:schemeClr>
                </a:solidFill>
                <a:latin typeface="UTM Avo" panose="02040603050506020204" pitchFamily="18" charset="0"/>
                <a:cs typeface="Times New Roman" panose="02020603050405020304" pitchFamily="18" charset="0"/>
              </a:rPr>
              <a:t>ươ</a:t>
            </a:r>
            <a:r>
              <a:rPr lang="vi-VN" altLang="zh-CN" sz="2400" b="1">
                <a:solidFill>
                  <a:schemeClr val="accent1">
                    <a:lumMod val="75000"/>
                  </a:schemeClr>
                </a:solidFill>
                <a:latin typeface="UTM Avo" panose="02040603050506020204" pitchFamily="18" charset="0"/>
                <a:cs typeface="Times New Roman" panose="02020603050405020304" pitchFamily="18" charset="0"/>
              </a:rPr>
              <a:t>ng trình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Với tình huống đoán đúng </a:t>
            </a:r>
            <a:r>
              <a:rPr lang="vi-VN" altLang="zh-CN" sz="2400">
                <a:solidFill>
                  <a:schemeClr val="accent1">
                    <a:lumMod val="75000"/>
                  </a:schemeClr>
                </a:solidFill>
                <a:latin typeface="UTM Avo" panose="02040603050506020204" pitchFamily="18" charset="0"/>
                <a:cs typeface="Times New Roman" panose="02020603050405020304" pitchFamily="18" charset="0"/>
              </a:rPr>
              <a:t>số bí mật sau không quá 7 lần đoán, thông báo hiển thị số lần đoán không xuất hiện cụm từ “Số lần đoán:" như trong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Với tình huống đoán sai</a:t>
            </a:r>
            <a:r>
              <a:rPr lang="vi-VN" altLang="zh-CN" sz="2400">
                <a:solidFill>
                  <a:schemeClr val="accent1">
                    <a:lumMod val="75000"/>
                  </a:schemeClr>
                </a:solidFill>
                <a:latin typeface="UTM Avo" panose="02040603050506020204" pitchFamily="18" charset="0"/>
                <a:cs typeface="Times New Roman" panose="02020603050405020304" pitchFamily="18" charset="0"/>
              </a:rPr>
              <a:t>, chương trình không kết thúc và báo thua ngay sau khi đoán sai lần thứ 7 mà vẫn cho đoán thêm một lần nữa.</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left)">
                                      <p:cBhvr>
                                        <p:cTn id="1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4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428191" cy="4999830"/>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Phát hiện lỗi</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Trong tình huống thứ nhất, lỗi xảy ra ở câu lệnh hiển thị. Phép toán ghép nối các chữ là “kết hợp..." chứ không phải dấu “+”.</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Trong tình huống thứ hai, lỗi xảy ra ở biểu thức điều kiện. Vì mỗi người không đoán quá 7 lần, nên vòng lặp (6) - (10) sẽ kết thúc khi số lần đoán bằng 7.</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Ngoài ra, sau 7 lần đoán, vẫn có thể xảy ra cả hai khả năng đoán đúng hoặc đoán sai. Vì vậy, số lần đoán không cho biết kết quả đoán đúng hay sai.</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4116753" y="511054"/>
            <a:ext cx="7043615" cy="574388"/>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 S</a:t>
            </a:r>
            <a:r>
              <a:rPr lang="en-US" altLang="zh-CN" sz="2400" b="1">
                <a:solidFill>
                  <a:schemeClr val="accent1">
                    <a:lumMod val="75000"/>
                  </a:schemeClr>
                </a:solidFill>
                <a:latin typeface="UTM Avo" panose="02040603050506020204" pitchFamily="18" charset="0"/>
                <a:cs typeface="Times New Roman" panose="02020603050405020304" pitchFamily="18" charset="0"/>
              </a:rPr>
              <a:t>ử</a:t>
            </a:r>
            <a:r>
              <a:rPr lang="vi-VN" altLang="zh-CN" sz="2400" b="1">
                <a:solidFill>
                  <a:schemeClr val="accent1">
                    <a:lumMod val="75000"/>
                  </a:schemeClr>
                </a:solidFill>
                <a:latin typeface="UTM Avo" panose="02040603050506020204" pitchFamily="18" charset="0"/>
                <a:cs typeface="Times New Roman" panose="02020603050405020304" pitchFamily="18" charset="0"/>
              </a:rPr>
              <a:t>a các lỗi phát hiện được</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40" name="TextBox 39">
            <a:extLst>
              <a:ext uri="{FF2B5EF4-FFF2-40B4-BE49-F238E27FC236}">
                <a16:creationId xmlns:a16="http://schemas.microsoft.com/office/drawing/2014/main" id="{B0130CF1-A5C0-459F-A801-0D6024BBC1BE}"/>
              </a:ext>
            </a:extLst>
          </p:cNvPr>
          <p:cNvSpPr txBox="1"/>
          <p:nvPr/>
        </p:nvSpPr>
        <p:spPr>
          <a:xfrm>
            <a:off x="631695" y="1383883"/>
            <a:ext cx="10528673" cy="573234"/>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Điều kiện trong câu lệnh (6) cần đổi thành</a:t>
            </a:r>
          </a:p>
        </p:txBody>
      </p:sp>
      <p:pic>
        <p:nvPicPr>
          <p:cNvPr id="8" name="Picutre 1081">
            <a:extLst>
              <a:ext uri="{FF2B5EF4-FFF2-40B4-BE49-F238E27FC236}">
                <a16:creationId xmlns:a16="http://schemas.microsoft.com/office/drawing/2014/main" id="{3BEEA6D0-C03C-4F5C-AECA-461FF43DFB6D}"/>
              </a:ext>
            </a:extLst>
          </p:cNvPr>
          <p:cNvPicPr/>
          <p:nvPr/>
        </p:nvPicPr>
        <p:blipFill>
          <a:blip r:embed="rId3"/>
          <a:stretch/>
        </p:blipFill>
        <p:spPr>
          <a:xfrm>
            <a:off x="866140" y="2048635"/>
            <a:ext cx="6049010" cy="420691"/>
          </a:xfrm>
          <a:prstGeom prst="rect">
            <a:avLst/>
          </a:prstGeom>
        </p:spPr>
      </p:pic>
      <p:sp>
        <p:nvSpPr>
          <p:cNvPr id="9" name="TextBox 8">
            <a:extLst>
              <a:ext uri="{FF2B5EF4-FFF2-40B4-BE49-F238E27FC236}">
                <a16:creationId xmlns:a16="http://schemas.microsoft.com/office/drawing/2014/main" id="{4DADAECB-7028-4B9D-97B3-B9F2EB9B357E}"/>
              </a:ext>
            </a:extLst>
          </p:cNvPr>
          <p:cNvSpPr txBox="1"/>
          <p:nvPr/>
        </p:nvSpPr>
        <p:spPr>
          <a:xfrm>
            <a:off x="631694" y="2560844"/>
            <a:ext cx="10528673" cy="573234"/>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Điều kiện rẽ nhánh ở lệnh (11) cần được chỉnh sửa thành</a:t>
            </a:r>
          </a:p>
        </p:txBody>
      </p:sp>
      <p:pic>
        <p:nvPicPr>
          <p:cNvPr id="3" name="Picture 2">
            <a:extLst>
              <a:ext uri="{FF2B5EF4-FFF2-40B4-BE49-F238E27FC236}">
                <a16:creationId xmlns:a16="http://schemas.microsoft.com/office/drawing/2014/main" id="{B74B4A28-D331-4C6C-8FBA-39ACA3708318}"/>
              </a:ext>
            </a:extLst>
          </p:cNvPr>
          <p:cNvPicPr>
            <a:picLocks noChangeAspect="1"/>
          </p:cNvPicPr>
          <p:nvPr/>
        </p:nvPicPr>
        <p:blipFill>
          <a:blip r:embed="rId4"/>
          <a:stretch>
            <a:fillRect/>
          </a:stretch>
        </p:blipFill>
        <p:spPr>
          <a:xfrm>
            <a:off x="9322800" y="2596207"/>
            <a:ext cx="2039164" cy="502508"/>
          </a:xfrm>
          <a:prstGeom prst="rect">
            <a:avLst/>
          </a:prstGeom>
        </p:spPr>
      </p:pic>
      <p:sp>
        <p:nvSpPr>
          <p:cNvPr id="12" name="TextBox 11">
            <a:extLst>
              <a:ext uri="{FF2B5EF4-FFF2-40B4-BE49-F238E27FC236}">
                <a16:creationId xmlns:a16="http://schemas.microsoft.com/office/drawing/2014/main" id="{25A06560-E72C-47E4-BFE1-5BE0C326795B}"/>
              </a:ext>
            </a:extLst>
          </p:cNvPr>
          <p:cNvSpPr txBox="1"/>
          <p:nvPr/>
        </p:nvSpPr>
        <p:spPr>
          <a:xfrm>
            <a:off x="631693" y="3169441"/>
            <a:ext cx="10528673" cy="1121846"/>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Sửa biểu thức trong lệnh hiển thị (14). Khi đó, các lệnh (11) đến (14) như Hình 15.5.</a:t>
            </a:r>
          </a:p>
        </p:txBody>
      </p:sp>
      <p:pic>
        <p:nvPicPr>
          <p:cNvPr id="13" name="Picutre 1082">
            <a:extLst>
              <a:ext uri="{FF2B5EF4-FFF2-40B4-BE49-F238E27FC236}">
                <a16:creationId xmlns:a16="http://schemas.microsoft.com/office/drawing/2014/main" id="{B371E7BF-8F8D-4142-96E4-5C9F08119A2C}"/>
              </a:ext>
            </a:extLst>
          </p:cNvPr>
          <p:cNvPicPr/>
          <p:nvPr/>
        </p:nvPicPr>
        <p:blipFill>
          <a:blip r:embed="rId5"/>
          <a:stretch/>
        </p:blipFill>
        <p:spPr>
          <a:xfrm>
            <a:off x="3464560" y="3977931"/>
            <a:ext cx="4068354" cy="2468384"/>
          </a:xfrm>
          <a:prstGeom prst="rect">
            <a:avLst/>
          </a:prstGeom>
        </p:spPr>
      </p:pic>
    </p:spTree>
    <p:extLst>
      <p:ext uri="{BB962C8B-B14F-4D97-AF65-F5344CB8AC3E}">
        <p14:creationId xmlns:p14="http://schemas.microsoft.com/office/powerpoint/2010/main" val="12073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left)">
                                      <p:cBhvr>
                                        <p:cTn id="17" dur="500"/>
                                        <p:tgtEl>
                                          <p:spTgt spid="4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40" grpId="0" uiExpand="1" build="p"/>
      <p:bldP spid="9" grpId="0" uiExpand="1" build="p"/>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1121846"/>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Em hãy chọn một cách khác với cách đã nêu trong phần b) Sửa lỗi của mục 2 để sửa lỗi của chương trình được cho trong Hình 15.1.</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10187613" cy="4445832"/>
          </a:xfrm>
          <a:prstGeom prst="rect">
            <a:avLst/>
          </a:prstGeom>
        </p:spPr>
        <p:txBody>
          <a:bodyPr wrap="square">
            <a:spAutoFit/>
          </a:bodyPr>
          <a:lstStyle/>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Đổi vai trò máy tính và người chơi trong trò chơi Đoán số. Em chọn một số nguyên trong khoảng từ 1 đến 120 và viết số đó ra giấy. Máy tính sẽ hiển thị một số mà em phải trả lời bằng các phím “d”, “c" hoặc T tương ứng với tình huống số máy tính hiển thị đúng, cao hơn hay thấp hơn số em đã chọn.</a:t>
            </a:r>
          </a:p>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Hãy viết chương trình để sau một số bước, càng ít càng tốt, máy tính tìm ra số em đã chọn. Chạy thử, phát hiện và sửa các lỗi của chương trình đó.</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KIỂM TH</a:t>
            </a:r>
            <a:r>
              <a:rPr lang="en-US" sz="6000">
                <a:solidFill>
                  <a:schemeClr val="accent3">
                    <a:lumMod val="50000"/>
                  </a:schemeClr>
                </a:solidFill>
                <a:latin typeface="+mj-lt"/>
              </a:rPr>
              <a:t>Ử</a:t>
            </a:r>
            <a:r>
              <a:rPr lang="vi-VN" sz="6000">
                <a:solidFill>
                  <a:schemeClr val="accent3">
                    <a:lumMod val="50000"/>
                  </a:schemeClr>
                </a:solidFill>
                <a:latin typeface="+mj-lt"/>
              </a:rPr>
              <a:t>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VÀ PHÂN LOẠI LỖ</a:t>
            </a:r>
            <a:r>
              <a:rPr lang="en-US" sz="6000">
                <a:solidFill>
                  <a:schemeClr val="accent3">
                    <a:lumMod val="50000"/>
                  </a:schemeClr>
                </a:solidFill>
                <a:latin typeface="+mj-lt"/>
              </a:rPr>
              <a:t>I</a:t>
            </a:r>
            <a:endParaRPr lang="vi-VN" sz="600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5528628"/>
            <a:chOff x="1117200" y="3528268"/>
            <a:chExt cx="10337399" cy="75660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56600"/>
              <a:chOff x="1493120" y="3891280"/>
              <a:chExt cx="10337399" cy="75660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5280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Đ</a:t>
              </a:r>
              <a:r>
                <a:rPr lang="en-US" sz="2400" b="1">
                  <a:solidFill>
                    <a:srgbClr val="002060"/>
                  </a:solidFill>
                  <a:latin typeface="UTM Avo" panose="02040603050506020204" pitchFamily="18" charset="0"/>
                  <a:cs typeface="Times New Roman" panose="02020603050405020304" pitchFamily="18" charset="0"/>
                </a:rPr>
                <a:t>ế</a:t>
              </a:r>
              <a:r>
                <a:rPr lang="vi-VN" sz="2400" b="1">
                  <a:solidFill>
                    <a:srgbClr val="002060"/>
                  </a:solidFill>
                  <a:latin typeface="UTM Avo" panose="02040603050506020204" pitchFamily="18" charset="0"/>
                  <a:cs typeface="Times New Roman" panose="02020603050405020304" pitchFamily="18" charset="0"/>
                </a:rPr>
                <a:t>m s</a:t>
              </a:r>
              <a:r>
                <a:rPr lang="en-US" sz="2400" b="1">
                  <a:solidFill>
                    <a:srgbClr val="002060"/>
                  </a:solidFill>
                  <a:latin typeface="UTM Avo" panose="02040603050506020204" pitchFamily="18" charset="0"/>
                  <a:cs typeface="Times New Roman" panose="02020603050405020304" pitchFamily="18" charset="0"/>
                </a:rPr>
                <a:t>ố</a:t>
              </a:r>
              <a:r>
                <a:rPr lang="vi-VN" sz="2400" b="1">
                  <a:solidFill>
                    <a:srgbClr val="002060"/>
                  </a:solidFill>
                  <a:latin typeface="UTM Avo" panose="02040603050506020204" pitchFamily="18" charset="0"/>
                  <a:cs typeface="Times New Roman" panose="02020603050405020304" pitchFamily="18" charset="0"/>
                </a:rPr>
                <a:t> l</a:t>
              </a:r>
              <a:r>
                <a:rPr lang="en-US" sz="2400" b="1">
                  <a:solidFill>
                    <a:srgbClr val="002060"/>
                  </a:solidFill>
                  <a:latin typeface="UTM Avo" panose="02040603050506020204" pitchFamily="18" charset="0"/>
                  <a:cs typeface="Times New Roman" panose="02020603050405020304" pitchFamily="18" charset="0"/>
                </a:rPr>
                <a:t>ầ</a:t>
              </a:r>
              <a:r>
                <a:rPr lang="vi-VN" sz="2400" b="1">
                  <a:solidFill>
                    <a:srgbClr val="002060"/>
                  </a:solidFill>
                  <a:latin typeface="UTM Avo" panose="02040603050506020204" pitchFamily="18" charset="0"/>
                  <a:cs typeface="Times New Roman" panose="02020603050405020304" pitchFamily="18" charset="0"/>
                </a:rPr>
                <a:t>n đoán</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4445832"/>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trò chơi Đoán số ở Bài 14, ai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với ít lần đoán hơn sẽ là người thắng cuộc, ở chương trình trong Hình 15.1?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bổ sung để đếm số lần người chơi đoán và thông báo giá trị này khi người chơi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Trước khi chia sẻ trò chơi của mình, em quyết định kiểm tra xem trò chơi có hoạt động tốt không. Hãy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o</a:t>
            </a:r>
            <a:r>
              <a:rPr lang="vi-VN" sz="2400">
                <a:solidFill>
                  <a:schemeClr val="accent1">
                    <a:lumMod val="90000"/>
                    <a:lumOff val="10000"/>
                  </a:schemeClr>
                </a:solidFill>
                <a:latin typeface="UTM Avo" panose="02040603050506020204" pitchFamily="18" charset="0"/>
                <a:cs typeface="Times New Roman" panose="02020603050405020304" pitchFamily="18" charset="0"/>
              </a:rPr>
              <a:t> biết kết quả của việc kiểm tra đó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cách mô tả tình huống chương trình chạy không đúng kịch bản (nếu có).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8DBD3D-8B5B-427D-8F35-11D9B8C5198E}"/>
              </a:ext>
            </a:extLst>
          </p:cNvPr>
          <p:cNvPicPr>
            <a:picLocks noChangeAspect="1"/>
          </p:cNvPicPr>
          <p:nvPr/>
        </p:nvPicPr>
        <p:blipFill>
          <a:blip r:embed="rId2"/>
          <a:stretch>
            <a:fillRect/>
          </a:stretch>
        </p:blipFill>
        <p:spPr>
          <a:xfrm>
            <a:off x="3862666" y="590905"/>
            <a:ext cx="4466667" cy="5676190"/>
          </a:xfrm>
          <a:prstGeom prst="rect">
            <a:avLst/>
          </a:prstGeom>
        </p:spPr>
      </p:pic>
    </p:spTree>
    <p:extLst>
      <p:ext uri="{BB962C8B-B14F-4D97-AF65-F5344CB8AC3E}">
        <p14:creationId xmlns:p14="http://schemas.microsoft.com/office/powerpoint/2010/main" val="24781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Theo kịch bản, trò chơi sẽ thông báo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khi người chơi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 Tuy nhiên, khi chạy th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ử</a:t>
            </a:r>
            <a:r>
              <a:rPr lang="vi-VN" sz="2400">
                <a:solidFill>
                  <a:schemeClr val="accent1">
                    <a:lumMod val="90000"/>
                    <a:lumOff val="10000"/>
                  </a:schemeClr>
                </a:solidFill>
                <a:latin typeface="UTM Avo" panose="02040603050506020204" pitchFamily="18" charset="0"/>
                <a:cs typeface="Times New Roman" panose="02020603050405020304" pitchFamily="18" charset="0"/>
              </a:rPr>
              <a:t> chương trình, em sẽ thấy số lần đoán mà máy tính hiển thị luôn kém số lần thực tế mà người chơi đâ đoán một đơn vị.</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Kiểm thử</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290D45-185B-498C-9EEF-0D46591B336E}"/>
              </a:ext>
            </a:extLst>
          </p:cNvPr>
          <p:cNvSpPr txBox="1"/>
          <p:nvPr/>
        </p:nvSpPr>
        <p:spPr>
          <a:xfrm>
            <a:off x="783972" y="3603656"/>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Việc chạy th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ử</a:t>
            </a:r>
            <a:r>
              <a:rPr lang="vi-VN" sz="2400">
                <a:solidFill>
                  <a:schemeClr val="accent1">
                    <a:lumMod val="90000"/>
                    <a:lumOff val="10000"/>
                  </a:schemeClr>
                </a:solidFill>
                <a:latin typeface="UTM Avo" panose="02040603050506020204" pitchFamily="18" charset="0"/>
                <a:cs typeface="Times New Roman" panose="02020603050405020304" pitchFamily="18" charset="0"/>
              </a:rPr>
              <a:t> chương trình để kiểm tra (còn gọi là kiểm thử) nhằm phát hiện những tình huống bất thường (được gọi là lỗi) khi thực hiện chương trình. Các lỗi cần được loại bỏ trước khi chương trình được coi là sản phẩm hoàn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nh và có thể chia sẻ với người khác.</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0376" y="1048586"/>
            <a:ext cx="5917315" cy="4527140"/>
            <a:chOff x="1117200" y="3528268"/>
            <a:chExt cx="10337399" cy="619545"/>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19545"/>
              <a:chOff x="1493120" y="3891280"/>
              <a:chExt cx="10337399" cy="619545"/>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4046031"/>
                <a:ext cx="10337001" cy="46479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Không làm việc hay làm việc sai? </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778128" y="2422633"/>
            <a:ext cx="5481886"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hãy cho biết, chương trình đã cho trong Hình 15.1 không hoạt động được hay nó có hoạt động nhưng đã thực hiện không đúng kịch bản?</a:t>
            </a:r>
          </a:p>
        </p:txBody>
      </p:sp>
      <p:pic>
        <p:nvPicPr>
          <p:cNvPr id="11" name="Picture 10">
            <a:extLst>
              <a:ext uri="{FF2B5EF4-FFF2-40B4-BE49-F238E27FC236}">
                <a16:creationId xmlns:a16="http://schemas.microsoft.com/office/drawing/2014/main" id="{2A9E1F3D-3278-4FD8-B375-7CBEDED2298F}"/>
              </a:ext>
            </a:extLst>
          </p:cNvPr>
          <p:cNvPicPr>
            <a:picLocks noChangeAspect="1"/>
          </p:cNvPicPr>
          <p:nvPr/>
        </p:nvPicPr>
        <p:blipFill>
          <a:blip r:embed="rId2"/>
          <a:stretch>
            <a:fillRect/>
          </a:stretch>
        </p:blipFill>
        <p:spPr>
          <a:xfrm>
            <a:off x="6947242" y="573083"/>
            <a:ext cx="4466667" cy="5676190"/>
          </a:xfrm>
          <a:prstGeom prst="rect">
            <a:avLst/>
          </a:prstGeom>
        </p:spPr>
      </p:pic>
    </p:spTree>
    <p:extLst>
      <p:ext uri="{BB962C8B-B14F-4D97-AF65-F5344CB8AC3E}">
        <p14:creationId xmlns:p14="http://schemas.microsoft.com/office/powerpoint/2010/main" val="39026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Khi chạy thử, em nhận ra r</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chương trình vẫn hoạt động vì máy tính vẫn hỏi và trả lời theo sự điều khiển của các khối lệnh. Tuy nhiên nó thực hiện không đúng kịch bản vì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hiển thị không đúng với số lần thực tế mà người chơi đã đoán.</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Phân loại lỗi</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01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Phân loại lỗi</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290D45-185B-498C-9EEF-0D46591B336E}"/>
              </a:ext>
            </a:extLst>
          </p:cNvPr>
          <p:cNvSpPr txBox="1"/>
          <p:nvPr/>
        </p:nvSpPr>
        <p:spPr>
          <a:xfrm>
            <a:off x="557376" y="1379156"/>
            <a:ext cx="10624056"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Có hai loại lỗi: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1) Lỗi cú pháp </a:t>
            </a:r>
            <a:r>
              <a:rPr lang="vi-VN" sz="2400">
                <a:solidFill>
                  <a:schemeClr val="accent1">
                    <a:lumMod val="90000"/>
                    <a:lumOff val="10000"/>
                  </a:schemeClr>
                </a:solidFill>
                <a:latin typeface="UTM Avo" panose="02040603050506020204" pitchFamily="18" charset="0"/>
                <a:cs typeface="Times New Roman" panose="02020603050405020304" pitchFamily="18" charset="0"/>
              </a:rPr>
              <a:t>xảy ra khi lệnh viết sai so với quy tắc của ngôn ngữ lập trình, làm cho chương trình không hoạt động;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2) Lỗi logic </a:t>
            </a:r>
            <a:r>
              <a:rPr lang="vi-VN" sz="2400">
                <a:solidFill>
                  <a:schemeClr val="accent1">
                    <a:lumMod val="90000"/>
                    <a:lumOff val="10000"/>
                  </a:schemeClr>
                </a:solidFill>
                <a:latin typeface="UTM Avo" panose="02040603050506020204" pitchFamily="18" charset="0"/>
                <a:cs typeface="Times New Roman" panose="02020603050405020304" pitchFamily="18" charset="0"/>
              </a:rPr>
              <a:t>(hay lỗi ngữ nghĩa) xảy ra khi các câu lệnh trong chương trình tuy được viết đúng cú pháp nhưng thực hiện không đúng kịch bản như trong chương trình của trò chơi Đoán số.</a:t>
            </a:r>
          </a:p>
        </p:txBody>
      </p:sp>
    </p:spTree>
    <p:extLst>
      <p:ext uri="{BB962C8B-B14F-4D97-AF65-F5344CB8AC3E}">
        <p14:creationId xmlns:p14="http://schemas.microsoft.com/office/powerpoint/2010/main" val="36683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1667</Words>
  <PresentationFormat>Widescreen</PresentationFormat>
  <Paragraphs>85</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Segoe Print</vt:lpstr>
      <vt:lpstr>字魂59号-创粗黑</vt:lpstr>
      <vt:lpstr>UTM Avo</vt:lpstr>
      <vt:lpstr>Calibri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2023-02-19T15:53:52Z</dcterms:modified>
</cp:coreProperties>
</file>