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1" r:id="rId2"/>
    <p:sldId id="262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63" r:id="rId11"/>
    <p:sldId id="293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4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276" r:id="rId36"/>
    <p:sldId id="277" r:id="rId37"/>
    <p:sldId id="347" r:id="rId38"/>
    <p:sldId id="348" r:id="rId39"/>
    <p:sldId id="280" r:id="rId40"/>
    <p:sldId id="349" r:id="rId41"/>
    <p:sldId id="350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51" r:id="rId63"/>
    <p:sldId id="334" r:id="rId64"/>
    <p:sldId id="335" r:id="rId65"/>
    <p:sldId id="352" r:id="rId66"/>
    <p:sldId id="336" r:id="rId67"/>
    <p:sldId id="337" r:id="rId6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4" y="78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D717C-C8FA-4DA7-8E32-52030C07994E}" type="datetimeFigureOut">
              <a:rPr lang="en-US" smtClean="0"/>
              <a:t>17/03/2020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229F-7E12-45CB-A120-9C6DDD44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5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FC28-177A-488D-92A2-5514B061115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3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17/03/2020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2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2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10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" Target="slide10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0.xml"/><Relationship Id="rId10" Type="http://schemas.openxmlformats.org/officeDocument/2006/relationships/image" Target="../media/image77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8.xml"/><Relationship Id="rId3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29.xml"/><Relationship Id="rId17" Type="http://schemas.openxmlformats.org/officeDocument/2006/relationships/slide" Target="slide2.xml"/><Relationship Id="rId2" Type="http://schemas.openxmlformats.org/officeDocument/2006/relationships/slide" Target="slide38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0.xml"/><Relationship Id="rId5" Type="http://schemas.openxmlformats.org/officeDocument/2006/relationships/slide" Target="slide41.xml"/><Relationship Id="rId15" Type="http://schemas.openxmlformats.org/officeDocument/2006/relationships/slide" Target="slide32.xml"/><Relationship Id="rId10" Type="http://schemas.openxmlformats.org/officeDocument/2006/relationships/slide" Target="slide31.xml"/><Relationship Id="rId4" Type="http://schemas.openxmlformats.org/officeDocument/2006/relationships/slide" Target="slide40.xml"/><Relationship Id="rId9" Type="http://schemas.openxmlformats.org/officeDocument/2006/relationships/slide" Target="slide36.xml"/><Relationship Id="rId14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6.xml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8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9.png"/><Relationship Id="rId9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8.png"/><Relationship Id="rId10" Type="http://schemas.openxmlformats.org/officeDocument/2006/relationships/image" Target="../media/image106.png"/><Relationship Id="rId9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6.xml"/><Relationship Id="rId7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5.png"/><Relationship Id="rId17" Type="http://schemas.openxmlformats.org/officeDocument/2006/relationships/image" Target="../media/image124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15" Type="http://schemas.openxmlformats.org/officeDocument/2006/relationships/image" Target="../media/image122.png"/><Relationship Id="rId19" Type="http://schemas.openxmlformats.org/officeDocument/2006/relationships/image" Target="../media/image126.png"/><Relationship Id="rId4" Type="http://schemas.openxmlformats.org/officeDocument/2006/relationships/image" Target="../media/image109.png"/><Relationship Id="rId14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7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10" Type="http://schemas.openxmlformats.org/officeDocument/2006/relationships/image" Target="../media/image139.png"/><Relationship Id="rId4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26.xml"/><Relationship Id="rId4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7" Type="http://schemas.openxmlformats.org/officeDocument/2006/relationships/image" Target="../media/image145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15" Type="http://schemas.openxmlformats.org/officeDocument/2006/relationships/image" Target="../media/image154.png"/><Relationship Id="rId19" Type="http://schemas.openxmlformats.org/officeDocument/2006/relationships/image" Target="../media/image15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159.png"/><Relationship Id="rId9" Type="http://schemas.openxmlformats.org/officeDocument/2006/relationships/image" Target="../media/image16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44.xml"/><Relationship Id="rId3" Type="http://schemas.openxmlformats.org/officeDocument/2006/relationships/slide" Target="slide55.xml"/><Relationship Id="rId7" Type="http://schemas.openxmlformats.org/officeDocument/2006/relationships/slide" Target="slide50.xml"/><Relationship Id="rId12" Type="http://schemas.openxmlformats.org/officeDocument/2006/relationships/slide" Target="slide45.xml"/><Relationship Id="rId17" Type="http://schemas.openxmlformats.org/officeDocument/2006/relationships/slide" Target="slide2.xml"/><Relationship Id="rId2" Type="http://schemas.openxmlformats.org/officeDocument/2006/relationships/slide" Target="slide54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46.xml"/><Relationship Id="rId5" Type="http://schemas.openxmlformats.org/officeDocument/2006/relationships/slide" Target="slide57.xml"/><Relationship Id="rId15" Type="http://schemas.openxmlformats.org/officeDocument/2006/relationships/slide" Target="slide48.xml"/><Relationship Id="rId10" Type="http://schemas.openxmlformats.org/officeDocument/2006/relationships/slide" Target="slide47.xml"/><Relationship Id="rId4" Type="http://schemas.openxmlformats.org/officeDocument/2006/relationships/slide" Target="slide56.xml"/><Relationship Id="rId9" Type="http://schemas.openxmlformats.org/officeDocument/2006/relationships/slide" Target="slide52.xml"/><Relationship Id="rId1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slide" Target="slide42.xml"/><Relationship Id="rId4" Type="http://schemas.openxmlformats.org/officeDocument/2006/relationships/image" Target="../media/image1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slide" Target="slide42.xml"/><Relationship Id="rId4" Type="http://schemas.openxmlformats.org/officeDocument/2006/relationships/image" Target="../media/image3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slide" Target="slide42.xml"/><Relationship Id="rId3" Type="http://schemas.openxmlformats.org/officeDocument/2006/relationships/image" Target="../media/image56.png"/><Relationship Id="rId7" Type="http://schemas.openxmlformats.org/officeDocument/2006/relationships/image" Target="../media/image46.w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3.xml"/><Relationship Id="rId7" Type="http://schemas.openxmlformats.org/officeDocument/2006/relationships/slide" Target="slide66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60.xml"/><Relationship Id="rId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0.png"/><Relationship Id="rId4" Type="http://schemas.openxmlformats.org/officeDocument/2006/relationships/slide" Target="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428" y="121342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0115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F09B36C-3403-4966-8057-85CCD5432939}"/>
              </a:ext>
            </a:extLst>
          </p:cNvPr>
          <p:cNvSpPr/>
          <p:nvPr/>
        </p:nvSpPr>
        <p:spPr>
          <a:xfrm>
            <a:off x="442057" y="324125"/>
            <a:ext cx="3469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Ví dụ minh họa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eft Arrow 21">
            <a:hlinkClick r:id="rId17" action="ppaction://hlinksldjump"/>
          </p:cNvPr>
          <p:cNvSpPr/>
          <p:nvPr/>
        </p:nvSpPr>
        <p:spPr>
          <a:xfrm>
            <a:off x="10663518" y="5970495"/>
            <a:ext cx="699247" cy="445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C4AE1112-8BD7-455A-B63A-781050400E58}"/>
              </a:ext>
            </a:extLst>
          </p:cNvPr>
          <p:cNvSpPr/>
          <p:nvPr/>
        </p:nvSpPr>
        <p:spPr>
          <a:xfrm>
            <a:off x="1148442" y="2873453"/>
            <a:ext cx="543880" cy="5418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1B852F-4F3F-40E6-AAF8-8242CD467E5A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2622" y="287680"/>
                <a:ext cx="11353800" cy="34665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3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134C3A-913D-4458-B46D-270774C8C5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2622" y="287680"/>
                <a:ext cx="11353800" cy="3466531"/>
              </a:xfrm>
              <a:blipFill rotWithShape="0">
                <a:blip r:embed="rId3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3241252"/>
                <a:ext cx="6131825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241252"/>
                <a:ext cx="6131825" cy="1364777"/>
              </a:xfrm>
              <a:prstGeom prst="rect">
                <a:avLst/>
              </a:prstGeom>
              <a:blipFill rotWithShape="0">
                <a:blip r:embed="rId4"/>
                <a:stretch>
                  <a:fillRect l="-2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4496355"/>
                <a:ext cx="8247228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Calc a bất kỳ (khác 4)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496355"/>
                <a:ext cx="8247228" cy="1364777"/>
              </a:xfrm>
              <a:prstGeom prst="rect">
                <a:avLst/>
              </a:prstGeom>
              <a:blipFill rotWithShape="0">
                <a:blip r:embed="rId5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8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5"/>
                <a:ext cx="11610207" cy="4096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số thực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là sai? 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5"/>
                <a:ext cx="11610207" cy="4096443"/>
              </a:xfrm>
              <a:prstGeom prst="rect">
                <a:avLst/>
              </a:prstGeom>
              <a:blipFill rotWithShape="0">
                <a:blip r:embed="rId2"/>
                <a:stretch>
                  <a:fillRect l="-1366" r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15E72CC-C24A-4488-941B-4D6407FC2AB8}"/>
              </a:ext>
            </a:extLst>
          </p:cNvPr>
          <p:cNvSpPr/>
          <p:nvPr/>
        </p:nvSpPr>
        <p:spPr>
          <a:xfrm>
            <a:off x="6201693" y="324773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062F1DC9-EAB6-491F-9552-213C3E9E14DA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4131308"/>
                <a:ext cx="7679397" cy="1600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thực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A, B, C đúng.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 do chưa biết chắc b &gt; 0.</a:t>
                </a:r>
                <a:endParaRPr 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4131308"/>
                <a:ext cx="7679397" cy="1600752"/>
              </a:xfrm>
              <a:prstGeom prst="rect">
                <a:avLst/>
              </a:prstGeom>
              <a:blipFill rotWithShape="0">
                <a:blip r:embed="rId4"/>
                <a:stretch>
                  <a:fillRect l="-2065" r="-1191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3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  <a:blipFill rotWithShape="0">
                <a:blip r:embed="rId2"/>
                <a:stretch>
                  <a:fillRect l="-1366" b="-13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EB54F864-D9ED-47A4-BC83-313198350A9A}"/>
              </a:ext>
            </a:extLst>
          </p:cNvPr>
          <p:cNvSpPr/>
          <p:nvPr/>
        </p:nvSpPr>
        <p:spPr>
          <a:xfrm>
            <a:off x="1085418" y="211263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96A6578-8A54-46F9-84DC-2C7762BD3860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  <a:blipFill rotWithShape="0">
                <a:blip r:embed="rId4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5150050"/>
                <a:ext cx="8247228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ad>
                              <m:ra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Calc a bất kỳ (khác 1)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5150050"/>
                <a:ext cx="8247228" cy="1364777"/>
              </a:xfrm>
              <a:prstGeom prst="rect">
                <a:avLst/>
              </a:prstGeom>
              <a:blipFill rotWithShape="0">
                <a:blip r:embed="rId5"/>
                <a:stretch>
                  <a:fillRect l="-1478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5"/>
                <a:ext cx="11610207" cy="3859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5"/>
                <a:ext cx="11610207" cy="3859903"/>
              </a:xfrm>
              <a:prstGeom prst="rect">
                <a:avLst/>
              </a:prstGeom>
              <a:blipFill>
                <a:blip r:embed="rId2"/>
                <a:stretch>
                  <a:fillRect l="-1366" r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91659871-2D56-44D1-A48E-1EDC37C7B2E1}"/>
              </a:ext>
            </a:extLst>
          </p:cNvPr>
          <p:cNvSpPr/>
          <p:nvPr/>
        </p:nvSpPr>
        <p:spPr>
          <a:xfrm>
            <a:off x="5662047" y="324773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447CDFF-051D-407A-A3A5-792D34F826B7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số thực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≠1,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là sai?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  <a:blipFill>
                <a:blip r:embed="rId2"/>
                <a:stretch>
                  <a:fillRect l="-1366" r="-1313" b="-1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2FFFF4EE-2CB6-432A-B0DF-0FEE14DDB969}"/>
              </a:ext>
            </a:extLst>
          </p:cNvPr>
          <p:cNvSpPr/>
          <p:nvPr/>
        </p:nvSpPr>
        <p:spPr>
          <a:xfrm>
            <a:off x="6576447" y="324773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D84C6F75-485B-4C37-9FF8-4CFA7E286D57}"/>
              </a:ext>
            </a:extLst>
          </p:cNvPr>
          <p:cNvSpPr/>
          <p:nvPr/>
        </p:nvSpPr>
        <p:spPr>
          <a:xfrm flipH="1">
            <a:off x="10313233" y="4497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27130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𝑎𝑏𝑐𝑑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2713028"/>
              </a:xfrm>
              <a:prstGeom prst="rect">
                <a:avLst/>
              </a:prstGeom>
              <a:blipFill>
                <a:blip r:embed="rId2"/>
                <a:stretch>
                  <a:fillRect l="-1366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22378990-15F5-43F1-AAC0-41F95EEC966E}"/>
              </a:ext>
            </a:extLst>
          </p:cNvPr>
          <p:cNvSpPr/>
          <p:nvPr/>
        </p:nvSpPr>
        <p:spPr>
          <a:xfrm>
            <a:off x="5677037" y="228836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1AFB790-DB85-4301-8318-AACD82BBC0D6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  <a:blipFill rotWithShape="0">
                <a:blip r:embed="rId4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	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  <a:blipFill>
                <a:blip r:embed="rId2"/>
                <a:stretch>
                  <a:fillRect l="-1366" b="-14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42E3C2AD-39E1-4C99-8D10-232D3AC9EE72}"/>
              </a:ext>
            </a:extLst>
          </p:cNvPr>
          <p:cNvSpPr/>
          <p:nvPr/>
        </p:nvSpPr>
        <p:spPr>
          <a:xfrm>
            <a:off x="5632067" y="226694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1AF87614-F928-48AE-9BFF-630C29BB56F6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  <a:blipFill rotWithShape="0">
                <a:blip r:embed="rId4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29" y="5150050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Calc x các đáp án vào. KQ = 0 nhận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9" y="5150050"/>
                <a:ext cx="10900269" cy="1364777"/>
              </a:xfrm>
              <a:prstGeom prst="rect">
                <a:avLst/>
              </a:prstGeom>
              <a:blipFill rotWithShape="0">
                <a:blip r:embed="rId5"/>
                <a:stretch>
                  <a:fillRect l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37204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8. </a:t>
                </a:r>
                <a:r>
                  <a:rPr lang="fr-FR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GB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GB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GB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32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 : </a:t>
                </a:r>
                <a:endParaRPr 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3720418"/>
              </a:xfrm>
              <a:prstGeom prst="rect">
                <a:avLst/>
              </a:prstGeom>
              <a:blipFill>
                <a:blip r:embed="rId2"/>
                <a:stretch>
                  <a:fillRect l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1CAC1370-62AA-4F88-8D1E-7423B0279647}"/>
              </a:ext>
            </a:extLst>
          </p:cNvPr>
          <p:cNvSpPr/>
          <p:nvPr/>
        </p:nvSpPr>
        <p:spPr>
          <a:xfrm>
            <a:off x="1128844" y="2489559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DB0DD59-99FA-4303-8FD2-D20DC7549469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ư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3"/>
                <a:ext cx="9808447" cy="1460311"/>
              </a:xfrm>
              <a:prstGeom prst="rect">
                <a:avLst/>
              </a:prstGeom>
              <a:blipFill rotWithShape="0">
                <a:blip r:embed="rId4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611" y="4606118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Nhận đáp án có KQ = 0, nhận.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1" y="4606118"/>
                <a:ext cx="10900269" cy="1364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7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280994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vi-V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280994" cy="1534332"/>
              </a:xfrm>
              <a:prstGeom prst="rect">
                <a:avLst/>
              </a:prstGeom>
              <a:blipFill>
                <a:blip r:embed="rId2"/>
                <a:stretch>
                  <a:fillRect l="-1405" b="-125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18FB2F48-C128-4D20-933E-A14C1C55F378}"/>
              </a:ext>
            </a:extLst>
          </p:cNvPr>
          <p:cNvSpPr/>
          <p:nvPr/>
        </p:nvSpPr>
        <p:spPr>
          <a:xfrm>
            <a:off x="4777628" y="3022883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FF8645E2-A9AC-4D97-A0A7-622F2AB57292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3"/>
                <a:ext cx="10032578" cy="1460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/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/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func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3"/>
                <a:ext cx="10032578" cy="1460311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5198605"/>
                <a:ext cx="1927506" cy="8119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98605"/>
                <a:ext cx="1927506" cy="811947"/>
              </a:xfrm>
              <a:prstGeom prst="rect">
                <a:avLst/>
              </a:prstGeom>
              <a:blipFill rotWithShape="0">
                <a:blip r:embed="rId5"/>
                <a:stretch>
                  <a:fillRect l="-7911" b="-1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F7BEF4A-C3FC-4EF1-90D3-301E320459F0}"/>
              </a:ext>
            </a:extLst>
          </p:cNvPr>
          <p:cNvSpPr txBox="1">
            <a:spLocks/>
          </p:cNvSpPr>
          <p:nvPr/>
        </p:nvSpPr>
        <p:spPr>
          <a:xfrm>
            <a:off x="515219" y="5604578"/>
            <a:ext cx="1751463" cy="96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D.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2" y="164992"/>
            <a:ext cx="11624711" cy="107721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=""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=""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=""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=""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=""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=""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=""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=""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=""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=""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=""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=""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=""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=""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=""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=""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=""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0367" y="195800"/>
            <a:ext cx="11050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2: MŨ – LÔGARIT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VÀ TIẾP TUYẾN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  <a:blipFill>
                <a:blip r:embed="rId2"/>
                <a:stretch>
                  <a:fillRect l="-1366" b="-10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3E8F5E0-CF6E-4FD3-8CF1-72F944BEFB79}"/>
              </a:ext>
            </a:extLst>
          </p:cNvPr>
          <p:cNvSpPr/>
          <p:nvPr/>
        </p:nvSpPr>
        <p:spPr>
          <a:xfrm>
            <a:off x="1093304" y="1976161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07FC0D-C0E6-4300-86ED-24F6CF6F1F91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4"/>
                <a:ext cx="9808447" cy="736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</a:t>
                </a: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4"/>
                <a:ext cx="9808447" cy="736980"/>
              </a:xfrm>
              <a:prstGeom prst="rect">
                <a:avLst/>
              </a:prstGeom>
              <a:blipFill rotWithShape="0">
                <a:blip r:embed="rId8"/>
                <a:stretch>
                  <a:fillRect l="-1554" b="-2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4612944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𝐌𝐨𝐝𝐞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Start, End, Step tương ứng các đáp án. KQ thích hợp nhận.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4612944"/>
                <a:ext cx="10900269" cy="1364777"/>
              </a:xfrm>
              <a:prstGeom prst="rect">
                <a:avLst/>
              </a:prstGeom>
              <a:blipFill rotWithShape="0">
                <a:blip r:embed="rId9"/>
                <a:stretch>
                  <a:fillRect l="-1342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2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751287" cy="3428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\[−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\(−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751287" cy="3428088"/>
              </a:xfrm>
              <a:prstGeom prst="rect">
                <a:avLst/>
              </a:prstGeom>
              <a:blipFill>
                <a:blip r:embed="rId2"/>
                <a:stretch>
                  <a:fillRect l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416E21B9-D28B-4257-863F-9886748610A5}"/>
              </a:ext>
            </a:extLst>
          </p:cNvPr>
          <p:cNvSpPr/>
          <p:nvPr/>
        </p:nvSpPr>
        <p:spPr>
          <a:xfrm>
            <a:off x="1142292" y="1223986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6C6AFC-270E-49CC-81F5-FE203E17B227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786" y="2677111"/>
                <a:ext cx="9808447" cy="736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</a:t>
                </a: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6" y="2677111"/>
                <a:ext cx="9808447" cy="736980"/>
              </a:xfrm>
              <a:prstGeom prst="rect">
                <a:avLst/>
              </a:prstGeom>
              <a:blipFill rotWithShape="0">
                <a:blip r:embed="rId4"/>
                <a:stretch>
                  <a:fillRect l="-1616" b="-2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786" y="3414091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𝐌𝐨𝐝𝐞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Start, End, Step tương ứng các đáp án. KQ thích hợp nhận.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6" y="3414091"/>
                <a:ext cx="10900269" cy="1364777"/>
              </a:xfrm>
              <a:prstGeom prst="rect">
                <a:avLst/>
              </a:prstGeom>
              <a:blipFill rotWithShape="0">
                <a:blip r:embed="rId5"/>
                <a:stretch>
                  <a:fillRect l="-1398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5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∈[−3;1]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\[−3;1]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\(−3;1)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∈(−3;1)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  <a:blipFill>
                <a:blip r:embed="rId2"/>
                <a:stretch>
                  <a:fillRect l="-1366" b="-8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E8E4E01C-47C2-43B3-8A53-BB2169EE755D}"/>
              </a:ext>
            </a:extLst>
          </p:cNvPr>
          <p:cNvSpPr/>
          <p:nvPr/>
        </p:nvSpPr>
        <p:spPr>
          <a:xfrm>
            <a:off x="5632067" y="1703748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2D00D4B-79CE-4185-91D1-89D0D3ED49E6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70" y="3429000"/>
                <a:ext cx="11650895" cy="188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</a:t>
                </a: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&gt;0⇔−3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3200" b="0" smtClean="0">
                  <a:latin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−3&gt;0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\[−3;1]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0" y="3429000"/>
                <a:ext cx="11650895" cy="1883392"/>
              </a:xfrm>
              <a:prstGeom prst="rect">
                <a:avLst/>
              </a:prstGeom>
              <a:blipFill rotWithShape="0">
                <a:blip r:embed="rId8"/>
                <a:stretch>
                  <a:fillRect l="-136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5312392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𝐌𝐨𝐝𝐞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Start, End, Step tương ứng các đáp án. KQ thích hợp nhận.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5312392"/>
                <a:ext cx="10900269" cy="1364777"/>
              </a:xfrm>
              <a:prstGeom prst="rect">
                <a:avLst/>
              </a:prstGeom>
              <a:blipFill rotWithShape="0">
                <a:blip r:embed="rId9"/>
                <a:stretch>
                  <a:fillRect l="-1398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901104" cy="30733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 </a:t>
                </a:r>
                <a:r>
                  <a:rPr lang="vi-VN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vi-VN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A=</a:t>
                </a:r>
                <a:r>
                  <a:rPr lang="vi-VN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giá trị bằng: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901104" cy="3073364"/>
              </a:xfrm>
              <a:prstGeom prst="rect">
                <a:avLst/>
              </a:prstGeom>
              <a:blipFill rotWithShape="0">
                <a:blip r:embed="rId4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D99EF076-FA23-4113-BCDA-4D5289ACE2C6}"/>
              </a:ext>
            </a:extLst>
          </p:cNvPr>
          <p:cNvSpPr/>
          <p:nvPr/>
        </p:nvSpPr>
        <p:spPr>
          <a:xfrm>
            <a:off x="2004447" y="1686124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A1979F37-7667-4D8B-B027-FA9AC23EC2A1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70" y="3429000"/>
                <a:ext cx="11796530" cy="22211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3200" i="1" smtClean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0" smtClean="0"/>
                  <a:t>= 1+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/>
                      <m:t>1</m:t>
                    </m:r>
                    <m:r>
                      <m:rPr>
                        <m:nor/>
                      </m:rPr>
                      <a:rPr lang="en-US" sz="3200"/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0" y="3429000"/>
                <a:ext cx="11796530" cy="2221173"/>
              </a:xfrm>
              <a:prstGeom prst="rect">
                <a:avLst/>
              </a:prstGeom>
              <a:blipFill rotWithShape="0">
                <a:blip r:embed="rId8"/>
                <a:stretch>
                  <a:fillRect l="-1344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70" y="5648988"/>
                <a:ext cx="11650895" cy="853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0" y="5648988"/>
                <a:ext cx="11650895" cy="853376"/>
              </a:xfrm>
              <a:prstGeom prst="rect">
                <a:avLst/>
              </a:prstGeom>
              <a:blipFill rotWithShape="0">
                <a:blip r:embed="rId10"/>
                <a:stretch>
                  <a:fillRect l="-136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3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55636"/>
                <a:ext cx="11610207" cy="1534332"/>
              </a:xfrm>
              <a:prstGeom prst="rect">
                <a:avLst/>
              </a:prstGeom>
              <a:blipFill>
                <a:blip r:embed="rId2"/>
                <a:stretch>
                  <a:fillRect l="-1366" r="-1313" b="-11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DDE39C59-4C20-4434-A869-F72F7DCB2F11}"/>
              </a:ext>
            </a:extLst>
          </p:cNvPr>
          <p:cNvSpPr/>
          <p:nvPr/>
        </p:nvSpPr>
        <p:spPr>
          <a:xfrm>
            <a:off x="1090047" y="1974414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A484040-D121-4B76-8B13-00801A6BE140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96" y="3906673"/>
                <a:ext cx="8898655" cy="1238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Công thức đúng là: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6" y="3906673"/>
                <a:ext cx="8898655" cy="1238534"/>
              </a:xfrm>
              <a:prstGeom prst="rect">
                <a:avLst/>
              </a:prstGeom>
              <a:blipFill rotWithShape="0">
                <a:blip r:embed="rId5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9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03" y="557114"/>
                <a:ext cx="11782284" cy="1534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15.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3" y="557114"/>
                <a:ext cx="11782284" cy="1534332"/>
              </a:xfrm>
              <a:prstGeom prst="rect">
                <a:avLst/>
              </a:prstGeom>
              <a:blipFill>
                <a:blip r:embed="rId2"/>
                <a:stretch>
                  <a:fillRect l="-1345" r="-1293" b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1FDA02A4-EC52-4CE0-BA7D-38EB012696C5}"/>
              </a:ext>
            </a:extLst>
          </p:cNvPr>
          <p:cNvSpPr/>
          <p:nvPr/>
        </p:nvSpPr>
        <p:spPr>
          <a:xfrm>
            <a:off x="1060067" y="1658778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F2E687A-AC83-499A-903A-2938D22982B1}"/>
              </a:ext>
            </a:extLst>
          </p:cNvPr>
          <p:cNvSpPr/>
          <p:nvPr/>
        </p:nvSpPr>
        <p:spPr>
          <a:xfrm flipH="1">
            <a:off x="10313233" y="0"/>
            <a:ext cx="1878767" cy="510235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30" y="3875963"/>
                <a:ext cx="7351851" cy="941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ư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0" y="3875963"/>
                <a:ext cx="7351851" cy="941697"/>
              </a:xfrm>
              <a:prstGeom prst="rect">
                <a:avLst/>
              </a:prstGeom>
              <a:blipFill rotWithShape="0">
                <a:blip r:embed="rId5"/>
                <a:stretch>
                  <a:fillRect l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611" y="4606118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Nhận đáp án có KQ = 0.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1" y="4606118"/>
                <a:ext cx="10900269" cy="1364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3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  <p:bldP spid="8" grpId="0" build="p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428" y="128355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2D37E77-3D3C-4AA6-8D1C-6D0D7BC2F713}"/>
              </a:ext>
            </a:extLst>
          </p:cNvPr>
          <p:cNvSpPr/>
          <p:nvPr/>
        </p:nvSpPr>
        <p:spPr>
          <a:xfrm>
            <a:off x="442057" y="324125"/>
            <a:ext cx="3469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Ví dụ minh họa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eft Arrow 34">
            <a:hlinkClick r:id="rId17" action="ppaction://hlinksldjump"/>
          </p:cNvPr>
          <p:cNvSpPr/>
          <p:nvPr/>
        </p:nvSpPr>
        <p:spPr>
          <a:xfrm>
            <a:off x="10663518" y="5970495"/>
            <a:ext cx="699247" cy="445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4872" y="263050"/>
                <a:ext cx="11997128" cy="26851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nl-NL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nl-NL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872" y="263050"/>
                <a:ext cx="11997128" cy="2685130"/>
              </a:xfrm>
              <a:blipFill rotWithShape="0">
                <a:blip r:embed="rId2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DCBE59CE-65C5-4812-A59A-546BC73642B5}"/>
              </a:ext>
            </a:extLst>
          </p:cNvPr>
          <p:cNvSpPr/>
          <p:nvPr/>
        </p:nvSpPr>
        <p:spPr>
          <a:xfrm>
            <a:off x="1048063" y="2197789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D8AE8-6093-4EAE-8BB2-20A0756C42E2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308" y="2782564"/>
                <a:ext cx="11997128" cy="862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8" y="2782564"/>
                <a:ext cx="11997128" cy="862596"/>
              </a:xfrm>
              <a:prstGeom prst="rect">
                <a:avLst/>
              </a:prstGeom>
              <a:blipFill rotWithShape="0">
                <a:blip r:embed="rId4"/>
                <a:stretch>
                  <a:fillRect l="-1321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308" y="3640421"/>
                <a:ext cx="11997128" cy="10092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8" y="3640421"/>
                <a:ext cx="11997128" cy="1009292"/>
              </a:xfrm>
              <a:prstGeom prst="rect">
                <a:avLst/>
              </a:prstGeom>
              <a:blipFill rotWithShape="0">
                <a:blip r:embed="rId5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36" y="4623955"/>
                <a:ext cx="11997128" cy="1241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func>
                              <m:func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den>
                        </m:f>
                      </m:den>
                    </m:f>
                    <m:r>
                      <m:rPr>
                        <m:nor/>
                      </m:rPr>
                      <a:rPr lang="en-US" sz="3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" y="4623955"/>
                <a:ext cx="11997128" cy="1241344"/>
              </a:xfrm>
              <a:prstGeom prst="rect">
                <a:avLst/>
              </a:prstGeom>
              <a:blipFill rotWithShape="0"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36" y="5704816"/>
                <a:ext cx="5066992" cy="1241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" y="5704816"/>
                <a:ext cx="5066992" cy="1241344"/>
              </a:xfrm>
              <a:prstGeom prst="rect">
                <a:avLst/>
              </a:prstGeom>
              <a:blipFill rotWithShape="0">
                <a:blip r:embed="rId7"/>
                <a:stretch>
                  <a:fillRect l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40583" y="5865299"/>
                <a:ext cx="60799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nl-NL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𝑪𝒉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83" y="5865299"/>
                <a:ext cx="6079947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260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build="p"/>
      <p:bldP spid="7" grpId="0" build="p"/>
      <p:bldP spid="8" grpId="0" build="p"/>
      <p:bldP spid="9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5041" y="295684"/>
                <a:ext cx="11672968" cy="402309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pc="-2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spc="-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spc="-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sz="3200" b="1" spc="-2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spc="-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pc="-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pc="-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pc="-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 spc="-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pc="-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vi-VN" sz="320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vi-VN" sz="3200" i="1" spc="-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pc="-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pc="-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p>
                              <m:sSupPr>
                                <m:ctrlPr>
                                  <a:rPr lang="vi-VN" sz="3200" i="1" spc="-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pc="-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pc="-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200" b="0" i="1" spc="-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spc="-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∈(−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:+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∈(−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:+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∈(−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:+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041" y="295684"/>
                <a:ext cx="11672968" cy="4023098"/>
              </a:xfrm>
              <a:blipFill rotWithShape="0">
                <a:blip r:embed="rId2"/>
                <a:stretch>
                  <a:fillRect l="-1358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5">
            <a:extLst>
              <a:ext uri="{FF2B5EF4-FFF2-40B4-BE49-F238E27FC236}">
                <a16:creationId xmlns="" xmlns:a16="http://schemas.microsoft.com/office/drawing/2014/main" id="{F9228839-F6CA-40D3-84CB-89424BA4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675" y="3800328"/>
            <a:ext cx="143514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7">
            <a:extLst>
              <a:ext uri="{FF2B5EF4-FFF2-40B4-BE49-F238E27FC236}">
                <a16:creationId xmlns="" xmlns:a16="http://schemas.microsoft.com/office/drawing/2014/main" id="{B5451FF7-2D85-40DF-872A-53D8C3B8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754" y="1965960"/>
            <a:ext cx="1740292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1621D6AF-47E9-4D4A-824C-A9BE5382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754" y="2508874"/>
            <a:ext cx="199791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4" name="Rectangle 31">
            <a:extLst>
              <a:ext uri="{FF2B5EF4-FFF2-40B4-BE49-F238E27FC236}">
                <a16:creationId xmlns="" xmlns:a16="http://schemas.microsoft.com/office/drawing/2014/main" id="{FD5FD8BE-9A24-44C2-9614-A232BA40C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753" y="3165451"/>
            <a:ext cx="139638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6" name="Rectangle 33">
            <a:extLst>
              <a:ext uri="{FF2B5EF4-FFF2-40B4-BE49-F238E27FC236}">
                <a16:creationId xmlns="" xmlns:a16="http://schemas.microsoft.com/office/drawing/2014/main" id="{B3B3F210-AC71-4828-AD96-113290FF1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753" y="3499883"/>
            <a:ext cx="143514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C8E8B30-BF5E-49A8-A309-D553183C3868}"/>
              </a:ext>
            </a:extLst>
          </p:cNvPr>
          <p:cNvSpPr/>
          <p:nvPr/>
        </p:nvSpPr>
        <p:spPr>
          <a:xfrm>
            <a:off x="175041" y="3553659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98E8E9-3367-4D7F-9C00-286A1C808A27}"/>
              </a:ext>
            </a:extLst>
          </p:cNvPr>
          <p:cNvSpPr/>
          <p:nvPr/>
        </p:nvSpPr>
        <p:spPr>
          <a:xfrm flipH="1">
            <a:off x="9879954" y="14429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229720"/>
                <a:ext cx="11650895" cy="188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pc="-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 spc="-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sz="3200" i="1" spc="-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 spc="-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 spc="-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p>
                      <m:sSupPr>
                        <m:ctrlPr>
                          <a:rPr lang="vi-VN" sz="3200" i="1" spc="-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pc="-2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pc="-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i="1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⇔(</m:t>
                    </m:r>
                    <m:sSup>
                      <m:sSupPr>
                        <m:ctrlPr>
                          <a:rPr lang="vi-VN" sz="3200" i="1" spc="-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pc="-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pc="-2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spc="-2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pc="-20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𝑙𝑜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ừ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∈(−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)∪(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:+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9720"/>
                <a:ext cx="11650895" cy="1883392"/>
              </a:xfrm>
              <a:prstGeom prst="rect">
                <a:avLst/>
              </a:prstGeom>
              <a:blipFill rotWithShape="0">
                <a:blip r:embed="rId6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="" xmlns:a16="http://schemas.microsoft.com/office/drawing/2014/main" id="{2E134C3A-913D-4458-B46D-270774C8C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041" y="5594163"/>
                <a:ext cx="10900269" cy="1364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Casio.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𝐌𝐨𝐝𝐞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Start, End, Step tương ứng các đáp án. KQ thích hợp nhận.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852488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134C3A-913D-4458-B46D-270774C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1" y="5594163"/>
                <a:ext cx="10900269" cy="1364777"/>
              </a:xfrm>
              <a:prstGeom prst="rect">
                <a:avLst/>
              </a:prstGeom>
              <a:blipFill rotWithShape="0">
                <a:blip r:embed="rId7"/>
                <a:stretch>
                  <a:fillRect l="-1398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9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0" grpId="0" build="p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43" y="597716"/>
                <a:ext cx="11652067" cy="342274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18.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ad>
                      <m:radPr>
                        <m:degHide m:val="on"/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	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≠±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597716"/>
                <a:ext cx="11652067" cy="3422741"/>
              </a:xfrm>
              <a:blipFill>
                <a:blip r:embed="rId2"/>
                <a:stretch>
                  <a:fillRect l="-1308" t="-1068" b="-19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9CAFFA25-571C-48BA-A1B9-CE6F9DDA8501}"/>
              </a:ext>
            </a:extLst>
          </p:cNvPr>
          <p:cNvSpPr/>
          <p:nvPr/>
        </p:nvSpPr>
        <p:spPr>
          <a:xfrm>
            <a:off x="1008743" y="2526801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E2C4D81-6B6F-4D6B-AFC1-5798C28ED209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552" y="4789279"/>
                <a:ext cx="11650895" cy="188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200" b="0" i="0">
                                <a:latin typeface="Cambria Math" panose="02040503050406030204" pitchFamily="18" charset="0"/>
                              </a:rPr>
                              <m:t>≠±</m:t>
                            </m:r>
                            <m:r>
                              <a:rPr lang="en-US" sz="32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32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2" y="4789279"/>
                <a:ext cx="11650895" cy="1883392"/>
              </a:xfrm>
              <a:prstGeom prst="rect">
                <a:avLst/>
              </a:prstGeom>
              <a:blipFill rotWithShape="0">
                <a:blip r:embed="rId6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CDA6F756-BFDF-4CEC-BB80-66F18B84D96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0770" y="376599"/>
                <a:ext cx="11790459" cy="597477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Lý thuyết</a:t>
                </a:r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Kiến thức cơ bản:</a:t>
                </a:r>
                <a:endParaRPr lang="en-US" altLang="ja-JP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Định nghĩa:</a:t>
                </a:r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số dương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với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Số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thỏa mãn đẳng thức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được gọi là lôgarit cơ số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của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và kí hiệu là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0" indent="0" algn="just" defTabSz="573088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viết: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573088" algn="l"/>
                  </a:tabLst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 thập phân và Lôgarit tự nhiên</a:t>
                </a:r>
                <a:endParaRPr 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1175" lvl="0" indent="-231775"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 thập phân là lôgarit cơ số 10. Viết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𝑙𝑔</m:t>
                        </m:r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1175" indent="-231775"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 tự nhiên là lôgarit cơ số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Viết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vi-VN" altLang="ja-JP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CDA6F756-BFDF-4CEC-BB80-66F18B84D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770" y="376599"/>
                <a:ext cx="11790459" cy="5974773"/>
              </a:xfrm>
              <a:blipFill>
                <a:blip r:embed="rId2"/>
                <a:stretch>
                  <a:fillRect l="-1396" t="-102" r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7012" y="12941"/>
                <a:ext cx="11652067" cy="27302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vi-VN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vi-V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thực của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biểu thức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nghĩa?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&gt;−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012" y="12941"/>
                <a:ext cx="11652067" cy="2730259"/>
              </a:xfrm>
              <a:blipFill rotWithShape="0">
                <a:blip r:embed="rId4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0C2E0A7A-DB71-4945-A3BD-B048065C1E40}"/>
              </a:ext>
            </a:extLst>
          </p:cNvPr>
          <p:cNvSpPr/>
          <p:nvPr/>
        </p:nvSpPr>
        <p:spPr>
          <a:xfrm>
            <a:off x="387012" y="1850018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9B18AFC-BEC2-4710-B4D6-507302990190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012" y="2864945"/>
                <a:ext cx="11650895" cy="188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&gt;−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≠−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vi-VN" sz="3200" b="0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0" i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b="0" i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32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2" y="2864945"/>
                <a:ext cx="11650895" cy="1883392"/>
              </a:xfrm>
              <a:prstGeom prst="rect">
                <a:avLst/>
              </a:prstGeom>
              <a:blipFill rotWithShape="0">
                <a:blip r:embed="rId8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9467" y="4855350"/>
                <a:ext cx="1858498" cy="656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467" y="4855350"/>
                <a:ext cx="1858498" cy="6561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630" y="650306"/>
                <a:ext cx="11652067" cy="240679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vi-V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thực của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biểu thức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nghĩa?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0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30" y="650306"/>
                <a:ext cx="11652067" cy="2406793"/>
              </a:xfrm>
              <a:blipFill rotWithShape="0">
                <a:blip r:embed="rId7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7333B67A-5659-4649-ACBE-17169C0D60A5}"/>
              </a:ext>
            </a:extLst>
          </p:cNvPr>
          <p:cNvSpPr/>
          <p:nvPr/>
        </p:nvSpPr>
        <p:spPr>
          <a:xfrm>
            <a:off x="5629237" y="2199917"/>
            <a:ext cx="466763" cy="5432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0EDD008D-98E1-4C25-A9C5-939DF97CFBA5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553" y="3057099"/>
                <a:ext cx="8504958" cy="18833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vi-VN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vi-VN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3" y="3057099"/>
                <a:ext cx="8504958" cy="1883392"/>
              </a:xfrm>
              <a:prstGeom prst="rect">
                <a:avLst/>
              </a:prstGeom>
              <a:blipFill rotWithShape="0">
                <a:blip r:embed="rId9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="" xmlns:a16="http://schemas.microsoft.com/office/drawing/2014/main" id="{CF7BEF4A-C3FC-4EF1-90D3-301E32045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5511" y="3818120"/>
                <a:ext cx="1858498" cy="656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7BEF4A-C3FC-4EF1-90D3-301E3204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511" y="3818120"/>
                <a:ext cx="1858498" cy="656176"/>
              </a:xfrm>
              <a:prstGeom prst="rect">
                <a:avLst/>
              </a:prstGeom>
              <a:blipFill rotWithShape="0">
                <a:blip r:embed="rId10"/>
                <a:stretch>
                  <a:fillRect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43" y="597716"/>
                <a:ext cx="11792857" cy="273984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5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sz="3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</m:oMath>
                </a14:m>
                <a:endParaRPr lang="en-US" sz="3500" b="0" smtClean="0">
                  <a:solidFill>
                    <a:schemeClr val="tx1"/>
                  </a:solidFill>
                  <a:latin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≠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en-US" sz="3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3500" b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 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sz="32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func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597716"/>
                <a:ext cx="11792857" cy="2739846"/>
              </a:xfrm>
              <a:blipFill>
                <a:blip r:embed="rId2"/>
                <a:stretch>
                  <a:fillRect l="-129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4C89A10-92C4-4C05-A7ED-8DB8DB70484B}"/>
              </a:ext>
            </a:extLst>
          </p:cNvPr>
          <p:cNvSpPr/>
          <p:nvPr/>
        </p:nvSpPr>
        <p:spPr>
          <a:xfrm>
            <a:off x="1023257" y="2077176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601319-CDC9-4E12-AE87-5340E29BDADB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45" y="3447099"/>
                <a:ext cx="10576438" cy="10264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5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5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45" y="3447099"/>
                <a:ext cx="10576438" cy="1026427"/>
              </a:xfrm>
              <a:prstGeom prst="rect">
                <a:avLst/>
              </a:prstGeom>
              <a:blipFill rotWithShape="0">
                <a:blip r:embed="rId4"/>
                <a:stretch>
                  <a:fillRect l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3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4" y="629657"/>
                <a:ext cx="11625943" cy="26481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200" b="0" i="0" spc="-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3200" b="0" i="0" spc="-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3200" b="0" i="0" spc="-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3200" b="0" i="1" spc="-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200" b="0" i="0" spc="-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3200" b="0" i="0" spc="-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200" spc="-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𝑙𝑛𝑎</m:t>
                    </m:r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n-US" sz="320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b="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3200" b="0" i="1" spc="-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320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𝑙𝑛𝑎</m:t>
                        </m:r>
                      </m:den>
                    </m:f>
                    <m:r>
                      <a:rPr lang="en-US" sz="3200" b="0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b="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den>
                    </m:f>
                    <m:r>
                      <a:rPr lang="en-US" sz="3200" b="0" i="0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giá trị bằng?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2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vi-VN" sz="32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vi-VN" sz="320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3200" i="0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2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vi-VN" sz="320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2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vi-VN" sz="32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32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vi-VN" sz="32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vi-VN" sz="320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vi-VN" sz="3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2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vi-VN" sz="32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 i="0" smtClean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2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vi-VN" sz="3200" i="0" smtClean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4" y="629657"/>
                <a:ext cx="11625943" cy="2648116"/>
              </a:xfrm>
              <a:blipFill rotWithShape="0">
                <a:blip r:embed="rId8"/>
                <a:stretch>
                  <a:fillRect l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91559B3-7869-41B1-8655-D61D162138FC}"/>
              </a:ext>
            </a:extLst>
          </p:cNvPr>
          <p:cNvSpPr/>
          <p:nvPr/>
        </p:nvSpPr>
        <p:spPr>
          <a:xfrm>
            <a:off x="6307015" y="2447781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4">
            <a:hlinkClick r:id="rId9" action="ppaction://hlinksldjump"/>
            <a:extLst>
              <a:ext uri="{FF2B5EF4-FFF2-40B4-BE49-F238E27FC236}">
                <a16:creationId xmlns="" xmlns:a16="http://schemas.microsoft.com/office/drawing/2014/main" id="{61490566-1097-4972-8FE3-48BBC5B0EB4E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371" y="3235287"/>
                <a:ext cx="11900777" cy="14773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𝑙𝑛𝑎</m:t>
                    </m:r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3200" b="0" i="1" spc="-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𝑙𝑛𝑎</m:t>
                        </m:r>
                      </m:den>
                    </m:f>
                    <m:r>
                      <a:rPr lang="en-US" sz="320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3200" i="1" spc="-1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den>
                    </m:f>
                  </m:oMath>
                </a14:m>
                <a:endParaRPr lang="en-US" sz="3200" i="1" spc="-10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0" spc="-100" smtClean="0">
                    <a:cs typeface="Calibri" panose="020F050202020403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200" b="0" i="0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𝑙𝑛𝑎</m:t>
                    </m:r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3200" b="0" i="1" spc="-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3200" i="1" spc="-1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b="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𝑙𝑛𝑎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71" y="3235287"/>
                <a:ext cx="11900777" cy="1477390"/>
              </a:xfrm>
              <a:prstGeom prst="rect">
                <a:avLst/>
              </a:prstGeom>
              <a:blipFill rotWithShape="0">
                <a:blip r:embed="rId10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4381" y="4768948"/>
                <a:ext cx="1983054" cy="7596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pc="-1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3200" b="0" i="1" spc="-1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6</m:t>
                      </m:r>
                      <m:sSub>
                        <m:sSubPr>
                          <m:ctrlPr>
                            <a:rPr lang="en-US" sz="3200" i="1" spc="-1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3200" i="1" spc="-1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i="1" spc="-1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 spc="-1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81" y="4768948"/>
                <a:ext cx="1983054" cy="75965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6" grpId="0" build="p"/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880" y="-85"/>
                <a:ext cx="11572239" cy="297062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defTabSz="828675">
                  <a:lnSpc>
                    <a:spcPct val="150000"/>
                  </a:lnSpc>
                  <a:spcBef>
                    <a:spcPts val="0"/>
                  </a:spcBef>
                  <a:buNone/>
                  <a:tabLst>
                    <a:tab pos="4064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nl-NL" sz="32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sz="32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sz="3200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	  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880" y="-85"/>
                <a:ext cx="11572239" cy="2970622"/>
              </a:xfrm>
              <a:blipFill rotWithShape="0">
                <a:blip r:embed="rId2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D351969-58A1-43C8-B8AE-77469F895562}"/>
              </a:ext>
            </a:extLst>
          </p:cNvPr>
          <p:cNvSpPr/>
          <p:nvPr/>
        </p:nvSpPr>
        <p:spPr>
          <a:xfrm>
            <a:off x="669429" y="2066036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74C8489A-FD91-4B64-8EDA-209CA625A004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308" y="2782564"/>
                <a:ext cx="11997128" cy="862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8=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8" y="2782564"/>
                <a:ext cx="11997128" cy="862596"/>
              </a:xfrm>
              <a:prstGeom prst="rect">
                <a:avLst/>
              </a:prstGeom>
              <a:blipFill rotWithShape="0">
                <a:blip r:embed="rId4"/>
                <a:stretch>
                  <a:fillRect l="-1321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308" y="3640421"/>
                <a:ext cx="11997128" cy="10092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.4)</m:t>
                            </m:r>
                          </m:e>
                        </m:func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e>
                        </m:func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8" y="3640421"/>
                <a:ext cx="11997128" cy="1009292"/>
              </a:xfrm>
              <a:prstGeom prst="rect">
                <a:avLst/>
              </a:prstGeom>
              <a:blipFill rotWithShape="0">
                <a:blip r:embed="rId5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36" y="4623955"/>
                <a:ext cx="11997128" cy="1241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func>
                              <m:func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den>
                        </m:f>
                      </m:den>
                    </m:f>
                    <m:r>
                      <m:rPr>
                        <m:nor/>
                      </m:rPr>
                      <a:rPr lang="en-US" sz="35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" y="4623955"/>
                <a:ext cx="11997128" cy="1241344"/>
              </a:xfrm>
              <a:prstGeom prst="rect">
                <a:avLst/>
              </a:prstGeom>
              <a:blipFill rotWithShape="0"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36" y="5704816"/>
                <a:ext cx="5066992" cy="1241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5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vi-VN" sz="3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6" y="5704816"/>
                <a:ext cx="5066992" cy="1241344"/>
              </a:xfrm>
              <a:prstGeom prst="rect">
                <a:avLst/>
              </a:prstGeom>
              <a:blipFill rotWithShape="0">
                <a:blip r:embed="rId7"/>
                <a:stretch>
                  <a:fillRect l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240583" y="5865299"/>
                <a:ext cx="60799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nl-NL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𝑪𝒉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83" y="5865299"/>
                <a:ext cx="6079947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260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0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build="p"/>
      <p:bldP spid="10" grpId="0" build="p"/>
      <p:bldP spid="11" grpId="0" build="p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2752"/>
                <a:ext cx="11713029" cy="192774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5=</m:t>
                    </m:r>
                    <m:f>
                      <m:f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2752"/>
                <a:ext cx="11713029" cy="1927740"/>
              </a:xfrm>
              <a:blipFill rotWithShape="0">
                <a:blip r:embed="rId4"/>
                <a:stretch>
                  <a:fillRect l="-1301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6CB95C-CBF2-4F01-B864-D11959C3908D}"/>
              </a:ext>
            </a:extLst>
          </p:cNvPr>
          <p:cNvSpPr/>
          <p:nvPr/>
        </p:nvSpPr>
        <p:spPr>
          <a:xfrm>
            <a:off x="0" y="1497054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8E81632E-73A1-4838-89F9-440AE69C9AB3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2165560"/>
                <a:ext cx="7061982" cy="630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 a.b=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65560"/>
                <a:ext cx="7061982" cy="630029"/>
              </a:xfrm>
              <a:prstGeom prst="rect">
                <a:avLst/>
              </a:prstGeom>
              <a:blipFill rotWithShape="0">
                <a:blip r:embed="rId13"/>
                <a:stretch>
                  <a:fillRect l="-2159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363" y="3598652"/>
                <a:ext cx="9355015" cy="989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func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63" y="3598652"/>
                <a:ext cx="9355015" cy="98929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363" y="4628271"/>
                <a:ext cx="9355015" cy="989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func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den>
                        </m:f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func>
                          </m:den>
                        </m:f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63" y="4628271"/>
                <a:ext cx="9355015" cy="989296"/>
              </a:xfrm>
              <a:prstGeom prst="rect">
                <a:avLst/>
              </a:prstGeom>
              <a:blipFill rotWithShape="0">
                <a:blip r:embed="rId15"/>
                <a:stretch>
                  <a:fillRect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363" y="5617567"/>
                <a:ext cx="6302326" cy="989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63" y="5617567"/>
                <a:ext cx="6302326" cy="989296"/>
              </a:xfrm>
              <a:prstGeom prst="rect">
                <a:avLst/>
              </a:prstGeom>
              <a:blipFill rotWithShape="0">
                <a:blip r:embed="rId18"/>
                <a:stretch>
                  <a:fillRect l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722" y="2717835"/>
                <a:ext cx="10072469" cy="925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5=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(3.8)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(3.8)</m:t>
                            </m:r>
                          </m:e>
                        </m:func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2" y="2717835"/>
                <a:ext cx="10072469" cy="925697"/>
              </a:xfrm>
              <a:prstGeom prst="rect">
                <a:avLst/>
              </a:prstGeom>
              <a:blipFill rotWithShape="0">
                <a:blip r:embed="rId17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7387" y="5797200"/>
                <a:ext cx="3291013" cy="630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Vậy.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87" y="5797200"/>
                <a:ext cx="3291013" cy="630029"/>
              </a:xfrm>
              <a:prstGeom prst="rect">
                <a:avLst/>
              </a:prstGeom>
              <a:blipFill rotWithShape="0">
                <a:blip r:embed="rId19"/>
                <a:stretch>
                  <a:fillRect l="-4630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79954" y="5797200"/>
                <a:ext cx="2035381" cy="630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ĐS.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954" y="5797200"/>
                <a:ext cx="2035381" cy="630029"/>
              </a:xfrm>
              <a:prstGeom prst="rect">
                <a:avLst/>
              </a:prstGeom>
              <a:blipFill rotWithShape="0">
                <a:blip r:embed="rId20"/>
                <a:stretch>
                  <a:fillRect l="-7784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276737"/>
                <a:ext cx="11601267" cy="501278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vi-VN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vi-V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số thực dương bất kỳ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276737"/>
                <a:ext cx="11601267" cy="5012784"/>
              </a:xfrm>
              <a:blipFill rotWithShape="0">
                <a:blip r:embed="rId2"/>
                <a:stretch>
                  <a:fillRect l="-1313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FC342EA-2B89-4C9E-827A-3CB4074D0D87}"/>
              </a:ext>
            </a:extLst>
          </p:cNvPr>
          <p:cNvSpPr/>
          <p:nvPr/>
        </p:nvSpPr>
        <p:spPr>
          <a:xfrm>
            <a:off x="246743" y="2806125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F831D4A-D523-4494-8065-50812807C580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743" y="5097327"/>
                <a:ext cx="10445700" cy="16459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</a:t>
                </a:r>
                <a:r>
                  <a:rPr lang="vi-V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Sai. VT= </a:t>
                </a:r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3" y="5097327"/>
                <a:ext cx="10445700" cy="1645922"/>
              </a:xfrm>
              <a:prstGeom prst="rect">
                <a:avLst/>
              </a:prstGeom>
              <a:blipFill rotWithShape="0">
                <a:blip r:embed="rId6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2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43" y="597716"/>
                <a:ext cx="11652067" cy="278556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  <m:sup>
                        <m:f>
                          <m:f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  <m:sup>
                        <m:f>
                          <m:f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&gt;0;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fName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func>
                    <m:r>
                      <a:rPr lang="en-US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fName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func>
                    <m:r>
                      <a:rPr lang="en-US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fName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func>
                    <m:r>
                      <a:rPr lang="en-US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597716"/>
                <a:ext cx="11652067" cy="2785565"/>
              </a:xfrm>
              <a:blipFill>
                <a:blip r:embed="rId2"/>
                <a:stretch>
                  <a:fillRect l="-1308" b="-4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AFE3200-DA4E-41EA-B732-E04F92DA0698}"/>
              </a:ext>
            </a:extLst>
          </p:cNvPr>
          <p:cNvSpPr/>
          <p:nvPr/>
        </p:nvSpPr>
        <p:spPr>
          <a:xfrm>
            <a:off x="1091606" y="3775347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A04F47-CC27-4196-815B-1AFAEE891B6B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942" y="4528934"/>
                <a:ext cx="11652067" cy="11746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fName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Chọn C.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4528934"/>
                <a:ext cx="11652067" cy="1174651"/>
              </a:xfrm>
              <a:prstGeom prst="rect">
                <a:avLst/>
              </a:prstGeom>
              <a:blipFill rotWithShape="0">
                <a:blip r:embed="rId5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5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723" y="535960"/>
                <a:ext cx="11742554" cy="243939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27.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723" y="535960"/>
                <a:ext cx="11742554" cy="2439398"/>
              </a:xfrm>
              <a:blipFill rotWithShape="0">
                <a:blip r:embed="rId4"/>
                <a:stretch>
                  <a:fillRect l="-1350" b="-4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A2748B2-441F-4EEF-B964-84482C37514C}"/>
              </a:ext>
            </a:extLst>
          </p:cNvPr>
          <p:cNvSpPr/>
          <p:nvPr/>
        </p:nvSpPr>
        <p:spPr>
          <a:xfrm>
            <a:off x="224723" y="2390583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0621D5A-4256-41D0-9C3A-E041CDD5052B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723" y="4001375"/>
                <a:ext cx="10917697" cy="8286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3" y="4001375"/>
                <a:ext cx="10917697" cy="828606"/>
              </a:xfrm>
              <a:prstGeom prst="rect">
                <a:avLst/>
              </a:prstGeom>
              <a:blipFill rotWithShape="0">
                <a:blip r:embed="rId7"/>
                <a:stretch>
                  <a:fillRect l="-145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148" y="4726745"/>
                <a:ext cx="11448129" cy="8862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8" y="4726745"/>
                <a:ext cx="11448129" cy="886265"/>
              </a:xfrm>
              <a:prstGeom prst="rect">
                <a:avLst/>
              </a:prstGeom>
              <a:blipFill rotWithShape="0">
                <a:blip r:embed="rId8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534" y="5613010"/>
                <a:ext cx="6953936" cy="997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34" y="5613010"/>
                <a:ext cx="6953936" cy="9974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ỗ dành sẵn cho Nội dung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84BBDB7-ADE0-4AEF-B76E-19C3EE1FB2D3}"/>
              </a:ext>
            </a:extLst>
          </p:cNvPr>
          <p:cNvSpPr txBox="1">
            <a:spLocks/>
          </p:cNvSpPr>
          <p:nvPr/>
        </p:nvSpPr>
        <p:spPr>
          <a:xfrm>
            <a:off x="6734499" y="5555351"/>
            <a:ext cx="1862792" cy="828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A.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build="p"/>
      <p:bldP spid="10" grpId="0" build="p"/>
      <p:bldP spid="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457" y="1221830"/>
                <a:ext cx="10933610" cy="18697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608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609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606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607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457" y="1221830"/>
                <a:ext cx="10933610" cy="1869713"/>
              </a:xfrm>
              <a:blipFill rotWithShape="0">
                <a:blip r:embed="rId4"/>
                <a:stretch>
                  <a:fillRect l="-1394" t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18955FD-555B-4A5C-9ADF-D0BBE81A78FC}"/>
              </a:ext>
            </a:extLst>
          </p:cNvPr>
          <p:cNvSpPr/>
          <p:nvPr/>
        </p:nvSpPr>
        <p:spPr>
          <a:xfrm>
            <a:off x="1294806" y="2322133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031D902-F678-4B13-B13D-E49D2F826D9F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178605"/>
                <a:ext cx="10917697" cy="8286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ó: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2017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+1=[2017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2]+1</m:t>
                        </m:r>
                      </m:e>
                    </m:fun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8605"/>
                <a:ext cx="10917697" cy="828606"/>
              </a:xfrm>
              <a:prstGeom prst="rect">
                <a:avLst/>
              </a:prstGeom>
              <a:blipFill rotWithShape="0">
                <a:blip r:embed="rId6"/>
                <a:stretch>
                  <a:fillRect l="-139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79" y="4007211"/>
                <a:ext cx="11448129" cy="8862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607,17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9" y="4007211"/>
                <a:ext cx="11448129" cy="8862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5445" y="4860916"/>
                <a:ext cx="2216573" cy="6944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608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45" y="4860916"/>
                <a:ext cx="2216573" cy="6944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ỗ dành sẵn cho Nội dung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84BBDB7-ADE0-4AEF-B76E-19C3EE1FB2D3}"/>
              </a:ext>
            </a:extLst>
          </p:cNvPr>
          <p:cNvSpPr txBox="1">
            <a:spLocks/>
          </p:cNvSpPr>
          <p:nvPr/>
        </p:nvSpPr>
        <p:spPr>
          <a:xfrm>
            <a:off x="4339226" y="5555351"/>
            <a:ext cx="1862792" cy="828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A.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9DFCDD50-A0AD-4128-9BB8-482ED06F89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42057" y="329258"/>
                <a:ext cx="11610035" cy="652874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Tính chất: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có: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	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	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Quy tắc: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 của một tích: </a:t>
                </a: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3 số dương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với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có: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fr-F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fr-F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ja-JP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nl-NL" sz="3200" spc="-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spc="-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b="1" spc="-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 của một thương: </a:t>
                </a:r>
                <a:r>
                  <a:rPr lang="fr-FR" sz="3200" spc="-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3 số dương </a:t>
                </a:r>
                <a14:m>
                  <m:oMath xmlns:m="http://schemas.openxmlformats.org/officeDocument/2006/math">
                    <m:r>
                      <a:rPr lang="fr-FR" sz="3200" spc="-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 spc="-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pc="-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spc="-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3200" spc="-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3200" spc="-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spc="-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spc="-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3200" spc="-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3200" spc="-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với </a:t>
                </a:r>
                <a14:m>
                  <m:oMath xmlns:m="http://schemas.openxmlformats.org/officeDocument/2006/math">
                    <m:r>
                      <a:rPr lang="fr-FR" sz="3200" spc="-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 spc="-1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fr-FR" sz="3200" spc="-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có:</a:t>
                </a:r>
                <a:endParaRPr lang="en-US" sz="3200" spc="-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511175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Đặc biệt : với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&gt;0,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vi-VN" altLang="ja-JP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FCDD50-A0AD-4128-9BB8-482ED06F8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2057" y="329258"/>
                <a:ext cx="11610035" cy="6528742"/>
              </a:xfrm>
              <a:blipFill>
                <a:blip r:embed="rId2"/>
                <a:stretch>
                  <a:fillRect l="-1366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="" xmlns:a16="http://schemas.microsoft.com/office/drawing/2014/main" id="{820C8C60-24BC-4415-91B2-482FD01D2EDF}"/>
              </a:ext>
            </a:extLst>
          </p:cNvPr>
          <p:cNvSpPr txBox="1">
            <a:spLocks/>
          </p:cNvSpPr>
          <p:nvPr/>
        </p:nvSpPr>
        <p:spPr>
          <a:xfrm>
            <a:off x="442057" y="4118548"/>
            <a:ext cx="2599964" cy="87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63104ACD-5DF5-44D7-B725-334C37DA3B85}"/>
              </a:ext>
            </a:extLst>
          </p:cNvPr>
          <p:cNvSpPr txBox="1">
            <a:spLocks/>
          </p:cNvSpPr>
          <p:nvPr/>
        </p:nvSpPr>
        <p:spPr>
          <a:xfrm>
            <a:off x="696890" y="5677385"/>
            <a:ext cx="11749943" cy="1561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687" y="597716"/>
                <a:ext cx="11659324" cy="225942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29.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vi-V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2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2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vi-VN" sz="32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3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2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2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vi-VN" sz="32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3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vi-V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3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32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trị của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2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bao nhiêu?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687" y="597716"/>
                <a:ext cx="11659324" cy="2259422"/>
              </a:xfrm>
              <a:blipFill rotWithShape="0">
                <a:blip r:embed="rId4"/>
                <a:stretch>
                  <a:fillRect l="-1359" t="-3774" r="-1202" b="-1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43BB8B7-BE40-4436-939C-D801E73C9C95}"/>
              </a:ext>
            </a:extLst>
          </p:cNvPr>
          <p:cNvSpPr/>
          <p:nvPr/>
        </p:nvSpPr>
        <p:spPr>
          <a:xfrm>
            <a:off x="5723923" y="2334119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709F17-F5BD-4BB8-8C61-094EE272772C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3130306"/>
                <a:ext cx="12192000" cy="5417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vi-VN" sz="3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30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vi-VN" sz="3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3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vi-VN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3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vi-VN" sz="3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func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vi-VN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3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0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vi-VN" sz="3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3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m:rPr>
                                <m:nor/>
                              </m:rPr>
                              <a:rPr lang="en-US" sz="3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130306"/>
                <a:ext cx="12192000" cy="541767"/>
              </a:xfrm>
              <a:prstGeom prst="rect">
                <a:avLst/>
              </a:prstGeom>
              <a:blipFill rotWithShape="0">
                <a:blip r:embed="rId19"/>
                <a:stretch>
                  <a:fillRect l="-1250" t="-14773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924877"/>
                <a:ext cx="7132320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vi-VN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32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vi-VN" sz="3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func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32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4877"/>
                <a:ext cx="7132320" cy="730420"/>
              </a:xfrm>
              <a:prstGeom prst="rect">
                <a:avLst/>
              </a:prstGeom>
              <a:blipFill rotWithShape="0">
                <a:blip r:embed="rId7"/>
                <a:stretch>
                  <a:fillRect t="-6667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5711" y="3825294"/>
                <a:ext cx="4642338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vi-VN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vi-V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vi-VN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vi-VN" sz="320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vi-VN" sz="3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vi-VN" sz="32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11" y="3825294"/>
                <a:ext cx="4642338" cy="730420"/>
              </a:xfrm>
              <a:prstGeom prst="rect">
                <a:avLst/>
              </a:prstGeom>
              <a:blipFill rotWithShape="0">
                <a:blip r:embed="rId9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624419"/>
                <a:ext cx="4642338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2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vi-VN" sz="32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4419"/>
                <a:ext cx="4642338" cy="730420"/>
              </a:xfrm>
              <a:prstGeom prst="rect">
                <a:avLst/>
              </a:prstGeom>
              <a:blipFill rotWithShape="0">
                <a:blip r:embed="rId13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6160" y="4555714"/>
                <a:ext cx="4037427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vi-VN" sz="32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0" y="4555714"/>
                <a:ext cx="4037427" cy="730420"/>
              </a:xfrm>
              <a:prstGeom prst="rect">
                <a:avLst/>
              </a:prstGeom>
              <a:blipFill rotWithShape="0">
                <a:blip r:embed="rId1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8410" y="4624419"/>
                <a:ext cx="4763589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2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10" y="4624419"/>
                <a:ext cx="4763589" cy="730420"/>
              </a:xfrm>
              <a:prstGeom prst="rect">
                <a:avLst/>
              </a:prstGeom>
              <a:blipFill rotWithShape="0">
                <a:blip r:embed="rId15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0626" y="5551761"/>
                <a:ext cx="5420417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32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26" y="5551761"/>
                <a:ext cx="5420417" cy="730420"/>
              </a:xfrm>
              <a:prstGeom prst="rect">
                <a:avLst/>
              </a:prstGeom>
              <a:blipFill rotWithShape="0">
                <a:blip r:embed="rId16"/>
                <a:stretch>
                  <a:fillRect t="-11667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2217" y="5549035"/>
                <a:ext cx="6745794" cy="7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217" y="5549035"/>
                <a:ext cx="6745794" cy="730420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hỗ dành sẵn cho Nội dung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84BBDB7-ADE0-4AEF-B76E-19C3EE1FB2D3}"/>
              </a:ext>
            </a:extLst>
          </p:cNvPr>
          <p:cNvSpPr txBox="1">
            <a:spLocks/>
          </p:cNvSpPr>
          <p:nvPr/>
        </p:nvSpPr>
        <p:spPr>
          <a:xfrm>
            <a:off x="436098" y="6202767"/>
            <a:ext cx="1772530" cy="54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D.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779" y="445940"/>
                <a:ext cx="11348441" cy="435114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30.</a:t>
                </a:r>
                <a:r>
                  <a:rPr lang="en-US" sz="3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779" y="445940"/>
                <a:ext cx="11348441" cy="4351143"/>
              </a:xfrm>
              <a:blipFill rotWithShape="0">
                <a:blip r:embed="rId4"/>
                <a:stretch>
                  <a:fillRect l="-1235" r="-1289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A47B6BE-F048-4E7D-825D-3A4AF5EA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679" y="490241"/>
            <a:ext cx="157046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04FF4-DD5C-4A69-846A-8DE32832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871" y="431075"/>
            <a:ext cx="15656206" cy="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FC71215-7318-441E-B810-48A7F54CFC0E}"/>
              </a:ext>
            </a:extLst>
          </p:cNvPr>
          <p:cNvSpPr/>
          <p:nvPr/>
        </p:nvSpPr>
        <p:spPr>
          <a:xfrm>
            <a:off x="1316691" y="2329123"/>
            <a:ext cx="588851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C7D0C0CA-32E8-41B9-B353-1212D77E0FB0}"/>
              </a:ext>
            </a:extLst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82" y="4841384"/>
                <a:ext cx="11348441" cy="472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HD.</a:t>
                </a:r>
                <a:r>
                  <a:rPr lang="en-US" sz="320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cấp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 </a:t>
                </a:r>
                <a:r>
                  <a:rPr lang="en-US" sz="3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2" y="4841384"/>
                <a:ext cx="11348441" cy="472584"/>
              </a:xfrm>
              <a:prstGeom prst="rect">
                <a:avLst/>
              </a:prstGeom>
              <a:blipFill rotWithShape="0">
                <a:blip r:embed="rId8"/>
                <a:stretch>
                  <a:fillRect l="-1020" t="-3076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hỗ dành sẵn cho Nội dung 2">
                <a:extLst>
                  <a:ext uri="{FF2B5EF4-FFF2-40B4-BE49-F238E27FC236}">
                    <a16:creationId xmlns="" xmlns:a16="http://schemas.microsoft.com/office/drawing/2014/main" id="{484BBDB7-ADE0-4AEF-B76E-19C3EE1FB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82" y="5410920"/>
                <a:ext cx="5395790" cy="472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.c)</a:t>
                </a:r>
                <a:r>
                  <a:rPr lang="en-US" sz="3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⇔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hỗ dành sẵn cho Nội dung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4BBDB7-ADE0-4AEF-B76E-19C3EE1F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2" y="5410920"/>
                <a:ext cx="5395790" cy="472584"/>
              </a:xfrm>
              <a:prstGeom prst="rect">
                <a:avLst/>
              </a:prstGeom>
              <a:blipFill rotWithShape="0">
                <a:blip r:embed="rId9"/>
                <a:stretch>
                  <a:fillRect l="-2147" t="-31169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hỗ dành sẵn cho Nội dung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84BBDB7-ADE0-4AEF-B76E-19C3EE1FB2D3}"/>
              </a:ext>
            </a:extLst>
          </p:cNvPr>
          <p:cNvSpPr txBox="1">
            <a:spLocks/>
          </p:cNvSpPr>
          <p:nvPr/>
        </p:nvSpPr>
        <p:spPr>
          <a:xfrm>
            <a:off x="1111346" y="6079727"/>
            <a:ext cx="2855743" cy="47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build="p"/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33E0B09E-1316-4544-8A9E-E2A7D5A33271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E2F6554B-AA50-44B2-B08E-F52F90684437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43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DC4BF410-8D3D-45DE-84D0-491BCAD6B787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44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6791AD9B-4484-4E33-9F43-E383441B4775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45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37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38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39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35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34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33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6E52091B-3AAE-4DA4-BDD2-AB56358481DF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41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31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eft Arrow 33">
            <a:hlinkClick r:id="rId17" action="ppaction://hlinksldjump"/>
          </p:cNvPr>
          <p:cNvSpPr/>
          <p:nvPr/>
        </p:nvSpPr>
        <p:spPr>
          <a:xfrm>
            <a:off x="10663518" y="5970495"/>
            <a:ext cx="699247" cy="445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6216" y="820683"/>
                <a:ext cx="11327026" cy="5342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6286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31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𝑓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(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)=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5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(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−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𝑚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∈(−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3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;+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∞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30555" algn="just">
                  <a:lnSpc>
                    <a:spcPct val="150000"/>
                  </a:lnSpc>
                  <a:tabLst>
                    <a:tab pos="21717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&gt;−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B.</a:t>
                </a: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&lt;−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  <a:tabLst>
                    <a:tab pos="21717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4472C4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imes New Roman"/>
                      </a:rPr>
                      <m:t> 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≤−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4472C4">
                        <a:lumMod val="75000"/>
                      </a:srgb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D.</a:t>
                </a:r>
                <a:r>
                  <a:rPr lang="en-US" sz="3200" dirty="0">
                    <a:solidFill>
                      <a:srgbClr val="4472C4">
                        <a:lumMod val="75000"/>
                      </a:srgb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≥−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ctr">
                  <a:lnSpc>
                    <a:spcPct val="150000"/>
                  </a:lnSpc>
                  <a:tabLst>
                    <a:tab pos="2070735" algn="l"/>
                    <a:tab pos="3420745" algn="l"/>
                    <a:tab pos="477075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⇔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tabLst>
                    <a:tab pos="3240405" algn="l"/>
                    <a:tab pos="3420745" algn="l"/>
                  </a:tabLst>
                </a:pP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∈(−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;+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∞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≤−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6" y="820683"/>
                <a:ext cx="11327026" cy="5342360"/>
              </a:xfrm>
              <a:prstGeom prst="rect">
                <a:avLst/>
              </a:prstGeom>
              <a:blipFill rotWithShape="0">
                <a:blip r:embed="rId4"/>
                <a:stretch>
                  <a:fillRect l="-1290" b="-10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4">
            <a:hlinkClick r:id="rId5" action="ppaction://hlinksldjump"/>
          </p:cNvPr>
          <p:cNvSpPr/>
          <p:nvPr/>
        </p:nvSpPr>
        <p:spPr>
          <a:xfrm flipH="1">
            <a:off x="9879954" y="-8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028002" y="2601604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6216" y="834319"/>
                <a:ext cx="11327026" cy="48337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86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𝑇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34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4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𝑚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−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−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∞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;−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30555" algn="just">
                  <a:tabLst>
                    <a:tab pos="21717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&gt;−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          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𝒎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&gt;−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630555" algn="just">
                  <a:tabLst>
                    <a:tab pos="21717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&lt;−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&lt;−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ctr">
                  <a:tabLst>
                    <a:tab pos="2070735" algn="l"/>
                    <a:tab pos="3420745" algn="l"/>
                    <a:tab pos="477075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</a:pP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⇔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4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0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⇔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&lt;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4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tabLst>
                    <a:tab pos="3240405" algn="l"/>
                    <a:tab pos="3420745" algn="l"/>
                  </a:tabLst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∞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;−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⇔−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6" y="834319"/>
                <a:ext cx="11327026" cy="4833759"/>
              </a:xfrm>
              <a:prstGeom prst="rect">
                <a:avLst/>
              </a:prstGeom>
              <a:blipFill>
                <a:blip r:embed="rId2"/>
                <a:stretch>
                  <a:fillRect l="-1290" t="-100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6219561" y="2211225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244" y="603112"/>
                <a:ext cx="11823511" cy="6095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286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33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𝑚</m:t>
                    </m:r>
                  </m:oMath>
                </a14:m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𝑓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(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𝑥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)=</m:t>
                    </m:r>
                    <m:func>
                      <m:funcPr>
                        <m:ctrlPr>
                          <a:rPr lang="en-US" sz="3200" i="1" spc="-14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3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(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𝑚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𝑥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)(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𝑥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3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𝑚</m:t>
                            </m:r>
                            <m:r>
                              <a:rPr lang="en-US" sz="3200" i="1" spc="-14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</a:rPr>
                              <m:t>)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xác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4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𝑥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∈(−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5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;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4</m:t>
                    </m:r>
                    <m:r>
                      <a:rPr lang="en-US" sz="3200" i="1" spc="-14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]</m:t>
                    </m:r>
                  </m:oMath>
                </a14:m>
                <a:r>
                  <a:rPr lang="en-US" sz="3200" spc="-14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990600" indent="-990600" algn="just">
                  <a:lnSpc>
                    <a:spcPct val="115000"/>
                  </a:lnSpc>
                  <a:tabLst>
                    <a:tab pos="628650" algn="l"/>
                  </a:tabLst>
                </a:pP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&lt;−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∅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ctr">
                  <a:tabLst>
                    <a:tab pos="2070735" algn="l"/>
                    <a:tab pos="3420745" algn="l"/>
                    <a:tab pos="477075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3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e>
                    </m:d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  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∈(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6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(−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5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]⊄(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6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B, A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3240405" algn="l"/>
                    <a:tab pos="3420745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=−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kiện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)(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3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𝑚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e>
                    </m:d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  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∈(−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6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(−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5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;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]⊄(−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6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;−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tabLst>
                    <a:tab pos="3240405" algn="l"/>
                    <a:tab pos="3420745" algn="l"/>
                  </a:tabLs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D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4" y="603112"/>
                <a:ext cx="11823511" cy="6095900"/>
              </a:xfrm>
              <a:prstGeom prst="rect">
                <a:avLst/>
              </a:prstGeom>
              <a:blipFill>
                <a:blip r:embed="rId2"/>
                <a:stretch>
                  <a:fillRect l="-1236" t="-798" r="-1236" b="-21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nut 6"/>
          <p:cNvSpPr/>
          <p:nvPr/>
        </p:nvSpPr>
        <p:spPr>
          <a:xfrm>
            <a:off x="9197390" y="2097359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7655" y="893152"/>
                <a:ext cx="12034345" cy="594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16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algn="just">
                  <a:spcAft>
                    <a:spcPts val="400"/>
                  </a:spcAft>
                  <a:tabLst>
                    <a:tab pos="629920" algn="l"/>
                    <a:tab pos="22860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     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ctr">
                  <a:tabLst>
                    <a:tab pos="2070735" algn="l"/>
                    <a:tab pos="3420745" algn="l"/>
                    <a:tab pos="477075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500" indent="-63500" algn="just"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spc="-22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spc="-22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22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en-US" sz="3200" i="1" spc="-22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22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 spc="-22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22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 spc="-22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=1</m:t>
                              </m:r>
                              <m:sSup>
                                <m:sSupPr>
                                  <m:ctrlP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𝑦</m:t>
                              </m:r>
                              <m:r>
                                <a:rPr lang="en-US" sz="3200" i="1" spc="-22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=1</m:t>
                              </m:r>
                              <m:sSup>
                                <m:sSupPr>
                                  <m:ctrlP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3200" i="1" spc="-22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spc="-22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⇒</m:t>
                    </m:r>
                    <m:f>
                      <m:fPr>
                        <m:ctrlPr>
                          <a:rPr lang="en-US" sz="3200" i="1" spc="-22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num>
                      <m:den>
                        <m:r>
                          <a:rPr lang="en-US" sz="3200" i="1" spc="-22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den>
                    </m:f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22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pc="-22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pc="-22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 spc="-22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 spc="-22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pc="-22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sup>
                    </m:sSup>
                    <m:r>
                      <a:rPr lang="en-US" sz="3200" i="1" spc="-22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&gt;0</m:t>
                    </m:r>
                  </m:oMath>
                </a14:m>
                <a:endParaRPr lang="en-US" sz="3200" spc="-22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173038" algn="just">
                  <a:lnSpc>
                    <a:spcPct val="150000"/>
                  </a:lnSpc>
                  <a:tabLst>
                    <a:tab pos="3240405" algn="l"/>
                    <a:tab pos="3420745" algn="l"/>
                  </a:tabLst>
                </a:pPr>
                <a:r>
                  <a:rPr lang="vi-VN" sz="3200" spc="-19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 </m:t>
                        </m:r>
                      </m:e>
                    </m:groupCh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−1=0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 </m:t>
                        </m:r>
                      </m:e>
                    </m:groupChr>
                    <m:f>
                      <m:f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spc="-3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5" y="893152"/>
                <a:ext cx="12034345" cy="5949129"/>
              </a:xfrm>
              <a:prstGeom prst="rect">
                <a:avLst/>
              </a:prstGeom>
              <a:blipFill>
                <a:blip r:embed="rId2"/>
                <a:stretch>
                  <a:fillRect l="-1265" t="-81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5604128" y="2433861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2487" y="637727"/>
                <a:ext cx="11327026" cy="55948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35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𝑙𝑛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2018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Tính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2018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-629920"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018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 B.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   	   C.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	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2018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ctr">
                  <a:tabLst>
                    <a:tab pos="2070735" algn="l"/>
                    <a:tab pos="3420745" algn="l"/>
                    <a:tab pos="4770755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2018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2018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2018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2018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  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+...+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2018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2018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87" y="637727"/>
                <a:ext cx="11327026" cy="5594801"/>
              </a:xfrm>
              <a:prstGeom prst="rect">
                <a:avLst/>
              </a:prstGeom>
              <a:blipFill rotWithShape="0">
                <a:blip r:embed="rId2"/>
                <a:stretch>
                  <a:fillRect l="-134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9759924" y="2247252"/>
            <a:ext cx="570699" cy="565836"/>
          </a:xfrm>
          <a:prstGeom prst="donut">
            <a:avLst>
              <a:gd name="adj" fmla="val 575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Pentagon 12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05272" y="725135"/>
                <a:ext cx="11327026" cy="54487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365760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B.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365760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15000"/>
                  </a:lnSpc>
                  <a:tabLst>
                    <a:tab pos="3600450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3657600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2" y="725135"/>
                <a:ext cx="11327026" cy="5448736"/>
              </a:xfrm>
              <a:prstGeom prst="rect">
                <a:avLst/>
              </a:prstGeom>
              <a:blipFill rotWithShape="0">
                <a:blip r:embed="rId2"/>
                <a:stretch>
                  <a:fillRect l="-1290" t="-893" r="-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6557766" y="2468649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6128" y="656895"/>
                <a:ext cx="11987042" cy="5408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37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thõa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𝑎𝑏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Chọn câu trả lời đúng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vi-VN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25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itchFamily="18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6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𝑎𝑏</m:t>
                            </m:r>
                          </m:e>
                        </m:ra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8" y="656895"/>
                <a:ext cx="11987042" cy="5408853"/>
              </a:xfrm>
              <a:prstGeom prst="rect">
                <a:avLst/>
              </a:prstGeom>
              <a:blipFill rotWithShape="0">
                <a:blip r:embed="rId2"/>
                <a:stretch>
                  <a:fillRect l="-1270" t="-900" r="-5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78830" y="2668840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="" xmlns:a16="http://schemas.microsoft.com/office/drawing/2014/main" id="{8D6D638F-E8E7-432F-8C23-25BFFC6290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856" y="736392"/>
                <a:ext cx="11020287" cy="5385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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 của lũy thừa: </a:t>
                </a: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với mọi </a:t>
                </a:r>
                <a14:m>
                  <m:oMath xmlns:m="http://schemas.openxmlformats.org/officeDocument/2006/math">
                    <m:r>
                      <a:rPr lang="en-GB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có: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func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fr-FR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573088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Đặc biệt: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ad>
                          <m:ra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573088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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thức đổi cơ số: </a:t>
                </a: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3 số dương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với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≠1,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 algn="just" defTabSz="573088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có: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 defTabSz="573088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Đặc biệt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với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altLang="ja-JP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8D6D638F-E8E7-432F-8C23-25BFFC629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56" y="736392"/>
                <a:ext cx="11020287" cy="5385216"/>
              </a:xfrm>
              <a:prstGeom prst="rect">
                <a:avLst/>
              </a:prstGeom>
              <a:blipFill>
                <a:blip r:embed="rId2"/>
                <a:stretch>
                  <a:fillRect l="-1383" t="-680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5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9829" y="0"/>
                <a:ext cx="11327026" cy="7805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38.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y: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20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20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20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ctr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&gt;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; lnc = ylnb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18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sz="3200" i="1" spc="-18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8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pc="-18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  <m:r>
                      <a:rPr lang="en-US" sz="3200" i="1" spc="-18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8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3200" i="1" spc="-18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pc="-18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𝑐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3200" i="1" spc="-18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func>
                      </m:den>
                    </m:f>
                    <m:r>
                      <a:rPr lang="en-US" sz="3200" i="1" spc="-18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8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</m:func>
                      </m:num>
                      <m:den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func>
                      </m:den>
                    </m:f>
                    <m:r>
                      <a:rPr lang="en-US" sz="3200" i="1" spc="-18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8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n>
                        </m:f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.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 spc="-18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sz="3200" i="1" spc="-18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8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num>
                      <m:den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  <m:r>
                          <a:rPr lang="en-US" sz="3200" i="1" spc="-18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spc="-18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9" y="0"/>
                <a:ext cx="11327026" cy="7805983"/>
              </a:xfrm>
              <a:prstGeom prst="rect">
                <a:avLst/>
              </a:prstGeom>
              <a:blipFill rotWithShape="0">
                <a:blip r:embed="rId2"/>
                <a:stretch>
                  <a:fillRect l="-1290" t="-6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698332" y="1536202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771529" y="6001665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20271" y="0"/>
                <a:ext cx="11786728" cy="7097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39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𝑎𝑏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&gt;1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+16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pt-B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=4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spc="-15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spc="-15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spc="-15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 spc="-15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i="1" spc="-15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3200" i="1" spc="-15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𝑎𝑏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</m:den>
                    </m:f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⇒</m:t>
                    </m:r>
                    <m:func>
                      <m:func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=3</m:t>
                    </m:r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−1</m:t>
                    </m:r>
                  </m:oMath>
                </a14:m>
                <a:r>
                  <a:rPr lang="en-US" sz="3200" spc="-15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; </a:t>
                </a:r>
                <a:endParaRPr lang="en-US" sz="3200" spc="-15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spc="-15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5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5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𝑎</m:t>
                        </m:r>
                      </m:e>
                    </m:func>
                    <m:r>
                      <a:rPr lang="en-US" sz="3200" i="1" spc="-15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𝑚</m:t>
                        </m:r>
                        <m:r>
                          <a:rPr lang="en-US" sz="3200" i="1" spc="-1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spc="-15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+16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spc="-1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Nhập biểu thức P, Calc đáp án A thỏa </a:t>
                </a:r>
                <a:r>
                  <a:rPr lang="en-US" sz="3200" spc="-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spc="-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3200" spc="-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spc="-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𝑃</m:t>
                    </m:r>
                    <m:r>
                      <a:rPr lang="en-US" sz="3200" i="1" spc="-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=12 </m:t>
                    </m:r>
                    <m:r>
                      <a:rPr lang="en-US" sz="3200" b="0" i="1" spc="-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𝑣</m:t>
                    </m:r>
                    <m:r>
                      <a:rPr lang="en-US" sz="3200" b="0" i="1" spc="-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ớ</m:t>
                    </m:r>
                    <m:r>
                      <a:rPr lang="en-US" sz="3200" b="0" i="1" spc="-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𝑖</m:t>
                    </m:r>
                    <m:r>
                      <a:rPr lang="en-US" sz="3200" b="0" i="1" spc="-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a:rPr lang="en-US" sz="3200" i="1" spc="-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𝑚</m:t>
                    </m:r>
                    <m:r>
                      <a:rPr lang="en-US" sz="3200" i="1" spc="-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/>
                      </a:rPr>
                      <m:t>=1</m:t>
                    </m:r>
                  </m:oMath>
                </a14:m>
                <a:r>
                  <a:rPr lang="en-US" sz="3200" spc="-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657600" algn="l"/>
                    <a:tab pos="5039995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1" y="0"/>
                <a:ext cx="11786728" cy="7097456"/>
              </a:xfrm>
              <a:prstGeom prst="rect">
                <a:avLst/>
              </a:prstGeom>
              <a:blipFill rotWithShape="0">
                <a:blip r:embed="rId2"/>
                <a:stretch>
                  <a:fillRect l="-12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725222" y="1490307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009" y="687811"/>
                <a:ext cx="12122991" cy="5968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tabLst>
                    <a:tab pos="628650" algn="l"/>
                  </a:tabLst>
                </a:pPr>
                <a:r>
                  <a:rPr lang="en-US" sz="3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1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3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1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sz="3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𝑎𝑏</m:t>
                    </m:r>
                  </m:oMath>
                </a14:m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bằng:</a:t>
                </a:r>
              </a:p>
              <a:p>
                <a:pPr algn="just">
                  <a:tabLst>
                    <a:tab pos="628650" algn="l"/>
                    <a:tab pos="21717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tabLst>
                    <a:tab pos="628650" algn="l"/>
                    <a:tab pos="2171700" algn="l"/>
                    <a:tab pos="3657600" algn="l"/>
                    <a:tab pos="5029200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8650">
                  <a:tabLst>
                    <a:tab pos="628650" algn="l"/>
                  </a:tabLst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8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8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7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5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8650">
                  <a:tabLst>
                    <a:tab pos="62865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8650">
                  <a:tabLst>
                    <a:tab pos="628650" algn="l"/>
                  </a:tabLst>
                </a:pP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9</m:t>
                        </m:r>
                      </m:sup>
                    </m:sSup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628650" algn="l"/>
                    <a:tab pos="2171700" algn="l"/>
                    <a:tab pos="3657600" algn="l"/>
                    <a:tab pos="5029200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" y="687811"/>
                <a:ext cx="12122991" cy="5968942"/>
              </a:xfrm>
              <a:prstGeom prst="rect">
                <a:avLst/>
              </a:prstGeom>
              <a:blipFill rotWithShape="0">
                <a:blip r:embed="rId4"/>
                <a:stretch>
                  <a:fillRect l="-1205" t="-13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717285" y="1695908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3776" y="643247"/>
                <a:ext cx="11832609" cy="5756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286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41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ctrlP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+…+</m:t>
                    </m:r>
                    <m:sSup>
                      <m:sSup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𝑛</m:t>
                        </m:r>
                      </m:e>
                      <m:sup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ctrlP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3200" i="1" spc="-1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100</m:t>
                    </m:r>
                    <m:sSup>
                      <m:sSup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8</m:t>
                        </m:r>
                      </m:e>
                      <m:sup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201</m:t>
                    </m:r>
                    <m:sSup>
                      <m:sSup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7</m:t>
                        </m:r>
                      </m:e>
                      <m:sup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019</m:t>
                    </m:r>
                  </m:oMath>
                </a14:m>
                <a:r>
                  <a:rPr lang="en-US" sz="3200" spc="-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tabLst>
                    <a:tab pos="628650" algn="l"/>
                    <a:tab pos="2171700" algn="l"/>
                    <a:tab pos="3657600" algn="l"/>
                    <a:tab pos="50292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2017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2018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2019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</a:t>
                </a:r>
                <a:r>
                  <a:rPr lang="en-US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2016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tabLst>
                    <a:tab pos="628650" algn="l"/>
                    <a:tab pos="2171700" algn="l"/>
                    <a:tab pos="3657600" algn="l"/>
                    <a:tab pos="5029200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spc="-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latin typeface="Cambria Math"/>
                        <a:ea typeface="Times New Roman"/>
                      </a:rPr>
                      <m:t>+...+</m:t>
                    </m:r>
                    <m:sSup>
                      <m:sSup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𝑛</m:t>
                        </m:r>
                      </m:e>
                      <m:sup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3200" i="1" spc="-10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0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00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0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00"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00">
                        <a:latin typeface="Cambria Math"/>
                        <a:ea typeface="Times New Roman"/>
                      </a:rPr>
                      <m:t>     </m:t>
                    </m:r>
                  </m:oMath>
                </a14:m>
                <a:endParaRPr lang="en-US" sz="3200" i="1" spc="-100" dirty="0"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spc="-150">
                        <a:latin typeface="Cambria Math"/>
                        <a:ea typeface="Times New Roman"/>
                      </a:rPr>
                      <m:t>= </m:t>
                    </m:r>
                    <m:d>
                      <m:dPr>
                        <m:ctrlPr>
                          <a:rPr lang="en-US" sz="3200" i="1" spc="-15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pc="-15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pc="-15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+...+</m:t>
                        </m:r>
                        <m:sSup>
                          <m:sSupPr>
                            <m:ctrlPr>
                              <a:rPr lang="en-US" sz="3200" i="1" spc="-15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3200" i="1" spc="-15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5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50">
                        <a:latin typeface="Cambria Math"/>
                        <a:ea typeface="Times New Roman"/>
                      </a:rPr>
                      <m:t>019</m:t>
                    </m:r>
                    <m:r>
                      <a:rPr lang="en-US" sz="3200" i="1" spc="-150">
                        <a:latin typeface="Cambria Math"/>
                        <a:ea typeface="Times New Roman"/>
                      </a:rPr>
                      <m:t>=</m:t>
                    </m:r>
                  </m:oMath>
                </a14:m>
                <a:r>
                  <a:rPr lang="en-US" sz="3200" spc="-15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VP </a:t>
                </a:r>
                <a14:m>
                  <m:oMath xmlns:m="http://schemas.openxmlformats.org/officeDocument/2006/math">
                    <m:r>
                      <a:rPr lang="en-US" sz="3200" i="1" spc="-150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150">
                        <a:latin typeface="Cambria Math"/>
                        <a:ea typeface="Times New Roman"/>
                      </a:rPr>
                      <m:t>100</m:t>
                    </m:r>
                    <m:sSup>
                      <m:sSupPr>
                        <m:ctrlPr>
                          <a:rPr lang="en-US" sz="3200" i="1" spc="-15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8</m:t>
                        </m:r>
                      </m:e>
                      <m:sup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 spc="-150"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3200" i="1" spc="-150">
                        <a:latin typeface="Cambria Math"/>
                        <a:ea typeface="Times New Roman"/>
                      </a:rPr>
                      <m:t>201</m:t>
                    </m:r>
                    <m:sSup>
                      <m:sSupPr>
                        <m:ctrlPr>
                          <a:rPr lang="en-US" sz="3200" i="1" spc="-15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7</m:t>
                        </m:r>
                      </m:e>
                      <m:sup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 spc="-15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15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150"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 spc="-150"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func>
                    <m:r>
                      <a:rPr lang="en-US" sz="3200" i="1" spc="-150">
                        <a:latin typeface="Cambria Math"/>
                        <a:ea typeface="Times New Roman"/>
                      </a:rPr>
                      <m:t>019</m:t>
                    </m:r>
                  </m:oMath>
                </a14:m>
                <a:r>
                  <a:rPr lang="en-US" sz="3200" spc="-15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i="1" spc="-150" dirty="0"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Times New Roman"/>
                      </a:rPr>
                      <m:t>𝟏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𝟑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Times New Roman"/>
                      </a:rPr>
                      <m:t>+...+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𝒏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𝟏𝟎𝟎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𝟖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𝟐𝟎𝟏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𝟕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(*)</a:t>
                </a:r>
              </a:p>
              <a:p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nạp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+...+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𝑛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𝑛</m:t>
                                </m:r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 (*)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Times New Roman"/>
                      </a:rPr>
                      <m:t>⇔   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𝟏𝟎𝟎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𝟖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𝟐𝟎𝟏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𝟕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  <a:ea typeface="Times New Roman"/>
                              </a:rPr>
                              <m:t>𝟐𝟎𝟏𝟔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  <a:ea typeface="Times New Roman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/>
                                    <a:ea typeface="Times New Roman"/>
                                  </a:rPr>
                                  <m:t>𝟐𝟎𝟏𝟕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/>
                                <a:ea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  <a:ea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  Suy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𝟐𝟎𝟏𝟔</m:t>
                    </m:r>
                    <m:r>
                      <a:rPr lang="en-US" sz="3200" b="1" i="1"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6" y="643247"/>
                <a:ext cx="11832609" cy="5756256"/>
              </a:xfrm>
              <a:prstGeom prst="rect">
                <a:avLst/>
              </a:prstGeom>
              <a:blipFill rotWithShape="0">
                <a:blip r:embed="rId3"/>
                <a:stretch>
                  <a:fillRect l="-1287" t="-1374" r="-1235" b="-5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9356857" y="2278114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848" y="725135"/>
                <a:ext cx="11454636" cy="55584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42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indent="-629920" algn="just"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𝐴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).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(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𝑏𝑐</m:t>
                          </m:r>
                        </m:e>
                      </m:ra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)−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(</m:t>
                          </m:r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𝑐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1841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𝐴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).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𝑏𝑐</m:t>
                          </m:r>
                        </m:e>
                      </m:ra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)−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𝑐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18415" algn="just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𝑏𝑐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18415" algn="just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</m:func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18415" algn="just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𝑐</m:t>
                            </m:r>
                          </m:e>
                        </m:func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18415" algn="just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18415" algn="just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    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𝑏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8" y="725135"/>
                <a:ext cx="11454636" cy="5558445"/>
              </a:xfrm>
              <a:prstGeom prst="rect">
                <a:avLst/>
              </a:prstGeom>
              <a:blipFill rotWithShape="0">
                <a:blip r:embed="rId2"/>
                <a:stretch>
                  <a:fillRect l="-1276" t="-1422" b="-240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5810650" y="1796863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2780" y="433653"/>
                <a:ext cx="11859220" cy="63224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43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, 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, 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algn="just">
                  <a:tabLst>
                    <a:tab pos="62992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140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6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algn="just">
                  <a:tabLst>
                    <a:tab pos="228600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𝑎𝑏𝑐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𝑎𝑏𝑐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𝑎𝑏𝑐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𝑎𝑏𝑐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−2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ctr">
                  <a:tabLst>
                    <a:tab pos="2286000" algn="l"/>
                    <a:tab pos="3657600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140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6</m:t>
                          </m:r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3=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140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.7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=2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140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3</m:t>
                          </m:r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140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7</m:t>
                          </m:r>
                        </m:e>
                      </m:fun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40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40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.5.7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.5.7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</m:t>
                        </m:r>
                      </m:den>
                    </m:f>
                    <m:r>
                      <a:rPr lang="en-US" sz="3200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  ;  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5</m:t>
                        </m:r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.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3</m:t>
                        </m:r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.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5</m:t>
                        </m:r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𝑎𝑏𝑐</m:t>
                    </m:r>
                    <m:r>
                      <a:rPr lang="en-US" sz="3200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 ; </m:t>
                    </m:r>
                  </m:oMath>
                </a14:m>
                <a:endParaRPr lang="en-US" sz="3200" spc="-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7</m:t>
                        </m:r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2</m:t>
                            </m:r>
                          </m:e>
                        </m:func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.</m:t>
                        </m:r>
                        <m:func>
                          <m:func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𝑎𝑐</m:t>
                        </m:r>
                      </m:den>
                    </m:f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 </m:t>
                    </m:r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marL="629920" algn="just"/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140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6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3=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𝑎</m:t>
                            </m:r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𝑎𝑐</m:t>
                            </m:r>
                          </m:den>
                        </m:f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𝑎𝑏𝑐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𝑎𝑏𝑐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+1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0" y="433653"/>
                <a:ext cx="11859220" cy="6322436"/>
              </a:xfrm>
              <a:prstGeom prst="rect">
                <a:avLst/>
              </a:prstGeom>
              <a:blipFill rotWithShape="0">
                <a:blip r:embed="rId2"/>
                <a:stretch>
                  <a:fillRect l="-1284" t="-125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nut 8"/>
          <p:cNvSpPr/>
          <p:nvPr/>
        </p:nvSpPr>
        <p:spPr>
          <a:xfrm>
            <a:off x="932298" y="1525054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267" y="835662"/>
                <a:ext cx="11454636" cy="54841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86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44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lần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vuông.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2540">
                  <a:tabLst>
                    <a:tab pos="630555" algn="l"/>
                    <a:tab pos="2160270" algn="l"/>
                    <a:tab pos="3657600" algn="l"/>
                    <a:tab pos="5040630" algn="l"/>
                  </a:tabLst>
                </a:pPr>
                <a:r>
                  <a:rPr lang="vi-VN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itchFamily="18" charset="0"/>
                      </a:rPr>
                      <m:t>2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3333FF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R="2540">
                  <a:tabLst>
                    <a:tab pos="630555" algn="l"/>
                    <a:tab pos="2160270" algn="l"/>
                    <a:tab pos="3657600" algn="l"/>
                    <a:tab pos="5040630" algn="l"/>
                  </a:tabLst>
                </a:pP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" pitchFamily="18" charset="0"/>
                      </a:rPr>
                      <m:t>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" pitchFamily="18" charset="0"/>
                      </a:rPr>
                      <m:t>3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2540">
                  <a:tabLst>
                    <a:tab pos="630555" algn="l"/>
                    <a:tab pos="2160270" algn="l"/>
                    <a:tab pos="3657600" algn="l"/>
                    <a:tab pos="5040630" algn="l"/>
                  </a:tabLst>
                </a:pP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R="2540">
                  <a:tabLst>
                    <a:tab pos="630555" algn="l"/>
                    <a:tab pos="2160270" algn="l"/>
                    <a:tab pos="3657600" algn="l"/>
                    <a:tab pos="5040630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⇔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R="2540">
                  <a:tabLst>
                    <a:tab pos="630555" algn="l"/>
                    <a:tab pos="2160270" algn="l"/>
                    <a:tab pos="3657600" algn="l"/>
                    <a:tab pos="504063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2540">
                  <a:tabLst>
                    <a:tab pos="630555" algn="l"/>
                    <a:tab pos="2160270" algn="l"/>
                    <a:tab pos="3657600" algn="l"/>
                    <a:tab pos="5040630" algn="l"/>
                  </a:tabLst>
                </a:pP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" pitchFamily="18" charset="0"/>
                      </a:rPr>
                      <m:t>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7" y="835662"/>
                <a:ext cx="11454636" cy="5484194"/>
              </a:xfrm>
              <a:prstGeom prst="rect">
                <a:avLst/>
              </a:prstGeom>
              <a:blipFill rotWithShape="0">
                <a:blip r:embed="rId2"/>
                <a:stretch>
                  <a:fillRect l="-1276" t="-887" r="-13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28650" y="1033076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lang="en-US" sz="120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	</a:t>
            </a:r>
            <a:endParaRPr lang="en-US">
              <a:solidFill>
                <a:prstClr val="black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788232" y="2617758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" name="Pentagon 18">
            <a:hlinkClick r:id="rId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8682" y="603367"/>
                <a:ext cx="1145463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2865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Times New Roman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82" y="603367"/>
                <a:ext cx="11454636" cy="523220"/>
              </a:xfrm>
              <a:prstGeom prst="rect">
                <a:avLst/>
              </a:prstGeom>
              <a:blipFill>
                <a:blip r:embed="rId3"/>
                <a:stretch>
                  <a:fillRect l="-1010" t="-11364" b="-295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05565" y="3358526"/>
            <a:ext cx="355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tabLst>
                <a:tab pos="2070735" algn="l"/>
                <a:tab pos="3420745" algn="l"/>
                <a:tab pos="4770755" algn="l"/>
              </a:tabLst>
            </a:pPr>
            <a:r>
              <a:rPr lang="vi-V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Hướng dẫn giải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2193"/>
              </p:ext>
            </p:extLst>
          </p:nvPr>
        </p:nvGraphicFramePr>
        <p:xfrm>
          <a:off x="1093796" y="1424822"/>
          <a:ext cx="3005730" cy="110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Equation" r:id="rId4" imgW="1473200" imgH="546100" progId="Equation.DSMT4">
                  <p:embed/>
                </p:oleObj>
              </mc:Choice>
              <mc:Fallback>
                <p:oleObj name="Equation" r:id="rId4" imgW="1473200" imgH="5461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96" y="1424822"/>
                        <a:ext cx="3005730" cy="1105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42677"/>
              </p:ext>
            </p:extLst>
          </p:nvPr>
        </p:nvGraphicFramePr>
        <p:xfrm>
          <a:off x="5752758" y="1304422"/>
          <a:ext cx="3358786" cy="11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Equation" r:id="rId6" imgW="1587240" imgH="545760" progId="Equation.DSMT4">
                  <p:embed/>
                </p:oleObj>
              </mc:Choice>
              <mc:Fallback>
                <p:oleObj name="Equation" r:id="rId6" imgW="1587240" imgH="545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758" y="1304422"/>
                        <a:ext cx="3358786" cy="114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83572"/>
              </p:ext>
            </p:extLst>
          </p:nvPr>
        </p:nvGraphicFramePr>
        <p:xfrm>
          <a:off x="1093796" y="2410004"/>
          <a:ext cx="336550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" name="Equation" r:id="rId8" imgW="1688367" imgH="545863" progId="Equation.DSMT4">
                  <p:embed/>
                </p:oleObj>
              </mc:Choice>
              <mc:Fallback>
                <p:oleObj name="Equation" r:id="rId8" imgW="1688367" imgH="545863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96" y="2410004"/>
                        <a:ext cx="3365500" cy="1084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663701"/>
              </p:ext>
            </p:extLst>
          </p:nvPr>
        </p:nvGraphicFramePr>
        <p:xfrm>
          <a:off x="5875589" y="2396013"/>
          <a:ext cx="3305467" cy="10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" name="Equation" r:id="rId10" imgW="1688760" imgH="545760" progId="Equation.DSMT4">
                  <p:embed/>
                </p:oleObj>
              </mc:Choice>
              <mc:Fallback>
                <p:oleObj name="Equation" r:id="rId10" imgW="1688760" imgH="5457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589" y="2396013"/>
                        <a:ext cx="3305467" cy="1063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8" y="3799951"/>
            <a:ext cx="11977738" cy="31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nut 14"/>
          <p:cNvSpPr/>
          <p:nvPr/>
        </p:nvSpPr>
        <p:spPr>
          <a:xfrm>
            <a:off x="5099521" y="1487336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entagon 15">
            <a:hlinkClick r:id="rId13" action="ppaction://hlinksldjump"/>
          </p:cNvPr>
          <p:cNvSpPr/>
          <p:nvPr/>
        </p:nvSpPr>
        <p:spPr>
          <a:xfrm flipH="1">
            <a:off x="9356857" y="125301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773A2D-B2FE-40D5-99E0-7554ABD8F71C}"/>
              </a:ext>
            </a:extLst>
          </p:cNvPr>
          <p:cNvSpPr txBox="1"/>
          <p:nvPr/>
        </p:nvSpPr>
        <p:spPr>
          <a:xfrm>
            <a:off x="523097" y="1578279"/>
            <a:ext cx="70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7F105A-3D15-4EB5-AEDE-FE8CAE7C0DB3}"/>
              </a:ext>
            </a:extLst>
          </p:cNvPr>
          <p:cNvSpPr txBox="1"/>
          <p:nvPr/>
        </p:nvSpPr>
        <p:spPr>
          <a:xfrm>
            <a:off x="5188034" y="1497120"/>
            <a:ext cx="68755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41AE93-5FC4-4A9F-A4AE-60BBEF7E2981}"/>
              </a:ext>
            </a:extLst>
          </p:cNvPr>
          <p:cNvSpPr txBox="1"/>
          <p:nvPr/>
        </p:nvSpPr>
        <p:spPr>
          <a:xfrm>
            <a:off x="487107" y="2530155"/>
            <a:ext cx="73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68AFC67-80AE-4F16-80AA-60FCD3C03CA6}"/>
              </a:ext>
            </a:extLst>
          </p:cNvPr>
          <p:cNvSpPr txBox="1"/>
          <p:nvPr/>
        </p:nvSpPr>
        <p:spPr>
          <a:xfrm>
            <a:off x="5136823" y="2494597"/>
            <a:ext cx="61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3" grpId="0"/>
      <p:bldP spid="18" grpId="0" animBg="1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8080699" y="284763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50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6163281" y="284422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49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4261125" y="284422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48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2304335" y="284422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47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423403" y="283597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46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968212" y="285844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51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>
            <a:hlinkClick r:id="rId8" action="ppaction://hlinksldjump"/>
          </p:cNvPr>
          <p:cNvSpPr/>
          <p:nvPr/>
        </p:nvSpPr>
        <p:spPr>
          <a:xfrm>
            <a:off x="10663518" y="5970495"/>
            <a:ext cx="699247" cy="445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9856" y="715107"/>
                <a:ext cx="11807496" cy="5651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46.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𝑥𝑦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	 </a:t>
                </a:r>
              </a:p>
              <a:p>
                <a:pPr algn="just"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4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100" spc="-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100" b="0" i="1" spc="-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 </m:t>
                        </m:r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sSup>
                      <m:sSupPr>
                        <m:ctrlPr>
                          <a:rPr lang="en-US" sz="31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12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𝑥𝑦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sSup>
                      <m:sSupPr>
                        <m:ctrlPr>
                          <a:rPr lang="en-US" sz="31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16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𝑥𝑦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sSup>
                      <m:sSupPr>
                        <m:ctrlPr>
                          <a:rPr lang="en-US" sz="31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  <m: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+</m:t>
                                </m:r>
                                <m: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  <m:r>
                                  <a:rPr lang="en-US" sz="31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1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1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func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6</m:t>
                    </m:r>
                    <m:r>
                      <a:rPr lang="en-US" sz="31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𝑥𝑦</m:t>
                    </m:r>
                  </m:oMath>
                </a14:m>
                <a:r>
                  <a:rPr lang="en-US" sz="31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i="1" spc="-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0960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0960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6" y="715107"/>
                <a:ext cx="11807496" cy="5651804"/>
              </a:xfrm>
              <a:prstGeom prst="rect">
                <a:avLst/>
              </a:prstGeom>
              <a:blipFill rotWithShape="0">
                <a:blip r:embed="rId2"/>
                <a:stretch>
                  <a:fillRect l="-1289" t="-1399" r="-1238" b="-53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37933" y="2542715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9DFCDD50-A0AD-4128-9BB8-482ED06F89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6934" y="299934"/>
                <a:ext cx="11538132" cy="55612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Các dạng toán:</a:t>
                </a:r>
                <a:endParaRPr lang="en-US" altLang="ja-JP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Dạng 1: </a:t>
                </a: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điều kiện xác định của biểu thức logarit: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giải: </a:t>
                </a:r>
              </a:p>
              <a:p>
                <a:pPr marL="0" indent="0" algn="just" defTabSz="5730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Dựa vào định nghĩa logarit: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định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Casio: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Sử dụng máy tính cầm tay, CALC tại các giá trị thuộc các đáp án đề ra để thử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FCDD50-A0AD-4128-9BB8-482ED06F8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6934" y="299934"/>
                <a:ext cx="11538132" cy="5561220"/>
              </a:xfrm>
              <a:blipFill>
                <a:blip r:embed="rId2"/>
                <a:stretch>
                  <a:fillRect l="-1374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="" xmlns:a16="http://schemas.microsoft.com/office/drawing/2014/main" id="{96A5D553-7D95-496B-99C9-530387002AF9}"/>
              </a:ext>
            </a:extLst>
          </p:cNvPr>
          <p:cNvSpPr txBox="1">
            <a:spLocks/>
          </p:cNvSpPr>
          <p:nvPr/>
        </p:nvSpPr>
        <p:spPr>
          <a:xfrm>
            <a:off x="566043" y="874483"/>
            <a:ext cx="3943963" cy="87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5703" y="935824"/>
                <a:ext cx="11600593" cy="52436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612140" indent="-612140" algn="just"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47.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bằng biểu thức nào dưới đây?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12140" indent="-612140" algn="just"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612140" indent="-612140" algn="just"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9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12140" indent="-612140" algn="ctr">
                  <a:tabLst>
                    <a:tab pos="1440180" algn="l"/>
                  </a:tabLst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12140"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𝑀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=1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𝑀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30555">
                  <a:tabLst>
                    <a:tab pos="630555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Xét đáp án 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𝑡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𝑀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3" y="935824"/>
                <a:ext cx="11600593" cy="5243615"/>
              </a:xfrm>
              <a:prstGeom prst="rect">
                <a:avLst/>
              </a:prstGeom>
              <a:blipFill>
                <a:blip r:embed="rId2"/>
                <a:stretch>
                  <a:fillRect l="-1313" t="-1508" r="-13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696857" y="2094836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641938"/>
                <a:ext cx="12192000" cy="3304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tabLst>
                    <a:tab pos="629920" algn="l"/>
                  </a:tabLst>
                </a:pPr>
                <a:r>
                  <a:rPr lang="en-US" sz="31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48.</a:t>
                </a: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a,b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&gt;</m:t>
                    </m:r>
                    <m:r>
                      <a:rPr lang="en-US" sz="3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0</m:t>
                    </m:r>
                  </m:oMath>
                </a14:m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16</m:t>
                            </m:r>
                          </m:sub>
                        </m:sSub>
                      </m:fName>
                      <m:e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</m:func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20</m:t>
                            </m:r>
                          </m:sub>
                        </m:sSub>
                      </m:fName>
                      <m:e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</m:func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unc>
                      <m:func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</m:t>
                            </m:r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1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en-US" sz="310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-629920" algn="just">
                  <a:tabLst>
                    <a:tab pos="629920" algn="l"/>
                  </a:tabLst>
                </a:pPr>
                <a:r>
                  <a:rPr lang="en-US" sz="31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𝑇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num>
                      <m:den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𝑇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𝑇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629920" algn="just"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𝑇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𝑇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b="1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938"/>
                <a:ext cx="12192000" cy="3304238"/>
              </a:xfrm>
              <a:prstGeom prst="rect">
                <a:avLst/>
              </a:prstGeom>
              <a:blipFill rotWithShape="0">
                <a:blip r:embed="rId2"/>
                <a:stretch>
                  <a:fillRect l="-11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647566" y="2825064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940D783C-553C-45E9-95BC-7F2EC5F308B8}"/>
                  </a:ext>
                </a:extLst>
              </p:cNvPr>
              <p:cNvSpPr/>
              <p:nvPr/>
            </p:nvSpPr>
            <p:spPr>
              <a:xfrm>
                <a:off x="0" y="43249"/>
                <a:ext cx="11839903" cy="681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tabLst>
                    <a:tab pos="2160270" algn="l"/>
                    <a:tab pos="3657600" algn="l"/>
                    <a:tab pos="5039995" algn="l"/>
                  </a:tabLst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16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20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𝑡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(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𝑏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𝑡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(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𝑡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(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3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Thế (1) và (2) vào (3) được phương trình: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1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6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3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0</m:t>
                    </m:r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=−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VN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</a:t>
                </a:r>
              </a:p>
              <a:p>
                <a:pPr marL="629920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𝑇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6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0D783C-553C-45E9-95BC-7F2EC5F30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49"/>
                <a:ext cx="11839903" cy="6814751"/>
              </a:xfrm>
              <a:prstGeom prst="rect">
                <a:avLst/>
              </a:prstGeom>
              <a:blipFill>
                <a:blip r:embed="rId2"/>
                <a:stretch>
                  <a:fillRect t="-1252" b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557C85-D2AD-414F-9E97-B42AAB9506F6}"/>
              </a:ext>
            </a:extLst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1047" y="5399385"/>
            <a:ext cx="219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Chọn C.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1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9180" y="643259"/>
                <a:ext cx="12082819" cy="52643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60325" indent="-60325">
                  <a:tabLst>
                    <a:tab pos="509588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49.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𝑦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𝑧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spc="-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𝑧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629920" algn="l"/>
                    <a:tab pos="2160270" algn="l"/>
                    <a:tab pos="365760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105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89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C.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98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D.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88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ctr">
                  <a:lnSpc>
                    <a:spcPct val="115000"/>
                  </a:lnSpc>
                  <a:tabLst>
                    <a:tab pos="629920" algn="l"/>
                    <a:tab pos="2160270" algn="l"/>
                    <a:tab pos="3657600" algn="l"/>
                    <a:tab pos="5039995" algn="l"/>
                  </a:tabLst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159000" algn="l"/>
                    <a:tab pos="3598863" algn="l"/>
                    <a:tab pos="5038725" algn="l"/>
                  </a:tabLst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𝑦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 spc="-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 spc="-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 spc="-2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𝑧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i="1" spc="-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2159000" algn="l"/>
                    <a:tab pos="3598863" algn="l"/>
                    <a:tab pos="5038725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𝑦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</a:rPr>
                                          <m:t>𝑧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𝑧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4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2159000" algn="l"/>
                    <a:tab pos="3598863" algn="l"/>
                    <a:tab pos="5038725" algn="l"/>
                  </a:tabLst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𝑧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89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0" y="643259"/>
                <a:ext cx="12082819" cy="5264390"/>
              </a:xfrm>
              <a:prstGeom prst="rect">
                <a:avLst/>
              </a:prstGeom>
              <a:blipFill rotWithShape="0">
                <a:blip r:embed="rId2"/>
                <a:stretch>
                  <a:fillRect l="-1260" t="-1503" b="-104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3713201" y="1652436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9182" y="643259"/>
                <a:ext cx="11959988" cy="18682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tabLst>
                    <a:tab pos="6286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8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8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=7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tabLst>
                    <a:tab pos="62865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629920" algn="l"/>
                    <a:tab pos="2160270" algn="l"/>
                    <a:tab pos="3657600" algn="l"/>
                    <a:tab pos="5039995" algn="l"/>
                  </a:tabLst>
                </a:pPr>
                <a:r>
                  <a:rPr lang="nl-NL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=56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=16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   C.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	D.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=64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643259"/>
                <a:ext cx="11959988" cy="1868204"/>
              </a:xfrm>
              <a:prstGeom prst="rect">
                <a:avLst/>
              </a:prstGeom>
              <a:blipFill rotWithShape="0">
                <a:blip r:embed="rId2"/>
                <a:stretch>
                  <a:fillRect l="-1273" t="-2597" b="-714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nut 5"/>
          <p:cNvSpPr/>
          <p:nvPr/>
        </p:nvSpPr>
        <p:spPr>
          <a:xfrm>
            <a:off x="647073" y="1945627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413" y="433852"/>
                <a:ext cx="12192000" cy="5974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8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5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func>
                      <m:func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rad>
                          <m:rad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radPr>
                          <m:deg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func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5</m:t>
                    </m:r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ad>
                      <m:rad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d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5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pc="-3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 spc="-3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15</m:t>
                        </m:r>
                      </m:sup>
                    </m:sSup>
                    <m:r>
                      <a:rPr lang="en-US" sz="3200" i="1" spc="-3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 </m:t>
                    </m:r>
                    <m:d>
                      <m:dPr>
                        <m:ctrlPr>
                          <a:rPr lang="en-US" sz="3200" i="1" spc="-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3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spc="-3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8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7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21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 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36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18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 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 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18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12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pc="-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 spc="-20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d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 spc="-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 spc="-20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 spc="-200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8</m:t>
                    </m:r>
                  </m:oMath>
                </a14:m>
                <a:r>
                  <a:rPr lang="en-US" sz="3200" spc="-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64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64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30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56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3" y="433852"/>
                <a:ext cx="12192000" cy="5974264"/>
              </a:xfrm>
              <a:prstGeom prst="rect">
                <a:avLst/>
              </a:prstGeom>
              <a:blipFill rotWithShape="0">
                <a:blip r:embed="rId2"/>
                <a:stretch>
                  <a:fillRect l="-1250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7554" y="6237861"/>
            <a:ext cx="219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Chọn A.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291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615394"/>
                <a:ext cx="11959988" cy="62426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51.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là các số dương thỏa mãn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≤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indent="-629920"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Tìm giá trị lớn nhất của biểu thức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𝟔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𝟕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  <a:ea typeface="Times New Roman"/>
                      </a:rPr>
                      <m:t>𝟓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latin typeface="Cambria Math"/>
                        <a:ea typeface="Times New Roman"/>
                      </a:rPr>
                      <m:t>𝟒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ctr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Hướng dẫn giải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func>
                          </m:den>
                        </m:f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𝑎</m:t>
                            </m:r>
                          </m:e>
                        </m:func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≤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≤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𝑎</m:t>
                        </m:r>
                      </m:e>
                    </m:func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2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den>
                        </m:f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4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5394"/>
                <a:ext cx="11959988" cy="6242606"/>
              </a:xfrm>
              <a:prstGeom prst="rect">
                <a:avLst/>
              </a:prstGeom>
              <a:blipFill>
                <a:blip r:embed="rId2"/>
                <a:stretch>
                  <a:fillRect l="-1222" t="-6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nut 6"/>
          <p:cNvSpPr/>
          <p:nvPr/>
        </p:nvSpPr>
        <p:spPr>
          <a:xfrm>
            <a:off x="6628885" y="2177658"/>
            <a:ext cx="570699" cy="565836"/>
          </a:xfrm>
          <a:prstGeom prst="donut">
            <a:avLst>
              <a:gd name="adj" fmla="val 5750"/>
            </a:avLst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9746821" y="52884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34912" y="433852"/>
                <a:ext cx="13051809" cy="423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+4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1;2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</a:pPr>
                <a:endParaRPr lang="fr-FR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endParaRPr lang="fr-FR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endParaRPr lang="fr-FR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endParaRPr lang="fr-FR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endParaRPr lang="fr-FR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endParaRPr lang="fr-FR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912" y="433852"/>
                <a:ext cx="13051809" cy="4238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92" y="1378360"/>
            <a:ext cx="6440065" cy="33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9356857" y="152597"/>
            <a:ext cx="2312046" cy="562510"/>
          </a:xfrm>
          <a:prstGeom prst="homePlat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QUAY VỀ</a:t>
            </a:r>
            <a:endParaRPr lang="vi-VN" sz="2800" b="1" dirty="0">
              <a:solidFill>
                <a:srgbClr val="5B9BD5">
                  <a:lumMod val="75000"/>
                </a:srgbClr>
              </a:solidFill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BCD35927-4CC4-4823-9D63-23DBD30C71CD}"/>
                  </a:ext>
                </a:extLst>
              </p:cNvPr>
              <p:cNvSpPr/>
              <p:nvPr/>
            </p:nvSpPr>
            <p:spPr>
              <a:xfrm>
                <a:off x="-134913" y="4878012"/>
                <a:ext cx="11328429" cy="1557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320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Từ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bảng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biến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thiên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limLow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𝑚𝑖𝑛</m:t>
                        </m:r>
                      </m:e>
                      <m:lim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1;2</m:t>
                            </m:r>
                          </m:e>
                        </m:d>
                      </m:lim>
                    </m:limLow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=5.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nhỏ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nhất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biểu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D35927-4CC4-4823-9D63-23DBD30C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913" y="4878012"/>
                <a:ext cx="11328429" cy="1557093"/>
              </a:xfrm>
              <a:prstGeom prst="rect">
                <a:avLst/>
              </a:prstGeom>
              <a:blipFill>
                <a:blip r:embed="rId5"/>
                <a:stretch>
                  <a:fillRect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829099" y="5911885"/>
            <a:ext cx="219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Chọn C.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075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CDD50-A0AD-4128-9BB8-482ED06F8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064" y="647913"/>
            <a:ext cx="11538132" cy="53596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Dạng 2: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biểu thức:</a:t>
            </a:r>
            <a:endParaRPr lang="nl-NL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giải: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các tính chất, quy tắc tính logarit, đổi cơ số.</a:t>
            </a:r>
          </a:p>
          <a:p>
            <a:pPr marL="0" indent="0" algn="just" defTabSz="573088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</a:t>
            </a: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Casio: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Gán giá trị tham số trong biểu thức để tính ra đáp số.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Dạng 3: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biểu thức:</a:t>
            </a:r>
            <a:endParaRPr lang="en-US" altLang="ja-JP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giải: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các tính chất, quy tắc tính logarit, đổi cơ số.</a:t>
            </a:r>
          </a:p>
          <a:p>
            <a:pPr marL="0" indent="0" algn="just" defTabSz="573088">
              <a:lnSpc>
                <a:spcPct val="150000"/>
              </a:lnSpc>
              <a:spcBef>
                <a:spcPts val="0"/>
              </a:spcBef>
              <a:buNone/>
            </a:pP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B8194F3-F796-46A2-851F-B7755ECB4AFC}"/>
              </a:ext>
            </a:extLst>
          </p:cNvPr>
          <p:cNvSpPr txBox="1">
            <a:spLocks/>
          </p:cNvSpPr>
          <p:nvPr/>
        </p:nvSpPr>
        <p:spPr>
          <a:xfrm>
            <a:off x="504050" y="3983024"/>
            <a:ext cx="11414146" cy="87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ja-JP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DADA39E-AD9D-408E-B6FD-1C364B2424D1}"/>
              </a:ext>
            </a:extLst>
          </p:cNvPr>
          <p:cNvSpPr txBox="1">
            <a:spLocks/>
          </p:cNvSpPr>
          <p:nvPr/>
        </p:nvSpPr>
        <p:spPr>
          <a:xfrm>
            <a:off x="1041663" y="5226564"/>
            <a:ext cx="11538132" cy="1561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FCDD50-A0AD-4128-9BB8-482ED06F8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934" y="764629"/>
            <a:ext cx="11538132" cy="24324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Dạng 4: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mệnh đề liên quan lôgarit: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giải: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định nghĩa, tính chất để chọn đáp án.</a:t>
            </a:r>
          </a:p>
          <a:p>
            <a:pPr marL="0" indent="0" algn="just" defTabSz="573088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</a:t>
            </a: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Casio: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các đẳng thức: chuyển về 1 vế , sử dụng CALC đề thử giá trị cụ thể.</a:t>
            </a:r>
          </a:p>
        </p:txBody>
      </p:sp>
    </p:spTree>
    <p:extLst>
      <p:ext uri="{BB962C8B-B14F-4D97-AF65-F5344CB8AC3E}">
        <p14:creationId xmlns:p14="http://schemas.microsoft.com/office/powerpoint/2010/main" val="26088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9DFCDD50-A0AD-4128-9BB8-482ED06F89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6934" y="389876"/>
                <a:ext cx="11538132" cy="602591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Dạng 5: </a:t>
                </a:r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diễn lôgarit này theo lôgarit khác:</a:t>
                </a:r>
                <a:endParaRPr lang="nl-NL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giải: 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 dụng các tính chất của lôgarit.</a:t>
                </a:r>
              </a:p>
              <a:p>
                <a:pPr marL="0" indent="0" algn="just" defTabSz="5730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Casio: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 defTabSz="5730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Bước 1 : Dựa vào hệ thức điều kiện buộc của đề bài chọn giá trị thích hợp cho biến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Bước 2 : Tính các giá trị liên quan đến biến rồi gắn vào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,​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nếu các giá trị tính được lẻ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Bước 3 : Quan sát 4 đáp án và chọn đáp án chính xác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DFCDD50-A0AD-4128-9BB8-482ED06F8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6934" y="389876"/>
                <a:ext cx="11538132" cy="6025914"/>
              </a:xfrm>
              <a:blipFill>
                <a:blip r:embed="rId2"/>
                <a:stretch>
                  <a:fillRect l="-1374" r="-1374" b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0663518" y="5970495"/>
            <a:ext cx="699247" cy="445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1604</TotalTime>
  <Words>1826</Words>
  <PresentationFormat>Widescreen</PresentationFormat>
  <Paragraphs>513</Paragraphs>
  <Slides>67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游ゴシック</vt:lpstr>
      <vt:lpstr>游ゴシック Light</vt:lpstr>
      <vt:lpstr>Arial</vt:lpstr>
      <vt:lpstr>Calibri</vt:lpstr>
      <vt:lpstr>Calibri Light</vt:lpstr>
      <vt:lpstr>Cambria</vt:lpstr>
      <vt:lpstr>Cambria Math</vt:lpstr>
      <vt:lpstr>Symbol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2020-03-17T15:39:59Z</dcterms:modified>
</cp:coreProperties>
</file>