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1"/>
    <p:sldMasterId id="2147483750" r:id="rId2"/>
    <p:sldMasterId id="2147483762" r:id="rId3"/>
    <p:sldMasterId id="2147483774" r:id="rId4"/>
  </p:sldMasterIdLst>
  <p:notesMasterIdLst>
    <p:notesMasterId r:id="rId38"/>
  </p:notesMasterIdLst>
  <p:sldIdLst>
    <p:sldId id="4363" r:id="rId5"/>
    <p:sldId id="4391" r:id="rId6"/>
    <p:sldId id="4443" r:id="rId7"/>
    <p:sldId id="4365" r:id="rId8"/>
    <p:sldId id="4436" r:id="rId9"/>
    <p:sldId id="4435" r:id="rId10"/>
    <p:sldId id="4373" r:id="rId11"/>
    <p:sldId id="4444" r:id="rId12"/>
    <p:sldId id="4367" r:id="rId13"/>
    <p:sldId id="4437" r:id="rId14"/>
    <p:sldId id="4438" r:id="rId15"/>
    <p:sldId id="4370" r:id="rId16"/>
    <p:sldId id="4439" r:id="rId17"/>
    <p:sldId id="4418" r:id="rId18"/>
    <p:sldId id="4440" r:id="rId19"/>
    <p:sldId id="4441" r:id="rId20"/>
    <p:sldId id="4419" r:id="rId21"/>
    <p:sldId id="4381" r:id="rId22"/>
    <p:sldId id="4442" r:id="rId23"/>
    <p:sldId id="4420" r:id="rId24"/>
    <p:sldId id="4421" r:id="rId25"/>
    <p:sldId id="4423" r:id="rId26"/>
    <p:sldId id="4424" r:id="rId27"/>
    <p:sldId id="4425" r:id="rId28"/>
    <p:sldId id="4426" r:id="rId29"/>
    <p:sldId id="4427" r:id="rId30"/>
    <p:sldId id="4428" r:id="rId31"/>
    <p:sldId id="4429" r:id="rId32"/>
    <p:sldId id="4430" r:id="rId33"/>
    <p:sldId id="4431" r:id="rId34"/>
    <p:sldId id="4432" r:id="rId35"/>
    <p:sldId id="4433" r:id="rId36"/>
    <p:sldId id="4434"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Pangolin" panose="020B0604020202020204" charset="0"/>
      <p:regular r:id="rId45"/>
    </p:embeddedFont>
    <p:embeddedFont>
      <p:font typeface="Poppins" panose="00000500000000000000" pitchFamily="2" charset="0"/>
      <p:regular r:id="rId46"/>
      <p:bold r:id="rId47"/>
      <p:italic r:id="rId48"/>
      <p:boldItalic r:id="rId49"/>
    </p:embeddedFont>
    <p:embeddedFont>
      <p:font typeface="Roboto" panose="02000000000000000000" pitchFamily="2" charset="0"/>
      <p:regular r:id="rId50"/>
      <p:bold r:id="rId51"/>
      <p:italic r:id="rId52"/>
      <p:boldItalic r:id="rId53"/>
    </p:embeddedFont>
    <p:embeddedFont>
      <p:font typeface="Roboto Black" panose="02000000000000000000" pitchFamily="2" charset="0"/>
      <p:bold r:id="rId54"/>
      <p:boldItalic r:id="rId55"/>
    </p:embeddedFont>
    <p:embeddedFont>
      <p:font typeface="Tahoma" panose="020B0604030504040204" pitchFamily="34" charset="0"/>
      <p:regular r:id="rId56"/>
      <p:bold r:id="rId5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AF6"/>
    <a:srgbClr val="FEE8FC"/>
    <a:srgbClr val="0070C0"/>
    <a:srgbClr val="0BADBE"/>
    <a:srgbClr val="E2F3F4"/>
    <a:srgbClr val="C7E66D"/>
    <a:srgbClr val="98DA5E"/>
    <a:srgbClr val="3AB1DB"/>
    <a:srgbClr val="F9DBB7"/>
    <a:srgbClr val="DED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3210" autoAdjust="0"/>
  </p:normalViewPr>
  <p:slideViewPr>
    <p:cSldViewPr snapToGrid="0">
      <p:cViewPr varScale="1">
        <p:scale>
          <a:sx n="95" d="100"/>
          <a:sy n="95" d="100"/>
        </p:scale>
        <p:origin x="124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07/09/2023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01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gợi ý cho HS trả lời. Bấm chuột trái để hiện đáp án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75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gợi ý cho HS trả lời. Bấm chuột trái để hiện đáp án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328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thực</a:t>
            </a:r>
            <a:r>
              <a:rPr lang="en-US" baseline="0"/>
              <a:t> hành, gọi 1 HS lên chỉ và thực hiện. HS khác nhận xét câu trả lời của bạn, chỉnh sửa, bổ sung nếu sai. Sau đó GV chiếu đáp án đúng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753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Thực</a:t>
            </a:r>
            <a:r>
              <a:rPr lang="en-US" baseline="0"/>
              <a:t> hiện tương tự bài trước</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15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363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đặt</a:t>
            </a:r>
            <a:r>
              <a:rPr lang="en-US" baseline="0"/>
              <a:t> vấn đề: em hãy ước lượng xem bạn có đủ tiền để mua tất cả các mặt hàng trên không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71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lần lượt từng số cho HS làm tròn, tính tổng và kết luận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3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8943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a:t>
            </a:r>
            <a:r>
              <a:rPr lang="vi-VN"/>
              <a:t>yêu cầu học phân công chuẩn bị </a:t>
            </a:r>
            <a:r>
              <a:rPr lang="en-US"/>
              <a:t>dụng cụ và </a:t>
            </a:r>
            <a:r>
              <a:rPr lang="vi-VN"/>
              <a:t>vật liệu cho buổi học sau</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863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95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950"/>
              </a:lnSpc>
              <a:spcAft>
                <a:spcPts val="1125"/>
              </a:spcAft>
              <a:buSzPts val="1000"/>
              <a:buFont typeface="Symbol" panose="05050102010706020507" pitchFamily="18" charset="2"/>
              <a:buNone/>
              <a:tabLst>
                <a:tab pos="457200" algn="l"/>
              </a:tabLst>
            </a:pPr>
            <a:r>
              <a:rPr lang="en-US"/>
              <a:t>GV</a:t>
            </a:r>
            <a:r>
              <a:rPr lang="en-US" baseline="0"/>
              <a:t> phổ biến luật chơi, ví dụ: </a:t>
            </a:r>
            <a:r>
              <a:rPr lang="en-US" sz="1200" kern="0">
                <a:solidFill>
                  <a:srgbClr val="222222"/>
                </a:solidFill>
                <a:effectLst/>
                <a:latin typeface="Tahoma" panose="020B0604030504040204" pitchFamily="34" charset="0"/>
                <a:ea typeface="Times New Roman" panose="02020603050405020304" pitchFamily="18" charset="0"/>
                <a:cs typeface="Times New Roman" panose="02020603050405020304" pitchFamily="18" charset="0"/>
              </a:rPr>
              <a:t>Mời các bạn đứng lên – mọi người đứng lên</a:t>
            </a:r>
            <a:endParaRPr lang="en-US" sz="1100" kern="10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ts val="1950"/>
              </a:lnSpc>
              <a:spcAft>
                <a:spcPts val="1125"/>
              </a:spcAft>
              <a:buSzPts val="1000"/>
              <a:buFont typeface="Symbol" panose="05050102010706020507" pitchFamily="18" charset="2"/>
              <a:buNone/>
              <a:tabLst>
                <a:tab pos="457200" algn="l"/>
              </a:tabLst>
            </a:pPr>
            <a:r>
              <a:rPr lang="en-US" sz="1200" kern="0">
                <a:solidFill>
                  <a:srgbClr val="222222"/>
                </a:solidFill>
                <a:effectLst/>
                <a:latin typeface="Tahoma" panose="020B0604030504040204" pitchFamily="34" charset="0"/>
                <a:ea typeface="Times New Roman" panose="02020603050405020304" pitchFamily="18" charset="0"/>
                <a:cs typeface="Times New Roman" panose="02020603050405020304" pitchFamily="18" charset="0"/>
              </a:rPr>
              <a:t>– Tất cả ngồi xuống – không ai thực hiện vì không có chữ mời, ai phạm luật sẽ bị phạt.</a:t>
            </a:r>
            <a:endParaRPr lang="en-US" sz="1100" kern="10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200" kern="0">
                <a:solidFill>
                  <a:srgbClr val="222222"/>
                </a:solidFill>
                <a:effectLst/>
                <a:latin typeface="Tahoma" panose="020B0604030504040204" pitchFamily="34" charset="0"/>
                <a:ea typeface="Times New Roman" panose="02020603050405020304" pitchFamily="18" charset="0"/>
              </a:rPr>
              <a:t>Chú ý : Quản trò vừa nói vừa làm động tác kể cả lúc không có chữ mời để đánh lừa người khác</a:t>
            </a:r>
            <a:r>
              <a:rPr lang="en-US" sz="1050" kern="0">
                <a:solidFill>
                  <a:srgbClr val="222222"/>
                </a:solidFill>
                <a:effectLst/>
                <a:latin typeface="Arial" panose="020B0604020202020204" pitchFamily="34" charset="0"/>
                <a:ea typeface="Times New Roman" panose="02020603050405020304" pitchFamily="18" charset="0"/>
              </a:rPr>
              <a:t>.</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2</a:t>
            </a:fld>
            <a:endParaRPr lang="vi-VN"/>
          </a:p>
        </p:txBody>
      </p:sp>
    </p:spTree>
    <p:extLst>
      <p:ext uri="{BB962C8B-B14F-4D97-AF65-F5344CB8AC3E}">
        <p14:creationId xmlns:p14="http://schemas.microsoft.com/office/powerpoint/2010/main" val="80053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017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effectLst/>
              </a:rPr>
              <a:t>GV cho HS thảo luận nhóm để đưa ra ý tưởng của nhóm, hỗ trợ nếu nhóm gặp khó khăn trong việc thể hiện ý tưởng. </a:t>
            </a:r>
            <a:endParaRPr lang="en-US">
              <a:effectLst/>
            </a:endParaRPr>
          </a:p>
          <a:p>
            <a:r>
              <a:rPr lang="vi-VN">
                <a:effectLst/>
              </a:rPr>
              <a:t>GV chiếu tiêu chí sản phẩm và yêu cầu nội dung thảo luận của học sinh bám sát với các tiêu chí đó</a:t>
            </a:r>
            <a:br>
              <a:rPr lang="vi-VN" b="0" i="0">
                <a:solidFill>
                  <a:srgbClr val="081C36"/>
                </a:solidFill>
                <a:effectLst/>
                <a:latin typeface="SegoeuiPc"/>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146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208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3743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09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2260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3536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9797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2348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hướng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dẫn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gợi</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hs</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những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cách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làm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sáng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57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ts val="1950"/>
              </a:lnSpc>
              <a:spcAft>
                <a:spcPts val="1125"/>
              </a:spcAft>
              <a:buSzPts val="1000"/>
              <a:buFont typeface="Symbol" panose="05050102010706020507" pitchFamily="18" charset="2"/>
              <a:buNone/>
              <a:tabLst>
                <a:tab pos="457200" algn="l"/>
              </a:tabLst>
            </a:pP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3</a:t>
            </a:fld>
            <a:endParaRPr lang="vi-VN"/>
          </a:p>
        </p:txBody>
      </p:sp>
    </p:spTree>
    <p:extLst>
      <p:ext uri="{BB962C8B-B14F-4D97-AF65-F5344CB8AC3E}">
        <p14:creationId xmlns:p14="http://schemas.microsoft.com/office/powerpoint/2010/main" val="15148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233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latin typeface="Times New Roman" panose="02020603050405020304" pitchFamily="18" charset="0"/>
                <a:cs typeface="Times New Roman" panose="02020603050405020304" pitchFamily="18" charset="0"/>
              </a:rPr>
              <a:t>HS ước lượng giá thành của một sản phẩm nhóm đã làm.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846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139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 và</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04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chơi</a:t>
            </a:r>
            <a:r>
              <a:rPr lang="en-US" baseline="0"/>
              <a:t> vài lượt, yêu cầu lượt chơi sau không được lấy cặp hàng đã lựa chọn trước đó</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881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rất nhiều cặp hàng phù hợp với yêu cầu đề bài, cũng có nhiều cặp không phù hợp.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Em hãy nhận xét về giá của các mặt hàng (</a:t>
            </a:r>
            <a:r>
              <a:rPr lang="en-US" altLang="zh-CN" sz="1200">
                <a:solidFill>
                  <a:srgbClr val="002060"/>
                </a:solidFill>
                <a:latin typeface="Roboto" panose="02000000000000000000" pitchFamily="2" charset="0"/>
                <a:ea typeface="Roboto" panose="02000000000000000000" pitchFamily="2" charset="0"/>
              </a:rPr>
              <a:t>Giá của các mặt hàng đều là các số không tròn nghìn hoặc không tròn chục nghìn</a:t>
            </a:r>
            <a:r>
              <a:rPr lang="en-US"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Em có gặp khó khăn khi tính toán giá của 2 sản phẩm không?</a:t>
            </a:r>
          </a:p>
          <a:p>
            <a:r>
              <a:rPr lang="en-US" baseline="0"/>
              <a:t>Có cách nào để tính nhanh giá của các sản phẩm hoăc dự đoán giá gần đúng của chúng không?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177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620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nêu nhiệm vụ bài học: Trong bài học này, chúng ta cùng vận dụng kiến thức ước lượng tính toán chi phí nguyên vật liệu để làm một quả cầu hoặc chiếc đèn lồng trang trí.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705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nghe và</a:t>
            </a:r>
            <a:r>
              <a:rPr lang="en-US" baseline="0"/>
              <a:t> đọc thông tin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08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9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9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3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2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09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03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55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789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429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0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23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318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2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309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353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337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306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60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56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6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418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95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31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09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697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7353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758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803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712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973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444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018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7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102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031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501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088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724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3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3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84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63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6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13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728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3995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66C826-B82A-48D7-9561-0BF9870692E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C4C1FF-25B7-481E-A77E-9BADDA2164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7928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3041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2.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4.xml"/><Relationship Id="rId5" Type="http://schemas.openxmlformats.org/officeDocument/2006/relationships/image" Target="../media/image27.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4.xml"/><Relationship Id="rId5" Type="http://schemas.microsoft.com/office/2007/relationships/hdphoto" Target="../media/hdphoto4.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microsoft.com/office/2007/relationships/hdphoto" Target="../media/hdphoto5.wdp"/><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432783" y="1002388"/>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FFFF00"/>
                </a:solidFill>
                <a:effectLst/>
                <a:uLnTx/>
                <a:uFillTx/>
                <a:latin typeface="Roboto Black" panose="02000000000000000000" pitchFamily="2" charset="0"/>
                <a:ea typeface="Roboto Black" panose="02000000000000000000" pitchFamily="2" charset="0"/>
                <a:cs typeface="+mn-cs"/>
              </a:rPr>
              <a:t>BÀI</a:t>
            </a:r>
            <a:r>
              <a:rPr kumimoji="0" lang="en-US" sz="4000" b="1" i="0" u="none" strike="noStrike" kern="1200" cap="none" spc="0" normalizeH="0" baseline="0" noProof="0">
                <a:ln>
                  <a:noFill/>
                </a:ln>
                <a:solidFill>
                  <a:srgbClr val="FFFF00"/>
                </a:solidFill>
                <a:effectLst/>
                <a:uLnTx/>
                <a:uFillTx/>
                <a:latin typeface="Roboto Black" panose="02000000000000000000" pitchFamily="2" charset="0"/>
                <a:ea typeface="Roboto Black" panose="02000000000000000000" pitchFamily="2" charset="0"/>
                <a:cs typeface="+mn-cs"/>
              </a:rPr>
              <a:t> 11</a:t>
            </a:r>
            <a:endParaRPr kumimoji="0" lang="en-US" sz="4000" b="1" i="0" u="none" strike="noStrike" kern="1200" cap="none" spc="0" normalizeH="0" baseline="0" noProof="0" dirty="0">
              <a:ln>
                <a:noFill/>
              </a:ln>
              <a:solidFill>
                <a:srgbClr val="FFFF0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0174154" y="3565518"/>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92D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475503" y="202169"/>
            <a:ext cx="8884692" cy="2308324"/>
          </a:xfrm>
          <a:prstGeom prst="rect">
            <a:avLst/>
          </a:prstGeom>
          <a:noFill/>
        </p:spPr>
        <p:txBody>
          <a:bodyPr wrap="square" rtlCol="0">
            <a:spAutoFit/>
          </a:bodyPr>
          <a:lstStyle/>
          <a:p>
            <a:pPr lvl="0" algn="ctr">
              <a:defRPr/>
            </a:pPr>
            <a:r>
              <a:rPr lang="vi-VN" altLang="zh-CN" sz="4800" b="1">
                <a:solidFill>
                  <a:schemeClr val="bg1"/>
                </a:solidFill>
                <a:latin typeface="Roboto Black" panose="02000000000000000000" pitchFamily="2" charset="0"/>
                <a:ea typeface="Roboto Black" panose="02000000000000000000" pitchFamily="2" charset="0"/>
              </a:rPr>
              <a:t>THỰC HÀNH ƯỚC LƯỢNG</a:t>
            </a:r>
          </a:p>
          <a:p>
            <a:pPr lvl="0" algn="ctr">
              <a:defRPr/>
            </a:pPr>
            <a:r>
              <a:rPr lang="vi-VN" altLang="zh-CN" sz="4800" b="1">
                <a:solidFill>
                  <a:schemeClr val="bg1"/>
                </a:solidFill>
                <a:latin typeface="Roboto Black" panose="02000000000000000000" pitchFamily="2" charset="0"/>
                <a:ea typeface="Roboto Black" panose="02000000000000000000" pitchFamily="2" charset="0"/>
              </a:rPr>
              <a:t>TRONG TÍNH TOÁN </a:t>
            </a:r>
            <a:endParaRPr lang="en-US" altLang="zh-CN" sz="4800" b="1">
              <a:solidFill>
                <a:schemeClr val="bg1"/>
              </a:solidFill>
              <a:latin typeface="Roboto Black" panose="02000000000000000000" pitchFamily="2" charset="0"/>
              <a:ea typeface="Roboto Black" panose="02000000000000000000" pitchFamily="2" charset="0"/>
            </a:endParaRPr>
          </a:p>
          <a:p>
            <a:pPr lvl="0" algn="ctr">
              <a:defRPr/>
            </a:pPr>
            <a:r>
              <a:rPr lang="vi-VN" altLang="zh-CN" sz="4800" b="1">
                <a:solidFill>
                  <a:schemeClr val="bg1"/>
                </a:solidFill>
                <a:latin typeface="Roboto Black" panose="02000000000000000000" pitchFamily="2" charset="0"/>
                <a:ea typeface="Roboto Black" panose="02000000000000000000" pitchFamily="2" charset="0"/>
              </a:rPr>
              <a:t>ĐƠN GIẢN</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450" y="712457"/>
            <a:ext cx="2246550" cy="1550366"/>
          </a:xfrm>
          <a:prstGeom prst="rect">
            <a:avLst/>
          </a:prstGeom>
          <a:effectLst>
            <a:outerShdw blurRad="50800" dist="38100" dir="5400000" algn="t" rotWithShape="0">
              <a:prstClr val="black">
                <a:alpha val="40000"/>
              </a:prstClr>
            </a:outerShdw>
          </a:effectLst>
        </p:spPr>
      </p:pic>
      <p:pic>
        <p:nvPicPr>
          <p:cNvPr id="2" name="Picture 1"/>
          <p:cNvPicPr>
            <a:picLocks noChangeAspect="1"/>
          </p:cNvPicPr>
          <p:nvPr/>
        </p:nvPicPr>
        <p:blipFill>
          <a:blip r:embed="rId4"/>
          <a:stretch>
            <a:fillRect/>
          </a:stretch>
        </p:blipFill>
        <p:spPr>
          <a:xfrm>
            <a:off x="0" y="2715512"/>
            <a:ext cx="9227127" cy="41424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257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06079" y="0"/>
            <a:ext cx="3585921" cy="2278069"/>
          </a:xfrm>
          <a:prstGeom prst="rect">
            <a:avLst/>
          </a:prstGeom>
          <a:solidFill>
            <a:srgbClr val="C7E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065317" y="540059"/>
            <a:ext cx="3769779"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ĐỌC THÔNG TIN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40" name="TextBox 39"/>
          <p:cNvSpPr txBox="1"/>
          <p:nvPr/>
        </p:nvSpPr>
        <p:spPr>
          <a:xfrm>
            <a:off x="8644388" y="53326"/>
            <a:ext cx="3585921" cy="2246769"/>
          </a:xfrm>
          <a:prstGeom prst="rect">
            <a:avLst/>
          </a:prstGeom>
          <a:noFill/>
        </p:spPr>
        <p:txBody>
          <a:bodyPr wrap="square" rtlCol="0">
            <a:spAutoFit/>
          </a:bodyPr>
          <a:lstStyle/>
          <a:p>
            <a:pPr lvl="0" algn="just">
              <a:defRPr/>
            </a:pPr>
            <a:r>
              <a:rPr lang="vi-VN" sz="2000">
                <a:solidFill>
                  <a:srgbClr val="002060"/>
                </a:solidFill>
                <a:latin typeface="Roboto" panose="02000000000000000000" pitchFamily="2" charset="0"/>
                <a:ea typeface="Roboto" panose="02000000000000000000" pitchFamily="2" charset="0"/>
              </a:rPr>
              <a:t>Tết Nguyên Đán năm 2023, Ninh Bình đón 328 978 lượt khách du lịch nội địa,</a:t>
            </a:r>
            <a:r>
              <a:rPr lang="en-US" sz="2000">
                <a:solidFill>
                  <a:srgbClr val="002060"/>
                </a:solidFill>
                <a:latin typeface="Roboto" panose="02000000000000000000" pitchFamily="2" charset="0"/>
                <a:ea typeface="Roboto" panose="02000000000000000000" pitchFamily="2" charset="0"/>
              </a:rPr>
              <a:t> </a:t>
            </a:r>
            <a:r>
              <a:rPr lang="vi-VN" sz="2000">
                <a:solidFill>
                  <a:srgbClr val="002060"/>
                </a:solidFill>
                <a:latin typeface="Roboto" panose="02000000000000000000" pitchFamily="2" charset="0"/>
                <a:ea typeface="Roboto" panose="02000000000000000000" pitchFamily="2" charset="0"/>
              </a:rPr>
              <a:t>29 500 lượt khách du lịch quốc tế. Vũng Tàu đón 669 211 lượt khách du lịch nội</a:t>
            </a:r>
            <a:r>
              <a:rPr lang="en-US" sz="2000">
                <a:solidFill>
                  <a:srgbClr val="002060"/>
                </a:solidFill>
                <a:latin typeface="Roboto" panose="02000000000000000000" pitchFamily="2" charset="0"/>
                <a:ea typeface="Roboto" panose="02000000000000000000" pitchFamily="2" charset="0"/>
              </a:rPr>
              <a:t> </a:t>
            </a:r>
            <a:r>
              <a:rPr lang="vi-VN" sz="2000">
                <a:solidFill>
                  <a:srgbClr val="002060"/>
                </a:solidFill>
                <a:latin typeface="Roboto" panose="02000000000000000000" pitchFamily="2" charset="0"/>
                <a:ea typeface="Roboto" panose="02000000000000000000" pitchFamily="2" charset="0"/>
              </a:rPr>
              <a:t>địa, 10 688 lượt khách du lịch quốc tế.</a:t>
            </a:r>
            <a:endParaRPr kumimoji="0" lang="en-US"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1" name="TextBox 10"/>
          <p:cNvSpPr txBox="1"/>
          <p:nvPr/>
        </p:nvSpPr>
        <p:spPr>
          <a:xfrm>
            <a:off x="4722932" y="1948815"/>
            <a:ext cx="2405899" cy="523220"/>
          </a:xfrm>
          <a:prstGeom prst="rect">
            <a:avLst/>
          </a:prstGeom>
          <a:noFill/>
        </p:spPr>
        <p:txBody>
          <a:bodyPr wrap="square" rtlCol="0">
            <a:spAutoFit/>
          </a:bodyPr>
          <a:lstStyle/>
          <a:p>
            <a:pPr lvl="0" algn="just">
              <a:defRPr/>
            </a:pPr>
            <a:r>
              <a:rPr lang="vi-VN" sz="2800" b="1">
                <a:solidFill>
                  <a:srgbClr val="FFFF00"/>
                </a:solidFill>
                <a:latin typeface="Roboto" panose="02000000000000000000" pitchFamily="2" charset="0"/>
                <a:ea typeface="Roboto" panose="02000000000000000000" pitchFamily="2" charset="0"/>
              </a:rPr>
              <a:t>NINH BÌNH</a:t>
            </a:r>
            <a:endParaRPr kumimoji="0" lang="en-US" altLang="zh-CN" sz="2800" b="1"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2274653" y="2816280"/>
            <a:ext cx="3150471"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hách du lịch nội địa</a:t>
            </a:r>
            <a:r>
              <a:rPr lang="en-US" sz="2400">
                <a:solidFill>
                  <a:srgbClr val="002060"/>
                </a:solidFill>
                <a:latin typeface="Roboto" panose="02000000000000000000" pitchFamily="2" charset="0"/>
                <a:ea typeface="Roboto" panose="02000000000000000000" pitchFamily="2" charset="0"/>
              </a:rPr>
              <a:t> (L</a:t>
            </a:r>
            <a:r>
              <a:rPr lang="vi-VN" sz="2400">
                <a:solidFill>
                  <a:srgbClr val="002060"/>
                </a:solidFill>
                <a:latin typeface="Roboto" panose="02000000000000000000" pitchFamily="2" charset="0"/>
                <a:ea typeface="Roboto" panose="02000000000000000000" pitchFamily="2" charset="0"/>
              </a:rPr>
              <a:t>ượt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661143" y="3913486"/>
            <a:ext cx="2201802" cy="707886"/>
          </a:xfrm>
          <a:prstGeom prst="rect">
            <a:avLst/>
          </a:prstGeom>
          <a:noFill/>
        </p:spPr>
        <p:txBody>
          <a:bodyPr wrap="square" rtlCol="0">
            <a:spAutoFit/>
          </a:bodyPr>
          <a:lstStyle/>
          <a:p>
            <a:pPr lvl="0" algn="just">
              <a:defRPr/>
            </a:pPr>
            <a:r>
              <a:rPr lang="vi-VN" sz="4000" b="1">
                <a:solidFill>
                  <a:srgbClr val="00B050"/>
                </a:solidFill>
                <a:latin typeface="Roboto" panose="02000000000000000000" pitchFamily="2" charset="0"/>
                <a:ea typeface="Roboto" panose="02000000000000000000" pitchFamily="2" charset="0"/>
              </a:rPr>
              <a:t>328 978</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225493" y="3913486"/>
            <a:ext cx="1889808" cy="707886"/>
          </a:xfrm>
          <a:prstGeom prst="rect">
            <a:avLst/>
          </a:prstGeom>
          <a:noFill/>
        </p:spPr>
        <p:txBody>
          <a:bodyPr wrap="square" rtlCol="0">
            <a:spAutoFit/>
          </a:bodyPr>
          <a:lstStyle/>
          <a:p>
            <a:pPr lvl="0" algn="just">
              <a:defRPr/>
            </a:pPr>
            <a:r>
              <a:rPr lang="vi-VN" sz="4000" b="1">
                <a:solidFill>
                  <a:srgbClr val="00B050"/>
                </a:solidFill>
                <a:latin typeface="Roboto" panose="02000000000000000000" pitchFamily="2" charset="0"/>
                <a:ea typeface="Roboto" panose="02000000000000000000" pitchFamily="2" charset="0"/>
              </a:rPr>
              <a:t>29 500</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809127" y="2816280"/>
            <a:ext cx="3103478"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hách du lịch quốc tế</a:t>
            </a:r>
            <a:endParaRPr lang="en-US" sz="2400">
              <a:solidFill>
                <a:srgbClr val="002060"/>
              </a:solidFill>
              <a:latin typeface="Roboto" panose="02000000000000000000" pitchFamily="2" charset="0"/>
              <a:ea typeface="Roboto" panose="02000000000000000000" pitchFamily="2" charset="0"/>
            </a:endParaRPr>
          </a:p>
          <a:p>
            <a:pPr lvl="0" algn="ctr">
              <a:defRPr/>
            </a:pPr>
            <a:r>
              <a:rPr lang="en-US" sz="2400">
                <a:solidFill>
                  <a:srgbClr val="002060"/>
                </a:solidFill>
                <a:latin typeface="Roboto" panose="02000000000000000000" pitchFamily="2" charset="0"/>
                <a:ea typeface="Roboto" panose="02000000000000000000" pitchFamily="2" charset="0"/>
              </a:rPr>
              <a:t>(L</a:t>
            </a:r>
            <a:r>
              <a:rPr lang="vi-VN" sz="2400">
                <a:solidFill>
                  <a:srgbClr val="002060"/>
                </a:solidFill>
                <a:latin typeface="Roboto" panose="02000000000000000000" pitchFamily="2" charset="0"/>
                <a:ea typeface="Roboto" panose="02000000000000000000" pitchFamily="2" charset="0"/>
              </a:rPr>
              <a:t>ượt</a:t>
            </a:r>
            <a:r>
              <a:rPr lang="en-US"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66255" y="5058177"/>
            <a:ext cx="2282968"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Làm tròn số đến hàng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2588406" y="5119733"/>
            <a:ext cx="2201802" cy="707886"/>
          </a:xfrm>
          <a:prstGeom prst="rect">
            <a:avLst/>
          </a:prstGeom>
          <a:noFill/>
        </p:spPr>
        <p:txBody>
          <a:bodyPr wrap="square" rtlCol="0">
            <a:spAutoFit/>
          </a:bodyPr>
          <a:lstStyle/>
          <a:p>
            <a:pPr lvl="0" algn="just">
              <a:defRPr/>
            </a:pPr>
            <a:r>
              <a:rPr lang="vi-VN" sz="4000" b="1">
                <a:solidFill>
                  <a:srgbClr val="C00000"/>
                </a:solidFill>
                <a:latin typeface="Roboto" panose="02000000000000000000" pitchFamily="2" charset="0"/>
                <a:ea typeface="Roboto" panose="02000000000000000000" pitchFamily="2" charset="0"/>
              </a:rPr>
              <a:t>32</a:t>
            </a:r>
            <a:r>
              <a:rPr lang="en-US" sz="4000" b="1">
                <a:solidFill>
                  <a:srgbClr val="C00000"/>
                </a:solidFill>
                <a:latin typeface="Roboto" panose="02000000000000000000" pitchFamily="2" charset="0"/>
                <a:ea typeface="Roboto" panose="02000000000000000000" pitchFamily="2" charset="0"/>
              </a:rPr>
              <a:t>9</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6225491" y="5119733"/>
            <a:ext cx="1889809"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30</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a:t>
            </a:r>
            <a:r>
              <a:rPr lang="vi-VN" sz="4000" b="1">
                <a:solidFill>
                  <a:srgbClr val="C0000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9026445" y="4159707"/>
            <a:ext cx="2449223"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Ước lượng tổng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5207184" y="5126351"/>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8310294" y="5119732"/>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9107232" y="5117539"/>
            <a:ext cx="2449223"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359</a:t>
            </a:r>
            <a:r>
              <a:rPr lang="vi-VN" sz="4000" b="1">
                <a:solidFill>
                  <a:srgbClr val="0070C0"/>
                </a:solidFill>
                <a:latin typeface="Roboto" panose="02000000000000000000" pitchFamily="2" charset="0"/>
                <a:ea typeface="Roboto" panose="02000000000000000000" pitchFamily="2" charset="0"/>
              </a:rPr>
              <a:t> </a:t>
            </a:r>
            <a:r>
              <a:rPr lang="en-US" sz="4000" b="1">
                <a:solidFill>
                  <a:srgbClr val="0070C0"/>
                </a:solidFill>
                <a:latin typeface="Roboto" panose="02000000000000000000" pitchFamily="2" charset="0"/>
                <a:ea typeface="Roboto" panose="02000000000000000000" pitchFamily="2" charset="0"/>
              </a:rPr>
              <a:t>0</a:t>
            </a:r>
            <a:r>
              <a:rPr lang="vi-VN" sz="4000" b="1">
                <a:solidFill>
                  <a:srgbClr val="0070C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504497" y="6171864"/>
            <a:ext cx="8954813" cy="461665"/>
          </a:xfrm>
          <a:prstGeom prst="rect">
            <a:avLst/>
          </a:prstGeom>
          <a:noFill/>
        </p:spPr>
        <p:txBody>
          <a:bodyPr wrap="square" rtlCol="0">
            <a:spAutoFit/>
          </a:bodyPr>
          <a:lstStyle/>
          <a:p>
            <a:pPr lvl="0" algn="just">
              <a:defRPr/>
            </a:pPr>
            <a:r>
              <a:rPr lang="en-US" altLang="zh-CN" sz="2400">
                <a:solidFill>
                  <a:srgbClr val="C00000"/>
                </a:solidFill>
                <a:latin typeface="Roboto" panose="02000000000000000000" pitchFamily="2" charset="0"/>
                <a:ea typeface="Roboto" panose="02000000000000000000" pitchFamily="2" charset="0"/>
              </a:rPr>
              <a:t>Ước lượng t</a:t>
            </a:r>
            <a:r>
              <a:rPr lang="vi-VN" altLang="zh-CN" sz="2400">
                <a:solidFill>
                  <a:srgbClr val="C00000"/>
                </a:solidFill>
                <a:latin typeface="Roboto" panose="02000000000000000000" pitchFamily="2" charset="0"/>
                <a:ea typeface="Roboto" panose="02000000000000000000" pitchFamily="2" charset="0"/>
              </a:rPr>
              <a:t>ổng lượt khách du lịch của</a:t>
            </a:r>
            <a:r>
              <a:rPr lang="en-US" altLang="zh-CN" sz="2400">
                <a:solidFill>
                  <a:srgbClr val="C00000"/>
                </a:solidFill>
                <a:latin typeface="Roboto" panose="02000000000000000000" pitchFamily="2" charset="0"/>
                <a:ea typeface="Roboto" panose="02000000000000000000" pitchFamily="2" charset="0"/>
              </a:rPr>
              <a:t> </a:t>
            </a:r>
            <a:r>
              <a:rPr lang="vi-VN" altLang="zh-CN" sz="2400">
                <a:solidFill>
                  <a:srgbClr val="C00000"/>
                </a:solidFill>
                <a:latin typeface="Roboto" panose="02000000000000000000" pitchFamily="2" charset="0"/>
                <a:ea typeface="Roboto" panose="02000000000000000000" pitchFamily="2" charset="0"/>
              </a:rPr>
              <a:t>Ninh Bình</a:t>
            </a:r>
            <a:r>
              <a:rPr lang="en-US" altLang="zh-CN" sz="2400">
                <a:solidFill>
                  <a:srgbClr val="C00000"/>
                </a:solidFill>
                <a:latin typeface="Roboto" panose="02000000000000000000" pitchFamily="2" charset="0"/>
                <a:ea typeface="Roboto" panose="02000000000000000000" pitchFamily="2" charset="0"/>
              </a:rPr>
              <a:t> là: </a:t>
            </a:r>
            <a:r>
              <a:rPr lang="en-US" altLang="zh-CN" sz="2400" b="1">
                <a:solidFill>
                  <a:srgbClr val="C00000"/>
                </a:solidFill>
                <a:latin typeface="Roboto" panose="02000000000000000000" pitchFamily="2" charset="0"/>
                <a:ea typeface="Roboto" panose="02000000000000000000" pitchFamily="2" charset="0"/>
              </a:rPr>
              <a:t>359 000 </a:t>
            </a:r>
            <a:r>
              <a:rPr lang="en-US" altLang="zh-CN" sz="2400">
                <a:solidFill>
                  <a:srgbClr val="C00000"/>
                </a:solidFill>
                <a:latin typeface="Roboto" panose="02000000000000000000" pitchFamily="2" charset="0"/>
                <a:ea typeface="Roboto" panose="02000000000000000000" pitchFamily="2" charset="0"/>
              </a:rPr>
              <a:t>lượt</a:t>
            </a:r>
            <a:endParaRPr kumimoji="0" lang="en-US" altLang="zh-CN" sz="2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5" name="Rounded Rectangle 24"/>
          <p:cNvSpPr/>
          <p:nvPr/>
        </p:nvSpPr>
        <p:spPr>
          <a:xfrm>
            <a:off x="3699163" y="3817044"/>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945776" y="3846781"/>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56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repeatCount="indefinite" fill="hold" grpId="0" nodeType="clickEffect">
                                  <p:stCondLst>
                                    <p:cond delay="0"/>
                                  </p:stCondLst>
                                  <p:endCondLst>
                                    <p:cond evt="onNext" delay="0">
                                      <p:tgtEl>
                                        <p:sldTgt/>
                                      </p:tgtEl>
                                    </p:cond>
                                  </p:end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25"/>
                                        </p:tgtEl>
                                        <p:attrNameLst>
                                          <p:attrName>r</p:attrName>
                                        </p:attrNameLst>
                                      </p:cBhvr>
                                    </p:animRot>
                                    <p:animRot by="-240000">
                                      <p:cBhvr>
                                        <p:cTn id="46" dur="200" fill="hold">
                                          <p:stCondLst>
                                            <p:cond delay="200"/>
                                          </p:stCondLst>
                                        </p:cTn>
                                        <p:tgtEl>
                                          <p:spTgt spid="25"/>
                                        </p:tgtEl>
                                        <p:attrNameLst>
                                          <p:attrName>r</p:attrName>
                                        </p:attrNameLst>
                                      </p:cBhvr>
                                    </p:animRot>
                                    <p:animRot by="240000">
                                      <p:cBhvr>
                                        <p:cTn id="47" dur="200" fill="hold">
                                          <p:stCondLst>
                                            <p:cond delay="400"/>
                                          </p:stCondLst>
                                        </p:cTn>
                                        <p:tgtEl>
                                          <p:spTgt spid="25"/>
                                        </p:tgtEl>
                                        <p:attrNameLst>
                                          <p:attrName>r</p:attrName>
                                        </p:attrNameLst>
                                      </p:cBhvr>
                                    </p:animRot>
                                    <p:animRot by="-240000">
                                      <p:cBhvr>
                                        <p:cTn id="48" dur="200" fill="hold">
                                          <p:stCondLst>
                                            <p:cond delay="600"/>
                                          </p:stCondLst>
                                        </p:cTn>
                                        <p:tgtEl>
                                          <p:spTgt spid="25"/>
                                        </p:tgtEl>
                                        <p:attrNameLst>
                                          <p:attrName>r</p:attrName>
                                        </p:attrNameLst>
                                      </p:cBhvr>
                                    </p:animRot>
                                    <p:animRot by="120000">
                                      <p:cBhvr>
                                        <p:cTn id="49" dur="200" fill="hold">
                                          <p:stCondLst>
                                            <p:cond delay="800"/>
                                          </p:stCondLst>
                                        </p:cTn>
                                        <p:tgtEl>
                                          <p:spTgt spid="2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repeatCount="indefinite" fill="hold" grpId="0" nodeType="clickEffect">
                                  <p:stCondLst>
                                    <p:cond delay="0"/>
                                  </p:stCondLst>
                                  <p:endCondLst>
                                    <p:cond evt="onNext" delay="0">
                                      <p:tgtEl>
                                        <p:sldTgt/>
                                      </p:tgtEl>
                                    </p:cond>
                                  </p:end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6"/>
                                        </p:tgtEl>
                                        <p:attrNameLst>
                                          <p:attrName>r</p:attrName>
                                        </p:attrNameLst>
                                      </p:cBhvr>
                                    </p:animRot>
                                    <p:animRot by="-240000">
                                      <p:cBhvr>
                                        <p:cTn id="62" dur="200" fill="hold">
                                          <p:stCondLst>
                                            <p:cond delay="200"/>
                                          </p:stCondLst>
                                        </p:cTn>
                                        <p:tgtEl>
                                          <p:spTgt spid="26"/>
                                        </p:tgtEl>
                                        <p:attrNameLst>
                                          <p:attrName>r</p:attrName>
                                        </p:attrNameLst>
                                      </p:cBhvr>
                                    </p:animRot>
                                    <p:animRot by="240000">
                                      <p:cBhvr>
                                        <p:cTn id="63" dur="200" fill="hold">
                                          <p:stCondLst>
                                            <p:cond delay="400"/>
                                          </p:stCondLst>
                                        </p:cTn>
                                        <p:tgtEl>
                                          <p:spTgt spid="26"/>
                                        </p:tgtEl>
                                        <p:attrNameLst>
                                          <p:attrName>r</p:attrName>
                                        </p:attrNameLst>
                                      </p:cBhvr>
                                    </p:animRot>
                                    <p:animRot by="-240000">
                                      <p:cBhvr>
                                        <p:cTn id="64" dur="200" fill="hold">
                                          <p:stCondLst>
                                            <p:cond delay="600"/>
                                          </p:stCondLst>
                                        </p:cTn>
                                        <p:tgtEl>
                                          <p:spTgt spid="26"/>
                                        </p:tgtEl>
                                        <p:attrNameLst>
                                          <p:attrName>r</p:attrName>
                                        </p:attrNameLst>
                                      </p:cBhvr>
                                    </p:animRot>
                                    <p:animRot by="120000">
                                      <p:cBhvr>
                                        <p:cTn id="65" dur="200" fill="hold">
                                          <p:stCondLst>
                                            <p:cond delay="800"/>
                                          </p:stCondLst>
                                        </p:cTn>
                                        <p:tgtEl>
                                          <p:spTgt spid="26"/>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par>
                          <p:cTn id="81" fill="hold">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4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animBg="1"/>
      <p:bldP spid="2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06079" y="0"/>
            <a:ext cx="3585921" cy="2278069"/>
          </a:xfrm>
          <a:prstGeom prst="rect">
            <a:avLst/>
          </a:prstGeom>
          <a:solidFill>
            <a:srgbClr val="C7E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065317" y="540059"/>
            <a:ext cx="3769779"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ĐỌC THÔNG TIN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40" name="TextBox 39"/>
          <p:cNvSpPr txBox="1"/>
          <p:nvPr/>
        </p:nvSpPr>
        <p:spPr>
          <a:xfrm>
            <a:off x="8606079" y="31300"/>
            <a:ext cx="3585921" cy="2246769"/>
          </a:xfrm>
          <a:prstGeom prst="rect">
            <a:avLst/>
          </a:prstGeom>
          <a:noFill/>
        </p:spPr>
        <p:txBody>
          <a:bodyPr wrap="square" rtlCol="0">
            <a:spAutoFit/>
          </a:bodyPr>
          <a:lstStyle/>
          <a:p>
            <a:pPr lvl="0" algn="just">
              <a:defRPr/>
            </a:pPr>
            <a:r>
              <a:rPr lang="vi-VN" sz="2000">
                <a:solidFill>
                  <a:srgbClr val="002060"/>
                </a:solidFill>
                <a:latin typeface="Roboto" panose="02000000000000000000" pitchFamily="2" charset="0"/>
                <a:ea typeface="Roboto" panose="02000000000000000000" pitchFamily="2" charset="0"/>
              </a:rPr>
              <a:t>Tết Nguyên Đán năm 2023, Ninh Bình đón 328 978 lượt khách du lịch nội địa,</a:t>
            </a:r>
            <a:r>
              <a:rPr lang="en-US" sz="2000">
                <a:solidFill>
                  <a:srgbClr val="002060"/>
                </a:solidFill>
                <a:latin typeface="Roboto" panose="02000000000000000000" pitchFamily="2" charset="0"/>
                <a:ea typeface="Roboto" panose="02000000000000000000" pitchFamily="2" charset="0"/>
              </a:rPr>
              <a:t> </a:t>
            </a:r>
            <a:r>
              <a:rPr lang="vi-VN" sz="2000">
                <a:solidFill>
                  <a:srgbClr val="002060"/>
                </a:solidFill>
                <a:latin typeface="Roboto" panose="02000000000000000000" pitchFamily="2" charset="0"/>
                <a:ea typeface="Roboto" panose="02000000000000000000" pitchFamily="2" charset="0"/>
              </a:rPr>
              <a:t>29 500 lượt khách du lịch quốc tế. Vũng Tàu đón 669 211 lượt khách du lịch nội</a:t>
            </a:r>
            <a:r>
              <a:rPr lang="en-US" sz="2000">
                <a:solidFill>
                  <a:srgbClr val="002060"/>
                </a:solidFill>
                <a:latin typeface="Roboto" panose="02000000000000000000" pitchFamily="2" charset="0"/>
                <a:ea typeface="Roboto" panose="02000000000000000000" pitchFamily="2" charset="0"/>
              </a:rPr>
              <a:t> </a:t>
            </a:r>
            <a:r>
              <a:rPr lang="vi-VN" sz="2000">
                <a:solidFill>
                  <a:srgbClr val="002060"/>
                </a:solidFill>
                <a:latin typeface="Roboto" panose="02000000000000000000" pitchFamily="2" charset="0"/>
                <a:ea typeface="Roboto" panose="02000000000000000000" pitchFamily="2" charset="0"/>
              </a:rPr>
              <a:t>địa, 10 688 lượt khách du lịch quốc tế.</a:t>
            </a:r>
            <a:endParaRPr kumimoji="0" lang="en-US"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1" name="TextBox 10"/>
          <p:cNvSpPr txBox="1"/>
          <p:nvPr/>
        </p:nvSpPr>
        <p:spPr>
          <a:xfrm>
            <a:off x="4790208" y="2026851"/>
            <a:ext cx="2269123" cy="523220"/>
          </a:xfrm>
          <a:prstGeom prst="rect">
            <a:avLst/>
          </a:prstGeom>
          <a:noFill/>
        </p:spPr>
        <p:txBody>
          <a:bodyPr wrap="square" rtlCol="0">
            <a:spAutoFit/>
          </a:bodyPr>
          <a:lstStyle/>
          <a:p>
            <a:pPr lvl="0" algn="just">
              <a:defRPr/>
            </a:pPr>
            <a:r>
              <a:rPr lang="en-US" sz="2800" b="1">
                <a:solidFill>
                  <a:srgbClr val="FFFF00"/>
                </a:solidFill>
                <a:latin typeface="Roboto" panose="02000000000000000000" pitchFamily="2" charset="0"/>
                <a:ea typeface="Roboto" panose="02000000000000000000" pitchFamily="2" charset="0"/>
              </a:rPr>
              <a:t>VŨNG TÀU</a:t>
            </a:r>
            <a:endParaRPr kumimoji="0" lang="en-US" altLang="zh-CN" sz="2800" b="1"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2274653" y="2816280"/>
            <a:ext cx="3150471"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hách du lịch nội địa</a:t>
            </a:r>
            <a:r>
              <a:rPr lang="en-US" sz="2400">
                <a:solidFill>
                  <a:srgbClr val="002060"/>
                </a:solidFill>
                <a:latin typeface="Roboto" panose="02000000000000000000" pitchFamily="2" charset="0"/>
                <a:ea typeface="Roboto" panose="02000000000000000000" pitchFamily="2" charset="0"/>
              </a:rPr>
              <a:t> (L</a:t>
            </a:r>
            <a:r>
              <a:rPr lang="vi-VN" sz="2400">
                <a:solidFill>
                  <a:srgbClr val="002060"/>
                </a:solidFill>
                <a:latin typeface="Roboto" panose="02000000000000000000" pitchFamily="2" charset="0"/>
                <a:ea typeface="Roboto" panose="02000000000000000000" pitchFamily="2" charset="0"/>
              </a:rPr>
              <a:t>ượt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2661143" y="3913486"/>
            <a:ext cx="2201802"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669 211</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225493" y="3913486"/>
            <a:ext cx="1889808"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10 688</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809127" y="2816280"/>
            <a:ext cx="3103478"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K</a:t>
            </a:r>
            <a:r>
              <a:rPr lang="vi-VN" sz="2400">
                <a:solidFill>
                  <a:srgbClr val="002060"/>
                </a:solidFill>
                <a:latin typeface="Roboto" panose="02000000000000000000" pitchFamily="2" charset="0"/>
                <a:ea typeface="Roboto" panose="02000000000000000000" pitchFamily="2" charset="0"/>
              </a:rPr>
              <a:t>hách du lịch quốc tế</a:t>
            </a:r>
            <a:endParaRPr lang="en-US" sz="2400">
              <a:solidFill>
                <a:srgbClr val="002060"/>
              </a:solidFill>
              <a:latin typeface="Roboto" panose="02000000000000000000" pitchFamily="2" charset="0"/>
              <a:ea typeface="Roboto" panose="02000000000000000000" pitchFamily="2" charset="0"/>
            </a:endParaRPr>
          </a:p>
          <a:p>
            <a:pPr lvl="0" algn="ctr">
              <a:defRPr/>
            </a:pPr>
            <a:r>
              <a:rPr lang="en-US" sz="2400">
                <a:solidFill>
                  <a:srgbClr val="002060"/>
                </a:solidFill>
                <a:latin typeface="Roboto" panose="02000000000000000000" pitchFamily="2" charset="0"/>
                <a:ea typeface="Roboto" panose="02000000000000000000" pitchFamily="2" charset="0"/>
              </a:rPr>
              <a:t>(L</a:t>
            </a:r>
            <a:r>
              <a:rPr lang="vi-VN" sz="2400">
                <a:solidFill>
                  <a:srgbClr val="002060"/>
                </a:solidFill>
                <a:latin typeface="Roboto" panose="02000000000000000000" pitchFamily="2" charset="0"/>
                <a:ea typeface="Roboto" panose="02000000000000000000" pitchFamily="2" charset="0"/>
              </a:rPr>
              <a:t>ượt</a:t>
            </a:r>
            <a:r>
              <a:rPr lang="en-US" sz="2400">
                <a:solidFill>
                  <a:srgbClr val="002060"/>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0" y="5058177"/>
            <a:ext cx="2449223"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Làm tròn số đến hàng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2588406" y="5119733"/>
            <a:ext cx="2201802"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669</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6225491" y="5119733"/>
            <a:ext cx="1889809"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11</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a:t>
            </a:r>
            <a:r>
              <a:rPr lang="vi-VN" sz="4000" b="1">
                <a:solidFill>
                  <a:srgbClr val="C0000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9026445" y="4159707"/>
            <a:ext cx="2449223" cy="461665"/>
          </a:xfrm>
          <a:prstGeom prst="rect">
            <a:avLst/>
          </a:prstGeom>
          <a:noFill/>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Ước lượng tổng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1" name="TextBox 20"/>
          <p:cNvSpPr txBox="1"/>
          <p:nvPr/>
        </p:nvSpPr>
        <p:spPr>
          <a:xfrm>
            <a:off x="5207184" y="5126351"/>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8310294" y="5119732"/>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9107232" y="5117539"/>
            <a:ext cx="2449223"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680</a:t>
            </a:r>
            <a:r>
              <a:rPr lang="vi-VN" sz="4000" b="1">
                <a:solidFill>
                  <a:srgbClr val="0070C0"/>
                </a:solidFill>
                <a:latin typeface="Roboto" panose="02000000000000000000" pitchFamily="2" charset="0"/>
                <a:ea typeface="Roboto" panose="02000000000000000000" pitchFamily="2" charset="0"/>
              </a:rPr>
              <a:t> </a:t>
            </a:r>
            <a:r>
              <a:rPr lang="en-US" sz="4000" b="1">
                <a:solidFill>
                  <a:srgbClr val="0070C0"/>
                </a:solidFill>
                <a:latin typeface="Roboto" panose="02000000000000000000" pitchFamily="2" charset="0"/>
                <a:ea typeface="Roboto" panose="02000000000000000000" pitchFamily="2" charset="0"/>
              </a:rPr>
              <a:t>0</a:t>
            </a:r>
            <a:r>
              <a:rPr lang="vi-VN" sz="4000" b="1">
                <a:solidFill>
                  <a:srgbClr val="0070C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4" name="TextBox 23"/>
          <p:cNvSpPr txBox="1"/>
          <p:nvPr/>
        </p:nvSpPr>
        <p:spPr>
          <a:xfrm>
            <a:off x="204952" y="6171864"/>
            <a:ext cx="9128234" cy="461665"/>
          </a:xfrm>
          <a:prstGeom prst="rect">
            <a:avLst/>
          </a:prstGeom>
          <a:noFill/>
        </p:spPr>
        <p:txBody>
          <a:bodyPr wrap="square" rtlCol="0">
            <a:spAutoFit/>
          </a:bodyPr>
          <a:lstStyle/>
          <a:p>
            <a:pPr lvl="0" algn="just">
              <a:defRPr/>
            </a:pPr>
            <a:r>
              <a:rPr lang="en-US" altLang="zh-CN" sz="2400">
                <a:solidFill>
                  <a:srgbClr val="C00000"/>
                </a:solidFill>
                <a:latin typeface="Roboto" panose="02000000000000000000" pitchFamily="2" charset="0"/>
                <a:ea typeface="Roboto" panose="02000000000000000000" pitchFamily="2" charset="0"/>
              </a:rPr>
              <a:t>Ước lượng t</a:t>
            </a:r>
            <a:r>
              <a:rPr lang="vi-VN" altLang="zh-CN" sz="2400">
                <a:solidFill>
                  <a:srgbClr val="C00000"/>
                </a:solidFill>
                <a:latin typeface="Roboto" panose="02000000000000000000" pitchFamily="2" charset="0"/>
                <a:ea typeface="Roboto" panose="02000000000000000000" pitchFamily="2" charset="0"/>
              </a:rPr>
              <a:t>ổng lượt khách du lịch của</a:t>
            </a:r>
            <a:r>
              <a:rPr lang="en-US" altLang="zh-CN" sz="2400">
                <a:solidFill>
                  <a:srgbClr val="C00000"/>
                </a:solidFill>
                <a:latin typeface="Roboto" panose="02000000000000000000" pitchFamily="2" charset="0"/>
                <a:ea typeface="Roboto" panose="02000000000000000000" pitchFamily="2" charset="0"/>
              </a:rPr>
              <a:t> Vũng Tàu là: </a:t>
            </a:r>
            <a:r>
              <a:rPr lang="en-US" altLang="zh-CN" sz="2400" b="1">
                <a:solidFill>
                  <a:srgbClr val="C00000"/>
                </a:solidFill>
                <a:latin typeface="Roboto" panose="02000000000000000000" pitchFamily="2" charset="0"/>
                <a:ea typeface="Roboto" panose="02000000000000000000" pitchFamily="2" charset="0"/>
              </a:rPr>
              <a:t>680 000 </a:t>
            </a:r>
            <a:r>
              <a:rPr lang="en-US" altLang="zh-CN" sz="2400">
                <a:solidFill>
                  <a:srgbClr val="C00000"/>
                </a:solidFill>
                <a:latin typeface="Roboto" panose="02000000000000000000" pitchFamily="2" charset="0"/>
                <a:ea typeface="Roboto" panose="02000000000000000000" pitchFamily="2" charset="0"/>
              </a:rPr>
              <a:t>lượt</a:t>
            </a:r>
            <a:endParaRPr kumimoji="0" lang="en-US" altLang="zh-CN" sz="2400" b="0"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5" name="Rounded Rectangle 24"/>
          <p:cNvSpPr/>
          <p:nvPr/>
        </p:nvSpPr>
        <p:spPr>
          <a:xfrm>
            <a:off x="3699163" y="3817044"/>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945776" y="3846781"/>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31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repeatCount="indefinite" fill="hold" grpId="0" nodeType="clickEffect">
                                  <p:stCondLst>
                                    <p:cond delay="0"/>
                                  </p:stCondLst>
                                  <p:endCondLst>
                                    <p:cond evt="onNext" delay="0">
                                      <p:tgtEl>
                                        <p:sldTgt/>
                                      </p:tgtEl>
                                    </p:cond>
                                  </p:end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childTnLst>
                                </p:cTn>
                              </p:par>
                              <p:par>
                                <p:cTn id="44" presetID="32" presetClass="emph" presetSubtype="0" fill="hold" grpId="1" nodeType="withEffect">
                                  <p:stCondLst>
                                    <p:cond delay="0"/>
                                  </p:stCondLst>
                                  <p:childTnLst>
                                    <p:animRot by="120000">
                                      <p:cBhvr>
                                        <p:cTn id="45" dur="100" fill="hold">
                                          <p:stCondLst>
                                            <p:cond delay="0"/>
                                          </p:stCondLst>
                                        </p:cTn>
                                        <p:tgtEl>
                                          <p:spTgt spid="25"/>
                                        </p:tgtEl>
                                        <p:attrNameLst>
                                          <p:attrName>r</p:attrName>
                                        </p:attrNameLst>
                                      </p:cBhvr>
                                    </p:animRot>
                                    <p:animRot by="-240000">
                                      <p:cBhvr>
                                        <p:cTn id="46" dur="200" fill="hold">
                                          <p:stCondLst>
                                            <p:cond delay="200"/>
                                          </p:stCondLst>
                                        </p:cTn>
                                        <p:tgtEl>
                                          <p:spTgt spid="25"/>
                                        </p:tgtEl>
                                        <p:attrNameLst>
                                          <p:attrName>r</p:attrName>
                                        </p:attrNameLst>
                                      </p:cBhvr>
                                    </p:animRot>
                                    <p:animRot by="240000">
                                      <p:cBhvr>
                                        <p:cTn id="47" dur="200" fill="hold">
                                          <p:stCondLst>
                                            <p:cond delay="400"/>
                                          </p:stCondLst>
                                        </p:cTn>
                                        <p:tgtEl>
                                          <p:spTgt spid="25"/>
                                        </p:tgtEl>
                                        <p:attrNameLst>
                                          <p:attrName>r</p:attrName>
                                        </p:attrNameLst>
                                      </p:cBhvr>
                                    </p:animRot>
                                    <p:animRot by="-240000">
                                      <p:cBhvr>
                                        <p:cTn id="48" dur="200" fill="hold">
                                          <p:stCondLst>
                                            <p:cond delay="600"/>
                                          </p:stCondLst>
                                        </p:cTn>
                                        <p:tgtEl>
                                          <p:spTgt spid="25"/>
                                        </p:tgtEl>
                                        <p:attrNameLst>
                                          <p:attrName>r</p:attrName>
                                        </p:attrNameLst>
                                      </p:cBhvr>
                                    </p:animRot>
                                    <p:animRot by="120000">
                                      <p:cBhvr>
                                        <p:cTn id="49" dur="200" fill="hold">
                                          <p:stCondLst>
                                            <p:cond delay="800"/>
                                          </p:stCondLst>
                                        </p:cTn>
                                        <p:tgtEl>
                                          <p:spTgt spid="2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repeatCount="indefinite" fill="hold" grpId="0" nodeType="clickEffect">
                                  <p:stCondLst>
                                    <p:cond delay="0"/>
                                  </p:stCondLst>
                                  <p:endCondLst>
                                    <p:cond evt="onNext" delay="0">
                                      <p:tgtEl>
                                        <p:sldTgt/>
                                      </p:tgtEl>
                                    </p:cond>
                                  </p:end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6"/>
                                        </p:tgtEl>
                                        <p:attrNameLst>
                                          <p:attrName>r</p:attrName>
                                        </p:attrNameLst>
                                      </p:cBhvr>
                                    </p:animRot>
                                    <p:animRot by="-240000">
                                      <p:cBhvr>
                                        <p:cTn id="62" dur="200" fill="hold">
                                          <p:stCondLst>
                                            <p:cond delay="200"/>
                                          </p:stCondLst>
                                        </p:cTn>
                                        <p:tgtEl>
                                          <p:spTgt spid="26"/>
                                        </p:tgtEl>
                                        <p:attrNameLst>
                                          <p:attrName>r</p:attrName>
                                        </p:attrNameLst>
                                      </p:cBhvr>
                                    </p:animRot>
                                    <p:animRot by="240000">
                                      <p:cBhvr>
                                        <p:cTn id="63" dur="200" fill="hold">
                                          <p:stCondLst>
                                            <p:cond delay="400"/>
                                          </p:stCondLst>
                                        </p:cTn>
                                        <p:tgtEl>
                                          <p:spTgt spid="26"/>
                                        </p:tgtEl>
                                        <p:attrNameLst>
                                          <p:attrName>r</p:attrName>
                                        </p:attrNameLst>
                                      </p:cBhvr>
                                    </p:animRot>
                                    <p:animRot by="-240000">
                                      <p:cBhvr>
                                        <p:cTn id="64" dur="200" fill="hold">
                                          <p:stCondLst>
                                            <p:cond delay="600"/>
                                          </p:stCondLst>
                                        </p:cTn>
                                        <p:tgtEl>
                                          <p:spTgt spid="26"/>
                                        </p:tgtEl>
                                        <p:attrNameLst>
                                          <p:attrName>r</p:attrName>
                                        </p:attrNameLst>
                                      </p:cBhvr>
                                    </p:animRot>
                                    <p:animRot by="120000">
                                      <p:cBhvr>
                                        <p:cTn id="65" dur="200" fill="hold">
                                          <p:stCondLst>
                                            <p:cond delay="800"/>
                                          </p:stCondLst>
                                        </p:cTn>
                                        <p:tgtEl>
                                          <p:spTgt spid="26"/>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par>
                          <p:cTn id="81" fill="hold">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down)">
                                      <p:cBhvr>
                                        <p:cTn id="9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4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animBg="1"/>
      <p:bldP spid="25"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32840" y="641508"/>
            <a:ext cx="484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sp>
        <p:nvSpPr>
          <p:cNvPr id="14" name="TextBox 13"/>
          <p:cNvSpPr txBox="1"/>
          <p:nvPr/>
        </p:nvSpPr>
        <p:spPr>
          <a:xfrm>
            <a:off x="2528928" y="3704087"/>
            <a:ext cx="2201802"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669 211</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2479832" y="4787223"/>
            <a:ext cx="2139880"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123 688</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461673" y="2731186"/>
            <a:ext cx="2449223"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Làm tròn số đến hàng trăm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5653976" y="3649926"/>
            <a:ext cx="2201802"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700</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631344" y="4742020"/>
            <a:ext cx="2109883"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100</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a:t>
            </a:r>
            <a:r>
              <a:rPr lang="vi-VN" sz="4000" b="1">
                <a:solidFill>
                  <a:srgbClr val="C0000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5241986" y="4212591"/>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5631344" y="5625392"/>
            <a:ext cx="2449223"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800</a:t>
            </a:r>
            <a:r>
              <a:rPr lang="vi-VN" sz="4000" b="1">
                <a:solidFill>
                  <a:srgbClr val="0070C0"/>
                </a:solidFill>
                <a:latin typeface="Roboto" panose="02000000000000000000" pitchFamily="2" charset="0"/>
                <a:ea typeface="Roboto" panose="02000000000000000000" pitchFamily="2" charset="0"/>
              </a:rPr>
              <a:t> </a:t>
            </a:r>
            <a:r>
              <a:rPr lang="en-US" sz="4000" b="1">
                <a:solidFill>
                  <a:srgbClr val="0070C0"/>
                </a:solidFill>
                <a:latin typeface="Roboto" panose="02000000000000000000" pitchFamily="2" charset="0"/>
                <a:ea typeface="Roboto" panose="02000000000000000000" pitchFamily="2" charset="0"/>
              </a:rPr>
              <a:t>0</a:t>
            </a:r>
            <a:r>
              <a:rPr lang="vi-VN" sz="4000" b="1">
                <a:solidFill>
                  <a:srgbClr val="0070C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2202200" y="2820655"/>
            <a:ext cx="2261280"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Cho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le 23"/>
          <p:cNvSpPr/>
          <p:nvPr/>
        </p:nvSpPr>
        <p:spPr>
          <a:xfrm>
            <a:off x="2879794" y="3611747"/>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834896" y="4715377"/>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653976" y="5510819"/>
            <a:ext cx="204568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1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repeatCount="indefinite" fill="hold" grpId="0" nodeType="clickEffect">
                                  <p:stCondLst>
                                    <p:cond delay="0"/>
                                  </p:stCondLst>
                                  <p:endCondLst>
                                    <p:cond evt="onNext" delay="0">
                                      <p:tgtEl>
                                        <p:sldTgt/>
                                      </p:tgtEl>
                                    </p:cond>
                                  </p:end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24"/>
                                        </p:tgtEl>
                                        <p:attrNameLst>
                                          <p:attrName>r</p:attrName>
                                        </p:attrNameLst>
                                      </p:cBhvr>
                                    </p:animRot>
                                    <p:animRot by="-240000">
                                      <p:cBhvr>
                                        <p:cTn id="29" dur="200" fill="hold">
                                          <p:stCondLst>
                                            <p:cond delay="200"/>
                                          </p:stCondLst>
                                        </p:cTn>
                                        <p:tgtEl>
                                          <p:spTgt spid="24"/>
                                        </p:tgtEl>
                                        <p:attrNameLst>
                                          <p:attrName>r</p:attrName>
                                        </p:attrNameLst>
                                      </p:cBhvr>
                                    </p:animRot>
                                    <p:animRot by="240000">
                                      <p:cBhvr>
                                        <p:cTn id="30" dur="200" fill="hold">
                                          <p:stCondLst>
                                            <p:cond delay="400"/>
                                          </p:stCondLst>
                                        </p:cTn>
                                        <p:tgtEl>
                                          <p:spTgt spid="24"/>
                                        </p:tgtEl>
                                        <p:attrNameLst>
                                          <p:attrName>r</p:attrName>
                                        </p:attrNameLst>
                                      </p:cBhvr>
                                    </p:animRot>
                                    <p:animRot by="-240000">
                                      <p:cBhvr>
                                        <p:cTn id="31" dur="200" fill="hold">
                                          <p:stCondLst>
                                            <p:cond delay="600"/>
                                          </p:stCondLst>
                                        </p:cTn>
                                        <p:tgtEl>
                                          <p:spTgt spid="24"/>
                                        </p:tgtEl>
                                        <p:attrNameLst>
                                          <p:attrName>r</p:attrName>
                                        </p:attrNameLst>
                                      </p:cBhvr>
                                    </p:animRot>
                                    <p:animRot by="120000">
                                      <p:cBhvr>
                                        <p:cTn id="32" dur="200" fill="hold">
                                          <p:stCondLst>
                                            <p:cond delay="800"/>
                                          </p:stCondLst>
                                        </p:cTn>
                                        <p:tgtEl>
                                          <p:spTgt spid="2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repeatCount="indefinite" fill="hold" grpId="0" nodeType="clickEffect">
                                  <p:stCondLst>
                                    <p:cond delay="0"/>
                                  </p:stCondLst>
                                  <p:endCondLst>
                                    <p:cond evt="onNext" delay="0">
                                      <p:tgtEl>
                                        <p:sldTgt/>
                                      </p:tgtEl>
                                    </p:cond>
                                  </p:end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25"/>
                                        </p:tgtEl>
                                        <p:attrNameLst>
                                          <p:attrName>r</p:attrName>
                                        </p:attrNameLst>
                                      </p:cBhvr>
                                    </p:animRot>
                                    <p:animRot by="-240000">
                                      <p:cBhvr>
                                        <p:cTn id="47" dur="200" fill="hold">
                                          <p:stCondLst>
                                            <p:cond delay="200"/>
                                          </p:stCondLst>
                                        </p:cTn>
                                        <p:tgtEl>
                                          <p:spTgt spid="25"/>
                                        </p:tgtEl>
                                        <p:attrNameLst>
                                          <p:attrName>r</p:attrName>
                                        </p:attrNameLst>
                                      </p:cBhvr>
                                    </p:animRot>
                                    <p:animRot by="240000">
                                      <p:cBhvr>
                                        <p:cTn id="48" dur="200" fill="hold">
                                          <p:stCondLst>
                                            <p:cond delay="400"/>
                                          </p:stCondLst>
                                        </p:cTn>
                                        <p:tgtEl>
                                          <p:spTgt spid="25"/>
                                        </p:tgtEl>
                                        <p:attrNameLst>
                                          <p:attrName>r</p:attrName>
                                        </p:attrNameLst>
                                      </p:cBhvr>
                                    </p:animRot>
                                    <p:animRot by="-240000">
                                      <p:cBhvr>
                                        <p:cTn id="49" dur="200" fill="hold">
                                          <p:stCondLst>
                                            <p:cond delay="600"/>
                                          </p:stCondLst>
                                        </p:cTn>
                                        <p:tgtEl>
                                          <p:spTgt spid="25"/>
                                        </p:tgtEl>
                                        <p:attrNameLst>
                                          <p:attrName>r</p:attrName>
                                        </p:attrNameLst>
                                      </p:cBhvr>
                                    </p:animRot>
                                    <p:animRot by="120000">
                                      <p:cBhvr>
                                        <p:cTn id="50" dur="200" fill="hold">
                                          <p:stCondLst>
                                            <p:cond delay="800"/>
                                          </p:stCondLst>
                                        </p:cTn>
                                        <p:tgtEl>
                                          <p:spTgt spid="2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4" grpId="0"/>
      <p:bldP spid="15" grpId="0"/>
      <p:bldP spid="16" grpId="0"/>
      <p:bldP spid="17" grpId="0"/>
      <p:bldP spid="18" grpId="0"/>
      <p:bldP spid="20" grpId="0"/>
      <p:bldP spid="22" grpId="0"/>
      <p:bldP spid="23" grpId="0"/>
      <p:bldP spid="24" grpId="0" animBg="1"/>
      <p:bldP spid="24"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32840" y="373791"/>
            <a:ext cx="484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sp>
        <p:nvSpPr>
          <p:cNvPr id="14" name="TextBox 13"/>
          <p:cNvSpPr txBox="1"/>
          <p:nvPr/>
        </p:nvSpPr>
        <p:spPr>
          <a:xfrm>
            <a:off x="2528928" y="3704087"/>
            <a:ext cx="2201802"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339 634 </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2479832" y="4787223"/>
            <a:ext cx="2139880"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185 099</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5461673" y="2731186"/>
            <a:ext cx="2449223"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Làm tròn số đến hàng trăm nghìn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5653976" y="3649926"/>
            <a:ext cx="2201802"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300</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5631344" y="4742020"/>
            <a:ext cx="2109883" cy="707886"/>
          </a:xfrm>
          <a:prstGeom prst="rect">
            <a:avLst/>
          </a:prstGeom>
          <a:noFill/>
        </p:spPr>
        <p:txBody>
          <a:bodyPr wrap="square" rtlCol="0">
            <a:spAutoFit/>
          </a:bodyPr>
          <a:lstStyle/>
          <a:p>
            <a:pPr lvl="0" algn="just">
              <a:defRPr/>
            </a:pPr>
            <a:r>
              <a:rPr lang="en-US" sz="4000" b="1">
                <a:solidFill>
                  <a:srgbClr val="C00000"/>
                </a:solidFill>
                <a:latin typeface="Roboto" panose="02000000000000000000" pitchFamily="2" charset="0"/>
                <a:ea typeface="Roboto" panose="02000000000000000000" pitchFamily="2" charset="0"/>
              </a:rPr>
              <a:t>200</a:t>
            </a:r>
            <a:r>
              <a:rPr lang="vi-VN" sz="4000" b="1">
                <a:solidFill>
                  <a:srgbClr val="C00000"/>
                </a:solidFill>
                <a:latin typeface="Roboto" panose="02000000000000000000" pitchFamily="2" charset="0"/>
                <a:ea typeface="Roboto" panose="02000000000000000000" pitchFamily="2" charset="0"/>
              </a:rPr>
              <a:t> </a:t>
            </a:r>
            <a:r>
              <a:rPr lang="en-US" sz="4000" b="1">
                <a:solidFill>
                  <a:srgbClr val="C00000"/>
                </a:solidFill>
                <a:latin typeface="Roboto" panose="02000000000000000000" pitchFamily="2" charset="0"/>
                <a:ea typeface="Roboto" panose="02000000000000000000" pitchFamily="2" charset="0"/>
              </a:rPr>
              <a:t>0</a:t>
            </a:r>
            <a:r>
              <a:rPr lang="vi-VN" sz="4000" b="1">
                <a:solidFill>
                  <a:srgbClr val="C0000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5241986" y="4212591"/>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2" name="TextBox 21"/>
          <p:cNvSpPr txBox="1"/>
          <p:nvPr/>
        </p:nvSpPr>
        <p:spPr>
          <a:xfrm>
            <a:off x="5631344" y="5625392"/>
            <a:ext cx="2449223"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500</a:t>
            </a:r>
            <a:r>
              <a:rPr lang="vi-VN" sz="4000" b="1">
                <a:solidFill>
                  <a:srgbClr val="0070C0"/>
                </a:solidFill>
                <a:latin typeface="Roboto" panose="02000000000000000000" pitchFamily="2" charset="0"/>
                <a:ea typeface="Roboto" panose="02000000000000000000" pitchFamily="2" charset="0"/>
              </a:rPr>
              <a:t> </a:t>
            </a:r>
            <a:r>
              <a:rPr lang="en-US" sz="4000" b="1">
                <a:solidFill>
                  <a:srgbClr val="0070C0"/>
                </a:solidFill>
                <a:latin typeface="Roboto" panose="02000000000000000000" pitchFamily="2" charset="0"/>
                <a:ea typeface="Roboto" panose="02000000000000000000" pitchFamily="2" charset="0"/>
              </a:rPr>
              <a:t>0</a:t>
            </a:r>
            <a:r>
              <a:rPr lang="vi-VN" sz="4000" b="1">
                <a:solidFill>
                  <a:srgbClr val="0070C0"/>
                </a:solidFill>
                <a:latin typeface="Roboto" panose="02000000000000000000" pitchFamily="2" charset="0"/>
                <a:ea typeface="Roboto" panose="02000000000000000000" pitchFamily="2" charset="0"/>
              </a:rPr>
              <a:t>00</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2202200" y="2820655"/>
            <a:ext cx="2261280"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Cho số</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Rounded Rectangle 23"/>
          <p:cNvSpPr/>
          <p:nvPr/>
        </p:nvSpPr>
        <p:spPr>
          <a:xfrm>
            <a:off x="2886108" y="3578050"/>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819130" y="4732685"/>
            <a:ext cx="366110" cy="7954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653976" y="5510819"/>
            <a:ext cx="204568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repeatCount="indefinite" fill="hold" grpId="0" nodeType="clickEffect">
                                  <p:stCondLst>
                                    <p:cond delay="0"/>
                                  </p:stCondLst>
                                  <p:endCondLst>
                                    <p:cond evt="onNext" delay="0">
                                      <p:tgtEl>
                                        <p:sldTgt/>
                                      </p:tgtEl>
                                    </p:cond>
                                  </p:end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par>
                                <p:cTn id="27" presetID="32" presetClass="emph" presetSubtype="0" fill="hold" grpId="1" nodeType="withEffect">
                                  <p:stCondLst>
                                    <p:cond delay="0"/>
                                  </p:stCondLst>
                                  <p:childTnLst>
                                    <p:animRot by="120000">
                                      <p:cBhvr>
                                        <p:cTn id="28" dur="100" fill="hold">
                                          <p:stCondLst>
                                            <p:cond delay="0"/>
                                          </p:stCondLst>
                                        </p:cTn>
                                        <p:tgtEl>
                                          <p:spTgt spid="24"/>
                                        </p:tgtEl>
                                        <p:attrNameLst>
                                          <p:attrName>r</p:attrName>
                                        </p:attrNameLst>
                                      </p:cBhvr>
                                    </p:animRot>
                                    <p:animRot by="-240000">
                                      <p:cBhvr>
                                        <p:cTn id="29" dur="200" fill="hold">
                                          <p:stCondLst>
                                            <p:cond delay="200"/>
                                          </p:stCondLst>
                                        </p:cTn>
                                        <p:tgtEl>
                                          <p:spTgt spid="24"/>
                                        </p:tgtEl>
                                        <p:attrNameLst>
                                          <p:attrName>r</p:attrName>
                                        </p:attrNameLst>
                                      </p:cBhvr>
                                    </p:animRot>
                                    <p:animRot by="240000">
                                      <p:cBhvr>
                                        <p:cTn id="30" dur="200" fill="hold">
                                          <p:stCondLst>
                                            <p:cond delay="400"/>
                                          </p:stCondLst>
                                        </p:cTn>
                                        <p:tgtEl>
                                          <p:spTgt spid="24"/>
                                        </p:tgtEl>
                                        <p:attrNameLst>
                                          <p:attrName>r</p:attrName>
                                        </p:attrNameLst>
                                      </p:cBhvr>
                                    </p:animRot>
                                    <p:animRot by="-240000">
                                      <p:cBhvr>
                                        <p:cTn id="31" dur="200" fill="hold">
                                          <p:stCondLst>
                                            <p:cond delay="600"/>
                                          </p:stCondLst>
                                        </p:cTn>
                                        <p:tgtEl>
                                          <p:spTgt spid="24"/>
                                        </p:tgtEl>
                                        <p:attrNameLst>
                                          <p:attrName>r</p:attrName>
                                        </p:attrNameLst>
                                      </p:cBhvr>
                                    </p:animRot>
                                    <p:animRot by="120000">
                                      <p:cBhvr>
                                        <p:cTn id="32" dur="200" fill="hold">
                                          <p:stCondLst>
                                            <p:cond delay="800"/>
                                          </p:stCondLst>
                                        </p:cTn>
                                        <p:tgtEl>
                                          <p:spTgt spid="2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repeatCount="indefinite" fill="hold" grpId="0" nodeType="clickEffect">
                                  <p:stCondLst>
                                    <p:cond delay="0"/>
                                  </p:stCondLst>
                                  <p:endCondLst>
                                    <p:cond evt="onNext" delay="0">
                                      <p:tgtEl>
                                        <p:sldTgt/>
                                      </p:tgtEl>
                                    </p:cond>
                                  </p:end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25"/>
                                        </p:tgtEl>
                                        <p:attrNameLst>
                                          <p:attrName>r</p:attrName>
                                        </p:attrNameLst>
                                      </p:cBhvr>
                                    </p:animRot>
                                    <p:animRot by="-240000">
                                      <p:cBhvr>
                                        <p:cTn id="47" dur="200" fill="hold">
                                          <p:stCondLst>
                                            <p:cond delay="200"/>
                                          </p:stCondLst>
                                        </p:cTn>
                                        <p:tgtEl>
                                          <p:spTgt spid="25"/>
                                        </p:tgtEl>
                                        <p:attrNameLst>
                                          <p:attrName>r</p:attrName>
                                        </p:attrNameLst>
                                      </p:cBhvr>
                                    </p:animRot>
                                    <p:animRot by="240000">
                                      <p:cBhvr>
                                        <p:cTn id="48" dur="200" fill="hold">
                                          <p:stCondLst>
                                            <p:cond delay="400"/>
                                          </p:stCondLst>
                                        </p:cTn>
                                        <p:tgtEl>
                                          <p:spTgt spid="25"/>
                                        </p:tgtEl>
                                        <p:attrNameLst>
                                          <p:attrName>r</p:attrName>
                                        </p:attrNameLst>
                                      </p:cBhvr>
                                    </p:animRot>
                                    <p:animRot by="-240000">
                                      <p:cBhvr>
                                        <p:cTn id="49" dur="200" fill="hold">
                                          <p:stCondLst>
                                            <p:cond delay="600"/>
                                          </p:stCondLst>
                                        </p:cTn>
                                        <p:tgtEl>
                                          <p:spTgt spid="25"/>
                                        </p:tgtEl>
                                        <p:attrNameLst>
                                          <p:attrName>r</p:attrName>
                                        </p:attrNameLst>
                                      </p:cBhvr>
                                    </p:animRot>
                                    <p:animRot by="120000">
                                      <p:cBhvr>
                                        <p:cTn id="50" dur="200" fill="hold">
                                          <p:stCondLst>
                                            <p:cond delay="800"/>
                                          </p:stCondLst>
                                        </p:cTn>
                                        <p:tgtEl>
                                          <p:spTgt spid="2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4" grpId="0"/>
      <p:bldP spid="15" grpId="0"/>
      <p:bldP spid="16" grpId="0"/>
      <p:bldP spid="17" grpId="0"/>
      <p:bldP spid="18" grpId="0"/>
      <p:bldP spid="20" grpId="0"/>
      <p:bldP spid="22" grpId="0"/>
      <p:bldP spid="23" grpId="0"/>
      <p:bldP spid="24" grpId="0" animBg="1"/>
      <p:bldP spid="24" grpId="1" animBg="1"/>
      <p:bldP spid="25" grpId="0" animBg="1"/>
      <p:bldP spid="2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87097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1282996" y="2242750"/>
            <a:ext cx="8901530" cy="473976"/>
          </a:xfrm>
          <a:prstGeom prst="rect">
            <a:avLst/>
          </a:prstGeom>
          <a:noFill/>
        </p:spPr>
        <p:txBody>
          <a:bodyPr wrap="square" rtlCol="0">
            <a:spAutoFit/>
          </a:bodyPr>
          <a:lstStyle/>
          <a:p>
            <a:pPr>
              <a:lnSpc>
                <a:spcPct val="110000"/>
              </a:lnSpc>
            </a:pPr>
            <a:r>
              <a:rPr lang="en-US" sz="2400" b="1">
                <a:latin typeface="Roboto" panose="02000000000000000000" pitchFamily="2" charset="0"/>
                <a:ea typeface="Roboto" panose="02000000000000000000" pitchFamily="2" charset="0"/>
              </a:rPr>
              <a:t>1. </a:t>
            </a:r>
            <a:r>
              <a:rPr lang="en-US" sz="2400">
                <a:latin typeface="Roboto" panose="02000000000000000000" pitchFamily="2" charset="0"/>
                <a:ea typeface="Roboto" panose="02000000000000000000" pitchFamily="2" charset="0"/>
              </a:rPr>
              <a:t>Em hãy nêu cách làm tròn số đến hàng trăm nghìn.</a:t>
            </a:r>
          </a:p>
        </p:txBody>
      </p:sp>
      <p:sp>
        <p:nvSpPr>
          <p:cNvPr id="5" name="TextBox 4"/>
          <p:cNvSpPr txBox="1"/>
          <p:nvPr/>
        </p:nvSpPr>
        <p:spPr>
          <a:xfrm>
            <a:off x="2782334" y="618821"/>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0" name="TextBox 9"/>
          <p:cNvSpPr txBox="1"/>
          <p:nvPr/>
        </p:nvSpPr>
        <p:spPr>
          <a:xfrm>
            <a:off x="1339397" y="2752412"/>
            <a:ext cx="8845128" cy="1107996"/>
          </a:xfrm>
          <a:prstGeom prst="rect">
            <a:avLst/>
          </a:prstGeom>
          <a:noFill/>
        </p:spPr>
        <p:txBody>
          <a:bodyPr wrap="square" rtlCol="0">
            <a:spAutoFit/>
          </a:bodyPr>
          <a:lstStyle/>
          <a:p>
            <a:pPr lvl="0" algn="just">
              <a:spcBef>
                <a:spcPts val="300"/>
              </a:spcBef>
              <a:spcAft>
                <a:spcPts val="300"/>
              </a:spcAft>
              <a:defRPr/>
            </a:pPr>
            <a:r>
              <a:rPr lang="en-US" sz="2200" noProof="0">
                <a:solidFill>
                  <a:srgbClr val="FF0000"/>
                </a:solidFill>
                <a:latin typeface="Roboto" panose="02000000000000000000" pitchFamily="2" charset="0"/>
                <a:ea typeface="Roboto" panose="02000000000000000000" pitchFamily="2" charset="0"/>
              </a:rPr>
              <a:t>Khi làm tròn số đến hàng trăm nghìn, ta so sánh chữ số hàng chục nghìn với 5. Nếu chữ số đó bé hơn 5 thì ta làm tròn xuống, còn lại thì làm tròn lên.</a:t>
            </a:r>
          </a:p>
        </p:txBody>
      </p:sp>
      <p:sp>
        <p:nvSpPr>
          <p:cNvPr id="2" name="TextBox 1">
            <a:extLst>
              <a:ext uri="{FF2B5EF4-FFF2-40B4-BE49-F238E27FC236}">
                <a16:creationId xmlns:a16="http://schemas.microsoft.com/office/drawing/2014/main" id="{BCE89102-80DC-F194-0F89-F4D0F663716B}"/>
              </a:ext>
            </a:extLst>
          </p:cNvPr>
          <p:cNvSpPr txBox="1"/>
          <p:nvPr/>
        </p:nvSpPr>
        <p:spPr>
          <a:xfrm>
            <a:off x="1282995" y="4757801"/>
            <a:ext cx="9513207" cy="430887"/>
          </a:xfrm>
          <a:prstGeom prst="rect">
            <a:avLst/>
          </a:prstGeom>
          <a:noFill/>
        </p:spPr>
        <p:txBody>
          <a:bodyPr wrap="square" rtlCol="0">
            <a:spAutoFit/>
          </a:bodyPr>
          <a:lstStyle/>
          <a:p>
            <a:pPr lvl="0" algn="just">
              <a:spcBef>
                <a:spcPts val="300"/>
              </a:spcBef>
              <a:spcAft>
                <a:spcPts val="300"/>
              </a:spcAft>
              <a:defRPr/>
            </a:pPr>
            <a:r>
              <a:rPr lang="en-US" sz="2200" noProof="0">
                <a:solidFill>
                  <a:srgbClr val="FF0000"/>
                </a:solidFill>
                <a:latin typeface="Roboto" panose="02000000000000000000" pitchFamily="2" charset="0"/>
                <a:ea typeface="Roboto" panose="02000000000000000000" pitchFamily="2" charset="0"/>
              </a:rPr>
              <a:t>Ví dụ: Số 1</a:t>
            </a:r>
            <a:r>
              <a:rPr lang="en-US" sz="2200" b="1" noProof="0">
                <a:solidFill>
                  <a:srgbClr val="FF0000"/>
                </a:solidFill>
                <a:latin typeface="Roboto" panose="02000000000000000000" pitchFamily="2" charset="0"/>
                <a:ea typeface="Roboto" panose="02000000000000000000" pitchFamily="2" charset="0"/>
              </a:rPr>
              <a:t>2</a:t>
            </a:r>
            <a:r>
              <a:rPr lang="en-US" sz="2200" noProof="0">
                <a:solidFill>
                  <a:srgbClr val="FF0000"/>
                </a:solidFill>
                <a:latin typeface="Roboto" panose="02000000000000000000" pitchFamily="2" charset="0"/>
                <a:ea typeface="Roboto" panose="02000000000000000000" pitchFamily="2" charset="0"/>
              </a:rPr>
              <a:t>3 765 làm tròn đến hàng trăm nghìn được số 100 000.</a:t>
            </a:r>
          </a:p>
        </p:txBody>
      </p:sp>
      <p:sp>
        <p:nvSpPr>
          <p:cNvPr id="4" name="TextBox 3">
            <a:extLst>
              <a:ext uri="{FF2B5EF4-FFF2-40B4-BE49-F238E27FC236}">
                <a16:creationId xmlns:a16="http://schemas.microsoft.com/office/drawing/2014/main" id="{1748A5F6-23FA-E031-5F67-3517E7BB2BA2}"/>
              </a:ext>
            </a:extLst>
          </p:cNvPr>
          <p:cNvSpPr txBox="1"/>
          <p:nvPr/>
        </p:nvSpPr>
        <p:spPr>
          <a:xfrm>
            <a:off x="1856909" y="5225275"/>
            <a:ext cx="9513207" cy="430887"/>
          </a:xfrm>
          <a:prstGeom prst="rect">
            <a:avLst/>
          </a:prstGeom>
          <a:noFill/>
        </p:spPr>
        <p:txBody>
          <a:bodyPr wrap="square" rtlCol="0">
            <a:spAutoFit/>
          </a:bodyPr>
          <a:lstStyle/>
          <a:p>
            <a:pPr lvl="0" algn="just">
              <a:spcBef>
                <a:spcPts val="300"/>
              </a:spcBef>
              <a:spcAft>
                <a:spcPts val="300"/>
              </a:spcAft>
              <a:defRPr/>
            </a:pPr>
            <a:r>
              <a:rPr lang="en-US" sz="2200" noProof="0">
                <a:solidFill>
                  <a:srgbClr val="FF0000"/>
                </a:solidFill>
                <a:latin typeface="Roboto" panose="02000000000000000000" pitchFamily="2" charset="0"/>
                <a:ea typeface="Roboto" panose="02000000000000000000" pitchFamily="2" charset="0"/>
              </a:rPr>
              <a:t>Số 2 1</a:t>
            </a:r>
            <a:r>
              <a:rPr lang="en-US" sz="2200" b="1" noProof="0">
                <a:solidFill>
                  <a:srgbClr val="FF0000"/>
                </a:solidFill>
                <a:latin typeface="Roboto" panose="02000000000000000000" pitchFamily="2" charset="0"/>
                <a:ea typeface="Roboto" panose="02000000000000000000" pitchFamily="2" charset="0"/>
              </a:rPr>
              <a:t>5</a:t>
            </a:r>
            <a:r>
              <a:rPr lang="en-US" sz="2200" noProof="0">
                <a:solidFill>
                  <a:srgbClr val="FF0000"/>
                </a:solidFill>
                <a:latin typeface="Roboto" panose="02000000000000000000" pitchFamily="2" charset="0"/>
                <a:ea typeface="Roboto" panose="02000000000000000000" pitchFamily="2" charset="0"/>
              </a:rPr>
              <a:t>6 111 làm tròn đến hàng trăm nghìn được số 2 200 000.</a:t>
            </a:r>
          </a:p>
        </p:txBody>
      </p:sp>
      <p:sp>
        <p:nvSpPr>
          <p:cNvPr id="6" name="TextBox 5">
            <a:extLst>
              <a:ext uri="{FF2B5EF4-FFF2-40B4-BE49-F238E27FC236}">
                <a16:creationId xmlns:a16="http://schemas.microsoft.com/office/drawing/2014/main" id="{91FB4D19-7286-0E3B-E4B7-3E808A03C04F}"/>
              </a:ext>
            </a:extLst>
          </p:cNvPr>
          <p:cNvSpPr txBox="1"/>
          <p:nvPr/>
        </p:nvSpPr>
        <p:spPr>
          <a:xfrm>
            <a:off x="1856909" y="5656162"/>
            <a:ext cx="9513207" cy="430887"/>
          </a:xfrm>
          <a:prstGeom prst="rect">
            <a:avLst/>
          </a:prstGeom>
          <a:noFill/>
        </p:spPr>
        <p:txBody>
          <a:bodyPr wrap="square" rtlCol="0">
            <a:spAutoFit/>
          </a:bodyPr>
          <a:lstStyle/>
          <a:p>
            <a:pPr lvl="0" algn="just">
              <a:spcBef>
                <a:spcPts val="300"/>
              </a:spcBef>
              <a:spcAft>
                <a:spcPts val="300"/>
              </a:spcAft>
              <a:defRPr/>
            </a:pPr>
            <a:r>
              <a:rPr lang="en-US" sz="2200" noProof="0">
                <a:solidFill>
                  <a:srgbClr val="FF0000"/>
                </a:solidFill>
                <a:latin typeface="Roboto" panose="02000000000000000000" pitchFamily="2" charset="0"/>
                <a:ea typeface="Roboto" panose="02000000000000000000" pitchFamily="2" charset="0"/>
              </a:rPr>
              <a:t>Số 1</a:t>
            </a:r>
            <a:r>
              <a:rPr lang="en-US" sz="2200" b="1" noProof="0">
                <a:solidFill>
                  <a:srgbClr val="FF0000"/>
                </a:solidFill>
                <a:latin typeface="Roboto" panose="02000000000000000000" pitchFamily="2" charset="0"/>
                <a:ea typeface="Roboto" panose="02000000000000000000" pitchFamily="2" charset="0"/>
              </a:rPr>
              <a:t>8</a:t>
            </a:r>
            <a:r>
              <a:rPr lang="en-US" sz="2200" noProof="0">
                <a:solidFill>
                  <a:srgbClr val="FF0000"/>
                </a:solidFill>
                <a:latin typeface="Roboto" panose="02000000000000000000" pitchFamily="2" charset="0"/>
                <a:ea typeface="Roboto" panose="02000000000000000000" pitchFamily="2" charset="0"/>
              </a:rPr>
              <a:t>1 864 làm tròn đến hàng trăm nghìn được số 200 000.</a:t>
            </a:r>
          </a:p>
        </p:txBody>
      </p:sp>
      <p:sp>
        <p:nvSpPr>
          <p:cNvPr id="8" name="TextBox 7">
            <a:extLst>
              <a:ext uri="{FF2B5EF4-FFF2-40B4-BE49-F238E27FC236}">
                <a16:creationId xmlns:a16="http://schemas.microsoft.com/office/drawing/2014/main" id="{06BDE692-67E7-B33E-341A-CB4F3B69E427}"/>
              </a:ext>
            </a:extLst>
          </p:cNvPr>
          <p:cNvSpPr txBox="1"/>
          <p:nvPr/>
        </p:nvSpPr>
        <p:spPr>
          <a:xfrm>
            <a:off x="1282995" y="4141275"/>
            <a:ext cx="6883543" cy="473976"/>
          </a:xfrm>
          <a:prstGeom prst="rect">
            <a:avLst/>
          </a:prstGeom>
          <a:noFill/>
        </p:spPr>
        <p:txBody>
          <a:bodyPr wrap="square" rtlCol="0">
            <a:spAutoFit/>
          </a:bodyPr>
          <a:lstStyle/>
          <a:p>
            <a:pPr>
              <a:lnSpc>
                <a:spcPct val="110000"/>
              </a:lnSpc>
            </a:pPr>
            <a:r>
              <a:rPr lang="vi-VN" sz="2400" b="1">
                <a:latin typeface="Roboto" panose="02000000000000000000" pitchFamily="2" charset="0"/>
                <a:ea typeface="Roboto" panose="02000000000000000000" pitchFamily="2" charset="0"/>
              </a:rPr>
              <a:t>2. </a:t>
            </a:r>
            <a:r>
              <a:rPr lang="en-US" sz="2400">
                <a:latin typeface="Roboto" panose="02000000000000000000" pitchFamily="2" charset="0"/>
                <a:ea typeface="Roboto" panose="02000000000000000000" pitchFamily="2" charset="0"/>
              </a:rPr>
              <a:t>Lấy 3 </a:t>
            </a:r>
            <a:r>
              <a:rPr lang="vi-VN" sz="2400">
                <a:latin typeface="Roboto" panose="02000000000000000000" pitchFamily="2" charset="0"/>
                <a:ea typeface="Roboto" panose="02000000000000000000" pitchFamily="2" charset="0"/>
              </a:rPr>
              <a:t>ví dụ</a:t>
            </a:r>
            <a:r>
              <a:rPr lang="en-US" sz="2400">
                <a:latin typeface="Roboto" panose="02000000000000000000" pitchFamily="2" charset="0"/>
                <a:ea typeface="Roboto" panose="02000000000000000000" pitchFamily="2" charset="0"/>
              </a:rPr>
              <a:t> làm tròn số đến hàng trăm nghìn.</a:t>
            </a:r>
            <a:endParaRPr lang="vi-VN" sz="24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383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2" grpId="0"/>
      <p:bldP spid="4"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7472290" y="1687247"/>
            <a:ext cx="2742630" cy="1733843"/>
          </a:xfrm>
          <a:custGeom>
            <a:avLst/>
            <a:gdLst>
              <a:gd name="connsiteX0" fmla="*/ 1365080 w 3198871"/>
              <a:gd name="connsiteY0" fmla="*/ 0 h 2093144"/>
              <a:gd name="connsiteX1" fmla="*/ 1902784 w 3198871"/>
              <a:gd name="connsiteY1" fmla="*/ 234153 h 2093144"/>
              <a:gd name="connsiteX2" fmla="*/ 1916592 w 3198871"/>
              <a:gd name="connsiteY2" fmla="*/ 254989 h 2093144"/>
              <a:gd name="connsiteX3" fmla="*/ 1953766 w 3198871"/>
              <a:gd name="connsiteY3" fmla="*/ 227958 h 2093144"/>
              <a:gd name="connsiteX4" fmla="*/ 2270179 w 3198871"/>
              <a:gd name="connsiteY4" fmla="*/ 142778 h 2093144"/>
              <a:gd name="connsiteX5" fmla="*/ 2791630 w 3198871"/>
              <a:gd name="connsiteY5" fmla="*/ 447399 h 2093144"/>
              <a:gd name="connsiteX6" fmla="*/ 2800712 w 3198871"/>
              <a:gd name="connsiteY6" fmla="*/ 473183 h 2093144"/>
              <a:gd name="connsiteX7" fmla="*/ 2820565 w 3198871"/>
              <a:gd name="connsiteY7" fmla="*/ 467081 h 2093144"/>
              <a:gd name="connsiteX8" fmla="*/ 2870563 w 3198871"/>
              <a:gd name="connsiteY8" fmla="*/ 462036 h 2093144"/>
              <a:gd name="connsiteX9" fmla="*/ 3198871 w 3198871"/>
              <a:gd name="connsiteY9" fmla="*/ 899900 h 2093144"/>
              <a:gd name="connsiteX10" fmla="*/ 3054123 w 3198871"/>
              <a:gd name="connsiteY10" fmla="*/ 1262984 h 2093144"/>
              <a:gd name="connsiteX11" fmla="*/ 3001510 w 3198871"/>
              <a:gd name="connsiteY11" fmla="*/ 1301071 h 2093144"/>
              <a:gd name="connsiteX12" fmla="*/ 3004687 w 3198871"/>
              <a:gd name="connsiteY12" fmla="*/ 1325812 h 2093144"/>
              <a:gd name="connsiteX13" fmla="*/ 1983507 w 3198871"/>
              <a:gd name="connsiteY13" fmla="*/ 2027468 h 2093144"/>
              <a:gd name="connsiteX14" fmla="*/ 1930349 w 3198871"/>
              <a:gd name="connsiteY14" fmla="*/ 2023786 h 2093144"/>
              <a:gd name="connsiteX15" fmla="*/ 1914436 w 3198871"/>
              <a:gd name="connsiteY15" fmla="*/ 2036209 h 2093144"/>
              <a:gd name="connsiteX16" fmla="*/ 1717432 w 3198871"/>
              <a:gd name="connsiteY16" fmla="*/ 2093144 h 2093144"/>
              <a:gd name="connsiteX17" fmla="*/ 1480518 w 3198871"/>
              <a:gd name="connsiteY17" fmla="*/ 2006539 h 2093144"/>
              <a:gd name="connsiteX18" fmla="*/ 1465066 w 3198871"/>
              <a:gd name="connsiteY18" fmla="*/ 1989656 h 2093144"/>
              <a:gd name="connsiteX19" fmla="*/ 1450556 w 3198871"/>
              <a:gd name="connsiteY19" fmla="*/ 2002442 h 2093144"/>
              <a:gd name="connsiteX20" fmla="*/ 1172530 w 3198871"/>
              <a:gd name="connsiteY20" fmla="*/ 2093144 h 2093144"/>
              <a:gd name="connsiteX21" fmla="*/ 760190 w 3198871"/>
              <a:gd name="connsiteY21" fmla="*/ 1858991 h 2093144"/>
              <a:gd name="connsiteX22" fmla="*/ 752612 w 3198871"/>
              <a:gd name="connsiteY22" fmla="*/ 1844080 h 2093144"/>
              <a:gd name="connsiteX23" fmla="*/ 707357 w 3198871"/>
              <a:gd name="connsiteY23" fmla="*/ 1861532 h 2093144"/>
              <a:gd name="connsiteX24" fmla="*/ 565924 w 3198871"/>
              <a:gd name="connsiteY24" fmla="*/ 1882710 h 2093144"/>
              <a:gd name="connsiteX25" fmla="*/ 0 w 3198871"/>
              <a:gd name="connsiteY25" fmla="*/ 1210015 h 2093144"/>
              <a:gd name="connsiteX26" fmla="*/ 44473 w 3198871"/>
              <a:gd name="connsiteY26" fmla="*/ 948172 h 2093144"/>
              <a:gd name="connsiteX27" fmla="*/ 71089 w 3198871"/>
              <a:gd name="connsiteY27" fmla="*/ 889883 h 2093144"/>
              <a:gd name="connsiteX28" fmla="*/ 36187 w 3198871"/>
              <a:gd name="connsiteY28" fmla="*/ 814667 h 2093144"/>
              <a:gd name="connsiteX29" fmla="*/ 0 w 3198871"/>
              <a:gd name="connsiteY29" fmla="*/ 605008 h 2093144"/>
              <a:gd name="connsiteX30" fmla="*/ 460480 w 3198871"/>
              <a:gd name="connsiteY30" fmla="*/ 66378 h 2093144"/>
              <a:gd name="connsiteX31" fmla="*/ 786088 w 3198871"/>
              <a:gd name="connsiteY31" fmla="*/ 224139 h 2093144"/>
              <a:gd name="connsiteX32" fmla="*/ 810798 w 3198871"/>
              <a:gd name="connsiteY32" fmla="*/ 259169 h 2093144"/>
              <a:gd name="connsiteX33" fmla="*/ 827377 w 3198871"/>
              <a:gd name="connsiteY33" fmla="*/ 234153 h 2093144"/>
              <a:gd name="connsiteX34" fmla="*/ 1365080 w 3198871"/>
              <a:gd name="connsiteY34" fmla="*/ 0 h 209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98871" h="2093144">
                <a:moveTo>
                  <a:pt x="1365080" y="0"/>
                </a:moveTo>
                <a:cubicBezTo>
                  <a:pt x="1588910" y="0"/>
                  <a:pt x="1786253" y="92882"/>
                  <a:pt x="1902784" y="234153"/>
                </a:cubicBezTo>
                <a:lnTo>
                  <a:pt x="1916592" y="254989"/>
                </a:lnTo>
                <a:lnTo>
                  <a:pt x="1953766" y="227958"/>
                </a:lnTo>
                <a:cubicBezTo>
                  <a:pt x="2044088" y="174180"/>
                  <a:pt x="2152972" y="142778"/>
                  <a:pt x="2270179" y="142778"/>
                </a:cubicBezTo>
                <a:cubicBezTo>
                  <a:pt x="2504592" y="142778"/>
                  <a:pt x="2705718" y="268386"/>
                  <a:pt x="2791630" y="447399"/>
                </a:cubicBezTo>
                <a:lnTo>
                  <a:pt x="2800712" y="473183"/>
                </a:lnTo>
                <a:lnTo>
                  <a:pt x="2820565" y="467081"/>
                </a:lnTo>
                <a:cubicBezTo>
                  <a:pt x="2836867" y="463759"/>
                  <a:pt x="2853564" y="462036"/>
                  <a:pt x="2870563" y="462036"/>
                </a:cubicBezTo>
                <a:cubicBezTo>
                  <a:pt x="3051883" y="462036"/>
                  <a:pt x="3198871" y="658074"/>
                  <a:pt x="3198871" y="899900"/>
                </a:cubicBezTo>
                <a:cubicBezTo>
                  <a:pt x="3198871" y="1051041"/>
                  <a:pt x="3141454" y="1184296"/>
                  <a:pt x="3054123" y="1262984"/>
                </a:cubicBezTo>
                <a:lnTo>
                  <a:pt x="3001510" y="1301071"/>
                </a:lnTo>
                <a:lnTo>
                  <a:pt x="3004687" y="1325812"/>
                </a:lnTo>
                <a:cubicBezTo>
                  <a:pt x="3004687" y="1713326"/>
                  <a:pt x="2547489" y="2027468"/>
                  <a:pt x="1983507" y="2027468"/>
                </a:cubicBezTo>
                <a:lnTo>
                  <a:pt x="1930349" y="2023786"/>
                </a:lnTo>
                <a:lnTo>
                  <a:pt x="1914436" y="2036209"/>
                </a:lnTo>
                <a:cubicBezTo>
                  <a:pt x="1858200" y="2072155"/>
                  <a:pt x="1790407" y="2093144"/>
                  <a:pt x="1717432" y="2093144"/>
                </a:cubicBezTo>
                <a:cubicBezTo>
                  <a:pt x="1626214" y="2093144"/>
                  <a:pt x="1543092" y="2060349"/>
                  <a:pt x="1480518" y="2006539"/>
                </a:cubicBezTo>
                <a:lnTo>
                  <a:pt x="1465066" y="1989656"/>
                </a:lnTo>
                <a:lnTo>
                  <a:pt x="1450556" y="2002442"/>
                </a:lnTo>
                <a:cubicBezTo>
                  <a:pt x="1371192" y="2059707"/>
                  <a:pt x="1275517" y="2093144"/>
                  <a:pt x="1172530" y="2093144"/>
                </a:cubicBezTo>
                <a:cubicBezTo>
                  <a:pt x="1000885" y="2093144"/>
                  <a:pt x="849552" y="2000262"/>
                  <a:pt x="760190" y="1858991"/>
                </a:cubicBezTo>
                <a:lnTo>
                  <a:pt x="752612" y="1844080"/>
                </a:lnTo>
                <a:lnTo>
                  <a:pt x="707357" y="1861532"/>
                </a:lnTo>
                <a:cubicBezTo>
                  <a:pt x="662151" y="1875357"/>
                  <a:pt x="614760" y="1882710"/>
                  <a:pt x="565924" y="1882710"/>
                </a:cubicBezTo>
                <a:cubicBezTo>
                  <a:pt x="253373" y="1882710"/>
                  <a:pt x="0" y="1581534"/>
                  <a:pt x="0" y="1210015"/>
                </a:cubicBezTo>
                <a:cubicBezTo>
                  <a:pt x="0" y="1117135"/>
                  <a:pt x="15836" y="1028652"/>
                  <a:pt x="44473" y="948172"/>
                </a:cubicBezTo>
                <a:lnTo>
                  <a:pt x="71089" y="889883"/>
                </a:lnTo>
                <a:lnTo>
                  <a:pt x="36187" y="814667"/>
                </a:lnTo>
                <a:cubicBezTo>
                  <a:pt x="12885" y="750226"/>
                  <a:pt x="0" y="679377"/>
                  <a:pt x="0" y="605008"/>
                </a:cubicBezTo>
                <a:cubicBezTo>
                  <a:pt x="0" y="307531"/>
                  <a:pt x="206164" y="66378"/>
                  <a:pt x="460480" y="66378"/>
                </a:cubicBezTo>
                <a:cubicBezTo>
                  <a:pt x="587638" y="66378"/>
                  <a:pt x="702758" y="126666"/>
                  <a:pt x="786088" y="224139"/>
                </a:cubicBezTo>
                <a:lnTo>
                  <a:pt x="810798" y="259169"/>
                </a:lnTo>
                <a:lnTo>
                  <a:pt x="827377" y="234153"/>
                </a:lnTo>
                <a:cubicBezTo>
                  <a:pt x="943907" y="92882"/>
                  <a:pt x="1141250" y="0"/>
                  <a:pt x="1365080" y="0"/>
                </a:cubicBezTo>
                <a:close/>
              </a:path>
            </a:pathLst>
          </a:cu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332840" y="373791"/>
            <a:ext cx="484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sp>
        <p:nvSpPr>
          <p:cNvPr id="14" name="TextBox 13"/>
          <p:cNvSpPr txBox="1"/>
          <p:nvPr/>
        </p:nvSpPr>
        <p:spPr>
          <a:xfrm>
            <a:off x="7536061" y="4149771"/>
            <a:ext cx="1838554" cy="707886"/>
          </a:xfrm>
          <a:prstGeom prst="rect">
            <a:avLst/>
          </a:prstGeom>
          <a:noFill/>
        </p:spPr>
        <p:txBody>
          <a:bodyPr wrap="square" rtlCol="0">
            <a:spAutoFit/>
          </a:bodyPr>
          <a:lstStyle/>
          <a:p>
            <a:pPr lvl="0" algn="just">
              <a:defRPr/>
            </a:pPr>
            <a:r>
              <a:rPr lang="en-US" sz="4000" b="1">
                <a:solidFill>
                  <a:srgbClr val="00B050"/>
                </a:solidFill>
                <a:latin typeface="Roboto" panose="02000000000000000000" pitchFamily="2" charset="0"/>
                <a:ea typeface="Roboto" panose="02000000000000000000" pitchFamily="2" charset="0"/>
              </a:rPr>
              <a:t>70 000</a:t>
            </a:r>
            <a:endPar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endParaRPr>
          </a:p>
        </p:txBody>
      </p:sp>
      <p:sp>
        <p:nvSpPr>
          <p:cNvPr id="23" name="TextBox 22"/>
          <p:cNvSpPr txBox="1"/>
          <p:nvPr/>
        </p:nvSpPr>
        <p:spPr>
          <a:xfrm>
            <a:off x="10474083" y="2497045"/>
            <a:ext cx="1053522" cy="1015663"/>
          </a:xfrm>
          <a:prstGeom prst="rect">
            <a:avLst/>
          </a:prstGeom>
          <a:noFill/>
        </p:spPr>
        <p:txBody>
          <a:bodyPr wrap="square" rtlCol="0">
            <a:spAutoFit/>
          </a:bodyPr>
          <a:lstStyle/>
          <a:p>
            <a:pPr lvl="0" algn="ctr">
              <a:defRPr/>
            </a:pPr>
            <a:r>
              <a:rPr lang="en-US" sz="6000">
                <a:solidFill>
                  <a:schemeClr val="accent2">
                    <a:lumMod val="75000"/>
                  </a:schemeClr>
                </a:solidFill>
                <a:latin typeface="Road Rage" pitchFamily="50" charset="0"/>
                <a:ea typeface="Roboto" panose="02000000000000000000" pitchFamily="2" charset="0"/>
              </a:rPr>
              <a:t>?</a:t>
            </a:r>
            <a:endParaRPr kumimoji="0" lang="en-US" altLang="zh-CN" sz="6000" b="0" i="0" u="none" strike="noStrike" kern="1200" cap="none" spc="0" normalizeH="0" baseline="0" noProof="0" dirty="0">
              <a:ln>
                <a:noFill/>
              </a:ln>
              <a:solidFill>
                <a:schemeClr val="accent2">
                  <a:lumMod val="75000"/>
                </a:schemeClr>
              </a:solidFill>
              <a:effectLst/>
              <a:uLnTx/>
              <a:uFillTx/>
              <a:latin typeface="Road Rage" pitchFamily="50" charset="0"/>
              <a:ea typeface="Roboto" panose="02000000000000000000" pitchFamily="2" charset="0"/>
            </a:endParaRPr>
          </a:p>
        </p:txBody>
      </p:sp>
      <p:pic>
        <p:nvPicPr>
          <p:cNvPr id="2" name="Picture 1"/>
          <p:cNvPicPr>
            <a:picLocks noChangeAspect="1"/>
          </p:cNvPicPr>
          <p:nvPr/>
        </p:nvPicPr>
        <p:blipFill rotWithShape="1">
          <a:blip r:embed="rId6"/>
          <a:srcRect t="3735"/>
          <a:stretch/>
        </p:blipFill>
        <p:spPr>
          <a:xfrm>
            <a:off x="-5188" y="2057400"/>
            <a:ext cx="6676055" cy="4800600"/>
          </a:xfrm>
          <a:prstGeom prst="rect">
            <a:avLst/>
          </a:prstGeom>
        </p:spPr>
      </p:pic>
      <p:sp>
        <p:nvSpPr>
          <p:cNvPr id="19" name="TextBox 18"/>
          <p:cNvSpPr txBox="1"/>
          <p:nvPr/>
        </p:nvSpPr>
        <p:spPr>
          <a:xfrm>
            <a:off x="7661205" y="2175872"/>
            <a:ext cx="2449223" cy="830997"/>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Mình có đủ tiền để mua không?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249471" y="2611291"/>
            <a:ext cx="1828800" cy="3267075"/>
          </a:xfrm>
          <a:prstGeom prst="rect">
            <a:avLst/>
          </a:prstGeom>
        </p:spPr>
      </p:pic>
      <p:pic>
        <p:nvPicPr>
          <p:cNvPr id="5" name="mp3-output-ttsfree(dot)com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61737" y="3594606"/>
            <a:ext cx="609600" cy="609600"/>
          </a:xfrm>
          <a:prstGeom prst="rect">
            <a:avLst/>
          </a:prstGeom>
        </p:spPr>
      </p:pic>
      <p:pic>
        <p:nvPicPr>
          <p:cNvPr id="8" name="Picture 7">
            <a:extLst>
              <a:ext uri="{FF2B5EF4-FFF2-40B4-BE49-F238E27FC236}">
                <a16:creationId xmlns:a16="http://schemas.microsoft.com/office/drawing/2014/main" id="{69D266E3-2F93-B9EE-8FF7-4F985FC782E7}"/>
              </a:ext>
            </a:extLst>
          </p:cNvPr>
          <p:cNvPicPr>
            <a:picLocks noChangeAspect="1"/>
          </p:cNvPicPr>
          <p:nvPr/>
        </p:nvPicPr>
        <p:blipFill>
          <a:blip r:embed="rId9"/>
          <a:stretch>
            <a:fillRect/>
          </a:stretch>
        </p:blipFill>
        <p:spPr>
          <a:xfrm>
            <a:off x="4796308" y="3584558"/>
            <a:ext cx="669996" cy="334374"/>
          </a:xfrm>
          <a:prstGeom prst="rect">
            <a:avLst/>
          </a:prstGeom>
        </p:spPr>
      </p:pic>
    </p:spTree>
    <p:extLst>
      <p:ext uri="{BB962C8B-B14F-4D97-AF65-F5344CB8AC3E}">
        <p14:creationId xmlns:p14="http://schemas.microsoft.com/office/powerpoint/2010/main" val="37834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9064" fill="hold"/>
                                        <p:tgtEl>
                                          <p:spTgt spid="5"/>
                                        </p:tgtEl>
                                      </p:cBhvr>
                                    </p:cmd>
                                  </p:childTnLst>
                                </p:cTn>
                              </p:par>
                            </p:childTnLst>
                          </p:cTn>
                        </p:par>
                      </p:childTnLst>
                    </p:cTn>
                  </p:par>
                </p:childTnLst>
              </p:cTn>
              <p:nextCondLst>
                <p:cond evt="onClick" delay="0">
                  <p:tgtEl>
                    <p:spTgt spid="3"/>
                  </p:tgtEl>
                </p:cond>
              </p:nextCondLst>
            </p:seq>
          </p:childTnLst>
        </p:cTn>
      </p:par>
    </p:tnLst>
    <p:bldLst>
      <p:bldP spid="21" grpId="0" animBg="1"/>
      <p:bldP spid="117" grpId="0"/>
      <p:bldP spid="14" grpId="0"/>
      <p:bldP spid="2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332840" y="373791"/>
            <a:ext cx="4842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2" name="Picture 1"/>
          <p:cNvPicPr>
            <a:picLocks noChangeAspect="1"/>
          </p:cNvPicPr>
          <p:nvPr/>
        </p:nvPicPr>
        <p:blipFill rotWithShape="1">
          <a:blip r:embed="rId4"/>
          <a:srcRect t="3735"/>
          <a:stretch/>
        </p:blipFill>
        <p:spPr>
          <a:xfrm>
            <a:off x="-3235" y="2057400"/>
            <a:ext cx="6676055" cy="4800600"/>
          </a:xfrm>
          <a:prstGeom prst="rect">
            <a:avLst/>
          </a:prstGeom>
        </p:spPr>
      </p:pic>
      <p:sp>
        <p:nvSpPr>
          <p:cNvPr id="4" name="Rectangle 3"/>
          <p:cNvSpPr/>
          <p:nvPr/>
        </p:nvSpPr>
        <p:spPr>
          <a:xfrm>
            <a:off x="6579300" y="2057400"/>
            <a:ext cx="5612699" cy="4800600"/>
          </a:xfrm>
          <a:prstGeom prst="rect">
            <a:avLst/>
          </a:prstGeom>
          <a:solidFill>
            <a:srgbClr val="E2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99362" y="2118076"/>
            <a:ext cx="2356880" cy="830997"/>
          </a:xfrm>
          <a:prstGeom prst="rect">
            <a:avLst/>
          </a:prstGeom>
          <a:noFill/>
        </p:spPr>
        <p:txBody>
          <a:bodyPr wrap="square" rtlCol="0">
            <a:spAutoFit/>
          </a:bodyPr>
          <a:lstStyle/>
          <a:p>
            <a:pPr lvl="0" algn="ctr">
              <a:defRPr/>
            </a:pPr>
            <a:r>
              <a:rPr lang="en-US" sz="2400" b="1">
                <a:solidFill>
                  <a:srgbClr val="0BADBE"/>
                </a:solidFill>
                <a:latin typeface="Roboto" panose="02000000000000000000" pitchFamily="2" charset="0"/>
                <a:ea typeface="Roboto" panose="02000000000000000000" pitchFamily="2" charset="0"/>
                <a:sym typeface="Wingdings" panose="05000000000000000000" pitchFamily="2" charset="2"/>
              </a:rPr>
              <a:t>Làm tròn số đến hàng nghìn</a:t>
            </a:r>
            <a:endParaRPr lang="vi-VN" sz="2400" b="1">
              <a:solidFill>
                <a:srgbClr val="0BADBE"/>
              </a:solidFill>
              <a:latin typeface="Roboto" panose="02000000000000000000" pitchFamily="2" charset="0"/>
              <a:ea typeface="Roboto" panose="02000000000000000000" pitchFamily="2" charset="0"/>
              <a:sym typeface="Wingdings" panose="05000000000000000000" pitchFamily="2" charset="2"/>
            </a:endParaRPr>
          </a:p>
        </p:txBody>
      </p:sp>
      <p:sp>
        <p:nvSpPr>
          <p:cNvPr id="13" name="Rounded Rectangle 12"/>
          <p:cNvSpPr/>
          <p:nvPr/>
        </p:nvSpPr>
        <p:spPr>
          <a:xfrm>
            <a:off x="4627998" y="2909455"/>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249204" y="3000259"/>
            <a:ext cx="573355" cy="345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813434" y="2909455"/>
            <a:ext cx="2109883" cy="523220"/>
          </a:xfrm>
          <a:prstGeom prst="rect">
            <a:avLst/>
          </a:prstGeom>
          <a:noFill/>
        </p:spPr>
        <p:txBody>
          <a:bodyPr wrap="square" rtlCol="0">
            <a:spAutoFit/>
          </a:bodyPr>
          <a:lstStyle/>
          <a:p>
            <a:pPr lvl="0" algn="just">
              <a:defRPr/>
            </a:pPr>
            <a:r>
              <a:rPr lang="en-US" sz="2800" b="1">
                <a:solidFill>
                  <a:srgbClr val="C00000"/>
                </a:solidFill>
                <a:latin typeface="Roboto" panose="02000000000000000000" pitchFamily="2" charset="0"/>
                <a:ea typeface="Roboto" panose="02000000000000000000" pitchFamily="2" charset="0"/>
              </a:rPr>
              <a:t>10</a:t>
            </a:r>
            <a:r>
              <a:rPr lang="vi-VN" sz="2800" b="1">
                <a:solidFill>
                  <a:srgbClr val="C00000"/>
                </a:solidFill>
                <a:latin typeface="Roboto" panose="02000000000000000000" pitchFamily="2" charset="0"/>
                <a:ea typeface="Roboto" panose="02000000000000000000" pitchFamily="2" charset="0"/>
              </a:rPr>
              <a:t> </a:t>
            </a:r>
            <a:r>
              <a:rPr lang="en-US" sz="2800" b="1">
                <a:solidFill>
                  <a:srgbClr val="C00000"/>
                </a:solidFill>
                <a:latin typeface="Roboto" panose="02000000000000000000" pitchFamily="2" charset="0"/>
                <a:ea typeface="Roboto" panose="02000000000000000000" pitchFamily="2" charset="0"/>
              </a:rPr>
              <a:t>0</a:t>
            </a:r>
            <a:r>
              <a:rPr lang="vi-VN" sz="2800" b="1">
                <a:solidFill>
                  <a:srgbClr val="C0000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5" name="Rounded Rectangle 24"/>
          <p:cNvSpPr/>
          <p:nvPr/>
        </p:nvSpPr>
        <p:spPr>
          <a:xfrm>
            <a:off x="4627998" y="3518811"/>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6249204" y="3609615"/>
            <a:ext cx="573355" cy="345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062816" y="3518811"/>
            <a:ext cx="2109883" cy="523220"/>
          </a:xfrm>
          <a:prstGeom prst="rect">
            <a:avLst/>
          </a:prstGeom>
          <a:noFill/>
        </p:spPr>
        <p:txBody>
          <a:bodyPr wrap="square" rtlCol="0">
            <a:spAutoFit/>
          </a:bodyPr>
          <a:lstStyle/>
          <a:p>
            <a:pPr lvl="0" algn="just">
              <a:defRPr/>
            </a:pPr>
            <a:r>
              <a:rPr lang="en-US" sz="2800" b="1">
                <a:solidFill>
                  <a:srgbClr val="C00000"/>
                </a:solidFill>
                <a:latin typeface="Roboto" panose="02000000000000000000" pitchFamily="2" charset="0"/>
                <a:ea typeface="Roboto" panose="02000000000000000000" pitchFamily="2" charset="0"/>
              </a:rPr>
              <a:t>6</a:t>
            </a:r>
            <a:r>
              <a:rPr lang="vi-VN" sz="2800" b="1">
                <a:solidFill>
                  <a:srgbClr val="C00000"/>
                </a:solidFill>
                <a:latin typeface="Roboto" panose="02000000000000000000" pitchFamily="2" charset="0"/>
                <a:ea typeface="Roboto" panose="02000000000000000000" pitchFamily="2" charset="0"/>
              </a:rPr>
              <a:t> </a:t>
            </a:r>
            <a:r>
              <a:rPr lang="en-US" sz="2800" b="1">
                <a:solidFill>
                  <a:srgbClr val="C00000"/>
                </a:solidFill>
                <a:latin typeface="Roboto" panose="02000000000000000000" pitchFamily="2" charset="0"/>
                <a:ea typeface="Roboto" panose="02000000000000000000" pitchFamily="2" charset="0"/>
              </a:rPr>
              <a:t>0</a:t>
            </a:r>
            <a:r>
              <a:rPr lang="vi-VN" sz="2800" b="1">
                <a:solidFill>
                  <a:srgbClr val="C0000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28" name="Rounded Rectangle 27"/>
          <p:cNvSpPr/>
          <p:nvPr/>
        </p:nvSpPr>
        <p:spPr>
          <a:xfrm>
            <a:off x="4627998" y="4111923"/>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6249204" y="4202727"/>
            <a:ext cx="573355" cy="345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13434" y="4111923"/>
            <a:ext cx="2109883" cy="523220"/>
          </a:xfrm>
          <a:prstGeom prst="rect">
            <a:avLst/>
          </a:prstGeom>
          <a:noFill/>
        </p:spPr>
        <p:txBody>
          <a:bodyPr wrap="square" rtlCol="0">
            <a:spAutoFit/>
          </a:bodyPr>
          <a:lstStyle/>
          <a:p>
            <a:pPr lvl="0" algn="just">
              <a:defRPr/>
            </a:pPr>
            <a:r>
              <a:rPr lang="en-US" sz="2800" b="1">
                <a:solidFill>
                  <a:srgbClr val="C00000"/>
                </a:solidFill>
                <a:latin typeface="Roboto" panose="02000000000000000000" pitchFamily="2" charset="0"/>
                <a:ea typeface="Roboto" panose="02000000000000000000" pitchFamily="2" charset="0"/>
              </a:rPr>
              <a:t>10</a:t>
            </a:r>
            <a:r>
              <a:rPr lang="vi-VN" sz="2800" b="1">
                <a:solidFill>
                  <a:srgbClr val="C00000"/>
                </a:solidFill>
                <a:latin typeface="Roboto" panose="02000000000000000000" pitchFamily="2" charset="0"/>
                <a:ea typeface="Roboto" panose="02000000000000000000" pitchFamily="2" charset="0"/>
              </a:rPr>
              <a:t> </a:t>
            </a:r>
            <a:r>
              <a:rPr lang="en-US" sz="2800" b="1">
                <a:solidFill>
                  <a:srgbClr val="C00000"/>
                </a:solidFill>
                <a:latin typeface="Roboto" panose="02000000000000000000" pitchFamily="2" charset="0"/>
                <a:ea typeface="Roboto" panose="02000000000000000000" pitchFamily="2" charset="0"/>
              </a:rPr>
              <a:t>0</a:t>
            </a:r>
            <a:r>
              <a:rPr lang="vi-VN" sz="2800" b="1">
                <a:solidFill>
                  <a:srgbClr val="C0000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32" name="Rounded Rectangle 31"/>
          <p:cNvSpPr/>
          <p:nvPr/>
        </p:nvSpPr>
        <p:spPr>
          <a:xfrm>
            <a:off x="4626045" y="4721790"/>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6247251" y="4812594"/>
            <a:ext cx="573355" cy="345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62816" y="4721279"/>
            <a:ext cx="2109883" cy="523220"/>
          </a:xfrm>
          <a:prstGeom prst="rect">
            <a:avLst/>
          </a:prstGeom>
          <a:noFill/>
        </p:spPr>
        <p:txBody>
          <a:bodyPr wrap="square" rtlCol="0">
            <a:spAutoFit/>
          </a:bodyPr>
          <a:lstStyle/>
          <a:p>
            <a:pPr lvl="0" algn="just">
              <a:defRPr/>
            </a:pPr>
            <a:r>
              <a:rPr lang="en-US" sz="2800" b="1">
                <a:solidFill>
                  <a:srgbClr val="C00000"/>
                </a:solidFill>
                <a:latin typeface="Roboto" panose="02000000000000000000" pitchFamily="2" charset="0"/>
                <a:ea typeface="Roboto" panose="02000000000000000000" pitchFamily="2" charset="0"/>
              </a:rPr>
              <a:t>7</a:t>
            </a:r>
            <a:r>
              <a:rPr lang="vi-VN" sz="2800" b="1">
                <a:solidFill>
                  <a:srgbClr val="C00000"/>
                </a:solidFill>
                <a:latin typeface="Roboto" panose="02000000000000000000" pitchFamily="2" charset="0"/>
                <a:ea typeface="Roboto" panose="02000000000000000000" pitchFamily="2" charset="0"/>
              </a:rPr>
              <a:t> </a:t>
            </a:r>
            <a:r>
              <a:rPr lang="en-US" sz="2800" b="1">
                <a:solidFill>
                  <a:srgbClr val="C00000"/>
                </a:solidFill>
                <a:latin typeface="Roboto" panose="02000000000000000000" pitchFamily="2" charset="0"/>
                <a:ea typeface="Roboto" panose="02000000000000000000" pitchFamily="2" charset="0"/>
              </a:rPr>
              <a:t>0</a:t>
            </a:r>
            <a:r>
              <a:rPr lang="vi-VN" sz="2800" b="1">
                <a:solidFill>
                  <a:srgbClr val="C0000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35" name="Rounded Rectangle 34"/>
          <p:cNvSpPr/>
          <p:nvPr/>
        </p:nvSpPr>
        <p:spPr>
          <a:xfrm>
            <a:off x="4626045" y="5314391"/>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247251" y="5405195"/>
            <a:ext cx="573355" cy="34561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811481" y="5314391"/>
            <a:ext cx="2109883" cy="523220"/>
          </a:xfrm>
          <a:prstGeom prst="rect">
            <a:avLst/>
          </a:prstGeom>
          <a:noFill/>
        </p:spPr>
        <p:txBody>
          <a:bodyPr wrap="square" rtlCol="0">
            <a:spAutoFit/>
          </a:bodyPr>
          <a:lstStyle/>
          <a:p>
            <a:pPr lvl="0" algn="just">
              <a:defRPr/>
            </a:pPr>
            <a:r>
              <a:rPr lang="en-US" sz="2800" b="1">
                <a:solidFill>
                  <a:srgbClr val="C00000"/>
                </a:solidFill>
                <a:latin typeface="Roboto" panose="02000000000000000000" pitchFamily="2" charset="0"/>
                <a:ea typeface="Roboto" panose="02000000000000000000" pitchFamily="2" charset="0"/>
              </a:rPr>
              <a:t>29</a:t>
            </a:r>
            <a:r>
              <a:rPr lang="vi-VN" sz="2800" b="1">
                <a:solidFill>
                  <a:srgbClr val="C00000"/>
                </a:solidFill>
                <a:latin typeface="Roboto" panose="02000000000000000000" pitchFamily="2" charset="0"/>
                <a:ea typeface="Roboto" panose="02000000000000000000" pitchFamily="2" charset="0"/>
              </a:rPr>
              <a:t> </a:t>
            </a:r>
            <a:r>
              <a:rPr lang="en-US" sz="2800" b="1">
                <a:solidFill>
                  <a:srgbClr val="C00000"/>
                </a:solidFill>
                <a:latin typeface="Roboto" panose="02000000000000000000" pitchFamily="2" charset="0"/>
                <a:ea typeface="Roboto" panose="02000000000000000000" pitchFamily="2" charset="0"/>
              </a:rPr>
              <a:t>0</a:t>
            </a:r>
            <a:r>
              <a:rPr lang="vi-VN" sz="2800" b="1">
                <a:solidFill>
                  <a:srgbClr val="C0000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40" name="TextBox 39"/>
          <p:cNvSpPr txBox="1"/>
          <p:nvPr/>
        </p:nvSpPr>
        <p:spPr>
          <a:xfrm>
            <a:off x="7811481" y="5924258"/>
            <a:ext cx="1511647" cy="523220"/>
          </a:xfrm>
          <a:prstGeom prst="rect">
            <a:avLst/>
          </a:prstGeom>
          <a:noFill/>
        </p:spPr>
        <p:txBody>
          <a:bodyPr wrap="square" rtlCol="0">
            <a:spAutoFit/>
          </a:bodyPr>
          <a:lstStyle/>
          <a:p>
            <a:pPr lvl="0" algn="just">
              <a:defRPr/>
            </a:pPr>
            <a:r>
              <a:rPr lang="en-US" sz="2800" b="1">
                <a:solidFill>
                  <a:srgbClr val="0070C0"/>
                </a:solidFill>
                <a:latin typeface="Roboto" panose="02000000000000000000" pitchFamily="2" charset="0"/>
                <a:ea typeface="Roboto" panose="02000000000000000000" pitchFamily="2" charset="0"/>
              </a:rPr>
              <a:t>62</a:t>
            </a:r>
            <a:r>
              <a:rPr lang="vi-VN" sz="2800" b="1">
                <a:solidFill>
                  <a:srgbClr val="0070C0"/>
                </a:solidFill>
                <a:latin typeface="Roboto" panose="02000000000000000000" pitchFamily="2" charset="0"/>
                <a:ea typeface="Roboto" panose="02000000000000000000" pitchFamily="2" charset="0"/>
              </a:rPr>
              <a:t> </a:t>
            </a:r>
            <a:r>
              <a:rPr lang="en-US" sz="2800" b="1">
                <a:solidFill>
                  <a:srgbClr val="0070C0"/>
                </a:solidFill>
                <a:latin typeface="Roboto" panose="02000000000000000000" pitchFamily="2" charset="0"/>
                <a:ea typeface="Roboto" panose="02000000000000000000" pitchFamily="2" charset="0"/>
              </a:rPr>
              <a:t>0</a:t>
            </a:r>
            <a:r>
              <a:rPr lang="vi-VN" sz="2800" b="1">
                <a:solidFill>
                  <a:srgbClr val="0070C0"/>
                </a:solidFill>
                <a:latin typeface="Roboto" panose="02000000000000000000" pitchFamily="2" charset="0"/>
                <a:ea typeface="Roboto" panose="02000000000000000000" pitchFamily="2" charset="0"/>
              </a:rPr>
              <a:t>00</a:t>
            </a:r>
            <a:endParaRPr kumimoji="0" lang="en-US" altLang="zh-CN" sz="28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sp>
        <p:nvSpPr>
          <p:cNvPr id="41" name="TextBox 40"/>
          <p:cNvSpPr txBox="1"/>
          <p:nvPr/>
        </p:nvSpPr>
        <p:spPr>
          <a:xfrm>
            <a:off x="7157651" y="3913988"/>
            <a:ext cx="601944" cy="707886"/>
          </a:xfrm>
          <a:prstGeom prst="rect">
            <a:avLst/>
          </a:prstGeom>
          <a:noFill/>
        </p:spPr>
        <p:txBody>
          <a:bodyPr wrap="square" rtlCol="0">
            <a:spAutoFit/>
          </a:bodyPr>
          <a:lstStyle/>
          <a:p>
            <a:pPr lvl="0" algn="just">
              <a:defRPr/>
            </a:pPr>
            <a:r>
              <a:rPr lang="en-US" sz="4000" b="1">
                <a:solidFill>
                  <a:srgbClr val="0070C0"/>
                </a:solidFill>
                <a:latin typeface="Roboto" panose="02000000000000000000" pitchFamily="2" charset="0"/>
                <a:ea typeface="Roboto" panose="02000000000000000000" pitchFamily="2" charset="0"/>
              </a:rPr>
              <a:t>+</a:t>
            </a:r>
            <a:endParaRPr kumimoji="0" lang="en-US" altLang="zh-CN" sz="4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endParaRPr>
          </a:p>
        </p:txBody>
      </p:sp>
      <p:cxnSp>
        <p:nvCxnSpPr>
          <p:cNvPr id="42" name="Straight Connector 41"/>
          <p:cNvCxnSpPr/>
          <p:nvPr/>
        </p:nvCxnSpPr>
        <p:spPr>
          <a:xfrm>
            <a:off x="7632477" y="5872948"/>
            <a:ext cx="169065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98415" y="4031640"/>
            <a:ext cx="2070764" cy="2725966"/>
          </a:xfrm>
          <a:prstGeom prst="rect">
            <a:avLst/>
          </a:prstGeom>
        </p:spPr>
      </p:pic>
      <p:sp>
        <p:nvSpPr>
          <p:cNvPr id="45" name="Rectangular Callout 1"/>
          <p:cNvSpPr/>
          <p:nvPr/>
        </p:nvSpPr>
        <p:spPr>
          <a:xfrm>
            <a:off x="10046036" y="1015078"/>
            <a:ext cx="2098191" cy="3026953"/>
          </a:xfrm>
          <a:custGeom>
            <a:avLst/>
            <a:gdLst>
              <a:gd name="connsiteX0" fmla="*/ 0 w 2241496"/>
              <a:gd name="connsiteY0" fmla="*/ 0 h 1075173"/>
              <a:gd name="connsiteX1" fmla="*/ 373583 w 2241496"/>
              <a:gd name="connsiteY1" fmla="*/ 0 h 1075173"/>
              <a:gd name="connsiteX2" fmla="*/ 373583 w 2241496"/>
              <a:gd name="connsiteY2" fmla="*/ 0 h 1075173"/>
              <a:gd name="connsiteX3" fmla="*/ 933957 w 2241496"/>
              <a:gd name="connsiteY3" fmla="*/ 0 h 1075173"/>
              <a:gd name="connsiteX4" fmla="*/ 2241496 w 2241496"/>
              <a:gd name="connsiteY4" fmla="*/ 0 h 1075173"/>
              <a:gd name="connsiteX5" fmla="*/ 2241496 w 2241496"/>
              <a:gd name="connsiteY5" fmla="*/ 627184 h 1075173"/>
              <a:gd name="connsiteX6" fmla="*/ 2241496 w 2241496"/>
              <a:gd name="connsiteY6" fmla="*/ 627184 h 1075173"/>
              <a:gd name="connsiteX7" fmla="*/ 2241496 w 2241496"/>
              <a:gd name="connsiteY7" fmla="*/ 895978 h 1075173"/>
              <a:gd name="connsiteX8" fmla="*/ 2241496 w 2241496"/>
              <a:gd name="connsiteY8" fmla="*/ 1075173 h 1075173"/>
              <a:gd name="connsiteX9" fmla="*/ 933957 w 2241496"/>
              <a:gd name="connsiteY9" fmla="*/ 1075173 h 1075173"/>
              <a:gd name="connsiteX10" fmla="*/ 422656 w 2241496"/>
              <a:gd name="connsiteY10" fmla="*/ 1450731 h 1075173"/>
              <a:gd name="connsiteX11" fmla="*/ 373583 w 2241496"/>
              <a:gd name="connsiteY11" fmla="*/ 1075173 h 1075173"/>
              <a:gd name="connsiteX12" fmla="*/ 0 w 2241496"/>
              <a:gd name="connsiteY12" fmla="*/ 1075173 h 1075173"/>
              <a:gd name="connsiteX13" fmla="*/ 0 w 2241496"/>
              <a:gd name="connsiteY13" fmla="*/ 895978 h 1075173"/>
              <a:gd name="connsiteX14" fmla="*/ 0 w 2241496"/>
              <a:gd name="connsiteY14" fmla="*/ 627184 h 1075173"/>
              <a:gd name="connsiteX15" fmla="*/ 0 w 2241496"/>
              <a:gd name="connsiteY15" fmla="*/ 627184 h 1075173"/>
              <a:gd name="connsiteX16" fmla="*/ 0 w 2241496"/>
              <a:gd name="connsiteY16" fmla="*/ 0 h 1075173"/>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241496 w 2241496"/>
              <a:gd name="connsiteY6" fmla="*/ 627184 h 1450731"/>
              <a:gd name="connsiteX7" fmla="*/ 2241496 w 2241496"/>
              <a:gd name="connsiteY7" fmla="*/ 1075173 h 1450731"/>
              <a:gd name="connsiteX8" fmla="*/ 933957 w 2241496"/>
              <a:gd name="connsiteY8" fmla="*/ 1075173 h 1450731"/>
              <a:gd name="connsiteX9" fmla="*/ 422656 w 2241496"/>
              <a:gd name="connsiteY9" fmla="*/ 1450731 h 1450731"/>
              <a:gd name="connsiteX10" fmla="*/ 373583 w 2241496"/>
              <a:gd name="connsiteY10" fmla="*/ 1075173 h 1450731"/>
              <a:gd name="connsiteX11" fmla="*/ 0 w 2241496"/>
              <a:gd name="connsiteY11" fmla="*/ 1075173 h 1450731"/>
              <a:gd name="connsiteX12" fmla="*/ 0 w 2241496"/>
              <a:gd name="connsiteY12" fmla="*/ 895978 h 1450731"/>
              <a:gd name="connsiteX13" fmla="*/ 0 w 2241496"/>
              <a:gd name="connsiteY13" fmla="*/ 627184 h 1450731"/>
              <a:gd name="connsiteX14" fmla="*/ 0 w 2241496"/>
              <a:gd name="connsiteY14" fmla="*/ 627184 h 1450731"/>
              <a:gd name="connsiteX15" fmla="*/ 0 w 2241496"/>
              <a:gd name="connsiteY15"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241496 w 2241496"/>
              <a:gd name="connsiteY6" fmla="*/ 627184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1075173 h 1450731"/>
              <a:gd name="connsiteX11" fmla="*/ 0 w 2241496"/>
              <a:gd name="connsiteY11" fmla="*/ 895978 h 1450731"/>
              <a:gd name="connsiteX12" fmla="*/ 0 w 2241496"/>
              <a:gd name="connsiteY12" fmla="*/ 627184 h 1450731"/>
              <a:gd name="connsiteX13" fmla="*/ 0 w 2241496"/>
              <a:gd name="connsiteY13" fmla="*/ 627184 h 1450731"/>
              <a:gd name="connsiteX14" fmla="*/ 0 w 2241496"/>
              <a:gd name="connsiteY14"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71158 w 2241496"/>
              <a:gd name="connsiteY6" fmla="*/ 998973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1075173 h 1450731"/>
              <a:gd name="connsiteX11" fmla="*/ 0 w 2241496"/>
              <a:gd name="connsiteY11" fmla="*/ 895978 h 1450731"/>
              <a:gd name="connsiteX12" fmla="*/ 0 w 2241496"/>
              <a:gd name="connsiteY12" fmla="*/ 627184 h 1450731"/>
              <a:gd name="connsiteX13" fmla="*/ 0 w 2241496"/>
              <a:gd name="connsiteY13" fmla="*/ 627184 h 1450731"/>
              <a:gd name="connsiteX14" fmla="*/ 0 w 2241496"/>
              <a:gd name="connsiteY14"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71158 w 2241496"/>
              <a:gd name="connsiteY6" fmla="*/ 998973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1075173 h 1450731"/>
              <a:gd name="connsiteX11" fmla="*/ 0 w 2241496"/>
              <a:gd name="connsiteY11" fmla="*/ 895978 h 1450731"/>
              <a:gd name="connsiteX12" fmla="*/ 0 w 2241496"/>
              <a:gd name="connsiteY12" fmla="*/ 627184 h 1450731"/>
              <a:gd name="connsiteX13" fmla="*/ 0 w 2241496"/>
              <a:gd name="connsiteY13" fmla="*/ 627184 h 1450731"/>
              <a:gd name="connsiteX14" fmla="*/ 0 w 2241496"/>
              <a:gd name="connsiteY14"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1075173 h 1450731"/>
              <a:gd name="connsiteX11" fmla="*/ 0 w 2241496"/>
              <a:gd name="connsiteY11" fmla="*/ 895978 h 1450731"/>
              <a:gd name="connsiteX12" fmla="*/ 0 w 2241496"/>
              <a:gd name="connsiteY12" fmla="*/ 627184 h 1450731"/>
              <a:gd name="connsiteX13" fmla="*/ 0 w 2241496"/>
              <a:gd name="connsiteY13" fmla="*/ 627184 h 1450731"/>
              <a:gd name="connsiteX14" fmla="*/ 0 w 2241496"/>
              <a:gd name="connsiteY14"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1075173 h 1450731"/>
              <a:gd name="connsiteX11" fmla="*/ 0 w 2241496"/>
              <a:gd name="connsiteY11" fmla="*/ 627184 h 1450731"/>
              <a:gd name="connsiteX12" fmla="*/ 0 w 2241496"/>
              <a:gd name="connsiteY12" fmla="*/ 627184 h 1450731"/>
              <a:gd name="connsiteX13" fmla="*/ 0 w 2241496"/>
              <a:gd name="connsiteY13"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627184 h 1450731"/>
              <a:gd name="connsiteX11" fmla="*/ 0 w 2241496"/>
              <a:gd name="connsiteY11" fmla="*/ 627184 h 1450731"/>
              <a:gd name="connsiteX12" fmla="*/ 0 w 2241496"/>
              <a:gd name="connsiteY12"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627184 h 1450731"/>
              <a:gd name="connsiteX11" fmla="*/ 0 w 2241496"/>
              <a:gd name="connsiteY11"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787958 h 1450731"/>
              <a:gd name="connsiteX11" fmla="*/ 0 w 2241496"/>
              <a:gd name="connsiteY11"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73583 w 2241496"/>
              <a:gd name="connsiteY9" fmla="*/ 1075173 h 1450731"/>
              <a:gd name="connsiteX10" fmla="*/ 0 w 2241496"/>
              <a:gd name="connsiteY10" fmla="*/ 787958 h 1450731"/>
              <a:gd name="connsiteX11" fmla="*/ 0 w 2241496"/>
              <a:gd name="connsiteY11"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303244 w 2241496"/>
              <a:gd name="connsiteY9" fmla="*/ 1105318 h 1450731"/>
              <a:gd name="connsiteX10" fmla="*/ 0 w 2241496"/>
              <a:gd name="connsiteY10" fmla="*/ 787958 h 1450731"/>
              <a:gd name="connsiteX11" fmla="*/ 0 w 2241496"/>
              <a:gd name="connsiteY11"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423824 w 2241496"/>
              <a:gd name="connsiteY9" fmla="*/ 1075173 h 1450731"/>
              <a:gd name="connsiteX10" fmla="*/ 0 w 2241496"/>
              <a:gd name="connsiteY10" fmla="*/ 787958 h 1450731"/>
              <a:gd name="connsiteX11" fmla="*/ 0 w 2241496"/>
              <a:gd name="connsiteY11" fmla="*/ 0 h 1450731"/>
              <a:gd name="connsiteX0" fmla="*/ 0 w 2241496"/>
              <a:gd name="connsiteY0" fmla="*/ 0 h 1450731"/>
              <a:gd name="connsiteX1" fmla="*/ 373583 w 2241496"/>
              <a:gd name="connsiteY1" fmla="*/ 0 h 1450731"/>
              <a:gd name="connsiteX2" fmla="*/ 373583 w 2241496"/>
              <a:gd name="connsiteY2" fmla="*/ 0 h 1450731"/>
              <a:gd name="connsiteX3" fmla="*/ 933957 w 2241496"/>
              <a:gd name="connsiteY3" fmla="*/ 0 h 1450731"/>
              <a:gd name="connsiteX4" fmla="*/ 2241496 w 2241496"/>
              <a:gd name="connsiteY4" fmla="*/ 0 h 1450731"/>
              <a:gd name="connsiteX5" fmla="*/ 2241496 w 2241496"/>
              <a:gd name="connsiteY5" fmla="*/ 627184 h 1450731"/>
              <a:gd name="connsiteX6" fmla="*/ 2141013 w 2241496"/>
              <a:gd name="connsiteY6" fmla="*/ 978876 h 1450731"/>
              <a:gd name="connsiteX7" fmla="*/ 933957 w 2241496"/>
              <a:gd name="connsiteY7" fmla="*/ 1075173 h 1450731"/>
              <a:gd name="connsiteX8" fmla="*/ 422656 w 2241496"/>
              <a:gd name="connsiteY8" fmla="*/ 1450731 h 1450731"/>
              <a:gd name="connsiteX9" fmla="*/ 554452 w 2241496"/>
              <a:gd name="connsiteY9" fmla="*/ 1045028 h 1450731"/>
              <a:gd name="connsiteX10" fmla="*/ 0 w 2241496"/>
              <a:gd name="connsiteY10" fmla="*/ 787958 h 1450731"/>
              <a:gd name="connsiteX11" fmla="*/ 0 w 2241496"/>
              <a:gd name="connsiteY11" fmla="*/ 0 h 1450731"/>
              <a:gd name="connsiteX0" fmla="*/ 0 w 2345448"/>
              <a:gd name="connsiteY0" fmla="*/ 0 h 1450731"/>
              <a:gd name="connsiteX1" fmla="*/ 373583 w 2345448"/>
              <a:gd name="connsiteY1" fmla="*/ 0 h 1450731"/>
              <a:gd name="connsiteX2" fmla="*/ 373583 w 2345448"/>
              <a:gd name="connsiteY2" fmla="*/ 0 h 1450731"/>
              <a:gd name="connsiteX3" fmla="*/ 933957 w 2345448"/>
              <a:gd name="connsiteY3" fmla="*/ 0 h 1450731"/>
              <a:gd name="connsiteX4" fmla="*/ 2241496 w 2345448"/>
              <a:gd name="connsiteY4" fmla="*/ 0 h 1450731"/>
              <a:gd name="connsiteX5" fmla="*/ 2241496 w 2345448"/>
              <a:gd name="connsiteY5" fmla="*/ 627184 h 1450731"/>
              <a:gd name="connsiteX6" fmla="*/ 2141013 w 2345448"/>
              <a:gd name="connsiteY6" fmla="*/ 978876 h 1450731"/>
              <a:gd name="connsiteX7" fmla="*/ 933957 w 2345448"/>
              <a:gd name="connsiteY7" fmla="*/ 1075173 h 1450731"/>
              <a:gd name="connsiteX8" fmla="*/ 422656 w 2345448"/>
              <a:gd name="connsiteY8" fmla="*/ 1450731 h 1450731"/>
              <a:gd name="connsiteX9" fmla="*/ 554452 w 2345448"/>
              <a:gd name="connsiteY9" fmla="*/ 1045028 h 1450731"/>
              <a:gd name="connsiteX10" fmla="*/ 0 w 2345448"/>
              <a:gd name="connsiteY10" fmla="*/ 787958 h 1450731"/>
              <a:gd name="connsiteX11" fmla="*/ 0 w 2345448"/>
              <a:gd name="connsiteY11" fmla="*/ 0 h 1450731"/>
              <a:gd name="connsiteX0" fmla="*/ 0 w 2342180"/>
              <a:gd name="connsiteY0" fmla="*/ 0 h 1450731"/>
              <a:gd name="connsiteX1" fmla="*/ 373583 w 2342180"/>
              <a:gd name="connsiteY1" fmla="*/ 0 h 1450731"/>
              <a:gd name="connsiteX2" fmla="*/ 373583 w 2342180"/>
              <a:gd name="connsiteY2" fmla="*/ 0 h 1450731"/>
              <a:gd name="connsiteX3" fmla="*/ 933957 w 2342180"/>
              <a:gd name="connsiteY3" fmla="*/ 0 h 1450731"/>
              <a:gd name="connsiteX4" fmla="*/ 2241496 w 2342180"/>
              <a:gd name="connsiteY4" fmla="*/ 0 h 1450731"/>
              <a:gd name="connsiteX5" fmla="*/ 2241496 w 2342180"/>
              <a:gd name="connsiteY5" fmla="*/ 627184 h 1450731"/>
              <a:gd name="connsiteX6" fmla="*/ 2141013 w 2342180"/>
              <a:gd name="connsiteY6" fmla="*/ 978876 h 1450731"/>
              <a:gd name="connsiteX7" fmla="*/ 933957 w 2342180"/>
              <a:gd name="connsiteY7" fmla="*/ 1075173 h 1450731"/>
              <a:gd name="connsiteX8" fmla="*/ 422656 w 2342180"/>
              <a:gd name="connsiteY8" fmla="*/ 1450731 h 1450731"/>
              <a:gd name="connsiteX9" fmla="*/ 554452 w 2342180"/>
              <a:gd name="connsiteY9" fmla="*/ 1045028 h 1450731"/>
              <a:gd name="connsiteX10" fmla="*/ 0 w 2342180"/>
              <a:gd name="connsiteY10" fmla="*/ 787958 h 1450731"/>
              <a:gd name="connsiteX11" fmla="*/ 0 w 2342180"/>
              <a:gd name="connsiteY11" fmla="*/ 0 h 1450731"/>
              <a:gd name="connsiteX0" fmla="*/ 0 w 2355819"/>
              <a:gd name="connsiteY0" fmla="*/ 0 h 1450731"/>
              <a:gd name="connsiteX1" fmla="*/ 373583 w 2355819"/>
              <a:gd name="connsiteY1" fmla="*/ 0 h 1450731"/>
              <a:gd name="connsiteX2" fmla="*/ 373583 w 2355819"/>
              <a:gd name="connsiteY2" fmla="*/ 0 h 1450731"/>
              <a:gd name="connsiteX3" fmla="*/ 933957 w 2355819"/>
              <a:gd name="connsiteY3" fmla="*/ 0 h 1450731"/>
              <a:gd name="connsiteX4" fmla="*/ 2241496 w 2355819"/>
              <a:gd name="connsiteY4" fmla="*/ 0 h 1450731"/>
              <a:gd name="connsiteX5" fmla="*/ 2141013 w 2355819"/>
              <a:gd name="connsiteY5" fmla="*/ 978876 h 1450731"/>
              <a:gd name="connsiteX6" fmla="*/ 933957 w 2355819"/>
              <a:gd name="connsiteY6" fmla="*/ 1075173 h 1450731"/>
              <a:gd name="connsiteX7" fmla="*/ 422656 w 2355819"/>
              <a:gd name="connsiteY7" fmla="*/ 1450731 h 1450731"/>
              <a:gd name="connsiteX8" fmla="*/ 554452 w 2355819"/>
              <a:gd name="connsiteY8" fmla="*/ 1045028 h 1450731"/>
              <a:gd name="connsiteX9" fmla="*/ 0 w 2355819"/>
              <a:gd name="connsiteY9" fmla="*/ 787958 h 1450731"/>
              <a:gd name="connsiteX10" fmla="*/ 0 w 2355819"/>
              <a:gd name="connsiteY10" fmla="*/ 0 h 1450731"/>
              <a:gd name="connsiteX0" fmla="*/ 0 w 2346125"/>
              <a:gd name="connsiteY0" fmla="*/ 0 h 1450731"/>
              <a:gd name="connsiteX1" fmla="*/ 373583 w 2346125"/>
              <a:gd name="connsiteY1" fmla="*/ 0 h 1450731"/>
              <a:gd name="connsiteX2" fmla="*/ 373583 w 2346125"/>
              <a:gd name="connsiteY2" fmla="*/ 0 h 1450731"/>
              <a:gd name="connsiteX3" fmla="*/ 933957 w 2346125"/>
              <a:gd name="connsiteY3" fmla="*/ 0 h 1450731"/>
              <a:gd name="connsiteX4" fmla="*/ 2241496 w 2346125"/>
              <a:gd name="connsiteY4" fmla="*/ 0 h 1450731"/>
              <a:gd name="connsiteX5" fmla="*/ 2110868 w 2346125"/>
              <a:gd name="connsiteY5" fmla="*/ 998973 h 1450731"/>
              <a:gd name="connsiteX6" fmla="*/ 933957 w 2346125"/>
              <a:gd name="connsiteY6" fmla="*/ 1075173 h 1450731"/>
              <a:gd name="connsiteX7" fmla="*/ 422656 w 2346125"/>
              <a:gd name="connsiteY7" fmla="*/ 1450731 h 1450731"/>
              <a:gd name="connsiteX8" fmla="*/ 554452 w 2346125"/>
              <a:gd name="connsiteY8" fmla="*/ 1045028 h 1450731"/>
              <a:gd name="connsiteX9" fmla="*/ 0 w 2346125"/>
              <a:gd name="connsiteY9" fmla="*/ 787958 h 1450731"/>
              <a:gd name="connsiteX10" fmla="*/ 0 w 2346125"/>
              <a:gd name="connsiteY10" fmla="*/ 0 h 1450731"/>
              <a:gd name="connsiteX0" fmla="*/ 0 w 2406659"/>
              <a:gd name="connsiteY0" fmla="*/ 0 h 1450731"/>
              <a:gd name="connsiteX1" fmla="*/ 373583 w 2406659"/>
              <a:gd name="connsiteY1" fmla="*/ 0 h 1450731"/>
              <a:gd name="connsiteX2" fmla="*/ 373583 w 2406659"/>
              <a:gd name="connsiteY2" fmla="*/ 0 h 1450731"/>
              <a:gd name="connsiteX3" fmla="*/ 933957 w 2406659"/>
              <a:gd name="connsiteY3" fmla="*/ 0 h 1450731"/>
              <a:gd name="connsiteX4" fmla="*/ 2241496 w 2406659"/>
              <a:gd name="connsiteY4" fmla="*/ 0 h 1450731"/>
              <a:gd name="connsiteX5" fmla="*/ 2110868 w 2406659"/>
              <a:gd name="connsiteY5" fmla="*/ 998973 h 1450731"/>
              <a:gd name="connsiteX6" fmla="*/ 933957 w 2406659"/>
              <a:gd name="connsiteY6" fmla="*/ 1075173 h 1450731"/>
              <a:gd name="connsiteX7" fmla="*/ 422656 w 2406659"/>
              <a:gd name="connsiteY7" fmla="*/ 1450731 h 1450731"/>
              <a:gd name="connsiteX8" fmla="*/ 554452 w 2406659"/>
              <a:gd name="connsiteY8" fmla="*/ 1045028 h 1450731"/>
              <a:gd name="connsiteX9" fmla="*/ 0 w 2406659"/>
              <a:gd name="connsiteY9" fmla="*/ 787958 h 1450731"/>
              <a:gd name="connsiteX10" fmla="*/ 0 w 2406659"/>
              <a:gd name="connsiteY10" fmla="*/ 0 h 1450731"/>
              <a:gd name="connsiteX0" fmla="*/ 0 w 2406659"/>
              <a:gd name="connsiteY0" fmla="*/ 116734 h 1567465"/>
              <a:gd name="connsiteX1" fmla="*/ 373583 w 2406659"/>
              <a:gd name="connsiteY1" fmla="*/ 116734 h 1567465"/>
              <a:gd name="connsiteX2" fmla="*/ 373583 w 2406659"/>
              <a:gd name="connsiteY2" fmla="*/ 116734 h 1567465"/>
              <a:gd name="connsiteX3" fmla="*/ 933957 w 2406659"/>
              <a:gd name="connsiteY3" fmla="*/ 116734 h 1567465"/>
              <a:gd name="connsiteX4" fmla="*/ 2241496 w 2406659"/>
              <a:gd name="connsiteY4" fmla="*/ 116734 h 1567465"/>
              <a:gd name="connsiteX5" fmla="*/ 2110868 w 2406659"/>
              <a:gd name="connsiteY5" fmla="*/ 1115707 h 1567465"/>
              <a:gd name="connsiteX6" fmla="*/ 933957 w 2406659"/>
              <a:gd name="connsiteY6" fmla="*/ 1191907 h 1567465"/>
              <a:gd name="connsiteX7" fmla="*/ 422656 w 2406659"/>
              <a:gd name="connsiteY7" fmla="*/ 1567465 h 1567465"/>
              <a:gd name="connsiteX8" fmla="*/ 554452 w 2406659"/>
              <a:gd name="connsiteY8" fmla="*/ 1161762 h 1567465"/>
              <a:gd name="connsiteX9" fmla="*/ 0 w 2406659"/>
              <a:gd name="connsiteY9" fmla="*/ 904692 h 1567465"/>
              <a:gd name="connsiteX10" fmla="*/ 0 w 2406659"/>
              <a:gd name="connsiteY10" fmla="*/ 116734 h 1567465"/>
              <a:gd name="connsiteX0" fmla="*/ 0 w 2406659"/>
              <a:gd name="connsiteY0" fmla="*/ 116734 h 1567465"/>
              <a:gd name="connsiteX1" fmla="*/ 373583 w 2406659"/>
              <a:gd name="connsiteY1" fmla="*/ 116734 h 1567465"/>
              <a:gd name="connsiteX2" fmla="*/ 933957 w 2406659"/>
              <a:gd name="connsiteY2" fmla="*/ 116734 h 1567465"/>
              <a:gd name="connsiteX3" fmla="*/ 2241496 w 2406659"/>
              <a:gd name="connsiteY3" fmla="*/ 116734 h 1567465"/>
              <a:gd name="connsiteX4" fmla="*/ 2110868 w 2406659"/>
              <a:gd name="connsiteY4" fmla="*/ 1115707 h 1567465"/>
              <a:gd name="connsiteX5" fmla="*/ 933957 w 2406659"/>
              <a:gd name="connsiteY5" fmla="*/ 1191907 h 1567465"/>
              <a:gd name="connsiteX6" fmla="*/ 422656 w 2406659"/>
              <a:gd name="connsiteY6" fmla="*/ 1567465 h 1567465"/>
              <a:gd name="connsiteX7" fmla="*/ 554452 w 2406659"/>
              <a:gd name="connsiteY7" fmla="*/ 1161762 h 1567465"/>
              <a:gd name="connsiteX8" fmla="*/ 0 w 2406659"/>
              <a:gd name="connsiteY8" fmla="*/ 904692 h 1567465"/>
              <a:gd name="connsiteX9" fmla="*/ 0 w 2406659"/>
              <a:gd name="connsiteY9" fmla="*/ 116734 h 1567465"/>
              <a:gd name="connsiteX0" fmla="*/ 0 w 2406659"/>
              <a:gd name="connsiteY0" fmla="*/ 58368 h 1509099"/>
              <a:gd name="connsiteX1" fmla="*/ 933957 w 2406659"/>
              <a:gd name="connsiteY1" fmla="*/ 58368 h 1509099"/>
              <a:gd name="connsiteX2" fmla="*/ 2241496 w 2406659"/>
              <a:gd name="connsiteY2" fmla="*/ 58368 h 1509099"/>
              <a:gd name="connsiteX3" fmla="*/ 2110868 w 2406659"/>
              <a:gd name="connsiteY3" fmla="*/ 1057341 h 1509099"/>
              <a:gd name="connsiteX4" fmla="*/ 933957 w 2406659"/>
              <a:gd name="connsiteY4" fmla="*/ 1133541 h 1509099"/>
              <a:gd name="connsiteX5" fmla="*/ 422656 w 2406659"/>
              <a:gd name="connsiteY5" fmla="*/ 1509099 h 1509099"/>
              <a:gd name="connsiteX6" fmla="*/ 554452 w 2406659"/>
              <a:gd name="connsiteY6" fmla="*/ 1103396 h 1509099"/>
              <a:gd name="connsiteX7" fmla="*/ 0 w 2406659"/>
              <a:gd name="connsiteY7" fmla="*/ 846326 h 1509099"/>
              <a:gd name="connsiteX8" fmla="*/ 0 w 2406659"/>
              <a:gd name="connsiteY8" fmla="*/ 58368 h 1509099"/>
              <a:gd name="connsiteX0" fmla="*/ 72159 w 2478818"/>
              <a:gd name="connsiteY0" fmla="*/ 100941 h 1551672"/>
              <a:gd name="connsiteX1" fmla="*/ 1046310 w 2478818"/>
              <a:gd name="connsiteY1" fmla="*/ 10506 h 1551672"/>
              <a:gd name="connsiteX2" fmla="*/ 2313655 w 2478818"/>
              <a:gd name="connsiteY2" fmla="*/ 100941 h 1551672"/>
              <a:gd name="connsiteX3" fmla="*/ 2183027 w 2478818"/>
              <a:gd name="connsiteY3" fmla="*/ 1099914 h 1551672"/>
              <a:gd name="connsiteX4" fmla="*/ 1006116 w 2478818"/>
              <a:gd name="connsiteY4" fmla="*/ 1176114 h 1551672"/>
              <a:gd name="connsiteX5" fmla="*/ 494815 w 2478818"/>
              <a:gd name="connsiteY5" fmla="*/ 1551672 h 1551672"/>
              <a:gd name="connsiteX6" fmla="*/ 626611 w 2478818"/>
              <a:gd name="connsiteY6" fmla="*/ 1145969 h 1551672"/>
              <a:gd name="connsiteX7" fmla="*/ 72159 w 2478818"/>
              <a:gd name="connsiteY7" fmla="*/ 888899 h 1551672"/>
              <a:gd name="connsiteX8" fmla="*/ 72159 w 2478818"/>
              <a:gd name="connsiteY8" fmla="*/ 100941 h 1551672"/>
              <a:gd name="connsiteX0" fmla="*/ 72159 w 2478818"/>
              <a:gd name="connsiteY0" fmla="*/ 105171 h 1555902"/>
              <a:gd name="connsiteX1" fmla="*/ 1046310 w 2478818"/>
              <a:gd name="connsiteY1" fmla="*/ 14736 h 1555902"/>
              <a:gd name="connsiteX2" fmla="*/ 2313655 w 2478818"/>
              <a:gd name="connsiteY2" fmla="*/ 105171 h 1555902"/>
              <a:gd name="connsiteX3" fmla="*/ 2183027 w 2478818"/>
              <a:gd name="connsiteY3" fmla="*/ 1104144 h 1555902"/>
              <a:gd name="connsiteX4" fmla="*/ 1006116 w 2478818"/>
              <a:gd name="connsiteY4" fmla="*/ 1180344 h 1555902"/>
              <a:gd name="connsiteX5" fmla="*/ 494815 w 2478818"/>
              <a:gd name="connsiteY5" fmla="*/ 1555902 h 1555902"/>
              <a:gd name="connsiteX6" fmla="*/ 626611 w 2478818"/>
              <a:gd name="connsiteY6" fmla="*/ 1150199 h 1555902"/>
              <a:gd name="connsiteX7" fmla="*/ 72159 w 2478818"/>
              <a:gd name="connsiteY7" fmla="*/ 893129 h 1555902"/>
              <a:gd name="connsiteX8" fmla="*/ 72159 w 2478818"/>
              <a:gd name="connsiteY8" fmla="*/ 105171 h 1555902"/>
              <a:gd name="connsiteX0" fmla="*/ 72159 w 2478818"/>
              <a:gd name="connsiteY0" fmla="*/ 113787 h 1564518"/>
              <a:gd name="connsiteX1" fmla="*/ 1046310 w 2478818"/>
              <a:gd name="connsiteY1" fmla="*/ 23352 h 1564518"/>
              <a:gd name="connsiteX2" fmla="*/ 2313655 w 2478818"/>
              <a:gd name="connsiteY2" fmla="*/ 113787 h 1564518"/>
              <a:gd name="connsiteX3" fmla="*/ 2183027 w 2478818"/>
              <a:gd name="connsiteY3" fmla="*/ 1112760 h 1564518"/>
              <a:gd name="connsiteX4" fmla="*/ 1006116 w 2478818"/>
              <a:gd name="connsiteY4" fmla="*/ 1188960 h 1564518"/>
              <a:gd name="connsiteX5" fmla="*/ 494815 w 2478818"/>
              <a:gd name="connsiteY5" fmla="*/ 1564518 h 1564518"/>
              <a:gd name="connsiteX6" fmla="*/ 626611 w 2478818"/>
              <a:gd name="connsiteY6" fmla="*/ 1158815 h 1564518"/>
              <a:gd name="connsiteX7" fmla="*/ 72159 w 2478818"/>
              <a:gd name="connsiteY7" fmla="*/ 901745 h 1564518"/>
              <a:gd name="connsiteX8" fmla="*/ 72159 w 2478818"/>
              <a:gd name="connsiteY8" fmla="*/ 113787 h 1564518"/>
              <a:gd name="connsiteX0" fmla="*/ 72159 w 2516316"/>
              <a:gd name="connsiteY0" fmla="*/ 113787 h 1564518"/>
              <a:gd name="connsiteX1" fmla="*/ 1046310 w 2516316"/>
              <a:gd name="connsiteY1" fmla="*/ 23352 h 1564518"/>
              <a:gd name="connsiteX2" fmla="*/ 2313655 w 2516316"/>
              <a:gd name="connsiteY2" fmla="*/ 113787 h 1564518"/>
              <a:gd name="connsiteX3" fmla="*/ 2183027 w 2516316"/>
              <a:gd name="connsiteY3" fmla="*/ 1112760 h 1564518"/>
              <a:gd name="connsiteX4" fmla="*/ 1006116 w 2516316"/>
              <a:gd name="connsiteY4" fmla="*/ 1188960 h 1564518"/>
              <a:gd name="connsiteX5" fmla="*/ 494815 w 2516316"/>
              <a:gd name="connsiteY5" fmla="*/ 1564518 h 1564518"/>
              <a:gd name="connsiteX6" fmla="*/ 626611 w 2516316"/>
              <a:gd name="connsiteY6" fmla="*/ 1158815 h 1564518"/>
              <a:gd name="connsiteX7" fmla="*/ 72159 w 2516316"/>
              <a:gd name="connsiteY7" fmla="*/ 901745 h 1564518"/>
              <a:gd name="connsiteX8" fmla="*/ 72159 w 2516316"/>
              <a:gd name="connsiteY8" fmla="*/ 113787 h 1564518"/>
              <a:gd name="connsiteX0" fmla="*/ 72159 w 2534152"/>
              <a:gd name="connsiteY0" fmla="*/ 113787 h 1564518"/>
              <a:gd name="connsiteX1" fmla="*/ 1046310 w 2534152"/>
              <a:gd name="connsiteY1" fmla="*/ 23352 h 1564518"/>
              <a:gd name="connsiteX2" fmla="*/ 2313655 w 2534152"/>
              <a:gd name="connsiteY2" fmla="*/ 113787 h 1564518"/>
              <a:gd name="connsiteX3" fmla="*/ 2183027 w 2534152"/>
              <a:gd name="connsiteY3" fmla="*/ 1112760 h 1564518"/>
              <a:gd name="connsiteX4" fmla="*/ 1006116 w 2534152"/>
              <a:gd name="connsiteY4" fmla="*/ 1188960 h 1564518"/>
              <a:gd name="connsiteX5" fmla="*/ 494815 w 2534152"/>
              <a:gd name="connsiteY5" fmla="*/ 1564518 h 1564518"/>
              <a:gd name="connsiteX6" fmla="*/ 626611 w 2534152"/>
              <a:gd name="connsiteY6" fmla="*/ 1158815 h 1564518"/>
              <a:gd name="connsiteX7" fmla="*/ 72159 w 2534152"/>
              <a:gd name="connsiteY7" fmla="*/ 901745 h 1564518"/>
              <a:gd name="connsiteX8" fmla="*/ 72159 w 2534152"/>
              <a:gd name="connsiteY8" fmla="*/ 113787 h 1564518"/>
              <a:gd name="connsiteX0" fmla="*/ 71416 w 2413103"/>
              <a:gd name="connsiteY0" fmla="*/ 161932 h 1612663"/>
              <a:gd name="connsiteX1" fmla="*/ 1035519 w 2413103"/>
              <a:gd name="connsiteY1" fmla="*/ 11206 h 1612663"/>
              <a:gd name="connsiteX2" fmla="*/ 2312912 w 2413103"/>
              <a:gd name="connsiteY2" fmla="*/ 161932 h 1612663"/>
              <a:gd name="connsiteX3" fmla="*/ 2182284 w 2413103"/>
              <a:gd name="connsiteY3" fmla="*/ 1160905 h 1612663"/>
              <a:gd name="connsiteX4" fmla="*/ 1005373 w 2413103"/>
              <a:gd name="connsiteY4" fmla="*/ 1237105 h 1612663"/>
              <a:gd name="connsiteX5" fmla="*/ 494072 w 2413103"/>
              <a:gd name="connsiteY5" fmla="*/ 1612663 h 1612663"/>
              <a:gd name="connsiteX6" fmla="*/ 625868 w 2413103"/>
              <a:gd name="connsiteY6" fmla="*/ 1206960 h 1612663"/>
              <a:gd name="connsiteX7" fmla="*/ 71416 w 2413103"/>
              <a:gd name="connsiteY7" fmla="*/ 949890 h 1612663"/>
              <a:gd name="connsiteX8" fmla="*/ 71416 w 2413103"/>
              <a:gd name="connsiteY8" fmla="*/ 161932 h 1612663"/>
              <a:gd name="connsiteX0" fmla="*/ 83940 w 2425627"/>
              <a:gd name="connsiteY0" fmla="*/ 161932 h 1612663"/>
              <a:gd name="connsiteX1" fmla="*/ 1048043 w 2425627"/>
              <a:gd name="connsiteY1" fmla="*/ 11206 h 1612663"/>
              <a:gd name="connsiteX2" fmla="*/ 2325436 w 2425627"/>
              <a:gd name="connsiteY2" fmla="*/ 161932 h 1612663"/>
              <a:gd name="connsiteX3" fmla="*/ 2194808 w 2425627"/>
              <a:gd name="connsiteY3" fmla="*/ 1160905 h 1612663"/>
              <a:gd name="connsiteX4" fmla="*/ 1017897 w 2425627"/>
              <a:gd name="connsiteY4" fmla="*/ 1237105 h 1612663"/>
              <a:gd name="connsiteX5" fmla="*/ 506596 w 2425627"/>
              <a:gd name="connsiteY5" fmla="*/ 1612663 h 1612663"/>
              <a:gd name="connsiteX6" fmla="*/ 638392 w 2425627"/>
              <a:gd name="connsiteY6" fmla="*/ 1206960 h 1612663"/>
              <a:gd name="connsiteX7" fmla="*/ 83940 w 2425627"/>
              <a:gd name="connsiteY7" fmla="*/ 949890 h 1612663"/>
              <a:gd name="connsiteX8" fmla="*/ 83940 w 2425627"/>
              <a:gd name="connsiteY8" fmla="*/ 161932 h 161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627" h="1612663">
                <a:moveTo>
                  <a:pt x="83940" y="161932"/>
                </a:moveTo>
                <a:cubicBezTo>
                  <a:pt x="244624" y="5485"/>
                  <a:pt x="625595" y="-18939"/>
                  <a:pt x="1048043" y="11206"/>
                </a:cubicBezTo>
                <a:cubicBezTo>
                  <a:pt x="1470491" y="41351"/>
                  <a:pt x="2134309" y="-29684"/>
                  <a:pt x="2325436" y="161932"/>
                </a:cubicBezTo>
                <a:cubicBezTo>
                  <a:pt x="2516563" y="353548"/>
                  <a:pt x="2412731" y="981710"/>
                  <a:pt x="2194808" y="1160905"/>
                </a:cubicBezTo>
                <a:cubicBezTo>
                  <a:pt x="1782407" y="1206401"/>
                  <a:pt x="1410201" y="1211705"/>
                  <a:pt x="1017897" y="1237105"/>
                </a:cubicBezTo>
                <a:lnTo>
                  <a:pt x="506596" y="1612663"/>
                </a:lnTo>
                <a:cubicBezTo>
                  <a:pt x="506985" y="1487477"/>
                  <a:pt x="638003" y="1332146"/>
                  <a:pt x="638392" y="1206960"/>
                </a:cubicBezTo>
                <a:cubicBezTo>
                  <a:pt x="513864" y="1111222"/>
                  <a:pt x="158226" y="1166208"/>
                  <a:pt x="83940" y="949890"/>
                </a:cubicBezTo>
                <a:cubicBezTo>
                  <a:pt x="33698" y="697286"/>
                  <a:pt x="-76744" y="318379"/>
                  <a:pt x="83940" y="161932"/>
                </a:cubicBezTo>
                <a:close/>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0103863" y="1550366"/>
            <a:ext cx="1985596" cy="1200329"/>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Vậy là mình đủ tiền để mua đồ rồi</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Rounded Rectangle 46"/>
          <p:cNvSpPr/>
          <p:nvPr/>
        </p:nvSpPr>
        <p:spPr>
          <a:xfrm>
            <a:off x="367801" y="5918502"/>
            <a:ext cx="1014266" cy="4675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6F6ABF3-C549-9729-B447-BD6CE4663B0F}"/>
              </a:ext>
            </a:extLst>
          </p:cNvPr>
          <p:cNvPicPr>
            <a:picLocks noChangeAspect="1"/>
          </p:cNvPicPr>
          <p:nvPr/>
        </p:nvPicPr>
        <p:blipFill>
          <a:blip r:embed="rId6"/>
          <a:stretch>
            <a:fillRect/>
          </a:stretch>
        </p:blipFill>
        <p:spPr>
          <a:xfrm>
            <a:off x="4796308" y="3584558"/>
            <a:ext cx="669996" cy="334374"/>
          </a:xfrm>
          <a:prstGeom prst="rect">
            <a:avLst/>
          </a:prstGeom>
        </p:spPr>
      </p:pic>
    </p:spTree>
    <p:extLst>
      <p:ext uri="{BB962C8B-B14F-4D97-AF65-F5344CB8AC3E}">
        <p14:creationId xmlns:p14="http://schemas.microsoft.com/office/powerpoint/2010/main" val="4046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repeatCount="indefinite" fill="hold" grpId="0" nodeType="clickEffect">
                                  <p:stCondLst>
                                    <p:cond delay="0"/>
                                  </p:stCondLst>
                                  <p:endCondLst>
                                    <p:cond evt="onNext" delay="0">
                                      <p:tgtEl>
                                        <p:sldTgt/>
                                      </p:tgtEl>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32" presetClass="emph" presetSubtype="0" repeatCount="3000" fill="hold" grpId="1" nodeType="withEffect">
                                  <p:stCondLst>
                                    <p:cond delay="0"/>
                                  </p:stCondLst>
                                  <p:childTnLst>
                                    <p:animRot by="120000">
                                      <p:cBhvr>
                                        <p:cTn id="25" dur="100" fill="hold">
                                          <p:stCondLst>
                                            <p:cond delay="0"/>
                                          </p:stCondLst>
                                        </p:cTn>
                                        <p:tgtEl>
                                          <p:spTgt spid="13"/>
                                        </p:tgtEl>
                                        <p:attrNameLst>
                                          <p:attrName>r</p:attrName>
                                        </p:attrNameLst>
                                      </p:cBhvr>
                                    </p:animRot>
                                    <p:animRot by="-240000">
                                      <p:cBhvr>
                                        <p:cTn id="26" dur="200" fill="hold">
                                          <p:stCondLst>
                                            <p:cond delay="200"/>
                                          </p:stCondLst>
                                        </p:cTn>
                                        <p:tgtEl>
                                          <p:spTgt spid="13"/>
                                        </p:tgtEl>
                                        <p:attrNameLst>
                                          <p:attrName>r</p:attrName>
                                        </p:attrNameLst>
                                      </p:cBhvr>
                                    </p:animRot>
                                    <p:animRot by="240000">
                                      <p:cBhvr>
                                        <p:cTn id="27" dur="200" fill="hold">
                                          <p:stCondLst>
                                            <p:cond delay="400"/>
                                          </p:stCondLst>
                                        </p:cTn>
                                        <p:tgtEl>
                                          <p:spTgt spid="13"/>
                                        </p:tgtEl>
                                        <p:attrNameLst>
                                          <p:attrName>r</p:attrName>
                                        </p:attrNameLst>
                                      </p:cBhvr>
                                    </p:animRot>
                                    <p:animRot by="-240000">
                                      <p:cBhvr>
                                        <p:cTn id="28" dur="200" fill="hold">
                                          <p:stCondLst>
                                            <p:cond delay="600"/>
                                          </p:stCondLst>
                                        </p:cTn>
                                        <p:tgtEl>
                                          <p:spTgt spid="13"/>
                                        </p:tgtEl>
                                        <p:attrNameLst>
                                          <p:attrName>r</p:attrName>
                                        </p:attrNameLst>
                                      </p:cBhvr>
                                    </p:animRot>
                                    <p:animRot by="120000">
                                      <p:cBhvr>
                                        <p:cTn id="29" dur="200" fill="hold">
                                          <p:stCondLst>
                                            <p:cond delay="800"/>
                                          </p:stCondLst>
                                        </p:cTn>
                                        <p:tgtEl>
                                          <p:spTgt spid="13"/>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repeatCount="indefinite" fill="hold" grpId="0" nodeType="clickEffect">
                                  <p:stCondLst>
                                    <p:cond delay="0"/>
                                  </p:stCondLst>
                                  <p:endCondLst>
                                    <p:cond evt="onNext" delay="0">
                                      <p:tgtEl>
                                        <p:sldTgt/>
                                      </p:tgtEl>
                                    </p:cond>
                                  </p:end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par>
                                <p:cTn id="43" presetID="32" presetClass="emph" presetSubtype="0" repeatCount="3000" fill="hold" grpId="1" nodeType="withEffect">
                                  <p:stCondLst>
                                    <p:cond delay="0"/>
                                  </p:stCondLst>
                                  <p:childTnLst>
                                    <p:animRot by="120000">
                                      <p:cBhvr>
                                        <p:cTn id="44" dur="100" fill="hold">
                                          <p:stCondLst>
                                            <p:cond delay="0"/>
                                          </p:stCondLst>
                                        </p:cTn>
                                        <p:tgtEl>
                                          <p:spTgt spid="25"/>
                                        </p:tgtEl>
                                        <p:attrNameLst>
                                          <p:attrName>r</p:attrName>
                                        </p:attrNameLst>
                                      </p:cBhvr>
                                    </p:animRot>
                                    <p:animRot by="-240000">
                                      <p:cBhvr>
                                        <p:cTn id="45" dur="200" fill="hold">
                                          <p:stCondLst>
                                            <p:cond delay="200"/>
                                          </p:stCondLst>
                                        </p:cTn>
                                        <p:tgtEl>
                                          <p:spTgt spid="25"/>
                                        </p:tgtEl>
                                        <p:attrNameLst>
                                          <p:attrName>r</p:attrName>
                                        </p:attrNameLst>
                                      </p:cBhvr>
                                    </p:animRot>
                                    <p:animRot by="240000">
                                      <p:cBhvr>
                                        <p:cTn id="46" dur="200" fill="hold">
                                          <p:stCondLst>
                                            <p:cond delay="400"/>
                                          </p:stCondLst>
                                        </p:cTn>
                                        <p:tgtEl>
                                          <p:spTgt spid="25"/>
                                        </p:tgtEl>
                                        <p:attrNameLst>
                                          <p:attrName>r</p:attrName>
                                        </p:attrNameLst>
                                      </p:cBhvr>
                                    </p:animRot>
                                    <p:animRot by="-240000">
                                      <p:cBhvr>
                                        <p:cTn id="47" dur="200" fill="hold">
                                          <p:stCondLst>
                                            <p:cond delay="600"/>
                                          </p:stCondLst>
                                        </p:cTn>
                                        <p:tgtEl>
                                          <p:spTgt spid="25"/>
                                        </p:tgtEl>
                                        <p:attrNameLst>
                                          <p:attrName>r</p:attrName>
                                        </p:attrNameLst>
                                      </p:cBhvr>
                                    </p:animRot>
                                    <p:animRot by="120000">
                                      <p:cBhvr>
                                        <p:cTn id="48" dur="200" fill="hold">
                                          <p:stCondLst>
                                            <p:cond delay="800"/>
                                          </p:stCondLst>
                                        </p:cTn>
                                        <p:tgtEl>
                                          <p:spTgt spid="25"/>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left)">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repeatCount="indefinite" fill="hold" grpId="0" nodeType="clickEffect">
                                  <p:stCondLst>
                                    <p:cond delay="0"/>
                                  </p:stCondLst>
                                  <p:endCondLst>
                                    <p:cond evt="onNext" delay="0">
                                      <p:tgtEl>
                                        <p:sldTgt/>
                                      </p:tgtEl>
                                    </p:cond>
                                  </p:end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childTnLst>
                                </p:cTn>
                              </p:par>
                              <p:par>
                                <p:cTn id="62" presetID="32" presetClass="emph" presetSubtype="0" repeatCount="3000" fill="hold" grpId="1" nodeType="withEffect">
                                  <p:stCondLst>
                                    <p:cond delay="0"/>
                                  </p:stCondLst>
                                  <p:childTnLst>
                                    <p:animRot by="120000">
                                      <p:cBhvr>
                                        <p:cTn id="63" dur="100" fill="hold">
                                          <p:stCondLst>
                                            <p:cond delay="0"/>
                                          </p:stCondLst>
                                        </p:cTn>
                                        <p:tgtEl>
                                          <p:spTgt spid="28"/>
                                        </p:tgtEl>
                                        <p:attrNameLst>
                                          <p:attrName>r</p:attrName>
                                        </p:attrNameLst>
                                      </p:cBhvr>
                                    </p:animRot>
                                    <p:animRot by="-240000">
                                      <p:cBhvr>
                                        <p:cTn id="64" dur="200" fill="hold">
                                          <p:stCondLst>
                                            <p:cond delay="200"/>
                                          </p:stCondLst>
                                        </p:cTn>
                                        <p:tgtEl>
                                          <p:spTgt spid="28"/>
                                        </p:tgtEl>
                                        <p:attrNameLst>
                                          <p:attrName>r</p:attrName>
                                        </p:attrNameLst>
                                      </p:cBhvr>
                                    </p:animRot>
                                    <p:animRot by="240000">
                                      <p:cBhvr>
                                        <p:cTn id="65" dur="200" fill="hold">
                                          <p:stCondLst>
                                            <p:cond delay="400"/>
                                          </p:stCondLst>
                                        </p:cTn>
                                        <p:tgtEl>
                                          <p:spTgt spid="28"/>
                                        </p:tgtEl>
                                        <p:attrNameLst>
                                          <p:attrName>r</p:attrName>
                                        </p:attrNameLst>
                                      </p:cBhvr>
                                    </p:animRot>
                                    <p:animRot by="-240000">
                                      <p:cBhvr>
                                        <p:cTn id="66" dur="200" fill="hold">
                                          <p:stCondLst>
                                            <p:cond delay="600"/>
                                          </p:stCondLst>
                                        </p:cTn>
                                        <p:tgtEl>
                                          <p:spTgt spid="28"/>
                                        </p:tgtEl>
                                        <p:attrNameLst>
                                          <p:attrName>r</p:attrName>
                                        </p:attrNameLst>
                                      </p:cBhvr>
                                    </p:animRot>
                                    <p:animRot by="120000">
                                      <p:cBhvr>
                                        <p:cTn id="67" dur="200" fill="hold">
                                          <p:stCondLst>
                                            <p:cond delay="800"/>
                                          </p:stCondLst>
                                        </p:cTn>
                                        <p:tgtEl>
                                          <p:spTgt spid="28"/>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down)">
                                      <p:cBhvr>
                                        <p:cTn id="72" dur="500"/>
                                        <p:tgtEl>
                                          <p:spTgt spid="3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repeatCount="indefinite" fill="hold" grpId="0" nodeType="clickEffect">
                                  <p:stCondLst>
                                    <p:cond delay="0"/>
                                  </p:stCondLst>
                                  <p:endCondLst>
                                    <p:cond evt="onNext" delay="0">
                                      <p:tgtEl>
                                        <p:sldTgt/>
                                      </p:tgtEl>
                                    </p:cond>
                                  </p:end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childTnLst>
                                </p:cTn>
                              </p:par>
                              <p:par>
                                <p:cTn id="81" presetID="32" presetClass="emph" presetSubtype="0" repeatCount="3000" fill="hold" grpId="1" nodeType="withEffect">
                                  <p:stCondLst>
                                    <p:cond delay="0"/>
                                  </p:stCondLst>
                                  <p:childTnLst>
                                    <p:animRot by="120000">
                                      <p:cBhvr>
                                        <p:cTn id="82" dur="100" fill="hold">
                                          <p:stCondLst>
                                            <p:cond delay="0"/>
                                          </p:stCondLst>
                                        </p:cTn>
                                        <p:tgtEl>
                                          <p:spTgt spid="32"/>
                                        </p:tgtEl>
                                        <p:attrNameLst>
                                          <p:attrName>r</p:attrName>
                                        </p:attrNameLst>
                                      </p:cBhvr>
                                    </p:animRot>
                                    <p:animRot by="-240000">
                                      <p:cBhvr>
                                        <p:cTn id="83" dur="200" fill="hold">
                                          <p:stCondLst>
                                            <p:cond delay="200"/>
                                          </p:stCondLst>
                                        </p:cTn>
                                        <p:tgtEl>
                                          <p:spTgt spid="32"/>
                                        </p:tgtEl>
                                        <p:attrNameLst>
                                          <p:attrName>r</p:attrName>
                                        </p:attrNameLst>
                                      </p:cBhvr>
                                    </p:animRot>
                                    <p:animRot by="240000">
                                      <p:cBhvr>
                                        <p:cTn id="84" dur="200" fill="hold">
                                          <p:stCondLst>
                                            <p:cond delay="400"/>
                                          </p:stCondLst>
                                        </p:cTn>
                                        <p:tgtEl>
                                          <p:spTgt spid="32"/>
                                        </p:tgtEl>
                                        <p:attrNameLst>
                                          <p:attrName>r</p:attrName>
                                        </p:attrNameLst>
                                      </p:cBhvr>
                                    </p:animRot>
                                    <p:animRot by="-240000">
                                      <p:cBhvr>
                                        <p:cTn id="85" dur="200" fill="hold">
                                          <p:stCondLst>
                                            <p:cond delay="600"/>
                                          </p:stCondLst>
                                        </p:cTn>
                                        <p:tgtEl>
                                          <p:spTgt spid="32"/>
                                        </p:tgtEl>
                                        <p:attrNameLst>
                                          <p:attrName>r</p:attrName>
                                        </p:attrNameLst>
                                      </p:cBhvr>
                                    </p:animRot>
                                    <p:animRot by="120000">
                                      <p:cBhvr>
                                        <p:cTn id="86" dur="200" fill="hold">
                                          <p:stCondLst>
                                            <p:cond delay="800"/>
                                          </p:stCondLst>
                                        </p:cTn>
                                        <p:tgtEl>
                                          <p:spTgt spid="32"/>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repeatCount="indefinite" fill="hold" grpId="0" nodeType="clickEffect">
                                  <p:stCondLst>
                                    <p:cond delay="0"/>
                                  </p:stCondLst>
                                  <p:endCondLst>
                                    <p:cond evt="onNext" delay="0">
                                      <p:tgtEl>
                                        <p:sldTgt/>
                                      </p:tgtEl>
                                    </p:cond>
                                  </p:end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childTnLst>
                                </p:cTn>
                              </p:par>
                              <p:par>
                                <p:cTn id="100" presetID="32" presetClass="emph" presetSubtype="0" repeatCount="3000" fill="hold" grpId="1" nodeType="withEffect">
                                  <p:stCondLst>
                                    <p:cond delay="0"/>
                                  </p:stCondLst>
                                  <p:childTnLst>
                                    <p:animRot by="120000">
                                      <p:cBhvr>
                                        <p:cTn id="101" dur="100" fill="hold">
                                          <p:stCondLst>
                                            <p:cond delay="0"/>
                                          </p:stCondLst>
                                        </p:cTn>
                                        <p:tgtEl>
                                          <p:spTgt spid="35"/>
                                        </p:tgtEl>
                                        <p:attrNameLst>
                                          <p:attrName>r</p:attrName>
                                        </p:attrNameLst>
                                      </p:cBhvr>
                                    </p:animRot>
                                    <p:animRot by="-240000">
                                      <p:cBhvr>
                                        <p:cTn id="102" dur="200" fill="hold">
                                          <p:stCondLst>
                                            <p:cond delay="200"/>
                                          </p:stCondLst>
                                        </p:cTn>
                                        <p:tgtEl>
                                          <p:spTgt spid="35"/>
                                        </p:tgtEl>
                                        <p:attrNameLst>
                                          <p:attrName>r</p:attrName>
                                        </p:attrNameLst>
                                      </p:cBhvr>
                                    </p:animRot>
                                    <p:animRot by="240000">
                                      <p:cBhvr>
                                        <p:cTn id="103" dur="200" fill="hold">
                                          <p:stCondLst>
                                            <p:cond delay="400"/>
                                          </p:stCondLst>
                                        </p:cTn>
                                        <p:tgtEl>
                                          <p:spTgt spid="35"/>
                                        </p:tgtEl>
                                        <p:attrNameLst>
                                          <p:attrName>r</p:attrName>
                                        </p:attrNameLst>
                                      </p:cBhvr>
                                    </p:animRot>
                                    <p:animRot by="-240000">
                                      <p:cBhvr>
                                        <p:cTn id="104" dur="200" fill="hold">
                                          <p:stCondLst>
                                            <p:cond delay="600"/>
                                          </p:stCondLst>
                                        </p:cTn>
                                        <p:tgtEl>
                                          <p:spTgt spid="35"/>
                                        </p:tgtEl>
                                        <p:attrNameLst>
                                          <p:attrName>r</p:attrName>
                                        </p:attrNameLst>
                                      </p:cBhvr>
                                    </p:animRot>
                                    <p:animRot by="120000">
                                      <p:cBhvr>
                                        <p:cTn id="105" dur="200" fill="hold">
                                          <p:stCondLst>
                                            <p:cond delay="800"/>
                                          </p:stCondLst>
                                        </p:cTn>
                                        <p:tgtEl>
                                          <p:spTgt spid="35"/>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down)">
                                      <p:cBhvr>
                                        <p:cTn id="110" dur="500"/>
                                        <p:tgtEl>
                                          <p:spTgt spid="3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down)">
                                      <p:cBhvr>
                                        <p:cTn id="118" dur="500"/>
                                        <p:tgtEl>
                                          <p:spTgt spid="41"/>
                                        </p:tgtEl>
                                      </p:cBhvr>
                                    </p:animEffect>
                                  </p:childTnLst>
                                </p:cTn>
                              </p:par>
                              <p:par>
                                <p:cTn id="119" presetID="22" presetClass="entr" presetSubtype="4" fill="hold"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down)">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repeatCount="indefinite" fill="hold" grpId="0" nodeType="clickEffect">
                                  <p:stCondLst>
                                    <p:cond delay="0"/>
                                  </p:stCondLst>
                                  <p:endCondLst>
                                    <p:cond evt="onNext" delay="0">
                                      <p:tgtEl>
                                        <p:sldTgt/>
                                      </p:tgtEl>
                                    </p:cond>
                                  </p:end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1000"/>
                                        <p:tgtEl>
                                          <p:spTgt spid="47"/>
                                        </p:tgtEl>
                                      </p:cBhvr>
                                    </p:animEffect>
                                  </p:childTnLst>
                                </p:cTn>
                              </p:par>
                              <p:par>
                                <p:cTn id="127" presetID="32" presetClass="emph" presetSubtype="0" repeatCount="3000" fill="hold" grpId="1" nodeType="withEffect">
                                  <p:stCondLst>
                                    <p:cond delay="0"/>
                                  </p:stCondLst>
                                  <p:childTnLst>
                                    <p:animRot by="120000">
                                      <p:cBhvr>
                                        <p:cTn id="128" dur="100" fill="hold">
                                          <p:stCondLst>
                                            <p:cond delay="0"/>
                                          </p:stCondLst>
                                        </p:cTn>
                                        <p:tgtEl>
                                          <p:spTgt spid="47"/>
                                        </p:tgtEl>
                                        <p:attrNameLst>
                                          <p:attrName>r</p:attrName>
                                        </p:attrNameLst>
                                      </p:cBhvr>
                                    </p:animRot>
                                    <p:animRot by="-240000">
                                      <p:cBhvr>
                                        <p:cTn id="129" dur="200" fill="hold">
                                          <p:stCondLst>
                                            <p:cond delay="200"/>
                                          </p:stCondLst>
                                        </p:cTn>
                                        <p:tgtEl>
                                          <p:spTgt spid="47"/>
                                        </p:tgtEl>
                                        <p:attrNameLst>
                                          <p:attrName>r</p:attrName>
                                        </p:attrNameLst>
                                      </p:cBhvr>
                                    </p:animRot>
                                    <p:animRot by="240000">
                                      <p:cBhvr>
                                        <p:cTn id="130" dur="200" fill="hold">
                                          <p:stCondLst>
                                            <p:cond delay="400"/>
                                          </p:stCondLst>
                                        </p:cTn>
                                        <p:tgtEl>
                                          <p:spTgt spid="47"/>
                                        </p:tgtEl>
                                        <p:attrNameLst>
                                          <p:attrName>r</p:attrName>
                                        </p:attrNameLst>
                                      </p:cBhvr>
                                    </p:animRot>
                                    <p:animRot by="-240000">
                                      <p:cBhvr>
                                        <p:cTn id="131" dur="200" fill="hold">
                                          <p:stCondLst>
                                            <p:cond delay="600"/>
                                          </p:stCondLst>
                                        </p:cTn>
                                        <p:tgtEl>
                                          <p:spTgt spid="47"/>
                                        </p:tgtEl>
                                        <p:attrNameLst>
                                          <p:attrName>r</p:attrName>
                                        </p:attrNameLst>
                                      </p:cBhvr>
                                    </p:animRot>
                                    <p:animRot by="120000">
                                      <p:cBhvr>
                                        <p:cTn id="132" dur="200" fill="hold">
                                          <p:stCondLst>
                                            <p:cond delay="800"/>
                                          </p:stCondLst>
                                        </p:cTn>
                                        <p:tgtEl>
                                          <p:spTgt spid="47"/>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grpId="0" nodeType="click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wipe(down)">
                                      <p:cBhvr>
                                        <p:cTn id="137" dur="500"/>
                                        <p:tgtEl>
                                          <p:spTgt spid="40"/>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0"/>
                                        <p:tgtEl>
                                          <p:spTgt spid="45"/>
                                        </p:tgtEl>
                                      </p:cBhvr>
                                    </p:animEffect>
                                    <p:anim calcmode="lin" valueType="num">
                                      <p:cBhvr>
                                        <p:cTn id="143" dur="1000" fill="hold"/>
                                        <p:tgtEl>
                                          <p:spTgt spid="45"/>
                                        </p:tgtEl>
                                        <p:attrNameLst>
                                          <p:attrName>ppt_x</p:attrName>
                                        </p:attrNameLst>
                                      </p:cBhvr>
                                      <p:tavLst>
                                        <p:tav tm="0">
                                          <p:val>
                                            <p:strVal val="#ppt_x"/>
                                          </p:val>
                                        </p:tav>
                                        <p:tav tm="100000">
                                          <p:val>
                                            <p:strVal val="#ppt_x"/>
                                          </p:val>
                                        </p:tav>
                                      </p:tavLst>
                                    </p:anim>
                                    <p:anim calcmode="lin" valueType="num">
                                      <p:cBhvr>
                                        <p:cTn id="144" dur="1000" fill="hold"/>
                                        <p:tgtEl>
                                          <p:spTgt spid="45"/>
                                        </p:tgtEl>
                                        <p:attrNameLst>
                                          <p:attrName>ppt_y</p:attrName>
                                        </p:attrNameLst>
                                      </p:cBhvr>
                                      <p:tavLst>
                                        <p:tav tm="0">
                                          <p:val>
                                            <p:strVal val="#ppt_y+.1"/>
                                          </p:val>
                                        </p:tav>
                                        <p:tav tm="100000">
                                          <p:val>
                                            <p:strVal val="#ppt_y"/>
                                          </p:val>
                                        </p:tav>
                                      </p:tavLst>
                                    </p:anim>
                                  </p:childTnLst>
                                </p:cTn>
                              </p:par>
                              <p:par>
                                <p:cTn id="145" presetID="10"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500"/>
                                        <p:tgtEl>
                                          <p:spTgt spid="46"/>
                                        </p:tgtEl>
                                      </p:cBhvr>
                                    </p:animEffect>
                                  </p:childTnLst>
                                </p:cTn>
                              </p:par>
                              <p:par>
                                <p:cTn id="148" presetID="2" presetClass="entr" presetSubtype="2" fill="hold" nodeType="withEffect">
                                  <p:stCondLst>
                                    <p:cond delay="0"/>
                                  </p:stCondLst>
                                  <p:childTnLst>
                                    <p:set>
                                      <p:cBhvr>
                                        <p:cTn id="149" dur="1" fill="hold">
                                          <p:stCondLst>
                                            <p:cond delay="0"/>
                                          </p:stCondLst>
                                        </p:cTn>
                                        <p:tgtEl>
                                          <p:spTgt spid="44"/>
                                        </p:tgtEl>
                                        <p:attrNameLst>
                                          <p:attrName>style.visibility</p:attrName>
                                        </p:attrNameLst>
                                      </p:cBhvr>
                                      <p:to>
                                        <p:strVal val="visible"/>
                                      </p:to>
                                    </p:set>
                                    <p:anim calcmode="lin" valueType="num">
                                      <p:cBhvr additive="base">
                                        <p:cTn id="150" dur="500" fill="hold"/>
                                        <p:tgtEl>
                                          <p:spTgt spid="44"/>
                                        </p:tgtEl>
                                        <p:attrNameLst>
                                          <p:attrName>ppt_x</p:attrName>
                                        </p:attrNameLst>
                                      </p:cBhvr>
                                      <p:tavLst>
                                        <p:tav tm="0">
                                          <p:val>
                                            <p:strVal val="1+#ppt_w/2"/>
                                          </p:val>
                                        </p:tav>
                                        <p:tav tm="100000">
                                          <p:val>
                                            <p:strVal val="#ppt_x"/>
                                          </p:val>
                                        </p:tav>
                                      </p:tavLst>
                                    </p:anim>
                                    <p:anim calcmode="lin" valueType="num">
                                      <p:cBhvr additive="base">
                                        <p:cTn id="151" dur="500" fill="hold"/>
                                        <p:tgtEl>
                                          <p:spTgt spid="44"/>
                                        </p:tgtEl>
                                        <p:attrNameLst>
                                          <p:attrName>ppt_y</p:attrName>
                                        </p:attrNameLst>
                                      </p:cBhvr>
                                      <p:tavLst>
                                        <p:tav tm="0">
                                          <p:val>
                                            <p:strVal val="#ppt_y"/>
                                          </p:val>
                                        </p:tav>
                                        <p:tav tm="100000">
                                          <p:val>
                                            <p:strVal val="#ppt_y"/>
                                          </p:val>
                                        </p:tav>
                                      </p:tavLst>
                                    </p:anim>
                                  </p:childTnLst>
                                </p:cTn>
                              </p:par>
                              <p:par>
                                <p:cTn id="152" presetID="32" presetClass="emph" presetSubtype="0" repeatCount="indefinite" fill="hold" nodeType="withEffect">
                                  <p:stCondLst>
                                    <p:cond delay="0"/>
                                  </p:stCondLst>
                                  <p:childTnLst>
                                    <p:animRot by="120000">
                                      <p:cBhvr>
                                        <p:cTn id="153" dur="100" fill="hold">
                                          <p:stCondLst>
                                            <p:cond delay="0"/>
                                          </p:stCondLst>
                                        </p:cTn>
                                        <p:tgtEl>
                                          <p:spTgt spid="44"/>
                                        </p:tgtEl>
                                        <p:attrNameLst>
                                          <p:attrName>r</p:attrName>
                                        </p:attrNameLst>
                                      </p:cBhvr>
                                    </p:animRot>
                                    <p:animRot by="-240000">
                                      <p:cBhvr>
                                        <p:cTn id="154" dur="200" fill="hold">
                                          <p:stCondLst>
                                            <p:cond delay="200"/>
                                          </p:stCondLst>
                                        </p:cTn>
                                        <p:tgtEl>
                                          <p:spTgt spid="44"/>
                                        </p:tgtEl>
                                        <p:attrNameLst>
                                          <p:attrName>r</p:attrName>
                                        </p:attrNameLst>
                                      </p:cBhvr>
                                    </p:animRot>
                                    <p:animRot by="240000">
                                      <p:cBhvr>
                                        <p:cTn id="155" dur="200" fill="hold">
                                          <p:stCondLst>
                                            <p:cond delay="400"/>
                                          </p:stCondLst>
                                        </p:cTn>
                                        <p:tgtEl>
                                          <p:spTgt spid="44"/>
                                        </p:tgtEl>
                                        <p:attrNameLst>
                                          <p:attrName>r</p:attrName>
                                        </p:attrNameLst>
                                      </p:cBhvr>
                                    </p:animRot>
                                    <p:animRot by="-240000">
                                      <p:cBhvr>
                                        <p:cTn id="156" dur="200" fill="hold">
                                          <p:stCondLst>
                                            <p:cond delay="600"/>
                                          </p:stCondLst>
                                        </p:cTn>
                                        <p:tgtEl>
                                          <p:spTgt spid="44"/>
                                        </p:tgtEl>
                                        <p:attrNameLst>
                                          <p:attrName>r</p:attrName>
                                        </p:attrNameLst>
                                      </p:cBhvr>
                                    </p:animRot>
                                    <p:animRot by="120000">
                                      <p:cBhvr>
                                        <p:cTn id="157" dur="200" fill="hold">
                                          <p:stCondLst>
                                            <p:cond delay="8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2" grpId="0"/>
      <p:bldP spid="13" grpId="0" animBg="1"/>
      <p:bldP spid="13" grpId="1" animBg="1"/>
      <p:bldP spid="6" grpId="0" animBg="1"/>
      <p:bldP spid="15" grpId="0"/>
      <p:bldP spid="25" grpId="0" animBg="1"/>
      <p:bldP spid="25" grpId="1" animBg="1"/>
      <p:bldP spid="26" grpId="0" animBg="1"/>
      <p:bldP spid="27" grpId="0"/>
      <p:bldP spid="28" grpId="0" animBg="1"/>
      <p:bldP spid="28" grpId="1" animBg="1"/>
      <p:bldP spid="29" grpId="0" animBg="1"/>
      <p:bldP spid="30" grpId="0"/>
      <p:bldP spid="32" grpId="0" animBg="1"/>
      <p:bldP spid="32" grpId="1" animBg="1"/>
      <p:bldP spid="33" grpId="0" animBg="1"/>
      <p:bldP spid="34" grpId="0"/>
      <p:bldP spid="35" grpId="0" animBg="1"/>
      <p:bldP spid="35" grpId="1" animBg="1"/>
      <p:bldP spid="36" grpId="0" animBg="1"/>
      <p:bldP spid="37" grpId="0"/>
      <p:bldP spid="40" grpId="0"/>
      <p:bldP spid="41" grpId="0"/>
      <p:bldP spid="45" grpId="0" animBg="1"/>
      <p:bldP spid="46" grpId="0"/>
      <p:bldP spid="47" grpId="0" animBg="1"/>
      <p:bldP spid="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4" y="1669312"/>
            <a:ext cx="10292317" cy="487097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782334" y="618821"/>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62135"/>
            <a:ext cx="9973340" cy="4478149"/>
          </a:xfrm>
          <a:prstGeom prst="rect">
            <a:avLst/>
          </a:prstGeom>
          <a:noFill/>
        </p:spPr>
        <p:txBody>
          <a:bodyPr wrap="square" rtlCol="0">
            <a:spAutoFit/>
          </a:bodyPr>
          <a:lstStyle/>
          <a:p>
            <a:pPr>
              <a:spcBef>
                <a:spcPts val="600"/>
              </a:spcBef>
            </a:pPr>
            <a:r>
              <a:rPr lang="vi-VN" sz="2400" b="1">
                <a:latin typeface="Roboto" panose="02000000000000000000" pitchFamily="2" charset="0"/>
                <a:ea typeface="Roboto" panose="02000000000000000000" pitchFamily="2" charset="0"/>
              </a:rPr>
              <a:t>1. </a:t>
            </a:r>
            <a:r>
              <a:rPr lang="en-US" sz="2400">
                <a:latin typeface="Roboto" panose="02000000000000000000" pitchFamily="2" charset="0"/>
                <a:ea typeface="Roboto" panose="02000000000000000000" pitchFamily="2" charset="0"/>
              </a:rPr>
              <a:t>Làm tròn số đến hàng trăm rồi ước lượng tổng</a:t>
            </a:r>
            <a:r>
              <a:rPr lang="vi-VN" sz="2400">
                <a:latin typeface="Roboto" panose="02000000000000000000" pitchFamily="2" charset="0"/>
                <a:ea typeface="Roboto" panose="02000000000000000000" pitchFamily="2" charset="0"/>
              </a:rPr>
              <a:t>. </a:t>
            </a:r>
            <a:endParaRPr lang="en-US" sz="2400">
              <a:latin typeface="Roboto" panose="02000000000000000000" pitchFamily="2" charset="0"/>
              <a:ea typeface="Roboto" panose="02000000000000000000" pitchFamily="2" charset="0"/>
            </a:endParaRPr>
          </a:p>
          <a:p>
            <a:pPr>
              <a:spcBef>
                <a:spcPts val="600"/>
              </a:spcBef>
            </a:pPr>
            <a:r>
              <a:rPr lang="en-US" sz="2400">
                <a:latin typeface="Roboto" panose="02000000000000000000" pitchFamily="2" charset="0"/>
                <a:ea typeface="Roboto" panose="02000000000000000000" pitchFamily="2" charset="0"/>
              </a:rPr>
              <a:t>31</a:t>
            </a:r>
            <a:r>
              <a:rPr lang="vi-VN" sz="2400">
                <a:latin typeface="Roboto" panose="02000000000000000000" pitchFamily="2" charset="0"/>
                <a:ea typeface="Roboto" panose="02000000000000000000" pitchFamily="2" charset="0"/>
              </a:rPr>
              <a:t>7</a:t>
            </a:r>
            <a:r>
              <a:rPr lang="en-US" sz="2400">
                <a:latin typeface="Roboto" panose="02000000000000000000" pitchFamily="2" charset="0"/>
                <a:ea typeface="Roboto" panose="02000000000000000000" pitchFamily="2" charset="0"/>
              </a:rPr>
              <a:t> </a:t>
            </a:r>
            <a:r>
              <a:rPr lang="vi-VN" sz="2400">
                <a:latin typeface="Roboto" panose="02000000000000000000" pitchFamily="2" charset="0"/>
                <a:ea typeface="Roboto" panose="02000000000000000000" pitchFamily="2" charset="0"/>
              </a:rPr>
              <a:t>+ 426</a:t>
            </a:r>
            <a:r>
              <a:rPr lang="en-US" sz="2400">
                <a:latin typeface="Roboto" panose="02000000000000000000" pitchFamily="2" charset="0"/>
                <a:ea typeface="Roboto" panose="02000000000000000000" pitchFamily="2" charset="0"/>
              </a:rPr>
              <a:t>:</a:t>
            </a:r>
            <a:r>
              <a:rPr lang="vi-VN" sz="2400">
                <a:latin typeface="Roboto" panose="02000000000000000000" pitchFamily="2" charset="0"/>
                <a:ea typeface="Roboto" panose="02000000000000000000" pitchFamily="2" charset="0"/>
              </a:rPr>
              <a:t> ………………………………………………………………………………………..</a:t>
            </a:r>
          </a:p>
          <a:p>
            <a:pPr>
              <a:spcBef>
                <a:spcPts val="600"/>
              </a:spcBef>
            </a:pPr>
            <a:r>
              <a:rPr lang="vi-VN" sz="2400">
                <a:latin typeface="Roboto" panose="02000000000000000000" pitchFamily="2" charset="0"/>
                <a:ea typeface="Roboto" panose="02000000000000000000" pitchFamily="2" charset="0"/>
              </a:rPr>
              <a:t>2</a:t>
            </a:r>
            <a:r>
              <a:rPr lang="en-US" sz="2400">
                <a:latin typeface="Roboto" panose="02000000000000000000" pitchFamily="2" charset="0"/>
                <a:ea typeface="Roboto" panose="02000000000000000000" pitchFamily="2" charset="0"/>
              </a:rPr>
              <a:t>6</a:t>
            </a:r>
            <a:r>
              <a:rPr lang="vi-VN" sz="2400">
                <a:latin typeface="Roboto" panose="02000000000000000000" pitchFamily="2" charset="0"/>
                <a:ea typeface="Roboto" panose="02000000000000000000" pitchFamily="2" charset="0"/>
              </a:rPr>
              <a:t>3 + 2</a:t>
            </a:r>
            <a:r>
              <a:rPr lang="en-US" sz="2400">
                <a:latin typeface="Roboto" panose="02000000000000000000" pitchFamily="2" charset="0"/>
                <a:ea typeface="Roboto" panose="02000000000000000000" pitchFamily="2" charset="0"/>
              </a:rPr>
              <a:t>8</a:t>
            </a:r>
            <a:r>
              <a:rPr lang="vi-VN" sz="2400">
                <a:latin typeface="Roboto" panose="02000000000000000000" pitchFamily="2" charset="0"/>
                <a:ea typeface="Roboto" panose="02000000000000000000" pitchFamily="2" charset="0"/>
              </a:rPr>
              <a:t>1</a:t>
            </a:r>
            <a:r>
              <a:rPr lang="en-US" sz="2400">
                <a:latin typeface="Roboto" panose="02000000000000000000" pitchFamily="2" charset="0"/>
                <a:ea typeface="Roboto" panose="02000000000000000000" pitchFamily="2" charset="0"/>
              </a:rPr>
              <a:t>:</a:t>
            </a:r>
            <a:r>
              <a:rPr lang="vi-VN" sz="2400">
                <a:latin typeface="Roboto" panose="02000000000000000000" pitchFamily="2" charset="0"/>
                <a:ea typeface="Roboto" panose="02000000000000000000" pitchFamily="2" charset="0"/>
              </a:rPr>
              <a:t> ……………………………………………………………………………………….</a:t>
            </a:r>
          </a:p>
          <a:p>
            <a:pPr>
              <a:spcBef>
                <a:spcPts val="600"/>
              </a:spcBef>
            </a:pPr>
            <a:r>
              <a:rPr lang="vi-VN" sz="2400">
                <a:latin typeface="Roboto" panose="02000000000000000000" pitchFamily="2" charset="0"/>
                <a:ea typeface="Roboto" panose="02000000000000000000" pitchFamily="2" charset="0"/>
              </a:rPr>
              <a:t>359 + </a:t>
            </a:r>
            <a:r>
              <a:rPr lang="en-US" sz="2400">
                <a:latin typeface="Roboto" panose="02000000000000000000" pitchFamily="2" charset="0"/>
                <a:ea typeface="Roboto" panose="02000000000000000000" pitchFamily="2" charset="0"/>
              </a:rPr>
              <a:t>4</a:t>
            </a:r>
            <a:r>
              <a:rPr lang="vi-VN" sz="2400">
                <a:latin typeface="Roboto" panose="02000000000000000000" pitchFamily="2" charset="0"/>
                <a:ea typeface="Roboto" panose="02000000000000000000" pitchFamily="2" charset="0"/>
              </a:rPr>
              <a:t>03</a:t>
            </a:r>
            <a:r>
              <a:rPr lang="en-US" sz="2400">
                <a:latin typeface="Roboto" panose="02000000000000000000" pitchFamily="2" charset="0"/>
                <a:ea typeface="Roboto" panose="02000000000000000000" pitchFamily="2" charset="0"/>
              </a:rPr>
              <a:t>:</a:t>
            </a:r>
            <a:r>
              <a:rPr lang="vi-VN" sz="2400">
                <a:latin typeface="Roboto" panose="02000000000000000000" pitchFamily="2" charset="0"/>
                <a:ea typeface="Roboto" panose="02000000000000000000" pitchFamily="2" charset="0"/>
              </a:rPr>
              <a:t> ……………………………………………………………………………………….</a:t>
            </a:r>
          </a:p>
          <a:p>
            <a:pPr>
              <a:spcBef>
                <a:spcPts val="600"/>
              </a:spcBef>
            </a:pPr>
            <a:r>
              <a:rPr lang="vi-VN" sz="2400" b="1">
                <a:latin typeface="Roboto" panose="02000000000000000000" pitchFamily="2" charset="0"/>
                <a:ea typeface="Roboto" panose="02000000000000000000" pitchFamily="2" charset="0"/>
              </a:rPr>
              <a:t>2. </a:t>
            </a:r>
            <a:r>
              <a:rPr lang="vi-VN" sz="2400">
                <a:latin typeface="Roboto" panose="02000000000000000000" pitchFamily="2" charset="0"/>
                <a:ea typeface="Roboto" panose="02000000000000000000" pitchFamily="2" charset="0"/>
              </a:rPr>
              <a:t>Em hãy xem bảng giá tại hoạt động 3 (SGK Tr.55) và cho biết:</a:t>
            </a:r>
          </a:p>
          <a:p>
            <a:pPr>
              <a:spcBef>
                <a:spcPts val="600"/>
              </a:spcBef>
            </a:pPr>
            <a:r>
              <a:rPr lang="vi-VN" sz="2400">
                <a:latin typeface="Roboto" panose="02000000000000000000" pitchFamily="2" charset="0"/>
                <a:ea typeface="Roboto" panose="02000000000000000000" pitchFamily="2" charset="0"/>
              </a:rPr>
              <a:t>a. Mặt hàng có giá </a:t>
            </a:r>
            <a:r>
              <a:rPr lang="en-US" sz="2400">
                <a:latin typeface="Roboto" panose="02000000000000000000" pitchFamily="2" charset="0"/>
                <a:ea typeface="Roboto" panose="02000000000000000000" pitchFamily="2" charset="0"/>
              </a:rPr>
              <a:t>được làm tròn lên </a:t>
            </a:r>
            <a:r>
              <a:rPr lang="vi-VN" sz="2400">
                <a:latin typeface="Roboto" panose="02000000000000000000" pitchFamily="2" charset="0"/>
                <a:ea typeface="Roboto" panose="02000000000000000000" pitchFamily="2" charset="0"/>
              </a:rPr>
              <a:t>là:……………………………………………….</a:t>
            </a:r>
          </a:p>
          <a:p>
            <a:pPr>
              <a:spcBef>
                <a:spcPts val="600"/>
              </a:spcBef>
            </a:pPr>
            <a:r>
              <a:rPr lang="vi-VN" sz="2400">
                <a:latin typeface="Roboto" panose="02000000000000000000" pitchFamily="2" charset="0"/>
                <a:ea typeface="Roboto" panose="02000000000000000000" pitchFamily="2" charset="0"/>
              </a:rPr>
              <a:t>………………………………………………………………………………………………………………….</a:t>
            </a:r>
          </a:p>
          <a:p>
            <a:pPr>
              <a:spcBef>
                <a:spcPts val="600"/>
              </a:spcBef>
            </a:pPr>
            <a:r>
              <a:rPr lang="vi-VN" sz="2400">
                <a:latin typeface="Roboto" panose="02000000000000000000" pitchFamily="2" charset="0"/>
                <a:ea typeface="Roboto" panose="02000000000000000000" pitchFamily="2" charset="0"/>
              </a:rPr>
              <a:t>b. Mặt hàng có giá </a:t>
            </a:r>
            <a:r>
              <a:rPr lang="en-US" sz="2400">
                <a:latin typeface="Roboto" panose="02000000000000000000" pitchFamily="2" charset="0"/>
                <a:ea typeface="Roboto" panose="02000000000000000000" pitchFamily="2" charset="0"/>
              </a:rPr>
              <a:t>được làm tròn xuống </a:t>
            </a:r>
            <a:r>
              <a:rPr lang="vi-VN" sz="2400">
                <a:latin typeface="Roboto" panose="02000000000000000000" pitchFamily="2" charset="0"/>
                <a:ea typeface="Roboto" panose="02000000000000000000" pitchFamily="2" charset="0"/>
              </a:rPr>
              <a:t>là:………………………………………………</a:t>
            </a:r>
          </a:p>
          <a:p>
            <a:pPr>
              <a:spcBef>
                <a:spcPts val="600"/>
              </a:spcBef>
            </a:pPr>
            <a:r>
              <a:rPr lang="vi-VN" sz="2400">
                <a:latin typeface="Roboto" panose="02000000000000000000" pitchFamily="2" charset="0"/>
                <a:ea typeface="Roboto" panose="02000000000000000000" pitchFamily="2" charset="0"/>
              </a:rPr>
              <a:t>c. Cặp mặt hàng nào có giá ước lượng bằng nhau</a:t>
            </a:r>
            <a:r>
              <a:rPr lang="en-US" sz="2400">
                <a:latin typeface="Roboto" panose="02000000000000000000" pitchFamily="2" charset="0"/>
                <a:ea typeface="Roboto" panose="02000000000000000000" pitchFamily="2" charset="0"/>
              </a:rPr>
              <a:t>?</a:t>
            </a:r>
          </a:p>
          <a:p>
            <a:pPr>
              <a:spcBef>
                <a:spcPts val="600"/>
              </a:spcBef>
            </a:pPr>
            <a:r>
              <a:rPr lang="vi-VN" sz="2400">
                <a:latin typeface="Roboto" panose="02000000000000000000" pitchFamily="2" charset="0"/>
                <a:ea typeface="Roboto" panose="02000000000000000000" pitchFamily="2" charset="0"/>
              </a:rPr>
              <a:t>…………………………………………………………………………………………………………………………</a:t>
            </a:r>
          </a:p>
        </p:txBody>
      </p:sp>
      <p:sp>
        <p:nvSpPr>
          <p:cNvPr id="22" name="TextBox 21"/>
          <p:cNvSpPr txBox="1"/>
          <p:nvPr/>
        </p:nvSpPr>
        <p:spPr>
          <a:xfrm>
            <a:off x="3623783" y="6004842"/>
            <a:ext cx="5594741" cy="461665"/>
          </a:xfrm>
          <a:prstGeom prst="rect">
            <a:avLst/>
          </a:prstGeom>
          <a:noFill/>
        </p:spPr>
        <p:txBody>
          <a:bodyPr wrap="square" rtlCol="0">
            <a:spAutoFit/>
          </a:bodyPr>
          <a:lstStyle/>
          <a:p>
            <a:pPr lvl="0" algn="just">
              <a:defRPr/>
            </a:pPr>
            <a:r>
              <a:rPr lang="en-US" sz="2400">
                <a:solidFill>
                  <a:srgbClr val="FF0000"/>
                </a:solidFill>
                <a:latin typeface="Roboto" panose="02000000000000000000" pitchFamily="2" charset="0"/>
                <a:ea typeface="Roboto" panose="02000000000000000000" pitchFamily="2" charset="0"/>
              </a:rPr>
              <a:t>Băng dính hai mặt và keo dán lỏng</a:t>
            </a:r>
          </a:p>
        </p:txBody>
      </p:sp>
      <p:sp>
        <p:nvSpPr>
          <p:cNvPr id="14" name="TextBox 13"/>
          <p:cNvSpPr txBox="1"/>
          <p:nvPr/>
        </p:nvSpPr>
        <p:spPr>
          <a:xfrm>
            <a:off x="2989920" y="2454949"/>
            <a:ext cx="2543777"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sym typeface="Wingdings" panose="05000000000000000000" pitchFamily="2" charset="2"/>
              </a:rPr>
              <a:t>300 + 400 = 700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6802950" y="4221835"/>
            <a:ext cx="4134408" cy="830997"/>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sym typeface="Wingdings" panose="05000000000000000000" pitchFamily="2" charset="2"/>
              </a:rPr>
              <a:t>Giấy thủ công, keo dán lỏng, dây len, bút máy</a:t>
            </a:r>
            <a:endParaRPr lang="vi-VN" sz="2400">
              <a:solidFill>
                <a:srgbClr val="FF0000"/>
              </a:solidFill>
              <a:latin typeface="Roboto" panose="02000000000000000000" pitchFamily="2" charset="0"/>
              <a:ea typeface="Roboto" panose="02000000000000000000" pitchFamily="2" charset="0"/>
              <a:sym typeface="Wingdings" panose="05000000000000000000" pitchFamily="2" charset="2"/>
            </a:endParaRPr>
          </a:p>
        </p:txBody>
      </p:sp>
      <p:sp>
        <p:nvSpPr>
          <p:cNvPr id="9" name="TextBox 8"/>
          <p:cNvSpPr txBox="1"/>
          <p:nvPr/>
        </p:nvSpPr>
        <p:spPr>
          <a:xfrm>
            <a:off x="2989921" y="2896920"/>
            <a:ext cx="2497549"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sym typeface="Wingdings" panose="05000000000000000000" pitchFamily="2" charset="2"/>
              </a:rPr>
              <a:t>300 + 300 = 600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0" name="TextBox 9"/>
          <p:cNvSpPr txBox="1"/>
          <p:nvPr/>
        </p:nvSpPr>
        <p:spPr>
          <a:xfrm>
            <a:off x="2989920" y="3336845"/>
            <a:ext cx="2497549"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sym typeface="Wingdings" panose="05000000000000000000" pitchFamily="2" charset="2"/>
              </a:rPr>
              <a:t>400 + 400 = 800</a:t>
            </a: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7309341" y="5115933"/>
            <a:ext cx="2659810" cy="461665"/>
          </a:xfrm>
          <a:prstGeom prst="rect">
            <a:avLst/>
          </a:prstGeom>
          <a:noFill/>
        </p:spPr>
        <p:txBody>
          <a:bodyPr wrap="square" rtlCol="0">
            <a:spAutoFit/>
          </a:bodyPr>
          <a:lstStyle/>
          <a:p>
            <a:pPr lvl="0">
              <a:defRPr/>
            </a:pPr>
            <a:r>
              <a:rPr lang="en-US" sz="2400">
                <a:solidFill>
                  <a:srgbClr val="FF0000"/>
                </a:solidFill>
                <a:latin typeface="Roboto" panose="02000000000000000000" pitchFamily="2" charset="0"/>
                <a:ea typeface="Roboto" panose="02000000000000000000" pitchFamily="2" charset="0"/>
                <a:sym typeface="Wingdings" panose="05000000000000000000" pitchFamily="2" charset="2"/>
              </a:rPr>
              <a:t>Băng dính hai mặt</a:t>
            </a:r>
            <a:endParaRPr lang="vi-VN" sz="2400">
              <a:solidFill>
                <a:srgbClr val="FF0000"/>
              </a:solidFill>
              <a:latin typeface="Roboto" panose="02000000000000000000" pitchFamily="2" charset="0"/>
              <a:ea typeface="Roboto" panose="02000000000000000000" pitchFamily="2" charset="0"/>
              <a:sym typeface="Wingdings" panose="05000000000000000000" pitchFamily="2" charset="2"/>
            </a:endParaRPr>
          </a:p>
        </p:txBody>
      </p:sp>
    </p:spTree>
    <p:extLst>
      <p:ext uri="{BB962C8B-B14F-4D97-AF65-F5344CB8AC3E}">
        <p14:creationId xmlns:p14="http://schemas.microsoft.com/office/powerpoint/2010/main" val="289749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1"/>
      <p:bldP spid="14" grpId="0"/>
      <p:bldP spid="15" grpId="0"/>
      <p:bldP spid="9" grpId="0"/>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29" y="265835"/>
            <a:ext cx="2219635" cy="1531791"/>
          </a:xfrm>
          <a:prstGeom prst="rect">
            <a:avLst/>
          </a:prstGeom>
        </p:spPr>
      </p:pic>
      <p:sp>
        <p:nvSpPr>
          <p:cNvPr id="7" name="TextBox 6">
            <a:extLst>
              <a:ext uri="{FF2B5EF4-FFF2-40B4-BE49-F238E27FC236}">
                <a16:creationId xmlns:a16="http://schemas.microsoft.com/office/drawing/2014/main" id="{0FAEFCE1-959C-BE44-9E87-D0583BEF9FEB}"/>
              </a:ext>
            </a:extLst>
          </p:cNvPr>
          <p:cNvSpPr txBox="1"/>
          <p:nvPr/>
        </p:nvSpPr>
        <p:spPr>
          <a:xfrm>
            <a:off x="1596118" y="2867507"/>
            <a:ext cx="82532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Giấy A4, giấy màu, băng dính hai mặt, kéo, keo dán </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FD36DBB5-5DEA-6C24-819C-784A0D46DCDB}"/>
              </a:ext>
            </a:extLst>
          </p:cNvPr>
          <p:cNvPicPr>
            <a:picLocks noChangeAspect="1"/>
          </p:cNvPicPr>
          <p:nvPr/>
        </p:nvPicPr>
        <p:blipFill>
          <a:blip r:embed="rId4"/>
          <a:stretch>
            <a:fillRect/>
          </a:stretch>
        </p:blipFill>
        <p:spPr>
          <a:xfrm>
            <a:off x="3081344" y="4710043"/>
            <a:ext cx="2203916" cy="1769811"/>
          </a:xfrm>
          <a:prstGeom prst="rect">
            <a:avLst/>
          </a:prstGeom>
        </p:spPr>
      </p:pic>
      <p:pic>
        <p:nvPicPr>
          <p:cNvPr id="9" name="Picture 8">
            <a:extLst>
              <a:ext uri="{FF2B5EF4-FFF2-40B4-BE49-F238E27FC236}">
                <a16:creationId xmlns:a16="http://schemas.microsoft.com/office/drawing/2014/main" id="{8E432F47-C4EF-863B-0B66-4C0BA95BB553}"/>
              </a:ext>
            </a:extLst>
          </p:cNvPr>
          <p:cNvPicPr>
            <a:picLocks noChangeAspect="1"/>
          </p:cNvPicPr>
          <p:nvPr/>
        </p:nvPicPr>
        <p:blipFill rotWithShape="1">
          <a:blip r:embed="rId5"/>
          <a:srcRect l="34595" r="29458"/>
          <a:stretch/>
        </p:blipFill>
        <p:spPr>
          <a:xfrm>
            <a:off x="5887086" y="4304586"/>
            <a:ext cx="820882" cy="1851102"/>
          </a:xfrm>
          <a:prstGeom prst="rect">
            <a:avLst/>
          </a:prstGeom>
        </p:spPr>
      </p:pic>
      <p:pic>
        <p:nvPicPr>
          <p:cNvPr id="10" name="Picture 9">
            <a:extLst>
              <a:ext uri="{FF2B5EF4-FFF2-40B4-BE49-F238E27FC236}">
                <a16:creationId xmlns:a16="http://schemas.microsoft.com/office/drawing/2014/main" id="{3E28413C-9FE2-DF93-41C8-7FBE910ED947}"/>
              </a:ext>
            </a:extLst>
          </p:cNvPr>
          <p:cNvPicPr>
            <a:picLocks noChangeAspect="1"/>
          </p:cNvPicPr>
          <p:nvPr/>
        </p:nvPicPr>
        <p:blipFill>
          <a:blip r:embed="rId6"/>
          <a:stretch>
            <a:fillRect/>
          </a:stretch>
        </p:blipFill>
        <p:spPr>
          <a:xfrm>
            <a:off x="6864864" y="4408045"/>
            <a:ext cx="2648846" cy="2107037"/>
          </a:xfrm>
          <a:prstGeom prst="rect">
            <a:avLst/>
          </a:prstGeom>
        </p:spPr>
      </p:pic>
      <p:sp>
        <p:nvSpPr>
          <p:cNvPr id="11" name="TextBox 10">
            <a:extLst>
              <a:ext uri="{FF2B5EF4-FFF2-40B4-BE49-F238E27FC236}">
                <a16:creationId xmlns:a16="http://schemas.microsoft.com/office/drawing/2014/main" id="{B725248E-A0D6-AD5A-5800-9A78FC7887FD}"/>
              </a:ext>
            </a:extLst>
          </p:cNvPr>
          <p:cNvSpPr txBox="1"/>
          <p:nvPr/>
        </p:nvSpPr>
        <p:spPr>
          <a:xfrm>
            <a:off x="4241960" y="566232"/>
            <a:ext cx="4831702"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lvl="0">
              <a:defRPr/>
            </a:pPr>
            <a:r>
              <a:rPr lang="vi-VN" sz="3200">
                <a:solidFill>
                  <a:schemeClr val="bg1"/>
                </a:solidFill>
                <a:latin typeface="Roboto Black" panose="02000000000000000000" pitchFamily="2" charset="0"/>
                <a:ea typeface="Roboto Black" panose="02000000000000000000" pitchFamily="2" charset="0"/>
              </a:rPr>
              <a:t>Chuẩn bị cho giờ học sau</a:t>
            </a:r>
            <a:endParaRPr kumimoji="0" lang="en-US"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14" name="TextBox 13">
            <a:extLst>
              <a:ext uri="{FF2B5EF4-FFF2-40B4-BE49-F238E27FC236}">
                <a16:creationId xmlns:a16="http://schemas.microsoft.com/office/drawing/2014/main" id="{F47EDC76-93E4-69B2-B3EB-FFBB9F9285CB}"/>
              </a:ext>
            </a:extLst>
          </p:cNvPr>
          <p:cNvSpPr txBox="1"/>
          <p:nvPr/>
        </p:nvSpPr>
        <p:spPr>
          <a:xfrm>
            <a:off x="1984664" y="2235928"/>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Chuẩn bị dụng</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cụ và </a:t>
            </a: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vật liệu cho buổi học sau:</a:t>
            </a:r>
          </a:p>
        </p:txBody>
      </p:sp>
      <p:pic>
        <p:nvPicPr>
          <p:cNvPr id="16" name="Picture 15">
            <a:extLst>
              <a:ext uri="{FF2B5EF4-FFF2-40B4-BE49-F238E27FC236}">
                <a16:creationId xmlns:a16="http://schemas.microsoft.com/office/drawing/2014/main" id="{2F0B38A0-9C2A-CC9E-621D-1963F69D092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844">
                        <a14:foregroundMark x1="10983" y1="30189" x2="45087" y2="50000"/>
                        <a14:foregroundMark x1="40462" y1="65094" x2="25434" y2="80189"/>
                      </a14:backgroundRemoval>
                    </a14:imgEffect>
                  </a14:imgLayer>
                </a14:imgProps>
              </a:ext>
            </a:extLst>
          </a:blip>
          <a:stretch>
            <a:fillRect/>
          </a:stretch>
        </p:blipFill>
        <p:spPr>
          <a:xfrm>
            <a:off x="6707968" y="3530840"/>
            <a:ext cx="1712363" cy="1049194"/>
          </a:xfrm>
          <a:prstGeom prst="rect">
            <a:avLst/>
          </a:prstGeom>
          <a:effectLst>
            <a:outerShdw blurRad="63500" sx="102000" sy="102000" algn="ctr" rotWithShape="0">
              <a:prstClr val="black">
                <a:alpha val="40000"/>
              </a:prstClr>
            </a:outerShdw>
          </a:effectLst>
        </p:spPr>
      </p:pic>
      <p:pic>
        <p:nvPicPr>
          <p:cNvPr id="18" name="Picture 17"/>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26866" b="85489" l="9945" r="98343"/>
                    </a14:imgEffect>
                  </a14:imgLayer>
                </a14:imgProps>
              </a:ext>
              <a:ext uri="{28A0092B-C50C-407E-A947-70E740481C1C}">
                <a14:useLocalDpi xmlns:a14="http://schemas.microsoft.com/office/drawing/2010/main" val="0"/>
              </a:ext>
            </a:extLst>
          </a:blip>
          <a:srcRect t="24941" b="13099"/>
          <a:stretch/>
        </p:blipFill>
        <p:spPr>
          <a:xfrm>
            <a:off x="576256" y="3392002"/>
            <a:ext cx="2505088" cy="2069562"/>
          </a:xfrm>
          <a:prstGeom prst="rect">
            <a:avLst/>
          </a:prstGeom>
        </p:spPr>
      </p:pic>
    </p:spTree>
    <p:extLst>
      <p:ext uri="{BB962C8B-B14F-4D97-AF65-F5344CB8AC3E}">
        <p14:creationId xmlns:p14="http://schemas.microsoft.com/office/powerpoint/2010/main" val="23432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59452" y="1399825"/>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30945" y="2999197"/>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0561" y="3877896"/>
            <a:ext cx="1588399" cy="2602531"/>
          </a:xfrm>
          <a:prstGeom prst="rect">
            <a:avLst/>
          </a:prstGeom>
        </p:spPr>
      </p:pic>
      <p:pic>
        <p:nvPicPr>
          <p:cNvPr id="5" name="Picture 4">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29" y="265835"/>
            <a:ext cx="2219635" cy="1531791"/>
          </a:xfrm>
          <a:prstGeom prst="rect">
            <a:avLst/>
          </a:prstGeom>
        </p:spPr>
      </p:pic>
    </p:spTree>
    <p:extLst>
      <p:ext uri="{BB962C8B-B14F-4D97-AF65-F5344CB8AC3E}">
        <p14:creationId xmlns:p14="http://schemas.microsoft.com/office/powerpoint/2010/main" val="282173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0 3.33333E-6 L 0 -0.07223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43829" y="1614389"/>
            <a:ext cx="7820025" cy="584775"/>
          </a:xfrm>
          <a:prstGeom prst="rect">
            <a:avLst/>
          </a:prstGeom>
          <a:noFill/>
        </p:spPr>
        <p:txBody>
          <a:bodyPr wrap="square" rtlCol="0">
            <a:spAutoFit/>
          </a:bodyPr>
          <a:lstStyle/>
          <a:p>
            <a:pPr lvl="0" algn="ctr">
              <a:defRPr/>
            </a:pPr>
            <a:r>
              <a:rPr lang="en-US" altLang="zh-CN" sz="3200" b="1">
                <a:solidFill>
                  <a:prstClr val="white"/>
                </a:solidFill>
                <a:latin typeface="Roboto Black" panose="02000000000000000000" pitchFamily="2" charset="0"/>
                <a:ea typeface="Roboto Black" panose="02000000000000000000" pitchFamily="2" charset="0"/>
              </a:rPr>
              <a:t>Trò chơi phép lịch sự</a:t>
            </a:r>
            <a:endParaRPr kumimoji="0" lang="en-US" altLang="zh-CN" sz="3200" b="1"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endParaRPr>
          </a:p>
        </p:txBody>
      </p:sp>
      <p:sp>
        <p:nvSpPr>
          <p:cNvPr id="15" name="Rounded Rectangle 14"/>
          <p:cNvSpPr/>
          <p:nvPr/>
        </p:nvSpPr>
        <p:spPr>
          <a:xfrm>
            <a:off x="411710" y="3649548"/>
            <a:ext cx="2379191" cy="22098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a:off x="589372" y="4000990"/>
            <a:ext cx="202386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Một</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bạn hô khẩu lệnh, các bạn khác thực hiện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Rounded Rectangle 16"/>
          <p:cNvSpPr/>
          <p:nvPr/>
        </p:nvSpPr>
        <p:spPr>
          <a:xfrm>
            <a:off x="3105746" y="3649548"/>
            <a:ext cx="2379191" cy="22098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3194324" y="3969618"/>
            <a:ext cx="22906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Nếu</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khẩu lệnh có chữ “Mời”, các bạn làm theo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Rounded Rectangle 8"/>
          <p:cNvSpPr/>
          <p:nvPr/>
        </p:nvSpPr>
        <p:spPr>
          <a:xfrm>
            <a:off x="5711204" y="3680920"/>
            <a:ext cx="2379191" cy="220980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5789149" y="3980251"/>
            <a:ext cx="22906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a:solidFill>
                  <a:srgbClr val="002060"/>
                </a:solidFill>
                <a:latin typeface="Roboto" panose="02000000000000000000" pitchFamily="2" charset="0"/>
                <a:ea typeface="Roboto" panose="02000000000000000000" pitchFamily="2" charset="0"/>
              </a:rPr>
              <a:t>Nếu khẩu lệnh không có chữ “Mời”, các bạn không làm theo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679" y="2971947"/>
            <a:ext cx="3303456" cy="2577964"/>
          </a:xfrm>
          <a:prstGeom prst="rect">
            <a:avLst/>
          </a:prstGeom>
        </p:spPr>
      </p:pic>
      <p:sp>
        <p:nvSpPr>
          <p:cNvPr id="12" name="TextBox 11"/>
          <p:cNvSpPr txBox="1"/>
          <p:nvPr/>
        </p:nvSpPr>
        <p:spPr>
          <a:xfrm>
            <a:off x="2310272" y="493506"/>
            <a:ext cx="5982390" cy="769441"/>
          </a:xfrm>
          <a:prstGeom prst="rect">
            <a:avLst/>
          </a:prstGeom>
          <a:noFill/>
        </p:spPr>
        <p:txBody>
          <a:bodyPr wrap="square" rtlCol="0">
            <a:spAutoFit/>
          </a:bodyPr>
          <a:lstStyle/>
          <a:p>
            <a:pPr lvl="0" algn="ctr">
              <a:defRPr/>
            </a:pPr>
            <a:r>
              <a:rPr lang="en-US" altLang="zh-CN" sz="4400" b="1">
                <a:solidFill>
                  <a:schemeClr val="bg1"/>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19386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9553350" y="5605095"/>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9555932" y="6021354"/>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071"/>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5080077" y="757472"/>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BÀI 11</a:t>
            </a:r>
          </a:p>
        </p:txBody>
      </p:sp>
      <p:sp>
        <p:nvSpPr>
          <p:cNvPr id="8" name="TextBox 7"/>
          <p:cNvSpPr txBox="1"/>
          <p:nvPr/>
        </p:nvSpPr>
        <p:spPr>
          <a:xfrm>
            <a:off x="1405054" y="1748074"/>
            <a:ext cx="94012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THỰC HÀNH ƯỚC LƯỢNG TRONG TÍNH TOÁN ĐƠN GIẢN</a:t>
            </a:r>
            <a:endParaRPr kumimoji="0" lang="en-US" altLang="zh-CN"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026" name="Picture 2">
            <a:extLst>
              <a:ext uri="{FF2B5EF4-FFF2-40B4-BE49-F238E27FC236}">
                <a16:creationId xmlns:a16="http://schemas.microsoft.com/office/drawing/2014/main" id="{8485140C-CF7D-EF0B-AFF8-CAA6D5C74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2311" y="3788795"/>
            <a:ext cx="4526890" cy="282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68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386342" y="1744522"/>
            <a:ext cx="94193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Thảo luận và chia sẻ </a:t>
            </a:r>
            <a:r>
              <a:rPr kumimoji="0" lang="vi-VN" sz="2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ý tưởng</a:t>
            </a:r>
            <a:r>
              <a:rPr kumimoji="0" lang="en-US" sz="2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sz="28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sản phẩm</a:t>
            </a:r>
            <a:endPar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1984917" y="272466"/>
            <a:ext cx="8839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ĐỀ XUẤT Ý TƯỞNG VÀ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a:t>
            </a:r>
            <a:endParaRPr kumimoji="0" lang="en-US"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QUẢ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CẦU HOẶC ĐÈN LỒNG TRANG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TRÍ</a:t>
            </a:r>
            <a:r>
              <a:rPr kumimoji="0" lang="vi-V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 </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050" name="Picture 2">
            <a:extLst>
              <a:ext uri="{FF2B5EF4-FFF2-40B4-BE49-F238E27FC236}">
                <a16:creationId xmlns:a16="http://schemas.microsoft.com/office/drawing/2014/main" id="{A8084EA6-BF9F-67AB-5687-91D5DEB10A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74" r="15470"/>
          <a:stretch/>
        </p:blipFill>
        <p:spPr bwMode="auto">
          <a:xfrm>
            <a:off x="9631788" y="2729407"/>
            <a:ext cx="2514600" cy="26267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062B7E-A70B-EA92-EEA3-E58B01E63D58}"/>
              </a:ext>
            </a:extLst>
          </p:cNvPr>
          <p:cNvSpPr txBox="1"/>
          <p:nvPr/>
        </p:nvSpPr>
        <p:spPr>
          <a:xfrm>
            <a:off x="416043" y="2786206"/>
            <a:ext cx="279482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1"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TIÊU CHÍ SẢN PHẨM</a:t>
            </a:r>
          </a:p>
        </p:txBody>
      </p:sp>
      <p:sp>
        <p:nvSpPr>
          <p:cNvPr id="3" name="TextBox 2">
            <a:extLst>
              <a:ext uri="{FF2B5EF4-FFF2-40B4-BE49-F238E27FC236}">
                <a16:creationId xmlns:a16="http://schemas.microsoft.com/office/drawing/2014/main" id="{D5AF3586-D618-C763-8BB5-526638164ECF}"/>
              </a:ext>
            </a:extLst>
          </p:cNvPr>
          <p:cNvSpPr txBox="1"/>
          <p:nvPr/>
        </p:nvSpPr>
        <p:spPr>
          <a:xfrm>
            <a:off x="416044" y="3223043"/>
            <a:ext cx="5787003" cy="830997"/>
          </a:xfrm>
          <a:prstGeom prst="rect">
            <a:avLst/>
          </a:prstGeom>
          <a:noFill/>
        </p:spPr>
        <p:txBody>
          <a:bodyPr wrap="square" rtlCol="0">
            <a:spAutoFit/>
          </a:bodyPr>
          <a:lstStyle/>
          <a:p>
            <a:pPr lvl="0">
              <a:defRPr/>
            </a:pPr>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quả cầu hoặc đèn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lồng trang</a:t>
            </a:r>
            <a:r>
              <a:rPr lang="en-US" sz="2400">
                <a:solidFill>
                  <a:srgbClr val="002060"/>
                </a:solidFill>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trí</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với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không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quá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20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000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đồng.</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20DC7F6B-694B-7525-9581-F77CA268956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53" b="93050" l="4396" r="93407">
                        <a14:foregroundMark x1="47253" y1="73359" x2="46703" y2="87645"/>
                      </a14:backgroundRemoval>
                    </a14:imgEffect>
                  </a14:imgLayer>
                </a14:imgProps>
              </a:ext>
            </a:extLst>
          </a:blip>
          <a:stretch>
            <a:fillRect/>
          </a:stretch>
        </p:blipFill>
        <p:spPr>
          <a:xfrm>
            <a:off x="6746660" y="2929462"/>
            <a:ext cx="2660188" cy="3785652"/>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01B9CA33-BBAB-E101-5458-D891260FB873}"/>
              </a:ext>
            </a:extLst>
          </p:cNvPr>
          <p:cNvSpPr txBox="1"/>
          <p:nvPr/>
        </p:nvSpPr>
        <p:spPr>
          <a:xfrm>
            <a:off x="416043" y="4133679"/>
            <a:ext cx="6182591" cy="461665"/>
          </a:xfrm>
          <a:prstGeom prst="rect">
            <a:avLst/>
          </a:prstGeom>
          <a:noFill/>
        </p:spPr>
        <p:txBody>
          <a:bodyPr wrap="square" rtlCol="0">
            <a:spAutoFit/>
          </a:bodyPr>
          <a:lstStyle/>
          <a:p>
            <a:pPr lvl="0">
              <a:defRPr/>
            </a:pP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US"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phẩm dễ làm, đẹp, chắc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chắn.</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408754AB-FBDD-F606-FF82-CD8316833F26}"/>
              </a:ext>
            </a:extLst>
          </p:cNvPr>
          <p:cNvSpPr txBox="1"/>
          <p:nvPr/>
        </p:nvSpPr>
        <p:spPr>
          <a:xfrm>
            <a:off x="416043" y="4671404"/>
            <a:ext cx="5249875" cy="584775"/>
          </a:xfrm>
          <a:prstGeom prst="rect">
            <a:avLst/>
          </a:prstGeom>
          <a:noFill/>
        </p:spPr>
        <p:txBody>
          <a:bodyPr wrap="square" rtlCol="0">
            <a:spAutoFit/>
          </a:bodyPr>
          <a:lstStyle/>
          <a:p>
            <a:pPr lvl="0">
              <a:defRPr/>
            </a:pP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US"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làm sản phẩm thấp</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Rectangle: Rounded Corners 7">
            <a:extLst>
              <a:ext uri="{FF2B5EF4-FFF2-40B4-BE49-F238E27FC236}">
                <a16:creationId xmlns:a16="http://schemas.microsoft.com/office/drawing/2014/main" id="{1A2B3D80-F73E-D1B4-9C34-4797B98F5FB4}"/>
              </a:ext>
            </a:extLst>
          </p:cNvPr>
          <p:cNvSpPr/>
          <p:nvPr/>
        </p:nvSpPr>
        <p:spPr>
          <a:xfrm>
            <a:off x="416043" y="3186316"/>
            <a:ext cx="5679957" cy="2245610"/>
          </a:xfrm>
          <a:prstGeom prst="roundRect">
            <a:avLst/>
          </a:prstGeom>
          <a:noFill/>
          <a:ln w="254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49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heel(1)">
                                      <p:cBhvr>
                                        <p:cTn id="35" dur="2000"/>
                                        <p:tgtEl>
                                          <p:spTgt spid="2050"/>
                                        </p:tgtEl>
                                      </p:cBhvr>
                                    </p:animEffect>
                                  </p:childTnLst>
                                </p:cTn>
                              </p:par>
                              <p:par>
                                <p:cTn id="36" presetID="21" presetClass="entr" presetSubtype="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2" grpId="0"/>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A671C69B-2739-BF09-93BC-2FF51EE98EBF}"/>
              </a:ext>
            </a:extLst>
          </p:cNvPr>
          <p:cNvSpPr txBox="1"/>
          <p:nvPr/>
        </p:nvSpPr>
        <p:spPr>
          <a:xfrm>
            <a:off x="1082345" y="5429704"/>
            <a:ext cx="42060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a:extLst>
              <a:ext uri="{FF2B5EF4-FFF2-40B4-BE49-F238E27FC236}">
                <a16:creationId xmlns:a16="http://schemas.microsoft.com/office/drawing/2014/main" id="{36C04733-16A9-E7FA-2BF4-775850748D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0664" y="2662580"/>
            <a:ext cx="5771231" cy="4108515"/>
          </a:xfrm>
          <a:prstGeom prst="rect">
            <a:avLst/>
          </a:prstGeom>
          <a:noFill/>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B6BAA48-B6E1-84D6-B31E-FAB5CACEB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437635">
            <a:off x="6158662" y="3072476"/>
            <a:ext cx="4279164" cy="32093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EC512049-3CB7-54D9-07F4-A72F13A7B6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70050A5-F11A-6D3C-6D70-847F8735D220}"/>
              </a:ext>
            </a:extLst>
          </p:cNvPr>
          <p:cNvSpPr txBox="1"/>
          <p:nvPr/>
        </p:nvSpPr>
        <p:spPr>
          <a:xfrm>
            <a:off x="1386342" y="1744522"/>
            <a:ext cx="94193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a:t>
            </a:r>
            <a:r>
              <a:rPr kumimoji="0" lang="en-US" sz="28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chọn ý tưởng và đề xuất cách làm sản phẩm trang trí</a:t>
            </a:r>
            <a:endParaRPr kumimoji="0" lang="vi-VN" sz="2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4698E135-C023-912B-EFC0-EF3D35A40D60}"/>
              </a:ext>
            </a:extLst>
          </p:cNvPr>
          <p:cNvSpPr txBox="1"/>
          <p:nvPr/>
        </p:nvSpPr>
        <p:spPr>
          <a:xfrm>
            <a:off x="1984917" y="272466"/>
            <a:ext cx="883950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ĐỀ XUẤT Ý TƯỞNG VÀ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CÁCH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a:t>
            </a:r>
            <a:endParaRPr kumimoji="0" lang="en-US"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QUẢ </a:t>
            </a: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CẦU HOẶC ĐÈN LỒNG TRANG </a:t>
            </a: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TRÍ</a:t>
            </a:r>
            <a:r>
              <a:rPr kumimoji="0" lang="vi-V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 </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Tree>
    <p:extLst>
      <p:ext uri="{BB962C8B-B14F-4D97-AF65-F5344CB8AC3E}">
        <p14:creationId xmlns:p14="http://schemas.microsoft.com/office/powerpoint/2010/main" val="31833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40922577"/>
              </p:ext>
            </p:extLst>
          </p:nvPr>
        </p:nvGraphicFramePr>
        <p:xfrm>
          <a:off x="1667738" y="1897597"/>
          <a:ext cx="8406427" cy="3287466"/>
        </p:xfrm>
        <a:graphic>
          <a:graphicData uri="http://schemas.openxmlformats.org/drawingml/2006/table">
            <a:tbl>
              <a:tblPr firstRow="1" firstCol="1" bandRow="1">
                <a:tableStyleId>{5C22544A-7EE6-4342-B048-85BDC9FD1C3A}</a:tableStyleId>
              </a:tblPr>
              <a:tblGrid>
                <a:gridCol w="4702078">
                  <a:extLst>
                    <a:ext uri="{9D8B030D-6E8A-4147-A177-3AD203B41FA5}">
                      <a16:colId xmlns:a16="http://schemas.microsoft.com/office/drawing/2014/main" val="339244745"/>
                    </a:ext>
                  </a:extLst>
                </a:gridCol>
                <a:gridCol w="2600908">
                  <a:extLst>
                    <a:ext uri="{9D8B030D-6E8A-4147-A177-3AD203B41FA5}">
                      <a16:colId xmlns:a16="http://schemas.microsoft.com/office/drawing/2014/main" val="3638630488"/>
                    </a:ext>
                  </a:extLst>
                </a:gridCol>
                <a:gridCol w="1103441">
                  <a:extLst>
                    <a:ext uri="{9D8B030D-6E8A-4147-A177-3AD203B41FA5}">
                      <a16:colId xmlns:a16="http://schemas.microsoft.com/office/drawing/2014/main" val="2735940836"/>
                    </a:ext>
                  </a:extLst>
                </a:gridCol>
              </a:tblGrid>
              <a:tr h="469638">
                <a:tc rowSpan="7">
                  <a:txBody>
                    <a:bodyPr/>
                    <a:lstStyle/>
                    <a:p>
                      <a:pPr algn="ctr">
                        <a:spcBef>
                          <a:spcPts val="600"/>
                        </a:spcBef>
                        <a:spcAft>
                          <a:spcPts val="600"/>
                        </a:spcAft>
                        <a:tabLst>
                          <a:tab pos="730250" algn="l"/>
                        </a:tabLst>
                      </a:pPr>
                      <a:r>
                        <a:rPr lang="en-US" sz="2400" kern="1200">
                          <a:solidFill>
                            <a:schemeClr val="tx1"/>
                          </a:solidFill>
                          <a:effectLst/>
                          <a:latin typeface="Roboto" panose="02000000000000000000" pitchFamily="2" charset="0"/>
                          <a:ea typeface="Roboto" panose="02000000000000000000" pitchFamily="2" charset="0"/>
                        </a:rPr>
                        <a:t>Vẽ ý tưởng của nhóm</a:t>
                      </a:r>
                      <a:endParaRPr lang="en-US" sz="24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bg1"/>
                    </a:solidFill>
                  </a:tcPr>
                </a:tc>
                <a:tc>
                  <a:txBody>
                    <a:bodyPr/>
                    <a:lstStyle/>
                    <a:p>
                      <a:pPr algn="ctr">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Mặt hàng</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ctr">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Giá</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83062149"/>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814747201"/>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685005685"/>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931887797"/>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617961675"/>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775317962"/>
                  </a:ext>
                </a:extLst>
              </a:tr>
              <a:tr h="469638">
                <a:tc vMerge="1">
                  <a:txBody>
                    <a:bodyPr/>
                    <a:lstStyle/>
                    <a:p>
                      <a:endParaRPr lang="en-US"/>
                    </a:p>
                  </a:txBody>
                  <a:tcPr/>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tc>
                  <a:txBody>
                    <a:bodyPr/>
                    <a:lstStyle/>
                    <a:p>
                      <a:pPr algn="just">
                        <a:spcBef>
                          <a:spcPts val="600"/>
                        </a:spcBef>
                        <a:spcAft>
                          <a:spcPts val="600"/>
                        </a:spcAft>
                        <a:tabLst>
                          <a:tab pos="730250" algn="l"/>
                        </a:tabLst>
                      </a:pPr>
                      <a:r>
                        <a:rPr lang="en-US" sz="2400" kern="1200">
                          <a:effectLst/>
                          <a:latin typeface="Roboto" panose="02000000000000000000" pitchFamily="2" charset="0"/>
                          <a:ea typeface="Roboto" panose="02000000000000000000" pitchFamily="2" charset="0"/>
                        </a:rPr>
                        <a:t> </a:t>
                      </a:r>
                      <a:endParaRPr lang="en-US" sz="240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898200156"/>
                  </a:ext>
                </a:extLst>
              </a:tr>
            </a:tbl>
          </a:graphicData>
        </a:graphic>
      </p:graphicFrame>
      <p:pic>
        <p:nvPicPr>
          <p:cNvPr id="4" name="Picture 3"/>
          <p:cNvPicPr>
            <a:picLocks noChangeAspect="1"/>
          </p:cNvPicPr>
          <p:nvPr/>
        </p:nvPicPr>
        <p:blipFill>
          <a:blip r:embed="rId4"/>
          <a:stretch>
            <a:fillRect/>
          </a:stretch>
        </p:blipFill>
        <p:spPr>
          <a:xfrm>
            <a:off x="2676507" y="2328815"/>
            <a:ext cx="2279031" cy="2636526"/>
          </a:xfrm>
          <a:prstGeom prst="rect">
            <a:avLst/>
          </a:prstGeom>
        </p:spPr>
      </p:pic>
      <p:sp>
        <p:nvSpPr>
          <p:cNvPr id="14" name="TextBox 13"/>
          <p:cNvSpPr txBox="1"/>
          <p:nvPr/>
        </p:nvSpPr>
        <p:spPr>
          <a:xfrm>
            <a:off x="1827945" y="5309887"/>
            <a:ext cx="8520070" cy="830997"/>
          </a:xfrm>
          <a:prstGeom prst="rect">
            <a:avLst/>
          </a:prstGeom>
          <a:noFill/>
        </p:spPr>
        <p:txBody>
          <a:bodyPr wrap="square" rtlCol="0">
            <a:spAutoFit/>
          </a:bodyPr>
          <a:lstStyle/>
          <a:p>
            <a:pPr lvl="0">
              <a:defRPr/>
            </a:pPr>
            <a:r>
              <a:rPr lang="vi-VN" altLang="zh-CN" sz="2400">
                <a:solidFill>
                  <a:srgbClr val="002060"/>
                </a:solidFill>
                <a:latin typeface="Roboto" panose="02000000000000000000" pitchFamily="2" charset="0"/>
                <a:ea typeface="Roboto" panose="02000000000000000000" pitchFamily="2" charset="0"/>
              </a:rPr>
              <a:t>Mô tả ngắn gọn cách làm sản phẩm</a:t>
            </a:r>
            <a:r>
              <a:rPr lang="en-US" altLang="zh-CN" sz="2400">
                <a:solidFill>
                  <a:srgbClr val="002060"/>
                </a:solidFill>
                <a:latin typeface="Roboto" panose="02000000000000000000" pitchFamily="2" charset="0"/>
                <a:ea typeface="Roboto" panose="02000000000000000000" pitchFamily="2" charset="0"/>
              </a:rPr>
              <a:t>:</a:t>
            </a:r>
          </a:p>
          <a:p>
            <a:pPr lvl="0">
              <a:defRPr/>
            </a:pPr>
            <a:r>
              <a:rPr lang="vi-VN"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79871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47EDC76-93E4-69B2-B3EB-FFBB9F9285CB}"/>
              </a:ext>
            </a:extLst>
          </p:cNvPr>
          <p:cNvSpPr txBox="1"/>
          <p:nvPr/>
        </p:nvSpPr>
        <p:spPr>
          <a:xfrm>
            <a:off x="2418666" y="1551211"/>
            <a:ext cx="76652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Lựa</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chọn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dụng</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cụ</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và</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26" name="TextBox 25"/>
          <p:cNvSpPr txBox="1"/>
          <p:nvPr/>
        </p:nvSpPr>
        <p:spPr>
          <a:xfrm>
            <a:off x="2418666" y="569275"/>
            <a:ext cx="84852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TRANG TRÍ</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2" name="TextBox 1">
            <a:extLst>
              <a:ext uri="{FF2B5EF4-FFF2-40B4-BE49-F238E27FC236}">
                <a16:creationId xmlns:a16="http://schemas.microsoft.com/office/drawing/2014/main" id="{0FAEFCE1-959C-BE44-9E87-D0583BEF9FEB}"/>
              </a:ext>
            </a:extLst>
          </p:cNvPr>
          <p:cNvSpPr txBox="1"/>
          <p:nvPr/>
        </p:nvSpPr>
        <p:spPr>
          <a:xfrm>
            <a:off x="2780371" y="2191142"/>
            <a:ext cx="82532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Giấy A4, giấy màu, băng dính hai mặt</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kéo</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3E28413C-9FE2-DF93-41C8-7FBE910ED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666" y="2957635"/>
            <a:ext cx="8179231" cy="2681381"/>
          </a:xfrm>
          <a:prstGeom prst="rect">
            <a:avLst/>
          </a:prstGeom>
        </p:spPr>
      </p:pic>
    </p:spTree>
    <p:extLst>
      <p:ext uri="{BB962C8B-B14F-4D97-AF65-F5344CB8AC3E}">
        <p14:creationId xmlns:p14="http://schemas.microsoft.com/office/powerpoint/2010/main" val="174166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552E73-F1A1-037D-F02D-F9A4BA886EB6}"/>
              </a:ext>
            </a:extLst>
          </p:cNvPr>
          <p:cNvSpPr/>
          <p:nvPr/>
        </p:nvSpPr>
        <p:spPr>
          <a:xfrm>
            <a:off x="3672382" y="2758583"/>
            <a:ext cx="5687122" cy="3574213"/>
          </a:xfrm>
          <a:prstGeom prst="roundRect">
            <a:avLst/>
          </a:prstGeom>
          <a:solidFill>
            <a:schemeClr val="accent2">
              <a:lumMod val="40000"/>
              <a:lumOff val="60000"/>
            </a:schemeClr>
          </a:solidFill>
          <a:ln>
            <a:no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318639" y="3720419"/>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3554917" y="1705087"/>
            <a:ext cx="658661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Tạo 20 hình tròn giống nhau có đường kính tuỳ ý</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Oval 20"/>
          <p:cNvSpPr/>
          <p:nvPr/>
        </p:nvSpPr>
        <p:spPr>
          <a:xfrm>
            <a:off x="2201721" y="1551211"/>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381206" y="483640"/>
            <a:ext cx="884097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a:t>
            </a:r>
            <a:r>
              <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TRANG TRÍ</a:t>
            </a:r>
            <a:endPar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pic>
        <p:nvPicPr>
          <p:cNvPr id="1026" name="Picture 2">
            <a:extLst>
              <a:ext uri="{FF2B5EF4-FFF2-40B4-BE49-F238E27FC236}">
                <a16:creationId xmlns:a16="http://schemas.microsoft.com/office/drawing/2014/main" id="{39DB562C-EC7D-5387-BB6A-A98D6CB58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285" y="2869449"/>
            <a:ext cx="4423317" cy="30064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2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arn(inVertic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638309" y="1748481"/>
            <a:ext cx="729292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Gấp đôi hình tròn hai lần, sau đó gấp lại như hình vẽ</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9" name="TextBox 8"/>
          <p:cNvSpPr txBox="1"/>
          <p:nvPr/>
        </p:nvSpPr>
        <p:spPr>
          <a:xfrm>
            <a:off x="2320614" y="506111"/>
            <a:ext cx="86106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TRANG TRÍ</a:t>
            </a:r>
          </a:p>
        </p:txBody>
      </p:sp>
      <p:pic>
        <p:nvPicPr>
          <p:cNvPr id="2050" name="Picture 2">
            <a:extLst>
              <a:ext uri="{FF2B5EF4-FFF2-40B4-BE49-F238E27FC236}">
                <a16:creationId xmlns:a16="http://schemas.microsoft.com/office/drawing/2014/main" id="{8B935625-79EE-5692-AC71-270717F7D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617" y="2918514"/>
            <a:ext cx="2755551" cy="2361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10AE93A-A8F3-18DD-3689-273F7CAC828B}"/>
              </a:ext>
            </a:extLst>
          </p:cNvPr>
          <p:cNvPicPr>
            <a:picLocks noChangeAspect="1"/>
          </p:cNvPicPr>
          <p:nvPr/>
        </p:nvPicPr>
        <p:blipFill>
          <a:blip r:embed="rId5"/>
          <a:stretch>
            <a:fillRect/>
          </a:stretch>
        </p:blipFill>
        <p:spPr>
          <a:xfrm>
            <a:off x="6401635" y="2138712"/>
            <a:ext cx="2149947" cy="1925605"/>
          </a:xfrm>
          <a:prstGeom prst="ellipse">
            <a:avLst/>
          </a:prstGeom>
          <a:ln>
            <a:noFill/>
          </a:ln>
          <a:effectLst>
            <a:softEdge rad="112500"/>
          </a:effectLst>
        </p:spPr>
      </p:pic>
      <p:pic>
        <p:nvPicPr>
          <p:cNvPr id="17" name="Picture 16">
            <a:extLst>
              <a:ext uri="{FF2B5EF4-FFF2-40B4-BE49-F238E27FC236}">
                <a16:creationId xmlns:a16="http://schemas.microsoft.com/office/drawing/2014/main" id="{EADE788B-C118-BFC4-D3AD-BBBE68C275DA}"/>
              </a:ext>
            </a:extLst>
          </p:cNvPr>
          <p:cNvPicPr>
            <a:picLocks noChangeAspect="1"/>
          </p:cNvPicPr>
          <p:nvPr/>
        </p:nvPicPr>
        <p:blipFill>
          <a:blip r:embed="rId6"/>
          <a:stretch>
            <a:fillRect/>
          </a:stretch>
        </p:blipFill>
        <p:spPr>
          <a:xfrm>
            <a:off x="7542166" y="4641513"/>
            <a:ext cx="2697231" cy="2194357"/>
          </a:xfrm>
          <a:prstGeom prst="ellipse">
            <a:avLst/>
          </a:prstGeom>
          <a:ln>
            <a:noFill/>
          </a:ln>
          <a:effectLst>
            <a:softEdge rad="112500"/>
          </a:effectLst>
        </p:spPr>
      </p:pic>
      <p:sp>
        <p:nvSpPr>
          <p:cNvPr id="20" name="Arrow: Right 19">
            <a:extLst>
              <a:ext uri="{FF2B5EF4-FFF2-40B4-BE49-F238E27FC236}">
                <a16:creationId xmlns:a16="http://schemas.microsoft.com/office/drawing/2014/main" id="{D1E45309-3B92-2835-2433-4879E0CB4ACF}"/>
              </a:ext>
            </a:extLst>
          </p:cNvPr>
          <p:cNvSpPr/>
          <p:nvPr/>
        </p:nvSpPr>
        <p:spPr>
          <a:xfrm rot="20822093">
            <a:off x="5463263" y="3174536"/>
            <a:ext cx="654205" cy="3914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Arrow: Right 20">
            <a:extLst>
              <a:ext uri="{FF2B5EF4-FFF2-40B4-BE49-F238E27FC236}">
                <a16:creationId xmlns:a16="http://schemas.microsoft.com/office/drawing/2014/main" id="{5713E574-0D2A-C6F0-2CC8-8A63750EDA82}"/>
              </a:ext>
            </a:extLst>
          </p:cNvPr>
          <p:cNvSpPr/>
          <p:nvPr/>
        </p:nvSpPr>
        <p:spPr>
          <a:xfrm rot="3440387">
            <a:off x="7664683" y="4157176"/>
            <a:ext cx="713678" cy="39147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748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3195527" y="195696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2358736" y="542398"/>
            <a:ext cx="86764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TRANG TRÍ</a:t>
            </a:r>
          </a:p>
        </p:txBody>
      </p:sp>
      <p:sp>
        <p:nvSpPr>
          <p:cNvPr id="2" name="TextBox 1">
            <a:extLst>
              <a:ext uri="{FF2B5EF4-FFF2-40B4-BE49-F238E27FC236}">
                <a16:creationId xmlns:a16="http://schemas.microsoft.com/office/drawing/2014/main" id="{473F98B6-6C1F-E392-73DF-45B0A0105BA7}"/>
              </a:ext>
            </a:extLst>
          </p:cNvPr>
          <p:cNvSpPr txBox="1"/>
          <p:nvPr/>
        </p:nvSpPr>
        <p:spPr>
          <a:xfrm>
            <a:off x="4825490" y="1680185"/>
            <a:ext cx="5070089"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Tạo phần trên và phần dưới của</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đèn lồng, mỗi phần được làm</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bằng 5 hình tròn đã gấp, dán lại</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với nhau bằng băng dính hai mặt</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hoặc keo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lỏng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074" name="Picture 2">
            <a:extLst>
              <a:ext uri="{FF2B5EF4-FFF2-40B4-BE49-F238E27FC236}">
                <a16:creationId xmlns:a16="http://schemas.microsoft.com/office/drawing/2014/main" id="{F53863CD-66CF-99AD-4E2E-44DD93C4B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735" y="3619177"/>
            <a:ext cx="4409710" cy="294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6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6757640" y="3421545"/>
            <a:ext cx="4225287" cy="147732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Tạo phần thân của đèn lồng bằng 10 hình tròn đã gấp, dán lại bằng băng dính hai mặt hoặc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keo lỏng</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2281653" y="483640"/>
            <a:ext cx="85831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TRANG TRÍ</a:t>
            </a:r>
          </a:p>
        </p:txBody>
      </p:sp>
      <p:pic>
        <p:nvPicPr>
          <p:cNvPr id="4098" name="Picture 2">
            <a:extLst>
              <a:ext uri="{FF2B5EF4-FFF2-40B4-BE49-F238E27FC236}">
                <a16:creationId xmlns:a16="http://schemas.microsoft.com/office/drawing/2014/main" id="{CCF293CF-8A6D-F7C8-C650-DCE086D44A9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51" b="98775" l="4147" r="95853">
                        <a14:foregroundMark x1="51767" y1="17157" x2="66974" y2="11765"/>
                        <a14:foregroundMark x1="38556" y1="48039" x2="36252" y2="53676"/>
                      </a14:backgroundRemoval>
                    </a14:imgEffect>
                  </a14:imgLayer>
                </a14:imgProps>
              </a:ext>
              <a:ext uri="{28A0092B-C50C-407E-A947-70E740481C1C}">
                <a14:useLocalDpi xmlns:a14="http://schemas.microsoft.com/office/drawing/2010/main" val="0"/>
              </a:ext>
            </a:extLst>
          </a:blip>
          <a:stretch>
            <a:fillRect/>
          </a:stretch>
        </p:blipFill>
        <p:spPr bwMode="auto">
          <a:xfrm>
            <a:off x="937262" y="2218581"/>
            <a:ext cx="5296994" cy="33197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500" fill="hold"/>
                                        <p:tgtEl>
                                          <p:spTgt spid="4098"/>
                                        </p:tgtEl>
                                        <p:attrNameLst>
                                          <p:attrName>ppt_x</p:attrName>
                                        </p:attrNameLst>
                                      </p:cBhvr>
                                      <p:tavLst>
                                        <p:tav tm="0">
                                          <p:val>
                                            <p:strVal val="1+#ppt_w/2"/>
                                          </p:val>
                                        </p:tav>
                                        <p:tav tm="100000">
                                          <p:val>
                                            <p:strVal val="#ppt_x"/>
                                          </p:val>
                                        </p:tav>
                                      </p:tavLst>
                                    </p:anim>
                                    <p:anim calcmode="lin" valueType="num">
                                      <p:cBhvr additive="base">
                                        <p:cTn id="19"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574359" y="4061699"/>
            <a:ext cx="4317289" cy="17235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Gắn phần thân với hai phần</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đã làm ở bước 3, làm dây hoàn</a:t>
            </a:r>
            <a:b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thiện đèn lồng</a:t>
            </a:r>
            <a:r>
              <a:rPr kumimoji="0" lang="vi-V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br>
              <a:rPr kumimoji="0" lang="vi-V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en-US"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501483" y="566007"/>
            <a:ext cx="718138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LÀM QUẢ CẦU HOẶC ĐÈN LỒNG TRANG TRÍ</a:t>
            </a:r>
          </a:p>
        </p:txBody>
      </p:sp>
      <p:sp>
        <p:nvSpPr>
          <p:cNvPr id="10" name="Oval 20"/>
          <p:cNvSpPr/>
          <p:nvPr/>
        </p:nvSpPr>
        <p:spPr>
          <a:xfrm>
            <a:off x="3563091" y="2381889"/>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pic>
        <p:nvPicPr>
          <p:cNvPr id="5122" name="Picture 2">
            <a:extLst>
              <a:ext uri="{FF2B5EF4-FFF2-40B4-BE49-F238E27FC236}">
                <a16:creationId xmlns:a16="http://schemas.microsoft.com/office/drawing/2014/main" id="{CD656574-78A6-4FF6-1034-0CDC0903765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763" l="9880" r="89880"/>
                    </a14:imgEffect>
                  </a14:imgLayer>
                </a14:imgProps>
              </a:ext>
              <a:ext uri="{28A0092B-C50C-407E-A947-70E740481C1C}">
                <a14:useLocalDpi xmlns:a14="http://schemas.microsoft.com/office/drawing/2010/main" val="0"/>
              </a:ext>
            </a:extLst>
          </a:blip>
          <a:stretch>
            <a:fillRect/>
          </a:stretch>
        </p:blipFill>
        <p:spPr bwMode="auto">
          <a:xfrm>
            <a:off x="6378504" y="2037507"/>
            <a:ext cx="3981232" cy="40483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5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7A1DD84-D651-C9D7-1D3D-549FE6D4D8FF}"/>
              </a:ext>
            </a:extLst>
          </p:cNvPr>
          <p:cNvSpPr txBox="1"/>
          <p:nvPr/>
        </p:nvSpPr>
        <p:spPr>
          <a:xfrm>
            <a:off x="863176" y="3648355"/>
            <a:ext cx="8740758" cy="707886"/>
          </a:xfrm>
          <a:prstGeom prst="rect">
            <a:avLst/>
          </a:prstGeom>
          <a:noFill/>
        </p:spPr>
        <p:txBody>
          <a:bodyPr wrap="square" rtlCol="0">
            <a:spAutoFit/>
          </a:bodyPr>
          <a:lstStyle/>
          <a:p>
            <a:pPr lvl="0" algn="ctr">
              <a:defRPr/>
            </a:pPr>
            <a:r>
              <a:rPr lang="en-US" altLang="zh-CN" sz="4000" b="1" noProof="0">
                <a:solidFill>
                  <a:srgbClr val="002060"/>
                </a:solidFill>
                <a:latin typeface="Roboto" panose="02000000000000000000" pitchFamily="2" charset="0"/>
                <a:ea typeface="Roboto" panose="02000000000000000000" pitchFamily="2" charset="0"/>
              </a:rPr>
              <a:t>CHÚNG TA BẮT ĐẦU VÀO BÀI HỌC</a:t>
            </a:r>
            <a:endParaRPr kumimoji="0" lang="en-US" altLang="zh-CN" sz="4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7003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796046" y="2247484"/>
            <a:ext cx="5547604"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quả cầu hoặc đèn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lồng trang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trí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với chi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không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quá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20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000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đồng.</a:t>
            </a:r>
            <a:endParaRPr lang="en-US" sz="240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phẩm dễ làm, đẹp, chắc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chắn.</a:t>
            </a:r>
            <a:endParaRPr lang="en-US" sz="2400">
              <a:solidFill>
                <a:srgbClr val="002060"/>
              </a:solidFill>
              <a:latin typeface="Roboto" panose="02000000000000000000" pitchFamily="2" charset="0"/>
              <a:ea typeface="Roboto" panose="02000000000000000000" pitchFamily="2" charset="0"/>
              <a:cs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làm sản phẩm thấp</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AutoShape 4">
            <a:extLst>
              <a:ext uri="{FF2B5EF4-FFF2-40B4-BE49-F238E27FC236}">
                <a16:creationId xmlns:a16="http://schemas.microsoft.com/office/drawing/2014/main" id="{865D755E-101A-5D81-EEBD-F64C1CD0BCCB}"/>
              </a:ext>
            </a:extLst>
          </p:cNvPr>
          <p:cNvSpPr>
            <a:spLocks noChangeAspect="1" noChangeArrowheads="1"/>
          </p:cNvSpPr>
          <p:nvPr/>
        </p:nvSpPr>
        <p:spPr bwMode="auto">
          <a:xfrm>
            <a:off x="5943600" y="2209800"/>
            <a:ext cx="1371600" cy="1371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150" name="Picture 6">
            <a:extLst>
              <a:ext uri="{FF2B5EF4-FFF2-40B4-BE49-F238E27FC236}">
                <a16:creationId xmlns:a16="http://schemas.microsoft.com/office/drawing/2014/main" id="{1785F6BD-89C9-57F5-6A47-5CB031003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236" y="1825452"/>
            <a:ext cx="4197206" cy="23586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20D3CD6-C4D3-E619-6994-C6D9E0308E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3791" y="3206737"/>
            <a:ext cx="3600450" cy="3651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83A70E-15F3-C4A4-098D-F402200A7110}"/>
              </a:ext>
            </a:extLst>
          </p:cNvPr>
          <p:cNvSpPr txBox="1"/>
          <p:nvPr/>
        </p:nvSpPr>
        <p:spPr>
          <a:xfrm>
            <a:off x="933450" y="1825452"/>
            <a:ext cx="1303562" cy="461665"/>
          </a:xfrm>
          <a:prstGeom prst="rect">
            <a:avLst/>
          </a:prstGeom>
          <a:noFill/>
        </p:spPr>
        <p:txBody>
          <a:bodyPr wrap="none" rtlCol="0">
            <a:spAutoFit/>
          </a:bodyPr>
          <a:lstStyle/>
          <a:p>
            <a:r>
              <a:rPr lang="en-US" sz="2400" i="1">
                <a:solidFill>
                  <a:srgbClr val="002060"/>
                </a:solidFill>
                <a:latin typeface="Roboto" panose="02000000000000000000" pitchFamily="2" charset="0"/>
                <a:ea typeface="Roboto" panose="02000000000000000000" pitchFamily="2" charset="0"/>
                <a:cs typeface="Roboto" panose="02000000000000000000" pitchFamily="2" charset="0"/>
              </a:rPr>
              <a:t>Tiêu chí:</a:t>
            </a:r>
          </a:p>
        </p:txBody>
      </p:sp>
    </p:spTree>
    <p:extLst>
      <p:ext uri="{BB962C8B-B14F-4D97-AF65-F5344CB8AC3E}">
        <p14:creationId xmlns:p14="http://schemas.microsoft.com/office/powerpoint/2010/main" val="2456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53" presetClass="entr" presetSubtype="16"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500" fill="hold"/>
                                        <p:tgtEl>
                                          <p:spTgt spid="2050"/>
                                        </p:tgtEl>
                                        <p:attrNameLst>
                                          <p:attrName>ppt_w</p:attrName>
                                        </p:attrNameLst>
                                      </p:cBhvr>
                                      <p:tavLst>
                                        <p:tav tm="0">
                                          <p:val>
                                            <p:fltVal val="0"/>
                                          </p:val>
                                        </p:tav>
                                        <p:tav tm="100000">
                                          <p:val>
                                            <p:strVal val="#ppt_w"/>
                                          </p:val>
                                        </p:tav>
                                      </p:tavLst>
                                    </p:anim>
                                    <p:anim calcmode="lin" valueType="num">
                                      <p:cBhvr>
                                        <p:cTn id="14" dur="500" fill="hold"/>
                                        <p:tgtEl>
                                          <p:spTgt spid="2050"/>
                                        </p:tgtEl>
                                        <p:attrNameLst>
                                          <p:attrName>ppt_h</p:attrName>
                                        </p:attrNameLst>
                                      </p:cBhvr>
                                      <p:tavLst>
                                        <p:tav tm="0">
                                          <p:val>
                                            <p:fltVal val="0"/>
                                          </p:val>
                                        </p:tav>
                                        <p:tav tm="100000">
                                          <p:val>
                                            <p:strVal val="#ppt_h"/>
                                          </p:val>
                                        </p:tav>
                                      </p:tavLst>
                                    </p:anim>
                                    <p:animEffect transition="in" filter="fade">
                                      <p:cBhvr>
                                        <p:cTn id="15" dur="500"/>
                                        <p:tgtEl>
                                          <p:spTgt spid="2050"/>
                                        </p:tgtEl>
                                      </p:cBhvr>
                                    </p:animEffect>
                                  </p:childTnLst>
                                </p:cTn>
                              </p:par>
                              <p:par>
                                <p:cTn id="16" presetID="53" presetClass="entr" presetSubtype="16"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p:cTn id="18" dur="500" fill="hold"/>
                                        <p:tgtEl>
                                          <p:spTgt spid="6150"/>
                                        </p:tgtEl>
                                        <p:attrNameLst>
                                          <p:attrName>ppt_w</p:attrName>
                                        </p:attrNameLst>
                                      </p:cBhvr>
                                      <p:tavLst>
                                        <p:tav tm="0">
                                          <p:val>
                                            <p:fltVal val="0"/>
                                          </p:val>
                                        </p:tav>
                                        <p:tav tm="100000">
                                          <p:val>
                                            <p:strVal val="#ppt_w"/>
                                          </p:val>
                                        </p:tav>
                                      </p:tavLst>
                                    </p:anim>
                                    <p:anim calcmode="lin" valueType="num">
                                      <p:cBhvr>
                                        <p:cTn id="19" dur="500" fill="hold"/>
                                        <p:tgtEl>
                                          <p:spTgt spid="6150"/>
                                        </p:tgtEl>
                                        <p:attrNameLst>
                                          <p:attrName>ppt_h</p:attrName>
                                        </p:attrNameLst>
                                      </p:cBhvr>
                                      <p:tavLst>
                                        <p:tav tm="0">
                                          <p:val>
                                            <p:fltVal val="0"/>
                                          </p:val>
                                        </p:tav>
                                        <p:tav tm="100000">
                                          <p:val>
                                            <p:strVal val="#ppt_h"/>
                                          </p:val>
                                        </p:tav>
                                      </p:tavLst>
                                    </p:anim>
                                    <p:animEffect transition="in" filter="fade">
                                      <p:cBhvr>
                                        <p:cTn id="20" dur="500"/>
                                        <p:tgtEl>
                                          <p:spTgt spid="615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724819" y="247065"/>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ƯỚC LƯỢNG GIÁ THÀNH SẢN PHẨM</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TextBox 1">
            <a:extLst>
              <a:ext uri="{FF2B5EF4-FFF2-40B4-BE49-F238E27FC236}">
                <a16:creationId xmlns:a16="http://schemas.microsoft.com/office/drawing/2014/main" id="{4EB3B894-33F8-0178-7E91-CFA120C1D60C}"/>
              </a:ext>
            </a:extLst>
          </p:cNvPr>
          <p:cNvSpPr txBox="1"/>
          <p:nvPr/>
        </p:nvSpPr>
        <p:spPr>
          <a:xfrm>
            <a:off x="8829882" y="1992603"/>
            <a:ext cx="3211526"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Nếu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sản phẩm với kích thước (bé hơn hoặc lớn hơn) sản phẩm của nhóm thì hết khoảng bao nhiêu thời gian? Hết nhiều vật liệu và nhân công hơn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không?</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4EB3B894-33F8-0178-7E91-CFA120C1D60C}"/>
              </a:ext>
            </a:extLst>
          </p:cNvPr>
          <p:cNvSpPr txBox="1"/>
          <p:nvPr/>
        </p:nvSpPr>
        <p:spPr>
          <a:xfrm>
            <a:off x="177142" y="2248106"/>
            <a:ext cx="3303814" cy="2308324"/>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cs typeface="Roboto" panose="02000000000000000000" pitchFamily="2" charset="0"/>
              </a:rPr>
              <a:t>Dựa và bảng giá trong mục 1, ước lượng chi phí tối thiểu khi làm đèn lồng (tính cả công), nếu đem bán thì bán với giá bao nhiêu?</a:t>
            </a:r>
            <a:endParaRPr kumimoji="0" lang="vi-VN" sz="36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EB3B894-33F8-0178-7E91-CFA120C1D60C}"/>
              </a:ext>
            </a:extLst>
          </p:cNvPr>
          <p:cNvSpPr txBox="1"/>
          <p:nvPr/>
        </p:nvSpPr>
        <p:spPr>
          <a:xfrm>
            <a:off x="3322702" y="5490013"/>
            <a:ext cx="577881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Nêu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ý tưởng điều chỉnh và phát triển sản phẩm để có những sản phẩm đẹp hơn, chi phí hợp lí hơn</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7" name="Picture 6"/>
          <p:cNvPicPr>
            <a:picLocks noChangeAspect="1"/>
          </p:cNvPicPr>
          <p:nvPr/>
        </p:nvPicPr>
        <p:blipFill rotWithShape="1">
          <a:blip r:embed="rId4"/>
          <a:srcRect l="1141" t="1138" r="1188" b="6452"/>
          <a:stretch/>
        </p:blipFill>
        <p:spPr>
          <a:xfrm>
            <a:off x="3842820" y="1670701"/>
            <a:ext cx="4738582" cy="33688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0594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rPr>
              <a:t>ĐÁNH GIÁ SẢN PHẨM</a:t>
            </a:r>
            <a:endParaRPr kumimoji="0" lang="vi-VN"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Roboto Black" panose="02000000000000000000" pitchFamily="2" charset="0"/>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877762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6879174" y="1470592"/>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696075" y="3605987"/>
            <a:ext cx="755627" cy="755627"/>
          </a:xfrm>
          <a:prstGeom prst="ellipse">
            <a:avLst/>
          </a:prstGeom>
        </p:spPr>
      </p:pic>
      <p:pic>
        <p:nvPicPr>
          <p:cNvPr id="22" name="Picture 21"/>
          <p:cNvPicPr>
            <a:picLocks noChangeAspect="1"/>
          </p:cNvPicPr>
          <p:nvPr/>
        </p:nvPicPr>
        <p:blipFill rotWithShape="1">
          <a:blip r:embed="rId6"/>
          <a:srcRect l="9571" t="6413" r="10420" b="6660"/>
          <a:stretch/>
        </p:blipFill>
        <p:spPr>
          <a:xfrm>
            <a:off x="8041893" y="4579280"/>
            <a:ext cx="740157" cy="740157"/>
          </a:xfrm>
          <a:prstGeom prst="ellipse">
            <a:avLst/>
          </a:prstGeom>
        </p:spPr>
      </p:pic>
      <p:pic>
        <p:nvPicPr>
          <p:cNvPr id="23" name="Picture 22"/>
          <p:cNvPicPr>
            <a:picLocks noChangeAspect="1"/>
          </p:cNvPicPr>
          <p:nvPr/>
        </p:nvPicPr>
        <p:blipFill rotWithShape="1">
          <a:blip r:embed="rId7"/>
          <a:srcRect l="5642" t="6399" r="6278" b="6897"/>
          <a:stretch/>
        </p:blipFill>
        <p:spPr>
          <a:xfrm>
            <a:off x="9271248" y="5591175"/>
            <a:ext cx="815579" cy="815579"/>
          </a:xfrm>
          <a:prstGeom prst="ellipse">
            <a:avLst/>
          </a:prstGeom>
        </p:spPr>
      </p:pic>
      <p:sp>
        <p:nvSpPr>
          <p:cNvPr id="12" name="TextBox 11"/>
          <p:cNvSpPr txBox="1"/>
          <p:nvPr/>
        </p:nvSpPr>
        <p:spPr>
          <a:xfrm>
            <a:off x="2687045" y="3605987"/>
            <a:ext cx="400903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quả cầu hoặc đèn </a:t>
            </a: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lồng trang</a:t>
            </a:r>
            <a:r>
              <a:rPr kumimoji="0" lang="en-US" sz="18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trí </a:t>
            </a:r>
            <a: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với chi </a:t>
            </a: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a:t>
            </a:r>
            <a:r>
              <a:rPr kumimoji="0" lang="en-US"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không</a:t>
            </a:r>
            <a:r>
              <a:rPr kumimoji="0" lang="en-US" sz="18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quá </a:t>
            </a: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20 </a:t>
            </a:r>
            <a: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000 đồng.</a:t>
            </a:r>
            <a:b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a:t>
            </a:r>
            <a: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phẩm dễ làm, đẹp, chắc chắn.</a:t>
            </a:r>
            <a:b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18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b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r>
              <a:rPr kumimoji="0" lang="vi-VN" sz="18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phí làm sản phẩm thấp.</a:t>
            </a:r>
            <a:r>
              <a:rPr kumimoji="0" lang="vi-VN" sz="1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br>
              <a:rPr kumimoji="0" lang="vi-VN" sz="1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vi-VN" altLang="zh-CN" sz="1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960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0178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69151" y="427414"/>
            <a:ext cx="6437169"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CHƠI TRÒ CHƠI “ĐI SIÊU THỊ”</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pic>
        <p:nvPicPr>
          <p:cNvPr id="2" name="Picture 1"/>
          <p:cNvPicPr>
            <a:picLocks noChangeAspect="1"/>
          </p:cNvPicPr>
          <p:nvPr/>
        </p:nvPicPr>
        <p:blipFill rotWithShape="1">
          <a:blip r:embed="rId4"/>
          <a:srcRect l="1141" t="1138" r="1188" b="6452"/>
          <a:stretch/>
        </p:blipFill>
        <p:spPr>
          <a:xfrm>
            <a:off x="5074227" y="1784275"/>
            <a:ext cx="7117773" cy="5060373"/>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17619" y="2942515"/>
            <a:ext cx="4793119" cy="830997"/>
          </a:xfrm>
          <a:prstGeom prst="rect">
            <a:avLst/>
          </a:prstGeom>
          <a:noFill/>
          <a:ln w="28575">
            <a:solidFill>
              <a:srgbClr val="98DA5E"/>
            </a:solidFill>
          </a:ln>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Mỗi nhóm có một bảng ghi giá tiền các đồ dùng học tập như hình</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 name="TextBox 10"/>
          <p:cNvSpPr txBox="1"/>
          <p:nvPr/>
        </p:nvSpPr>
        <p:spPr>
          <a:xfrm>
            <a:off x="117619" y="4016126"/>
            <a:ext cx="4793119" cy="1569660"/>
          </a:xfrm>
          <a:prstGeom prst="rect">
            <a:avLst/>
          </a:prstGeom>
          <a:noFill/>
          <a:ln w="28575">
            <a:solidFill>
              <a:srgbClr val="98DA5E"/>
            </a:solidFill>
          </a:ln>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Trong vòng 2 phút, người chơi sẽ chọn từng cặp hai sản phẩm sao cho tổng</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số tiền không vượt quá 50 000 đồng.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108285" y="5838919"/>
            <a:ext cx="4793119" cy="830997"/>
          </a:xfrm>
          <a:prstGeom prst="rect">
            <a:avLst/>
          </a:prstGeom>
          <a:noFill/>
          <a:ln w="28575">
            <a:solidFill>
              <a:srgbClr val="98DA5E"/>
            </a:solidFill>
          </a:ln>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Ai chọn được nhiều cặp sản phẩm hơn</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là người thắng cuộc.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8749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69150" y="57264"/>
            <a:ext cx="6437169"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CHƠI TRÒ CHƠI “ĐI SIÊU THỊ”</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pic>
        <p:nvPicPr>
          <p:cNvPr id="2" name="Picture 1"/>
          <p:cNvPicPr>
            <a:picLocks noChangeAspect="1"/>
          </p:cNvPicPr>
          <p:nvPr/>
        </p:nvPicPr>
        <p:blipFill rotWithShape="1">
          <a:blip r:embed="rId4"/>
          <a:srcRect l="1141" t="1138" r="1188" b="6452"/>
          <a:stretch/>
        </p:blipFill>
        <p:spPr>
          <a:xfrm>
            <a:off x="5220844" y="1797627"/>
            <a:ext cx="6971156" cy="5060373"/>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72590" y="2869779"/>
            <a:ext cx="3620092" cy="830997"/>
          </a:xfrm>
          <a:prstGeom prst="rect">
            <a:avLst/>
          </a:prstGeom>
          <a:noFill/>
          <a:ln w="28575">
            <a:noFill/>
          </a:ln>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Compa và keo dán </a:t>
            </a:r>
          </a:p>
          <a:p>
            <a:pPr lvl="0" algn="ju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12 500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+ 9 800 = 22 300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2569149" y="989000"/>
            <a:ext cx="6748272" cy="461665"/>
          </a:xfrm>
          <a:prstGeom prst="rect">
            <a:avLst/>
          </a:prstGeom>
          <a:noFill/>
        </p:spPr>
        <p:txBody>
          <a:bodyPr wrap="square" rtlCol="0">
            <a:spAutoFit/>
          </a:bodyPr>
          <a:lstStyle/>
          <a:p>
            <a:pPr lvl="0" algn="ctr">
              <a:defRPr/>
            </a:pPr>
            <a:r>
              <a:rPr lang="en-US" altLang="zh-CN" sz="2400" b="1">
                <a:solidFill>
                  <a:srgbClr val="FFFF00"/>
                </a:solidFill>
                <a:latin typeface="Roboto Black" panose="02000000000000000000" pitchFamily="2" charset="0"/>
                <a:ea typeface="Roboto Black" panose="02000000000000000000" pitchFamily="2" charset="0"/>
              </a:rPr>
              <a:t>Tổng số tiền 2 mặt hàng nhỏ hơn 50 000 đồng</a:t>
            </a:r>
            <a:endParaRPr kumimoji="0" lang="en-US" altLang="zh-CN" sz="2400" b="1" i="0" u="none" strike="noStrike" kern="1200" cap="none" spc="0" normalizeH="0" baseline="0" noProof="0" dirty="0">
              <a:ln>
                <a:noFill/>
              </a:ln>
              <a:solidFill>
                <a:srgbClr val="FFFF00"/>
              </a:solidFill>
              <a:effectLst/>
              <a:uLnTx/>
              <a:uFillTx/>
              <a:latin typeface="Roboto Black" panose="02000000000000000000" pitchFamily="2" charset="0"/>
              <a:ea typeface="Roboto Black" panose="02000000000000000000" pitchFamily="2" charset="0"/>
            </a:endParaRPr>
          </a:p>
        </p:txBody>
      </p:sp>
      <p:sp>
        <p:nvSpPr>
          <p:cNvPr id="10" name="TextBox 9"/>
          <p:cNvSpPr txBox="1"/>
          <p:nvPr/>
        </p:nvSpPr>
        <p:spPr>
          <a:xfrm>
            <a:off x="172589" y="3901788"/>
            <a:ext cx="4198444" cy="830997"/>
          </a:xfrm>
          <a:prstGeom prst="rect">
            <a:avLst/>
          </a:prstGeom>
          <a:noFill/>
          <a:ln w="28575">
            <a:noFill/>
          </a:ln>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Compa và hộp bút</a:t>
            </a:r>
          </a:p>
          <a:p>
            <a:pPr lvl="0" algn="just">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12 500</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+ 35 600 = 48 100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2" name="TextBox 11"/>
          <p:cNvSpPr txBox="1"/>
          <p:nvPr/>
        </p:nvSpPr>
        <p:spPr>
          <a:xfrm>
            <a:off x="172589" y="4933796"/>
            <a:ext cx="3620093" cy="461665"/>
          </a:xfrm>
          <a:prstGeom prst="rect">
            <a:avLst/>
          </a:prstGeom>
          <a:noFill/>
          <a:ln w="28575">
            <a:noFill/>
          </a:ln>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Compa và màu sáp</a:t>
            </a:r>
          </a:p>
        </p:txBody>
      </p:sp>
      <p:sp>
        <p:nvSpPr>
          <p:cNvPr id="14" name="TextBox 13"/>
          <p:cNvSpPr txBox="1"/>
          <p:nvPr/>
        </p:nvSpPr>
        <p:spPr>
          <a:xfrm>
            <a:off x="172588" y="5596473"/>
            <a:ext cx="3620093" cy="461665"/>
          </a:xfrm>
          <a:prstGeom prst="rect">
            <a:avLst/>
          </a:prstGeom>
          <a:noFill/>
          <a:ln w="28575">
            <a:noFill/>
          </a:ln>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Compa và thước kẻ</a:t>
            </a:r>
          </a:p>
        </p:txBody>
      </p:sp>
      <p:sp>
        <p:nvSpPr>
          <p:cNvPr id="15" name="TextBox 14"/>
          <p:cNvSpPr txBox="1"/>
          <p:nvPr/>
        </p:nvSpPr>
        <p:spPr>
          <a:xfrm>
            <a:off x="172587" y="6259149"/>
            <a:ext cx="3620093" cy="461665"/>
          </a:xfrm>
          <a:prstGeom prst="rect">
            <a:avLst/>
          </a:prstGeom>
          <a:noFill/>
          <a:ln w="28575">
            <a:noFill/>
          </a:ln>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Compa và giấy màu</a:t>
            </a:r>
          </a:p>
        </p:txBody>
      </p:sp>
    </p:spTree>
    <p:extLst>
      <p:ext uri="{BB962C8B-B14F-4D97-AF65-F5344CB8AC3E}">
        <p14:creationId xmlns:p14="http://schemas.microsoft.com/office/powerpoint/2010/main" val="225998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7" grpId="0"/>
      <p:bldP spid="8" grpId="0"/>
      <p:bldP spid="10"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69150" y="57264"/>
            <a:ext cx="6437169"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CHƠI TRÒ CHƠI “ĐI SIÊU THỊ”</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8" name="TextBox 7"/>
          <p:cNvSpPr txBox="1"/>
          <p:nvPr/>
        </p:nvSpPr>
        <p:spPr>
          <a:xfrm>
            <a:off x="2569150" y="1227415"/>
            <a:ext cx="6764036" cy="461665"/>
          </a:xfrm>
          <a:prstGeom prst="rect">
            <a:avLst/>
          </a:prstGeom>
          <a:noFill/>
        </p:spPr>
        <p:txBody>
          <a:bodyPr wrap="square" rtlCol="0">
            <a:spAutoFit/>
          </a:bodyPr>
          <a:lstStyle/>
          <a:p>
            <a:pPr lvl="0" algn="ctr">
              <a:defRPr/>
            </a:pPr>
            <a:r>
              <a:rPr lang="en-US" altLang="zh-CN" sz="2400" b="1">
                <a:solidFill>
                  <a:srgbClr val="FFFF00"/>
                </a:solidFill>
                <a:latin typeface="Roboto Black" panose="02000000000000000000" pitchFamily="2" charset="0"/>
                <a:ea typeface="Roboto Black" panose="02000000000000000000" pitchFamily="2" charset="0"/>
              </a:rPr>
              <a:t>Tổng số tiền 2 mặt hàng nhỏ hơn 50 000 đồng</a:t>
            </a:r>
            <a:endParaRPr kumimoji="0" lang="en-US" altLang="zh-CN" sz="2400" b="1" i="0" u="none" strike="noStrike" kern="1200" cap="none" spc="0" normalizeH="0" baseline="0" noProof="0" dirty="0">
              <a:ln>
                <a:noFill/>
              </a:ln>
              <a:solidFill>
                <a:srgbClr val="FFFF00"/>
              </a:solidFill>
              <a:effectLst/>
              <a:uLnTx/>
              <a:uFillTx/>
              <a:latin typeface="Roboto Black" panose="02000000000000000000" pitchFamily="2" charset="0"/>
              <a:ea typeface="Roboto Black" panose="02000000000000000000" pitchFamily="2" charset="0"/>
            </a:endParaRPr>
          </a:p>
        </p:txBody>
      </p:sp>
      <p:sp>
        <p:nvSpPr>
          <p:cNvPr id="14" name="TextBox 13"/>
          <p:cNvSpPr txBox="1"/>
          <p:nvPr/>
        </p:nvSpPr>
        <p:spPr>
          <a:xfrm>
            <a:off x="1698172" y="5641359"/>
            <a:ext cx="7494337" cy="830997"/>
          </a:xfrm>
          <a:prstGeom prst="rect">
            <a:avLst/>
          </a:prstGeom>
          <a:noFill/>
          <a:ln w="28575">
            <a:noFill/>
          </a:ln>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Giá của các mặt hàng đều là các số không tròn nghìn hoặc không tròn chục nghìn</a:t>
            </a:r>
          </a:p>
        </p:txBody>
      </p:sp>
      <p:pic>
        <p:nvPicPr>
          <p:cNvPr id="6" name="Picture 5"/>
          <p:cNvPicPr>
            <a:picLocks noChangeAspect="1"/>
          </p:cNvPicPr>
          <p:nvPr/>
        </p:nvPicPr>
        <p:blipFill>
          <a:blip r:embed="rId4"/>
          <a:stretch>
            <a:fillRect/>
          </a:stretch>
        </p:blipFill>
        <p:spPr>
          <a:xfrm>
            <a:off x="724749" y="2754118"/>
            <a:ext cx="3228975" cy="2571750"/>
          </a:xfrm>
          <a:prstGeom prst="rect">
            <a:avLst/>
          </a:prstGeom>
          <a:effectLst>
            <a:outerShdw blurRad="63500" sx="102000" sy="102000" algn="ctr" rotWithShape="0">
              <a:prstClr val="black">
                <a:alpha val="40000"/>
              </a:prstClr>
            </a:outerShdw>
          </a:effectLst>
        </p:spPr>
      </p:pic>
      <p:pic>
        <p:nvPicPr>
          <p:cNvPr id="16" name="Picture 15"/>
          <p:cNvPicPr>
            <a:picLocks noChangeAspect="1"/>
          </p:cNvPicPr>
          <p:nvPr/>
        </p:nvPicPr>
        <p:blipFill>
          <a:blip r:embed="rId5"/>
          <a:stretch>
            <a:fillRect/>
          </a:stretch>
        </p:blipFill>
        <p:spPr>
          <a:xfrm>
            <a:off x="7828424" y="2754118"/>
            <a:ext cx="3009524" cy="2542857"/>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03D7F3A4-E80C-E67C-36B5-61E606635A08}"/>
              </a:ext>
            </a:extLst>
          </p:cNvPr>
          <p:cNvPicPr>
            <a:picLocks noChangeAspect="1"/>
          </p:cNvPicPr>
          <p:nvPr/>
        </p:nvPicPr>
        <p:blipFill>
          <a:blip r:embed="rId6"/>
          <a:stretch>
            <a:fillRect/>
          </a:stretch>
        </p:blipFill>
        <p:spPr>
          <a:xfrm>
            <a:off x="4327628" y="2763074"/>
            <a:ext cx="3073529" cy="2562794"/>
          </a:xfrm>
          <a:prstGeom prst="rect">
            <a:avLst/>
          </a:prstGeom>
        </p:spPr>
      </p:pic>
    </p:spTree>
    <p:extLst>
      <p:ext uri="{BB962C8B-B14F-4D97-AF65-F5344CB8AC3E}">
        <p14:creationId xmlns:p14="http://schemas.microsoft.com/office/powerpoint/2010/main" val="39442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87097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782334" y="618821"/>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9654363" cy="4154984"/>
          </a:xfrm>
          <a:prstGeom prst="rect">
            <a:avLst/>
          </a:prstGeom>
          <a:noFill/>
        </p:spPr>
        <p:txBody>
          <a:bodyPr wrap="square" rtlCol="0">
            <a:spAutoFit/>
          </a:bodyPr>
          <a:lstStyle/>
          <a:p>
            <a:r>
              <a:rPr lang="vi-VN" sz="2400">
                <a:latin typeface="Roboto" panose="02000000000000000000" pitchFamily="2" charset="0"/>
                <a:ea typeface="Roboto" panose="02000000000000000000" pitchFamily="2" charset="0"/>
              </a:rPr>
              <a:t>Nhìn vào bảng giá đồ dùng học tập (SGK Tr.54) em hãy:</a:t>
            </a:r>
          </a:p>
          <a:p>
            <a:r>
              <a:rPr lang="vi-VN" sz="2400" b="1">
                <a:latin typeface="Roboto" panose="02000000000000000000" pitchFamily="2" charset="0"/>
                <a:ea typeface="Roboto" panose="02000000000000000000" pitchFamily="2" charset="0"/>
              </a:rPr>
              <a:t>1. </a:t>
            </a:r>
            <a:r>
              <a:rPr lang="vi-VN" sz="2400">
                <a:latin typeface="Roboto" panose="02000000000000000000" pitchFamily="2" charset="0"/>
                <a:ea typeface="Roboto" panose="02000000000000000000" pitchFamily="2" charset="0"/>
              </a:rPr>
              <a:t>Hãy ước lượng giá của 5 lọ keo.......................................................... </a:t>
            </a:r>
            <a:r>
              <a:rPr lang="vi-VN" sz="2400" b="1">
                <a:latin typeface="Roboto" panose="02000000000000000000" pitchFamily="2" charset="0"/>
                <a:ea typeface="Roboto" panose="02000000000000000000" pitchFamily="2" charset="0"/>
              </a:rPr>
              <a:t>2. </a:t>
            </a:r>
            <a:r>
              <a:rPr lang="vi-VN" sz="2400">
                <a:latin typeface="Roboto" panose="02000000000000000000" pitchFamily="2" charset="0"/>
                <a:ea typeface="Roboto" panose="02000000000000000000" pitchFamily="2" charset="0"/>
              </a:rPr>
              <a:t>Hãy ước lượng giá của 2 bình nước</a:t>
            </a:r>
            <a:r>
              <a:rPr lang="en-US" sz="2400">
                <a:latin typeface="Roboto" panose="02000000000000000000" pitchFamily="2" charset="0"/>
                <a:ea typeface="Roboto" panose="02000000000000000000" pitchFamily="2" charset="0"/>
              </a:rPr>
              <a:t>………</a:t>
            </a:r>
            <a:r>
              <a:rPr lang="vi-VN" sz="2400">
                <a:latin typeface="Roboto" panose="02000000000000000000" pitchFamily="2" charset="0"/>
                <a:ea typeface="Roboto" panose="02000000000000000000" pitchFamily="2" charset="0"/>
              </a:rPr>
              <a:t>............................................</a:t>
            </a:r>
          </a:p>
          <a:p>
            <a:r>
              <a:rPr lang="vi-VN" sz="2400" b="1">
                <a:latin typeface="Roboto" panose="02000000000000000000" pitchFamily="2" charset="0"/>
                <a:ea typeface="Roboto" panose="02000000000000000000" pitchFamily="2" charset="0"/>
              </a:rPr>
              <a:t>3. </a:t>
            </a:r>
            <a:r>
              <a:rPr lang="vi-VN" sz="2400">
                <a:latin typeface="Roboto" panose="02000000000000000000" pitchFamily="2" charset="0"/>
                <a:ea typeface="Roboto" panose="02000000000000000000" pitchFamily="2" charset="0"/>
              </a:rPr>
              <a:t>Hãy ước lượng giá của 1 compa, 1 bút máy và 1 thước kẻ</a:t>
            </a:r>
          </a:p>
          <a:p>
            <a:r>
              <a:rPr lang="vi-VN" sz="2400">
                <a:latin typeface="Roboto" panose="02000000000000000000" pitchFamily="2" charset="0"/>
                <a:ea typeface="Roboto" panose="02000000000000000000" pitchFamily="2" charset="0"/>
              </a:rPr>
              <a:t>……………………………………………………………………………………………………………………</a:t>
            </a:r>
            <a:r>
              <a:rPr lang="en-US" sz="2400">
                <a:latin typeface="Roboto" panose="02000000000000000000" pitchFamily="2" charset="0"/>
                <a:ea typeface="Roboto" panose="02000000000000000000" pitchFamily="2" charset="0"/>
              </a:rPr>
              <a:t>..</a:t>
            </a:r>
            <a:endParaRPr lang="vi-VN" sz="2400">
              <a:latin typeface="Roboto" panose="02000000000000000000" pitchFamily="2" charset="0"/>
              <a:ea typeface="Roboto" panose="02000000000000000000" pitchFamily="2" charset="0"/>
            </a:endParaRPr>
          </a:p>
          <a:p>
            <a:r>
              <a:rPr lang="vi-VN" sz="2400" b="1">
                <a:latin typeface="Roboto" panose="02000000000000000000" pitchFamily="2" charset="0"/>
                <a:ea typeface="Roboto" panose="02000000000000000000" pitchFamily="2" charset="0"/>
              </a:rPr>
              <a:t>4. </a:t>
            </a:r>
            <a:r>
              <a:rPr lang="vi-VN" sz="2400">
                <a:latin typeface="Roboto" panose="02000000000000000000" pitchFamily="2" charset="0"/>
                <a:ea typeface="Roboto" panose="02000000000000000000" pitchFamily="2" charset="0"/>
              </a:rPr>
              <a:t>Bạn Hà muốn mua 2 tập giấy màu, 1 cuộn băng dính và 1 hộp màu sáp. Em hãy ước lượng giúp bạn số tiền phải chuẩn bị là bao nhiêu:</a:t>
            </a:r>
          </a:p>
          <a:p>
            <a:r>
              <a:rPr lang="vi-VN" sz="2400">
                <a:latin typeface="Roboto" panose="02000000000000000000" pitchFamily="2" charset="0"/>
                <a:ea typeface="Roboto" panose="02000000000000000000" pitchFamily="2" charset="0"/>
              </a:rPr>
              <a:t>……………………………………………………………………………………………………………………</a:t>
            </a:r>
          </a:p>
          <a:p>
            <a:r>
              <a:rPr lang="vi-VN" sz="2400" b="1">
                <a:latin typeface="Roboto" panose="02000000000000000000" pitchFamily="2" charset="0"/>
                <a:ea typeface="Roboto" panose="02000000000000000000" pitchFamily="2" charset="0"/>
              </a:rPr>
              <a:t>5. </a:t>
            </a:r>
            <a:r>
              <a:rPr lang="vi-VN" sz="2400">
                <a:latin typeface="Roboto" panose="02000000000000000000" pitchFamily="2" charset="0"/>
                <a:ea typeface="Roboto" panose="02000000000000000000" pitchFamily="2" charset="0"/>
              </a:rPr>
              <a:t>Bạn Hoa có 70</a:t>
            </a:r>
            <a:r>
              <a:rPr lang="en-US" sz="2400">
                <a:latin typeface="Roboto" panose="02000000000000000000" pitchFamily="2" charset="0"/>
                <a:ea typeface="Roboto" panose="02000000000000000000" pitchFamily="2" charset="0"/>
              </a:rPr>
              <a:t> </a:t>
            </a:r>
            <a:r>
              <a:rPr lang="vi-VN" sz="2400">
                <a:latin typeface="Roboto" panose="02000000000000000000" pitchFamily="2" charset="0"/>
                <a:ea typeface="Roboto" panose="02000000000000000000" pitchFamily="2" charset="0"/>
              </a:rPr>
              <a:t>000 đồng, bạn mua được</a:t>
            </a:r>
            <a:r>
              <a:rPr lang="en-US" sz="2400">
                <a:latin typeface="Roboto" panose="02000000000000000000" pitchFamily="2" charset="0"/>
                <a:ea typeface="Roboto" panose="02000000000000000000" pitchFamily="2" charset="0"/>
              </a:rPr>
              <a:t>:</a:t>
            </a:r>
          </a:p>
          <a:p>
            <a:r>
              <a:rPr lang="vi-VN" sz="2400">
                <a:latin typeface="Roboto" panose="02000000000000000000" pitchFamily="2" charset="0"/>
                <a:ea typeface="Roboto" panose="02000000000000000000" pitchFamily="2" charset="0"/>
              </a:rPr>
              <a:t> </a:t>
            </a:r>
            <a:r>
              <a:rPr lang="en-US" sz="2400">
                <a:latin typeface="Roboto" panose="02000000000000000000" pitchFamily="2" charset="0"/>
                <a:ea typeface="Roboto" panose="02000000000000000000" pitchFamily="2" charset="0"/>
              </a:rPr>
              <a:t>         </a:t>
            </a:r>
            <a:r>
              <a:rPr lang="vi-VN" sz="2400">
                <a:latin typeface="Roboto" panose="02000000000000000000" pitchFamily="2" charset="0"/>
                <a:ea typeface="Roboto" panose="02000000000000000000" pitchFamily="2" charset="0"/>
              </a:rPr>
              <a:t>......... bút máy, ..............</a:t>
            </a:r>
            <a:r>
              <a:rPr lang="en-US" sz="2400">
                <a:latin typeface="Roboto" panose="02000000000000000000" pitchFamily="2" charset="0"/>
                <a:ea typeface="Roboto" panose="02000000000000000000" pitchFamily="2" charset="0"/>
              </a:rPr>
              <a:t> keo dán </a:t>
            </a:r>
            <a:r>
              <a:rPr lang="vi-VN" sz="2400">
                <a:latin typeface="Roboto" panose="02000000000000000000" pitchFamily="2" charset="0"/>
                <a:ea typeface="Roboto" panose="02000000000000000000" pitchFamily="2" charset="0"/>
              </a:rPr>
              <a:t>và ........... compa.</a:t>
            </a:r>
            <a:endParaRPr lang="en-US" sz="2400">
              <a:latin typeface="Roboto" panose="02000000000000000000" pitchFamily="2" charset="0"/>
              <a:ea typeface="Roboto" panose="02000000000000000000" pitchFamily="2" charset="0"/>
            </a:endParaRPr>
          </a:p>
          <a:p>
            <a:r>
              <a:rPr lang="en-US" sz="2400">
                <a:latin typeface="Roboto" panose="02000000000000000000" pitchFamily="2" charset="0"/>
                <a:ea typeface="Roboto" panose="02000000000000000000" pitchFamily="2" charset="0"/>
              </a:rPr>
              <a:t>Hoặc </a:t>
            </a:r>
            <a:r>
              <a:rPr lang="vi-VN" sz="2400">
                <a:latin typeface="Roboto" panose="02000000000000000000" pitchFamily="2" charset="0"/>
                <a:ea typeface="Roboto" panose="02000000000000000000" pitchFamily="2" charset="0"/>
              </a:rPr>
              <a:t>......... bút máy, ..............</a:t>
            </a:r>
            <a:r>
              <a:rPr lang="en-US" sz="2400">
                <a:latin typeface="Roboto" panose="02000000000000000000" pitchFamily="2" charset="0"/>
                <a:ea typeface="Roboto" panose="02000000000000000000" pitchFamily="2" charset="0"/>
              </a:rPr>
              <a:t> keo dán </a:t>
            </a:r>
            <a:r>
              <a:rPr lang="vi-VN" sz="2400">
                <a:latin typeface="Roboto" panose="02000000000000000000" pitchFamily="2" charset="0"/>
                <a:ea typeface="Roboto" panose="02000000000000000000" pitchFamily="2" charset="0"/>
              </a:rPr>
              <a:t>và ........... compa.</a:t>
            </a:r>
            <a:endParaRPr lang="en-US" sz="2400">
              <a:latin typeface="Roboto" panose="02000000000000000000" pitchFamily="2" charset="0"/>
              <a:ea typeface="Roboto" panose="02000000000000000000" pitchFamily="2" charset="0"/>
            </a:endParaRPr>
          </a:p>
        </p:txBody>
      </p:sp>
      <p:sp>
        <p:nvSpPr>
          <p:cNvPr id="10" name="TextBox 9"/>
          <p:cNvSpPr txBox="1"/>
          <p:nvPr/>
        </p:nvSpPr>
        <p:spPr>
          <a:xfrm>
            <a:off x="2555863" y="4427540"/>
            <a:ext cx="6730027"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2 x 6 000 + 10 000 + 41 000 = 63 000 (đồng) </a:t>
            </a:r>
          </a:p>
        </p:txBody>
      </p:sp>
      <p:sp>
        <p:nvSpPr>
          <p:cNvPr id="13" name="TextBox 12"/>
          <p:cNvSpPr txBox="1"/>
          <p:nvPr/>
        </p:nvSpPr>
        <p:spPr>
          <a:xfrm>
            <a:off x="6394398" y="2198783"/>
            <a:ext cx="4048138" cy="646331"/>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5 x 10 000 = 50 000 (đồng) </a:t>
            </a:r>
          </a:p>
        </p:txBody>
      </p:sp>
      <p:sp>
        <p:nvSpPr>
          <p:cNvPr id="9" name="TextBox 8"/>
          <p:cNvSpPr txBox="1"/>
          <p:nvPr/>
        </p:nvSpPr>
        <p:spPr>
          <a:xfrm>
            <a:off x="6394398" y="2543819"/>
            <a:ext cx="4048138" cy="646331"/>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2 x 40 000 = 80 000 (đồng) </a:t>
            </a:r>
          </a:p>
        </p:txBody>
      </p:sp>
      <p:sp>
        <p:nvSpPr>
          <p:cNvPr id="14" name="TextBox 13"/>
          <p:cNvSpPr txBox="1"/>
          <p:nvPr/>
        </p:nvSpPr>
        <p:spPr>
          <a:xfrm>
            <a:off x="2570543" y="3332700"/>
            <a:ext cx="6168211" cy="646331"/>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13000 + 29 000 + 8 000= 50 000 (đồng) </a:t>
            </a:r>
          </a:p>
        </p:txBody>
      </p:sp>
      <p:sp>
        <p:nvSpPr>
          <p:cNvPr id="15" name="TextBox 14"/>
          <p:cNvSpPr txBox="1"/>
          <p:nvPr/>
        </p:nvSpPr>
        <p:spPr>
          <a:xfrm>
            <a:off x="2304875" y="5176275"/>
            <a:ext cx="806502"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1</a:t>
            </a:r>
          </a:p>
        </p:txBody>
      </p:sp>
      <p:sp>
        <p:nvSpPr>
          <p:cNvPr id="16" name="TextBox 15"/>
          <p:cNvSpPr txBox="1"/>
          <p:nvPr/>
        </p:nvSpPr>
        <p:spPr>
          <a:xfrm>
            <a:off x="4515937" y="5154865"/>
            <a:ext cx="1034800"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1</a:t>
            </a:r>
          </a:p>
        </p:txBody>
      </p:sp>
      <p:sp>
        <p:nvSpPr>
          <p:cNvPr id="17" name="TextBox 16"/>
          <p:cNvSpPr txBox="1"/>
          <p:nvPr/>
        </p:nvSpPr>
        <p:spPr>
          <a:xfrm>
            <a:off x="7098019" y="5137658"/>
            <a:ext cx="972755"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2</a:t>
            </a:r>
          </a:p>
        </p:txBody>
      </p:sp>
      <p:sp>
        <p:nvSpPr>
          <p:cNvPr id="2" name="TextBox 1">
            <a:extLst>
              <a:ext uri="{FF2B5EF4-FFF2-40B4-BE49-F238E27FC236}">
                <a16:creationId xmlns:a16="http://schemas.microsoft.com/office/drawing/2014/main" id="{01E3E8A8-2972-C9C8-EE86-501EE7825A9A}"/>
              </a:ext>
            </a:extLst>
          </p:cNvPr>
          <p:cNvSpPr txBox="1"/>
          <p:nvPr/>
        </p:nvSpPr>
        <p:spPr>
          <a:xfrm>
            <a:off x="2313864" y="5522932"/>
            <a:ext cx="806502"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1</a:t>
            </a:r>
          </a:p>
        </p:txBody>
      </p:sp>
      <p:sp>
        <p:nvSpPr>
          <p:cNvPr id="6" name="TextBox 5">
            <a:extLst>
              <a:ext uri="{FF2B5EF4-FFF2-40B4-BE49-F238E27FC236}">
                <a16:creationId xmlns:a16="http://schemas.microsoft.com/office/drawing/2014/main" id="{AB101142-83AD-36C7-E50A-6752487B0E89}"/>
              </a:ext>
            </a:extLst>
          </p:cNvPr>
          <p:cNvSpPr txBox="1"/>
          <p:nvPr/>
        </p:nvSpPr>
        <p:spPr>
          <a:xfrm>
            <a:off x="4495838" y="5522932"/>
            <a:ext cx="1034800"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2</a:t>
            </a:r>
          </a:p>
        </p:txBody>
      </p:sp>
      <p:sp>
        <p:nvSpPr>
          <p:cNvPr id="7" name="TextBox 6">
            <a:extLst>
              <a:ext uri="{FF2B5EF4-FFF2-40B4-BE49-F238E27FC236}">
                <a16:creationId xmlns:a16="http://schemas.microsoft.com/office/drawing/2014/main" id="{7BD76233-6D36-C5A9-D72F-AAB618F75772}"/>
              </a:ext>
            </a:extLst>
          </p:cNvPr>
          <p:cNvSpPr txBox="1"/>
          <p:nvPr/>
        </p:nvSpPr>
        <p:spPr>
          <a:xfrm>
            <a:off x="7109742" y="5501069"/>
            <a:ext cx="972755" cy="584775"/>
          </a:xfrm>
          <a:prstGeom prst="rect">
            <a:avLst/>
          </a:prstGeom>
          <a:noFill/>
        </p:spPr>
        <p:txBody>
          <a:bodyPr wrap="square" rtlCol="0">
            <a:spAutoFit/>
          </a:bodyPr>
          <a:lstStyle/>
          <a:p>
            <a:pPr>
              <a:lnSpc>
                <a:spcPct val="150000"/>
              </a:lnSpc>
            </a:pPr>
            <a:r>
              <a:rPr lang="en-US" sz="2400">
                <a:solidFill>
                  <a:srgbClr val="FF0000"/>
                </a:solidFill>
                <a:latin typeface="Roboto" panose="02000000000000000000" pitchFamily="2" charset="0"/>
                <a:ea typeface="Roboto" panose="02000000000000000000" pitchFamily="2" charset="0"/>
              </a:rPr>
              <a:t>1</a:t>
            </a:r>
          </a:p>
        </p:txBody>
      </p:sp>
    </p:spTree>
    <p:extLst>
      <p:ext uri="{BB962C8B-B14F-4D97-AF65-F5344CB8AC3E}">
        <p14:creationId xmlns:p14="http://schemas.microsoft.com/office/powerpoint/2010/main" val="6034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3" grpId="0"/>
      <p:bldP spid="9" grpId="0"/>
      <p:bldP spid="14" grpId="0"/>
      <p:bldP spid="15" grpId="0"/>
      <p:bldP spid="16" grpId="0"/>
      <p:bldP spid="17" grpId="0"/>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95359" y="639155"/>
            <a:ext cx="6437169"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NHIỆM VỤ</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10" name="TextBox 9">
            <a:extLst>
              <a:ext uri="{FF2B5EF4-FFF2-40B4-BE49-F238E27FC236}">
                <a16:creationId xmlns:a16="http://schemas.microsoft.com/office/drawing/2014/main" id="{7F062B7E-A70B-EA92-EEA3-E58B01E63D58}"/>
              </a:ext>
            </a:extLst>
          </p:cNvPr>
          <p:cNvSpPr txBox="1"/>
          <p:nvPr/>
        </p:nvSpPr>
        <p:spPr>
          <a:xfrm>
            <a:off x="670443" y="3429000"/>
            <a:ext cx="5143500" cy="461665"/>
          </a:xfrm>
          <a:prstGeom prst="rect">
            <a:avLst/>
          </a:prstGeom>
          <a:noFill/>
        </p:spPr>
        <p:txBody>
          <a:bodyPr wrap="square" rtlCol="0">
            <a:spAutoFit/>
          </a:bodyPr>
          <a:lstStyle/>
          <a:p>
            <a:pPr lvl="0" algn="just">
              <a:defRPr/>
            </a:pPr>
            <a:r>
              <a:rPr lang="en-US" altLang="zh-CN" sz="2400" b="1">
                <a:solidFill>
                  <a:srgbClr val="002060"/>
                </a:solidFill>
                <a:latin typeface="Roboto" panose="02000000000000000000" pitchFamily="2" charset="0"/>
                <a:ea typeface="Roboto" panose="02000000000000000000" pitchFamily="2" charset="0"/>
              </a:rPr>
              <a:t>Sản phẩm đảm bảo các yêu cầu sau: </a:t>
            </a:r>
          </a:p>
        </p:txBody>
      </p:sp>
      <p:sp>
        <p:nvSpPr>
          <p:cNvPr id="11" name="TextBox 10">
            <a:extLst>
              <a:ext uri="{FF2B5EF4-FFF2-40B4-BE49-F238E27FC236}">
                <a16:creationId xmlns:a16="http://schemas.microsoft.com/office/drawing/2014/main" id="{D5AF3586-D618-C763-8BB5-526638164ECF}"/>
              </a:ext>
            </a:extLst>
          </p:cNvPr>
          <p:cNvSpPr txBox="1"/>
          <p:nvPr/>
        </p:nvSpPr>
        <p:spPr>
          <a:xfrm>
            <a:off x="564070" y="3931780"/>
            <a:ext cx="5787003" cy="830997"/>
          </a:xfrm>
          <a:prstGeom prst="rect">
            <a:avLst/>
          </a:prstGeom>
          <a:noFill/>
        </p:spPr>
        <p:txBody>
          <a:bodyPr wrap="square" rtlCol="0">
            <a:spAutoFit/>
          </a:bodyPr>
          <a:lstStyle/>
          <a:p>
            <a:pPr lvl="0">
              <a:defRPr/>
            </a:pPr>
            <a:r>
              <a:rPr kumimoji="0" lang="vi-VN"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kumimoji="0" lang="en-US" sz="2400" b="0" i="0" u="none" strike="noStrike" kern="1200" cap="none" spc="0" normalizeH="0" baseline="0" noProof="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Làm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quả cầu hoặc đèn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lồng trang</a:t>
            </a:r>
            <a:r>
              <a:rPr lang="en-US" sz="2400">
                <a:solidFill>
                  <a:srgbClr val="002060"/>
                </a:solidFill>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trí</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với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không</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quá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20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000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đồng.</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20DC7F6B-694B-7525-9581-F77CA268956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53" b="93050" l="4396" r="93407">
                        <a14:foregroundMark x1="47253" y1="73359" x2="46703" y2="87645"/>
                      </a14:backgroundRemoval>
                    </a14:imgEffect>
                  </a14:imgLayer>
                </a14:imgProps>
              </a:ext>
            </a:extLst>
          </a:blip>
          <a:stretch>
            <a:fillRect/>
          </a:stretch>
        </p:blipFill>
        <p:spPr>
          <a:xfrm>
            <a:off x="7011808" y="2454452"/>
            <a:ext cx="2466813" cy="3510464"/>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01B9CA33-BBAB-E101-5458-D891260FB873}"/>
              </a:ext>
            </a:extLst>
          </p:cNvPr>
          <p:cNvSpPr txBox="1"/>
          <p:nvPr/>
        </p:nvSpPr>
        <p:spPr>
          <a:xfrm>
            <a:off x="564069" y="4842416"/>
            <a:ext cx="6182591" cy="461665"/>
          </a:xfrm>
          <a:prstGeom prst="rect">
            <a:avLst/>
          </a:prstGeom>
          <a:noFill/>
        </p:spPr>
        <p:txBody>
          <a:bodyPr wrap="square" rtlCol="0">
            <a:spAutoFit/>
          </a:bodyPr>
          <a:lstStyle/>
          <a:p>
            <a:pPr lvl="0">
              <a:defRPr/>
            </a:pP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US"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Sản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phẩm dễ làm, đẹp, chắc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chắn.</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408754AB-FBDD-F606-FF82-CD8316833F26}"/>
              </a:ext>
            </a:extLst>
          </p:cNvPr>
          <p:cNvSpPr txBox="1"/>
          <p:nvPr/>
        </p:nvSpPr>
        <p:spPr>
          <a:xfrm>
            <a:off x="564069" y="5380141"/>
            <a:ext cx="5249875" cy="584775"/>
          </a:xfrm>
          <a:prstGeom prst="rect">
            <a:avLst/>
          </a:prstGeom>
          <a:noFill/>
        </p:spPr>
        <p:txBody>
          <a:bodyPr wrap="square" rtlCol="0">
            <a:spAutoFit/>
          </a:bodyPr>
          <a:lstStyle/>
          <a:p>
            <a:pPr lvl="0">
              <a:defRPr/>
            </a:pPr>
            <a:r>
              <a:rPr lang="vi-VN"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US" sz="2400">
                <a:solidFill>
                  <a:srgbClr val="00B05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Chi </a:t>
            </a:r>
            <a:r>
              <a:rPr kumimoji="0" lang="vi-V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phí làm sản phẩm thấp</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vi-VN" sz="32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rPr>
              <a:t> </a:t>
            </a:r>
            <a:endParaRPr kumimoji="0" lang="vi-VN"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Rectangle: Rounded Corners 7">
            <a:extLst>
              <a:ext uri="{FF2B5EF4-FFF2-40B4-BE49-F238E27FC236}">
                <a16:creationId xmlns:a16="http://schemas.microsoft.com/office/drawing/2014/main" id="{1A2B3D80-F73E-D1B4-9C34-4797B98F5FB4}"/>
              </a:ext>
            </a:extLst>
          </p:cNvPr>
          <p:cNvSpPr/>
          <p:nvPr/>
        </p:nvSpPr>
        <p:spPr>
          <a:xfrm>
            <a:off x="564069" y="3895053"/>
            <a:ext cx="5679957" cy="2245610"/>
          </a:xfrm>
          <a:prstGeom prst="roundRect">
            <a:avLst/>
          </a:prstGeom>
          <a:noFill/>
          <a:ln w="254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6404" y="4652674"/>
            <a:ext cx="1436365" cy="2039707"/>
          </a:xfrm>
          <a:prstGeom prst="rect">
            <a:avLst/>
          </a:prstGeom>
        </p:spPr>
      </p:pic>
      <p:sp>
        <p:nvSpPr>
          <p:cNvPr id="19" name="TextBox 18"/>
          <p:cNvSpPr txBox="1"/>
          <p:nvPr/>
        </p:nvSpPr>
        <p:spPr>
          <a:xfrm>
            <a:off x="2039214" y="1563972"/>
            <a:ext cx="6764036" cy="830997"/>
          </a:xfrm>
          <a:prstGeom prst="rect">
            <a:avLst/>
          </a:prstGeom>
          <a:noFill/>
        </p:spPr>
        <p:txBody>
          <a:bodyPr wrap="square" rtlCol="0">
            <a:spAutoFit/>
          </a:bodyPr>
          <a:lstStyle/>
          <a:p>
            <a:pPr lvl="0" algn="ctr">
              <a:defRPr/>
            </a:pPr>
            <a:r>
              <a:rPr lang="en-US" altLang="zh-CN" sz="2400" b="1">
                <a:solidFill>
                  <a:srgbClr val="FFFF00"/>
                </a:solidFill>
                <a:latin typeface="Roboto Black" panose="02000000000000000000" pitchFamily="2" charset="0"/>
                <a:ea typeface="Roboto Black" panose="02000000000000000000" pitchFamily="2" charset="0"/>
              </a:rPr>
              <a:t>Ư</a:t>
            </a:r>
            <a:r>
              <a:rPr lang="vi-VN" altLang="zh-CN" sz="2400" b="1">
                <a:solidFill>
                  <a:srgbClr val="FFFF00"/>
                </a:solidFill>
                <a:latin typeface="Roboto Black" panose="02000000000000000000" pitchFamily="2" charset="0"/>
                <a:ea typeface="Roboto Black" panose="02000000000000000000" pitchFamily="2" charset="0"/>
              </a:rPr>
              <a:t>ớc lượng tính toán chi phí nguyên vật liệu để làm một quả cầu hoặc chiếc đèn lồng trang trí</a:t>
            </a:r>
            <a:endParaRPr kumimoji="0" lang="en-US" altLang="zh-CN" sz="2400" b="1" i="0" u="none" strike="noStrike" kern="1200" cap="none" spc="0" normalizeH="0" baseline="0" noProof="0" dirty="0">
              <a:ln>
                <a:noFill/>
              </a:ln>
              <a:solidFill>
                <a:srgbClr val="FFFF0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100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1"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1" grpId="0"/>
      <p:bldP spid="13" grpId="0"/>
      <p:bldP spid="15"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stretch>
            <a:fillRect/>
          </a:stretch>
        </p:blipFill>
        <p:spPr>
          <a:xfrm>
            <a:off x="1361209" y="2763982"/>
            <a:ext cx="9237518" cy="4094018"/>
          </a:xfrm>
          <a:prstGeom prst="rect">
            <a:avLst/>
          </a:prstGeom>
        </p:spPr>
      </p:pic>
      <p:sp>
        <p:nvSpPr>
          <p:cNvPr id="117" name="TextBox 116"/>
          <p:cNvSpPr txBox="1"/>
          <p:nvPr/>
        </p:nvSpPr>
        <p:spPr>
          <a:xfrm>
            <a:off x="2587336" y="832447"/>
            <a:ext cx="6107734"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ĐỌC THÔNG TIN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sp>
        <p:nvSpPr>
          <p:cNvPr id="40" name="TextBox 39"/>
          <p:cNvSpPr txBox="1"/>
          <p:nvPr/>
        </p:nvSpPr>
        <p:spPr>
          <a:xfrm>
            <a:off x="1361209" y="3828523"/>
            <a:ext cx="5143500" cy="2308324"/>
          </a:xfrm>
          <a:prstGeom prst="rect">
            <a:avLst/>
          </a:prstGeom>
          <a:noFill/>
        </p:spPr>
        <p:txBody>
          <a:bodyPr wrap="square" rtlCol="0">
            <a:spAutoFit/>
          </a:bodyPr>
          <a:lstStyle/>
          <a:p>
            <a:pPr lvl="0" algn="just">
              <a:defRPr/>
            </a:pPr>
            <a:r>
              <a:rPr lang="vi-VN" sz="2400">
                <a:latin typeface="Roboto Black" panose="02000000000000000000" pitchFamily="2" charset="0"/>
                <a:ea typeface="Roboto Black" panose="02000000000000000000" pitchFamily="2" charset="0"/>
                <a:cs typeface="Poppins" panose="00000500000000000000" pitchFamily="2" charset="0"/>
              </a:rPr>
              <a:t>Tết Nguyên Đán năm 2023, Ninh Bình đón 328 978 lượt khách du lịch nội địa,</a:t>
            </a:r>
            <a:r>
              <a:rPr lang="en-US" sz="2400">
                <a:latin typeface="Poppins" panose="00000500000000000000" pitchFamily="2" charset="0"/>
                <a:ea typeface="Roboto Black" panose="02000000000000000000" pitchFamily="2" charset="0"/>
                <a:cs typeface="Poppins" panose="00000500000000000000" pitchFamily="2" charset="0"/>
              </a:rPr>
              <a:t> </a:t>
            </a:r>
            <a:r>
              <a:rPr lang="vi-VN" sz="2400">
                <a:latin typeface="Roboto Black" panose="02000000000000000000" pitchFamily="2" charset="0"/>
                <a:ea typeface="Roboto Black" panose="02000000000000000000" pitchFamily="2" charset="0"/>
                <a:cs typeface="Poppins" panose="00000500000000000000" pitchFamily="2" charset="0"/>
              </a:rPr>
              <a:t>29 500 lượt khách du lịch quốc tế. Vũng Tàu đón 669 211 lượt khách du lịch nội</a:t>
            </a:r>
            <a:r>
              <a:rPr lang="en-US" sz="2400">
                <a:latin typeface="Poppins" panose="00000500000000000000" pitchFamily="2" charset="0"/>
                <a:ea typeface="Roboto Black" panose="02000000000000000000" pitchFamily="2" charset="0"/>
                <a:cs typeface="Poppins" panose="00000500000000000000" pitchFamily="2" charset="0"/>
              </a:rPr>
              <a:t> </a:t>
            </a:r>
            <a:r>
              <a:rPr lang="vi-VN" sz="2400">
                <a:latin typeface="Roboto Black" panose="02000000000000000000" pitchFamily="2" charset="0"/>
                <a:ea typeface="Roboto Black" panose="02000000000000000000" pitchFamily="2" charset="0"/>
                <a:cs typeface="Poppins" panose="00000500000000000000" pitchFamily="2" charset="0"/>
              </a:rPr>
              <a:t>địa, 10 688 lượt khách du lịch quốc tế.</a:t>
            </a:r>
            <a:endParaRPr kumimoji="0" lang="en-US" altLang="zh-CN" sz="2400" b="0" i="0" u="none" strike="noStrike" kern="1200" cap="none" spc="0" normalizeH="0" baseline="0" noProof="0" dirty="0">
              <a:ln>
                <a:noFill/>
              </a:ln>
              <a:effectLst/>
              <a:uLnTx/>
              <a:uFillTx/>
              <a:latin typeface="Poppins" panose="00000500000000000000" pitchFamily="2" charset="0"/>
              <a:ea typeface="Roboto Black" panose="02000000000000000000" pitchFamily="2" charset="0"/>
              <a:cs typeface="Poppins" panose="00000500000000000000" pitchFamily="2" charset="0"/>
            </a:endParaRPr>
          </a:p>
        </p:txBody>
      </p:sp>
      <p:pic>
        <p:nvPicPr>
          <p:cNvPr id="2" name="mp3-output-ttsfree(dot)com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68645" y="3061855"/>
            <a:ext cx="609600" cy="609600"/>
          </a:xfrm>
          <a:prstGeom prst="rect">
            <a:avLst/>
          </a:prstGeom>
        </p:spPr>
      </p:pic>
      <p:sp>
        <p:nvSpPr>
          <p:cNvPr id="15" name="TextBox 14"/>
          <p:cNvSpPr txBox="1"/>
          <p:nvPr/>
        </p:nvSpPr>
        <p:spPr>
          <a:xfrm>
            <a:off x="3904189" y="6488668"/>
            <a:ext cx="3474027" cy="369332"/>
          </a:xfrm>
          <a:prstGeom prst="rect">
            <a:avLst/>
          </a:prstGeom>
          <a:noFill/>
        </p:spPr>
        <p:txBody>
          <a:bodyPr wrap="square" rtlCol="0">
            <a:spAutoFit/>
          </a:bodyPr>
          <a:lstStyle/>
          <a:p>
            <a:pPr lvl="0" algn="just">
              <a:defRPr/>
            </a:pPr>
            <a:r>
              <a:rPr lang="vi-VN">
                <a:latin typeface="Roboto" panose="02000000000000000000" pitchFamily="2" charset="0"/>
                <a:ea typeface="Roboto" panose="02000000000000000000" pitchFamily="2" charset="0"/>
              </a:rPr>
              <a:t>(Theo </a:t>
            </a:r>
            <a:r>
              <a:rPr lang="vi-VN" i="1">
                <a:latin typeface="Roboto" panose="02000000000000000000" pitchFamily="2" charset="0"/>
                <a:ea typeface="Roboto" panose="02000000000000000000" pitchFamily="2" charset="0"/>
              </a:rPr>
              <a:t>https://baochinhphu.vn</a:t>
            </a:r>
            <a:r>
              <a:rPr lang="vi-VN">
                <a:latin typeface="Roboto" panose="02000000000000000000" pitchFamily="2" charset="0"/>
                <a:ea typeface="Roboto" panose="02000000000000000000" pitchFamily="2" charset="0"/>
              </a:rPr>
              <a:t>)</a:t>
            </a:r>
            <a:endParaRPr kumimoji="0" lang="en-US" altLang="zh-CN" b="0" i="0" u="none" strike="noStrike" kern="1200" cap="none" spc="0" normalizeH="0" baseline="0" noProof="0" dirty="0">
              <a:ln>
                <a:noFill/>
              </a:ln>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716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187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7" grpId="0"/>
      <p:bldP spid="40" grpId="0"/>
      <p:bldP spid="15"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7115</TotalTime>
  <Words>2432</Words>
  <PresentationFormat>Widescreen</PresentationFormat>
  <Paragraphs>281</Paragraphs>
  <Slides>33</Slides>
  <Notes>33</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33</vt:i4>
      </vt:variant>
    </vt:vector>
  </HeadingPairs>
  <TitlesOfParts>
    <vt:vector size="50" baseType="lpstr">
      <vt:lpstr>Tahoma</vt:lpstr>
      <vt:lpstr>Pangolin</vt:lpstr>
      <vt:lpstr>Calibri</vt:lpstr>
      <vt:lpstr>Poppins</vt:lpstr>
      <vt:lpstr>SegoeuiPc</vt:lpstr>
      <vt:lpstr>Calibri Light</vt:lpstr>
      <vt:lpstr>Road Rage</vt:lpstr>
      <vt:lpstr>Arial</vt:lpstr>
      <vt:lpstr>Times New Roman</vt:lpstr>
      <vt:lpstr>Roboto Black</vt:lpstr>
      <vt:lpstr>Symbol</vt:lpstr>
      <vt:lpstr>Wingdings</vt:lpstr>
      <vt:lpstr>Roboto</vt:lpstr>
      <vt:lpstr>2_Office Theme</vt:lpstr>
      <vt:lpstr>1_Office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2023-04-01T23:44:56Z</dcterms:created>
  <dcterms:modified xsi:type="dcterms:W3CDTF">2023-09-07T11:02:18Z</dcterms:modified>
</cp:coreProperties>
</file>