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350" r:id="rId5"/>
    <p:sldId id="336" r:id="rId6"/>
    <p:sldId id="342" r:id="rId7"/>
    <p:sldId id="343" r:id="rId8"/>
    <p:sldId id="344" r:id="rId9"/>
    <p:sldId id="366" r:id="rId10"/>
    <p:sldId id="345" r:id="rId11"/>
    <p:sldId id="367" r:id="rId12"/>
    <p:sldId id="276" r:id="rId13"/>
    <p:sldId id="368" r:id="rId14"/>
    <p:sldId id="369" r:id="rId15"/>
    <p:sldId id="358" r:id="rId16"/>
    <p:sldId id="365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2C8CE"/>
    <a:srgbClr val="0FB7BD"/>
    <a:srgbClr val="F16649"/>
    <a:srgbClr val="E8F6F8"/>
    <a:srgbClr val="C0E6EA"/>
    <a:srgbClr val="05A0B8"/>
    <a:srgbClr val="7192A9"/>
    <a:srgbClr val="F47D5F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2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37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40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14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00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82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5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42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3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7794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9496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1009318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Q6: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This is a small electronic device that is used for calculations. 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3011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41315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11170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72413"/>
              </p:ext>
            </p:extLst>
          </p:nvPr>
        </p:nvGraphicFramePr>
        <p:xfrm>
          <a:off x="522207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30048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56383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804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9109455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 PALMER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69727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66092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B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25204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87732"/>
              </p:ext>
            </p:extLst>
          </p:nvPr>
        </p:nvGraphicFramePr>
        <p:xfrm>
          <a:off x="5226834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17517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25224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5377"/>
              </p:ext>
            </p:extLst>
          </p:nvPr>
        </p:nvGraphicFramePr>
        <p:xfrm>
          <a:off x="5223546" y="1338263"/>
          <a:ext cx="565689" cy="2972117"/>
        </p:xfrm>
        <a:graphic>
          <a:graphicData uri="http://schemas.openxmlformats.org/drawingml/2006/table">
            <a:tbl>
              <a:tblPr firstRow="1" bandRow="1"/>
              <a:tblGrid>
                <a:gridCol w="565689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</a:tblGrid>
              <a:tr h="493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VN" sz="2400" b="1" smtClean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  <a:tr h="494666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36793"/>
                  </a:ext>
                </a:extLst>
              </a:tr>
              <a:tr h="503081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L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32032"/>
                  </a:ext>
                </a:extLst>
              </a:tr>
              <a:tr h="494663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M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8488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7391"/>
                  </a:ext>
                </a:extLst>
              </a:tr>
              <a:tr h="402747">
                <a:tc>
                  <a:txBody>
                    <a:bodyPr/>
                    <a:lstStyle/>
                    <a:p>
                      <a:pPr algn="ctr"/>
                      <a:r>
                        <a:rPr lang="en-GB" sz="2400" b="1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V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00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31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320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Janet, a student at Palmer School in america, is talking about her school. Guess the answers to these questions. Listen to the talk and check your guesses.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67E7C-356B-ECB5-367D-9C17D9E76F49}"/>
              </a:ext>
            </a:extLst>
          </p:cNvPr>
          <p:cNvSpPr/>
          <p:nvPr/>
        </p:nvSpPr>
        <p:spPr>
          <a:xfrm>
            <a:off x="618472" y="2285832"/>
            <a:ext cx="10773446" cy="332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/>
              <a:t>1. Do you think the students there wear uniforms? 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ym typeface="Wingdings" pitchFamily="2" charset="2"/>
              </a:rPr>
              <a:t> Yes, they do. </a:t>
            </a:r>
            <a:endParaRPr lang="en-US" sz="3600" dirty="0"/>
          </a:p>
          <a:p>
            <a:pPr lvl="0" algn="just">
              <a:lnSpc>
                <a:spcPct val="150000"/>
              </a:lnSpc>
            </a:pPr>
            <a:r>
              <a:rPr lang="en-US" sz="3600" dirty="0"/>
              <a:t>2. Do they learn Vietnamese as a foreign language?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ym typeface="Wingdings" pitchFamily="2" charset="2"/>
              </a:rPr>
              <a:t> Yes, they do.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8569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E9090-281C-59E3-7ABF-BAD83BBDE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2" y="1870500"/>
            <a:ext cx="11002129" cy="45783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75FEDC-7908-5C68-1098-75E05875CF08}"/>
              </a:ext>
            </a:extLst>
          </p:cNvPr>
          <p:cNvSpPr/>
          <p:nvPr/>
        </p:nvSpPr>
        <p:spPr>
          <a:xfrm>
            <a:off x="989673" y="2571750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5E74DA-7019-AF49-DDF5-6822B344AE5F}"/>
              </a:ext>
            </a:extLst>
          </p:cNvPr>
          <p:cNvSpPr/>
          <p:nvPr/>
        </p:nvSpPr>
        <p:spPr>
          <a:xfrm>
            <a:off x="7257123" y="4159675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6C0E77-43A2-263B-7A5D-44AA0671D85D}"/>
              </a:ext>
            </a:extLst>
          </p:cNvPr>
          <p:cNvSpPr/>
          <p:nvPr/>
        </p:nvSpPr>
        <p:spPr>
          <a:xfrm>
            <a:off x="7257122" y="5763050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u1 lis 2">
            <a:hlinkClick r:id="" action="ppaction://media"/>
            <a:extLst>
              <a:ext uri="{FF2B5EF4-FFF2-40B4-BE49-F238E27FC236}">
                <a16:creationId xmlns:a16="http://schemas.microsoft.com/office/drawing/2014/main" id="{69AFFF43-0E1B-67F0-E5D8-28C4F0B85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6025" y="10998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0746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61851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F5334-A350-FF02-7930-CD8A8DDB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113755"/>
            <a:ext cx="11342983" cy="27616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A461AF6-E7CD-7975-9EDF-92C326B32D50}"/>
              </a:ext>
            </a:extLst>
          </p:cNvPr>
          <p:cNvSpPr/>
          <p:nvPr/>
        </p:nvSpPr>
        <p:spPr>
          <a:xfrm>
            <a:off x="936887" y="2700336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97A3BD-BD53-93BC-EC1C-7C12F6AF911B}"/>
              </a:ext>
            </a:extLst>
          </p:cNvPr>
          <p:cNvSpPr/>
          <p:nvPr/>
        </p:nvSpPr>
        <p:spPr>
          <a:xfrm>
            <a:off x="926965" y="4246759"/>
            <a:ext cx="681965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9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answers to the following questions about your school.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FCD7-AE5A-8FDB-CC2D-5086BE76380C}"/>
              </a:ext>
            </a:extLst>
          </p:cNvPr>
          <p:cNvSpPr txBox="1"/>
          <p:nvPr/>
        </p:nvSpPr>
        <p:spPr>
          <a:xfrm>
            <a:off x="1107298" y="1866316"/>
            <a:ext cx="97301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1. </a:t>
            </a:r>
            <a:r>
              <a:rPr lang="en-VN" sz="4000" dirty="0"/>
              <a:t>What is the name of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2. </a:t>
            </a:r>
            <a:r>
              <a:rPr lang="en-VN" sz="4000" dirty="0"/>
              <a:t>Where is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3. </a:t>
            </a:r>
            <a:r>
              <a:rPr lang="en-VN" sz="4000" dirty="0"/>
              <a:t>How many classes does your school have?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4. </a:t>
            </a:r>
            <a:r>
              <a:rPr lang="en-VN" sz="4000" dirty="0"/>
              <a:t>What do students do at your school? </a:t>
            </a:r>
          </a:p>
          <a:p>
            <a:pPr>
              <a:lnSpc>
                <a:spcPct val="150000"/>
              </a:lnSpc>
            </a:pPr>
            <a:r>
              <a:rPr lang="en-VN" sz="4000" b="1" dirty="0">
                <a:solidFill>
                  <a:srgbClr val="0070C0"/>
                </a:solidFill>
              </a:rPr>
              <a:t>5. </a:t>
            </a:r>
            <a:r>
              <a:rPr lang="en-VN" sz="4000" dirty="0"/>
              <a:t>What do you like about your school?</a:t>
            </a:r>
          </a:p>
        </p:txBody>
      </p:sp>
    </p:spTree>
    <p:extLst>
      <p:ext uri="{BB962C8B-B14F-4D97-AF65-F5344CB8AC3E}">
        <p14:creationId xmlns:p14="http://schemas.microsoft.com/office/powerpoint/2010/main" val="20173530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145601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answer in Task 3 to write a paragraph of 40-50 words about your school. You can refer to the reading passages to help you.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844" y="11011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66E0EA-9F46-1AAE-6431-E62438D48241}"/>
              </a:ext>
            </a:extLst>
          </p:cNvPr>
          <p:cNvSpPr/>
          <p:nvPr/>
        </p:nvSpPr>
        <p:spPr>
          <a:xfrm>
            <a:off x="657477" y="2486025"/>
            <a:ext cx="10840851" cy="1643063"/>
          </a:xfrm>
          <a:prstGeom prst="roundRect">
            <a:avLst/>
          </a:prstGeom>
          <a:solidFill>
            <a:srgbClr val="62C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3200" dirty="0"/>
              <a:t>My school is 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487416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Listen about school activities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Write about a school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6" y="2109596"/>
            <a:ext cx="8654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Rewrite the paragraph in </a:t>
            </a:r>
            <a:r>
              <a:rPr lang="en-US" sz="3600" smtClean="0"/>
              <a:t>your notebooks.</a:t>
            </a:r>
            <a:endParaRPr lang="en-US" sz="3600"/>
          </a:p>
          <a:p>
            <a:pPr algn="just">
              <a:lnSpc>
                <a:spcPct val="150000"/>
              </a:lnSpc>
            </a:pPr>
            <a:r>
              <a:rPr lang="en-US" sz="3600"/>
              <a:t>- Do </a:t>
            </a:r>
            <a:r>
              <a:rPr lang="en-US" sz="3600" smtClean="0"/>
              <a:t>the exercises </a:t>
            </a:r>
            <a:r>
              <a:rPr lang="en-US" sz="3600"/>
              <a:t>in the workbook</a:t>
            </a:r>
            <a:r>
              <a:rPr lang="en-US" sz="3600" smtClean="0"/>
              <a:t>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62" y="1290971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sign of the Headphones symbol is isolated on a white background. Headphones  icon color editable. 9684685 Vector Art at Vecteezy">
            <a:extLst>
              <a:ext uri="{FF2B5EF4-FFF2-40B4-BE49-F238E27FC236}">
                <a16:creationId xmlns:a16="http://schemas.microsoft.com/office/drawing/2014/main" id="{0F0A7D2B-03A4-BC12-9E1C-561445E1C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28642" r="27160" b="27779"/>
          <a:stretch/>
        </p:blipFill>
        <p:spPr bwMode="auto">
          <a:xfrm>
            <a:off x="2288549" y="3934677"/>
            <a:ext cx="2373923" cy="22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146954" y="1808019"/>
            <a:ext cx="3810085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33472" y="1852353"/>
            <a:ext cx="322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496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180785" y="2730172"/>
            <a:ext cx="3276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26649"/>
                </a:solidFill>
              </a:rPr>
              <a:t>LISTENING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19806" y="1654182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7174468" y="5240132"/>
            <a:ext cx="2912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26649"/>
                </a:solidFill>
              </a:rPr>
              <a:t>WRITING</a:t>
            </a:r>
          </a:p>
        </p:txBody>
      </p:sp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B4DEED84-F1C9-19E2-F4D3-C56AC7F62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183" y="2970211"/>
            <a:ext cx="2311797" cy="23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4329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43119" y="216970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LISTENING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2021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WRITING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14316"/>
            <a:ext cx="5740800" cy="5742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Crossword puzzle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913065"/>
            <a:ext cx="5755112" cy="120921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Guess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answers 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 Listen to the talk and check your guesses.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again and choose the correct answer A or B.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2187" y="3409009"/>
            <a:ext cx="5743692" cy="14238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Write the answers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about your school.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Use the answer in Task 3 to write a paragraph of 40-50 words about your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49396"/>
            <a:ext cx="1256001" cy="72031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478510"/>
            <a:ext cx="1256001" cy="134169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120934"/>
            <a:ext cx="1256001" cy="121115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43119" y="5332088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12187" y="5223547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31980" y="4360594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2 teams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CROSSWORD PUZZLE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614" y="2787491"/>
            <a:ext cx="1856978" cy="1856978"/>
          </a:xfrm>
          <a:prstGeom prst="rect">
            <a:avLst/>
          </a:prstGeom>
        </p:spPr>
      </p:pic>
      <p:sp>
        <p:nvSpPr>
          <p:cNvPr id="4" name="Google Shape;940;p42">
            <a:extLst>
              <a:ext uri="{FF2B5EF4-FFF2-40B4-BE49-F238E27FC236}">
                <a16:creationId xmlns:a16="http://schemas.microsoft.com/office/drawing/2014/main" id="{435CA966-1A56-B0F6-4DEF-A7E6DF3071F7}"/>
              </a:ext>
            </a:extLst>
          </p:cNvPr>
          <p:cNvSpPr/>
          <p:nvPr/>
        </p:nvSpPr>
        <p:spPr>
          <a:xfrm>
            <a:off x="2884810" y="2124850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" name="Google Shape;941;p42">
            <a:extLst>
              <a:ext uri="{FF2B5EF4-FFF2-40B4-BE49-F238E27FC236}">
                <a16:creationId xmlns:a16="http://schemas.microsoft.com/office/drawing/2014/main" id="{EA66E48D-7220-0C8D-9F8F-1BD09B346F86}"/>
              </a:ext>
            </a:extLst>
          </p:cNvPr>
          <p:cNvSpPr/>
          <p:nvPr/>
        </p:nvSpPr>
        <p:spPr>
          <a:xfrm>
            <a:off x="2884810" y="3693016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" name="Google Shape;943;p42">
            <a:extLst>
              <a:ext uri="{FF2B5EF4-FFF2-40B4-BE49-F238E27FC236}">
                <a16:creationId xmlns:a16="http://schemas.microsoft.com/office/drawing/2014/main" id="{F4794D1F-9953-3D80-439C-83F1DAAD72B9}"/>
              </a:ext>
            </a:extLst>
          </p:cNvPr>
          <p:cNvSpPr txBox="1">
            <a:spLocks/>
          </p:cNvSpPr>
          <p:nvPr/>
        </p:nvSpPr>
        <p:spPr>
          <a:xfrm>
            <a:off x="2984136" y="2314838"/>
            <a:ext cx="854996" cy="66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en" sz="3600" dirty="0"/>
              <a:t>01</a:t>
            </a:r>
          </a:p>
        </p:txBody>
      </p:sp>
      <p:sp>
        <p:nvSpPr>
          <p:cNvPr id="12" name="Google Shape;945;p42">
            <a:extLst>
              <a:ext uri="{FF2B5EF4-FFF2-40B4-BE49-F238E27FC236}">
                <a16:creationId xmlns:a16="http://schemas.microsoft.com/office/drawing/2014/main" id="{9266934E-2F2C-D5C2-0402-F6D9BF93C212}"/>
              </a:ext>
            </a:extLst>
          </p:cNvPr>
          <p:cNvSpPr txBox="1">
            <a:spLocks/>
          </p:cNvSpPr>
          <p:nvPr/>
        </p:nvSpPr>
        <p:spPr>
          <a:xfrm>
            <a:off x="4187374" y="2122686"/>
            <a:ext cx="3946476" cy="826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6 questions </a:t>
            </a:r>
          </a:p>
        </p:txBody>
      </p:sp>
      <p:sp>
        <p:nvSpPr>
          <p:cNvPr id="17" name="Google Shape;946;p42">
            <a:extLst>
              <a:ext uri="{FF2B5EF4-FFF2-40B4-BE49-F238E27FC236}">
                <a16:creationId xmlns:a16="http://schemas.microsoft.com/office/drawing/2014/main" id="{05FC7B6C-4111-EF79-1497-BCBC2E046152}"/>
              </a:ext>
            </a:extLst>
          </p:cNvPr>
          <p:cNvSpPr txBox="1">
            <a:spLocks/>
          </p:cNvSpPr>
          <p:nvPr/>
        </p:nvSpPr>
        <p:spPr>
          <a:xfrm>
            <a:off x="2984136" y="3883004"/>
            <a:ext cx="854996" cy="6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800"/>
            </a:pPr>
            <a:r>
              <a:rPr lang="en" sz="3600" b="1" dirty="0">
                <a:solidFill>
                  <a:schemeClr val="dk1"/>
                </a:solidFill>
                <a:latin typeface="Pangolin"/>
                <a:sym typeface="Pangolin"/>
              </a:rPr>
              <a:t>02</a:t>
            </a:r>
          </a:p>
        </p:txBody>
      </p:sp>
      <p:sp>
        <p:nvSpPr>
          <p:cNvPr id="18" name="Google Shape;948;p42">
            <a:extLst>
              <a:ext uri="{FF2B5EF4-FFF2-40B4-BE49-F238E27FC236}">
                <a16:creationId xmlns:a16="http://schemas.microsoft.com/office/drawing/2014/main" id="{ED4A45BC-0F57-E879-3276-49C877878AAB}"/>
              </a:ext>
            </a:extLst>
          </p:cNvPr>
          <p:cNvSpPr txBox="1">
            <a:spLocks/>
          </p:cNvSpPr>
          <p:nvPr/>
        </p:nvSpPr>
        <p:spPr>
          <a:xfrm>
            <a:off x="4183110" y="3320058"/>
            <a:ext cx="7176551" cy="102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Take turns to open the crossword, read </a:t>
            </a:r>
            <a:r>
              <a:rPr lang="en-US" sz="360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the </a:t>
            </a:r>
            <a:r>
              <a:rPr lang="en-US" sz="3600" smtClean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clues.</a:t>
            </a:r>
            <a:endParaRPr lang="en-US" sz="3600" dirty="0">
              <a:solidFill>
                <a:schemeClr val="dk1"/>
              </a:solidFill>
              <a:latin typeface="Baloo 2"/>
              <a:ea typeface="Baloo 2"/>
              <a:cs typeface="Baloo 2"/>
            </a:endParaRPr>
          </a:p>
        </p:txBody>
      </p:sp>
      <p:sp>
        <p:nvSpPr>
          <p:cNvPr id="20" name="Google Shape;941;p42">
            <a:extLst>
              <a:ext uri="{FF2B5EF4-FFF2-40B4-BE49-F238E27FC236}">
                <a16:creationId xmlns:a16="http://schemas.microsoft.com/office/drawing/2014/main" id="{6453C1C7-E28B-A899-2342-B4550DE8D45F}"/>
              </a:ext>
            </a:extLst>
          </p:cNvPr>
          <p:cNvSpPr/>
          <p:nvPr/>
        </p:nvSpPr>
        <p:spPr>
          <a:xfrm>
            <a:off x="2889072" y="5242580"/>
            <a:ext cx="1081639" cy="10993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" name="Google Shape;946;p42">
            <a:extLst>
              <a:ext uri="{FF2B5EF4-FFF2-40B4-BE49-F238E27FC236}">
                <a16:creationId xmlns:a16="http://schemas.microsoft.com/office/drawing/2014/main" id="{395F60EF-9CC7-8B9C-C982-FCEAAD2E4965}"/>
              </a:ext>
            </a:extLst>
          </p:cNvPr>
          <p:cNvSpPr txBox="1">
            <a:spLocks/>
          </p:cNvSpPr>
          <p:nvPr/>
        </p:nvSpPr>
        <p:spPr>
          <a:xfrm>
            <a:off x="2988398" y="5432568"/>
            <a:ext cx="854996" cy="6676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2800"/>
            </a:pPr>
            <a:r>
              <a:rPr lang="en" sz="3600" b="1" dirty="0">
                <a:solidFill>
                  <a:schemeClr val="dk1"/>
                </a:solidFill>
                <a:latin typeface="Pangolin"/>
                <a:sym typeface="Pangolin"/>
              </a:rPr>
              <a:t>03</a:t>
            </a:r>
          </a:p>
        </p:txBody>
      </p:sp>
      <p:sp>
        <p:nvSpPr>
          <p:cNvPr id="22" name="Google Shape;948;p42">
            <a:extLst>
              <a:ext uri="{FF2B5EF4-FFF2-40B4-BE49-F238E27FC236}">
                <a16:creationId xmlns:a16="http://schemas.microsoft.com/office/drawing/2014/main" id="{B9EF0E18-14F2-97C6-C41F-D6A1732B07B8}"/>
              </a:ext>
            </a:extLst>
          </p:cNvPr>
          <p:cNvSpPr txBox="1">
            <a:spLocks/>
          </p:cNvSpPr>
          <p:nvPr/>
        </p:nvSpPr>
        <p:spPr>
          <a:xfrm>
            <a:off x="4187374" y="5273613"/>
            <a:ext cx="4802504" cy="102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Give </a:t>
            </a:r>
            <a:r>
              <a:rPr lang="en-US" sz="360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your </a:t>
            </a:r>
            <a:r>
              <a:rPr lang="en-US" sz="3600" smtClean="0">
                <a:solidFill>
                  <a:schemeClr val="dk1"/>
                </a:solidFill>
                <a:latin typeface="Baloo 2"/>
                <a:ea typeface="Baloo 2"/>
                <a:cs typeface="Baloo 2"/>
              </a:rPr>
              <a:t>answers.</a:t>
            </a:r>
            <a:endParaRPr lang="en-US" sz="3600" dirty="0">
              <a:solidFill>
                <a:schemeClr val="dk1"/>
              </a:solidFill>
              <a:latin typeface="Baloo 2"/>
              <a:ea typeface="Baloo 2"/>
              <a:cs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8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434099"/>
            <a:ext cx="10093187" cy="1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Q1: 10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This is an area designed for children </a:t>
            </a:r>
            <a:r>
              <a:rPr lang="en-US" sz="3200">
                <a:latin typeface="+mn-lt"/>
              </a:rPr>
              <a:t>to </a:t>
            </a:r>
            <a:r>
              <a:rPr lang="en-US" sz="3200" smtClean="0">
                <a:latin typeface="+mn-lt"/>
              </a:rPr>
              <a:t>play </a:t>
            </a:r>
            <a:r>
              <a:rPr lang="en-US" sz="3200" dirty="0">
                <a:latin typeface="+mn-lt"/>
              </a:rPr>
              <a:t>outside, especially at school or in a park.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3C71BF-4C6F-B63E-0FC2-A2F1C413D765}"/>
              </a:ext>
            </a:extLst>
          </p:cNvPr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DFC3F221-CDF3-3D29-2C9A-0878A144AB8B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610DBEFE-A27B-8E47-4B18-7EA7959FED2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0C201B8D-42AF-0285-844B-985A7F111B05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81CE88-C562-6DA7-1B81-9A461579C85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3789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5011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95873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47429"/>
              </p:ext>
            </p:extLst>
          </p:nvPr>
        </p:nvGraphicFramePr>
        <p:xfrm>
          <a:off x="578722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06046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78122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70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18" y="4411506"/>
            <a:ext cx="9166605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Q2: 5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This is an adjective used to describe people who have a clean, tidy and stylish appearance.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D10DE-A88D-1A3A-59C8-3E9D7F2D779F}"/>
              </a:ext>
            </a:extLst>
          </p:cNvPr>
          <p:cNvGrpSpPr/>
          <p:nvPr/>
        </p:nvGrpSpPr>
        <p:grpSpPr>
          <a:xfrm>
            <a:off x="0" y="-10056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18932F46-86A3-2940-E260-CC3DE91EA46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2576261-A6E5-3478-FF17-06FF2C696F18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F33CFB12-CB9B-D718-A464-C2C158AFE9E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9E6302-EE2E-B93A-6B6D-2C7FFB64CF2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74478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89207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11656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70715"/>
              </p:ext>
            </p:extLst>
          </p:nvPr>
        </p:nvGraphicFramePr>
        <p:xfrm>
          <a:off x="5225242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80034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50415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963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411506"/>
            <a:ext cx="9988871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Q3: 7 letters 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Complete the following sentence with a suitable word: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Mrs. Nguyen teaches all my history _____.</a:t>
            </a:r>
            <a:endParaRPr lang="en-VN"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60CA5-62A8-7F3C-9160-FDB8CBA8A128}"/>
              </a:ext>
            </a:extLst>
          </p:cNvPr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D439C6E1-0ADC-626E-25B3-3E22BF90C4E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3F7D427-FE8B-A95E-FFB3-F50FC7DA94F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1B7D6594-600E-1739-DD4C-F48D41ADCB5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65F9C0-2494-E77F-97C5-E9917F79C8D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89666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00385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53700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63051"/>
              </p:ext>
            </p:extLst>
          </p:nvPr>
        </p:nvGraphicFramePr>
        <p:xfrm>
          <a:off x="5225245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2533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8506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46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818894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Q4: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What is the name of this subject? </a:t>
            </a:r>
            <a:endParaRPr lang="en-VN" sz="3200" dirty="0">
              <a:latin typeface="+mn-lt"/>
            </a:endParaRPr>
          </a:p>
        </p:txBody>
      </p:sp>
      <p:pic>
        <p:nvPicPr>
          <p:cNvPr id="1026" name="Picture 2" descr="Âm nhạc 1 - Cánh diều - Công ty cổ phần sách và thiết bị trường học Hà Tây">
            <a:extLst>
              <a:ext uri="{FF2B5EF4-FFF2-40B4-BE49-F238E27FC236}">
                <a16:creationId xmlns:a16="http://schemas.microsoft.com/office/drawing/2014/main" id="{EE601D78-E27C-2D43-83B0-4FB4E4E3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87" y="3432002"/>
            <a:ext cx="2441553" cy="342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28D94E-401F-0062-F408-474962C927BE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C478C5D8-EAE8-A4B3-1AAC-E07C50D5013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FCE9AD1-9A60-7CF0-63CB-F9D8047B9E6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9B75342-EFB0-EDC1-E806-CE0B1B43B73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DBDD53-A0A5-E404-311E-1BD3BE808648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7615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74938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55102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58129"/>
              </p:ext>
            </p:extLst>
          </p:nvPr>
        </p:nvGraphicFramePr>
        <p:xfrm>
          <a:off x="5226040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2834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2983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0073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62728" y="430905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279;p26">
            <a:extLst>
              <a:ext uri="{FF2B5EF4-FFF2-40B4-BE49-F238E27FC236}">
                <a16:creationId xmlns:a16="http://schemas.microsoft.com/office/drawing/2014/main" id="{A3FD8C09-53E6-904E-9529-E9E71B4A6E25}"/>
              </a:ext>
            </a:extLst>
          </p:cNvPr>
          <p:cNvSpPr txBox="1">
            <a:spLocks/>
          </p:cNvSpPr>
          <p:nvPr/>
        </p:nvSpPr>
        <p:spPr>
          <a:xfrm>
            <a:off x="634620" y="4629427"/>
            <a:ext cx="8188947" cy="20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  <a:sym typeface="Wingdings" pitchFamily="2" charset="2"/>
              </a:rPr>
              <a:t>Q5: 5 letters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+mn-lt"/>
              </a:rPr>
              <a:t>What is the name of this </a:t>
            </a:r>
            <a:r>
              <a:rPr lang="en-US" sz="3200">
                <a:latin typeface="+mn-lt"/>
              </a:rPr>
              <a:t>school </a:t>
            </a:r>
            <a:r>
              <a:rPr lang="en-US" sz="3200" smtClean="0">
                <a:latin typeface="+mn-lt"/>
              </a:rPr>
              <a:t>item? </a:t>
            </a:r>
            <a:endParaRPr lang="en-VN" sz="32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009F30-AE22-96B8-81AD-4FE790A55561}"/>
              </a:ext>
            </a:extLst>
          </p:cNvPr>
          <p:cNvGrpSpPr/>
          <p:nvPr/>
        </p:nvGrpSpPr>
        <p:grpSpPr>
          <a:xfrm>
            <a:off x="0" y="-26203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>
              <a:extLst>
                <a:ext uri="{FF2B5EF4-FFF2-40B4-BE49-F238E27FC236}">
                  <a16:creationId xmlns:a16="http://schemas.microsoft.com/office/drawing/2014/main" id="{523AD955-21AB-4D61-23B7-5884B3C981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559CCE86-B52A-3D2F-DDD8-D2C4C41B6B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50608299-1078-07BC-2795-C3E2FA8D910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82A85-E247-2E77-0B3F-0F542A300E35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50" name="Picture 2" descr="Wacky-World-of-Rubber:-I-missed-Rubber-Eraser-Day! | Rubber News">
            <a:extLst>
              <a:ext uri="{FF2B5EF4-FFF2-40B4-BE49-F238E27FC236}">
                <a16:creationId xmlns:a16="http://schemas.microsoft.com/office/drawing/2014/main" id="{03BB2A00-B5A3-0F07-B4BB-FF4B876A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51" y="4171949"/>
            <a:ext cx="4330013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09742"/>
              </p:ext>
            </p:extLst>
          </p:nvPr>
        </p:nvGraphicFramePr>
        <p:xfrm>
          <a:off x="162728" y="3818242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8693"/>
              </p:ext>
            </p:extLst>
          </p:nvPr>
        </p:nvGraphicFramePr>
        <p:xfrm>
          <a:off x="2976989" y="3323789"/>
          <a:ext cx="3377114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267057993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46616112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11919225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66142151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618747929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1991244886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07676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86049"/>
              </p:ext>
            </p:extLst>
          </p:nvPr>
        </p:nvGraphicFramePr>
        <p:xfrm>
          <a:off x="5225561" y="2827015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63267733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506282279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2002848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35956034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95266337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I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C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423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33031"/>
              </p:ext>
            </p:extLst>
          </p:nvPr>
        </p:nvGraphicFramePr>
        <p:xfrm>
          <a:off x="5222071" y="2330699"/>
          <a:ext cx="3939966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64468031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428619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9627683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480105297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438879913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75909544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52815717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E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0567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3946"/>
              </p:ext>
            </p:extLst>
          </p:nvPr>
        </p:nvGraphicFramePr>
        <p:xfrm>
          <a:off x="4099261" y="1833346"/>
          <a:ext cx="2814261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3474432462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6397942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824173724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126772768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43884130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S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M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T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08656"/>
                  </a:ext>
                </a:extLst>
              </a:tr>
            </a:tbl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842B0A9-733A-3771-1C9F-49147545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78011"/>
              </p:ext>
            </p:extLst>
          </p:nvPr>
        </p:nvGraphicFramePr>
        <p:xfrm>
          <a:off x="5225987" y="1335854"/>
          <a:ext cx="5628522" cy="494453"/>
        </p:xfrm>
        <a:graphic>
          <a:graphicData uri="http://schemas.openxmlformats.org/drawingml/2006/table">
            <a:tbl>
              <a:tblPr firstRow="1" bandRow="1"/>
              <a:tblGrid>
                <a:gridCol w="562852">
                  <a:extLst>
                    <a:ext uri="{9D8B030D-6E8A-4147-A177-3AD203B41FA5}">
                      <a16:colId xmlns:a16="http://schemas.microsoft.com/office/drawing/2014/main" val="71423503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41566506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60385699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28546336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2996707100"/>
                    </a:ext>
                  </a:extLst>
                </a:gridCol>
                <a:gridCol w="562853">
                  <a:extLst>
                    <a:ext uri="{9D8B030D-6E8A-4147-A177-3AD203B41FA5}">
                      <a16:colId xmlns:a16="http://schemas.microsoft.com/office/drawing/2014/main" val="3330706651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4380483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677867047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3126699988"/>
                    </a:ext>
                  </a:extLst>
                </a:gridCol>
                <a:gridCol w="562852">
                  <a:extLst>
                    <a:ext uri="{9D8B030D-6E8A-4147-A177-3AD203B41FA5}">
                      <a16:colId xmlns:a16="http://schemas.microsoft.com/office/drawing/2014/main" val="200061453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P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L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Y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G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R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O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U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N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D</a:t>
                      </a:r>
                      <a:endParaRPr lang="en-VN" sz="2400" dirty="0"/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0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07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4103</TotalTime>
  <Words>635</Words>
  <PresentationFormat>Widescreen</PresentationFormat>
  <Paragraphs>252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Baloo 2</vt:lpstr>
      <vt:lpstr>Pangolin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2023-09-13T03:55:08Z</dcterms:modified>
</cp:coreProperties>
</file>