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3" r:id="rId3"/>
    <p:sldId id="294" r:id="rId4"/>
    <p:sldId id="314" r:id="rId5"/>
    <p:sldId id="295" r:id="rId6"/>
    <p:sldId id="315" r:id="rId7"/>
    <p:sldId id="277" r:id="rId8"/>
    <p:sldId id="298" r:id="rId9"/>
    <p:sldId id="299" r:id="rId10"/>
    <p:sldId id="317" r:id="rId11"/>
    <p:sldId id="303" r:id="rId12"/>
    <p:sldId id="279" r:id="rId13"/>
  </p:sldIdLst>
  <p:sldSz cx="9144000" cy="5143500" type="screen16x9"/>
  <p:notesSz cx="6858000" cy="9144000"/>
  <p:embeddedFontLst>
    <p:embeddedFont>
      <p:font typeface="Roboto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VNI-Times" pitchFamily="2" charset="0"/>
      <p:regular r:id="rId23"/>
      <p:bold r:id="rId24"/>
      <p:italic r:id="rId25"/>
      <p:boldItalic r:id="rId26"/>
    </p:embeddedFont>
    <p:embeddedFont>
      <p:font typeface="Montserrat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8EEFB8-15E5-44A9-849B-1A3A7A75EEDB}">
  <a:tblStyle styleId="{E58EEFB8-15E5-44A9-849B-1A3A7A75EE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3982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8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60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69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65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sz="4000" b="1" i="1"/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4000" b="1" i="1"/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6" y="1116993"/>
            <a:ext cx="8843210" cy="25635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2-Tiết 6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SỐ DỤNG CỤ ĐO VÀ QUY ĐỊNH TRONG PHÒNG THỰC HÀNH</a:t>
            </a:r>
            <a:endParaRPr lang="en-US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2163"/>
          <p:cNvSpPr txBox="1">
            <a:spLocks noChangeArrowheads="1"/>
          </p:cNvSpPr>
          <p:nvPr/>
        </p:nvSpPr>
        <p:spPr>
          <a:xfrm>
            <a:off x="1768841" y="2090056"/>
            <a:ext cx="7597227" cy="27823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50ml.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pipet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5ml.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1ml.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10ml.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269" y="469892"/>
            <a:ext cx="7837714" cy="10895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ml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68841" y="349431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693" y="1941161"/>
            <a:ext cx="2194560" cy="907756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9" y="732240"/>
            <a:ext cx="5562000" cy="639360"/>
          </a:xfrm>
        </p:spPr>
        <p:txBody>
          <a:bodyPr/>
          <a:lstStyle/>
          <a:p>
            <a:pPr marL="38100" indent="0" algn="just">
              <a:lnSpc>
                <a:spcPct val="135000"/>
              </a:lnSpc>
              <a:spcAft>
                <a:spcPts val="600"/>
              </a:spcAft>
              <a:buNone/>
            </a:pPr>
            <a:r>
              <a:rPr lang="en-GB" sz="24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752811"/>
            <a:ext cx="671431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Nam lên phòng thí nghiệm nhưng không tuân theo quy tắc an toàn, Nam nghịch hóa chất, không may làm đổ axit H</a:t>
            </a:r>
            <a:r>
              <a:rPr lang="vi-VN" sz="2200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vi-VN" sz="2200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đặc lên người. Khi đó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gì để sơ cứu cho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</a:t>
            </a:r>
            <a:r>
              <a:rPr lang="en-GB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/>
          <p:nvPr/>
        </p:nvSpPr>
        <p:spPr>
          <a:xfrm>
            <a:off x="3088025" y="574852"/>
            <a:ext cx="5170079" cy="402496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3304414" y="788589"/>
            <a:ext cx="4737300" cy="30249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500" b="1" smtClean="0">
                <a:solidFill>
                  <a:schemeClr val="bg1"/>
                </a:solidFill>
              </a:rPr>
              <a:t>Em hãy tự làm một bảng “Nội quy an toàn trong phòng thực hành”.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500" b="1" smtClean="0">
                <a:solidFill>
                  <a:schemeClr val="bg1"/>
                </a:solidFill>
              </a:rPr>
              <a:t>Trình bày và chia sẻ bảng nội quy em đã làm với cả lớp vào tiết sau.</a:t>
            </a:r>
            <a:endParaRPr lang="en-US" sz="2500" b="1">
              <a:solidFill>
                <a:schemeClr val="bg1"/>
              </a:solidFill>
            </a:endParaRPr>
          </a:p>
        </p:txBody>
      </p:sp>
      <p:sp>
        <p:nvSpPr>
          <p:cNvPr id="323" name="Google Shape;323;p36"/>
          <p:cNvSpPr txBox="1">
            <a:spLocks noGrp="1"/>
          </p:cNvSpPr>
          <p:nvPr>
            <p:ph type="body" idx="4294967295"/>
          </p:nvPr>
        </p:nvSpPr>
        <p:spPr>
          <a:xfrm>
            <a:off x="114673" y="1886457"/>
            <a:ext cx="2550149" cy="1444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smtClean="0">
                <a:solidFill>
                  <a:srgbClr val="FF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NHIỆM VỤ VỀ NHÀ</a:t>
            </a:r>
            <a:endParaRPr lang="en-GB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463"/>
          <p:cNvSpPr txBox="1">
            <a:spLocks noChangeArrowheads="1"/>
          </p:cNvSpPr>
          <p:nvPr/>
        </p:nvSpPr>
        <p:spPr bwMode="auto">
          <a:xfrm>
            <a:off x="2145303" y="421747"/>
            <a:ext cx="709494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đo thể tích của một lượng chất lỏng bằng bình chia độ:</a:t>
            </a:r>
            <a:endParaRPr lang="en-US" sz="2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5303" y="1428176"/>
            <a:ext cx="69986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Ước </a:t>
            </a: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lượng thể tích chất lỏng cần đo.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Lựa </a:t>
            </a: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 bình chia độ có GHĐ và ĐCNN thích hợp.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chất lỏng vào bình chia độ, đặt bình chia độ </a:t>
            </a:r>
            <a:r>
              <a:rPr lang="en-US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 </a:t>
            </a: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đứng.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Đặt </a:t>
            </a: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mắt nhìn ngang với độ cao mực chất lỏng trong bình.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 ghi kết quả đo theo vạch chia gần với mực chất lỏng. </a:t>
            </a:r>
            <a:endParaRPr lang="en-US" sz="20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96;p18"/>
          <p:cNvSpPr txBox="1">
            <a:spLocks noGrp="1"/>
          </p:cNvSpPr>
          <p:nvPr>
            <p:ph type="title"/>
          </p:nvPr>
        </p:nvSpPr>
        <p:spPr>
          <a:xfrm>
            <a:off x="0" y="2209288"/>
            <a:ext cx="2008483" cy="642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8"/>
          <p:cNvSpPr txBox="1">
            <a:spLocks noGrp="1"/>
          </p:cNvSpPr>
          <p:nvPr>
            <p:ph type="title"/>
          </p:nvPr>
        </p:nvSpPr>
        <p:spPr>
          <a:xfrm>
            <a:off x="8433" y="1884435"/>
            <a:ext cx="2008483" cy="2163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Quy định an toàn trong phòng thực hành</a:t>
            </a:r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7768" y="155513"/>
            <a:ext cx="7036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smtClean="0">
                <a:solidFill>
                  <a:schemeClr val="tx1"/>
                </a:solidFill>
              </a:rPr>
              <a:t>1. Quy định an toàn trong phòng thực hành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Google Shape;96;p18"/>
          <p:cNvSpPr txBox="1">
            <a:spLocks/>
          </p:cNvSpPr>
          <p:nvPr/>
        </p:nvSpPr>
        <p:spPr>
          <a:xfrm>
            <a:off x="3164307" y="1884434"/>
            <a:ext cx="5739062" cy="201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b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2.9, hình 2.10 mô tả nội dung từng hình và cho biết những hành động nào là cần làm và không cần làm trong phòng thực hành. </a:t>
            </a:r>
            <a:endParaRPr lang="fr-FR" sz="2200" b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89" y="2449673"/>
            <a:ext cx="759101" cy="8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7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6;p18"/>
          <p:cNvSpPr txBox="1">
            <a:spLocks noGrp="1"/>
          </p:cNvSpPr>
          <p:nvPr>
            <p:ph type="title"/>
          </p:nvPr>
        </p:nvSpPr>
        <p:spPr>
          <a:xfrm>
            <a:off x="8433" y="1884435"/>
            <a:ext cx="2008483" cy="2163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Quy định an toàn trong phòng thực hành</a:t>
            </a:r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863" y="647207"/>
            <a:ext cx="6877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4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10" y="194259"/>
            <a:ext cx="5516479" cy="4786945"/>
          </a:xfrm>
          <a:prstGeom prst="rect">
            <a:avLst/>
          </a:prstGeom>
        </p:spPr>
      </p:pic>
      <p:sp>
        <p:nvSpPr>
          <p:cNvPr id="15" name="Google Shape;96;p18"/>
          <p:cNvSpPr txBox="1">
            <a:spLocks noGrp="1"/>
          </p:cNvSpPr>
          <p:nvPr>
            <p:ph type="title"/>
          </p:nvPr>
        </p:nvSpPr>
        <p:spPr>
          <a:xfrm>
            <a:off x="92654" y="2269445"/>
            <a:ext cx="2008483" cy="2163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Quy định an toàn trong phòng thực hành</a:t>
            </a:r>
            <a:endParaRPr 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93296" y="53103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53059"/>
              </p:ext>
            </p:extLst>
          </p:nvPr>
        </p:nvGraphicFramePr>
        <p:xfrm>
          <a:off x="48126" y="96254"/>
          <a:ext cx="9059778" cy="49198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7896">
                  <a:extLst>
                    <a:ext uri="{9D8B030D-6E8A-4147-A177-3AD203B41FA5}">
                      <a16:colId xmlns="" xmlns:a16="http://schemas.microsoft.com/office/drawing/2014/main" val="1765165054"/>
                    </a:ext>
                  </a:extLst>
                </a:gridCol>
                <a:gridCol w="4989609">
                  <a:extLst>
                    <a:ext uri="{9D8B030D-6E8A-4147-A177-3AD203B41FA5}">
                      <a16:colId xmlns="" xmlns:a16="http://schemas.microsoft.com/office/drawing/2014/main" val="3700494950"/>
                    </a:ext>
                  </a:extLst>
                </a:gridCol>
                <a:gridCol w="1275348">
                  <a:extLst>
                    <a:ext uri="{9D8B030D-6E8A-4147-A177-3AD203B41FA5}">
                      <a16:colId xmlns="" xmlns:a16="http://schemas.microsoft.com/office/drawing/2014/main" val="214630524"/>
                    </a:ext>
                  </a:extLst>
                </a:gridCol>
                <a:gridCol w="1876925">
                  <a:extLst>
                    <a:ext uri="{9D8B030D-6E8A-4147-A177-3AD203B41FA5}">
                      <a16:colId xmlns="" xmlns:a16="http://schemas.microsoft.com/office/drawing/2014/main" val="2150031520"/>
                    </a:ext>
                  </a:extLst>
                </a:gridCol>
              </a:tblGrid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Hình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Nội</a:t>
                      </a:r>
                      <a:r>
                        <a:rPr lang="en-GB" sz="1800" baseline="0" smtClean="0"/>
                        <a:t> dung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Nên</a:t>
                      </a:r>
                      <a:r>
                        <a:rPr lang="en-GB" sz="1800" baseline="0" smtClean="0"/>
                        <a:t> làm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Không</a:t>
                      </a:r>
                      <a:r>
                        <a:rPr lang="en-GB" sz="1800" baseline="0" smtClean="0"/>
                        <a:t> nên làm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70812733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2.9a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Đeo</a:t>
                      </a:r>
                      <a:r>
                        <a:rPr lang="en-GB" sz="1800" baseline="0" smtClean="0"/>
                        <a:t> găng tay trước khi làm thí nghiệm.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4277063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2.9b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Đeo</a:t>
                      </a:r>
                      <a:r>
                        <a:rPr lang="en-GB" sz="1800" baseline="0" smtClean="0"/>
                        <a:t> kính bảo vệ mắt và khẩu trang khi làm thí nghiệm.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3351998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2.9c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Rửa</a:t>
                      </a:r>
                      <a:r>
                        <a:rPr lang="en-GB" sz="1800" baseline="0" smtClean="0"/>
                        <a:t> tay bằng xà phòng sau khi làm thí nghiệm.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43863512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2.10a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Đổ</a:t>
                      </a:r>
                      <a:r>
                        <a:rPr lang="en-GB" sz="1800" baseline="0" smtClean="0"/>
                        <a:t> hóa chất ra bàn thí nghiệm, đổ lẫn các loại hóa chất vào nhau.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19663879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2.10b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Đưa</a:t>
                      </a:r>
                      <a:r>
                        <a:rPr lang="en-GB" sz="1800" baseline="0" smtClean="0"/>
                        <a:t> hóa chất lên mũi.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36707687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2.10c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Nghiêng</a:t>
                      </a:r>
                      <a:r>
                        <a:rPr lang="en-GB" sz="1800" baseline="0" smtClean="0"/>
                        <a:t> đèn cồn để châm lửa.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84847764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2.10d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Đổ</a:t>
                      </a:r>
                      <a:r>
                        <a:rPr lang="en-GB" sz="1800" baseline="0" smtClean="0"/>
                        <a:t> hóa chất vào bồn rửa.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60356803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2.10e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Làm</a:t>
                      </a:r>
                      <a:r>
                        <a:rPr lang="en-GB" sz="1800" baseline="0" smtClean="0"/>
                        <a:t> vỡ đồ thủy tính.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64253846"/>
                  </a:ext>
                </a:extLst>
              </a:tr>
              <a:tr h="454961"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2.10g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smtClean="0"/>
                        <a:t>Chạy</a:t>
                      </a:r>
                      <a:r>
                        <a:rPr lang="en-GB" sz="1800" baseline="0" smtClean="0"/>
                        <a:t> nhảy, đùa nghịch trong phòng thí nghiệm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smtClean="0"/>
                        <a:t>x</a:t>
                      </a: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9168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4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>
            <a:spLocks noGrp="1"/>
          </p:cNvSpPr>
          <p:nvPr>
            <p:ph type="body" idx="4294967295"/>
          </p:nvPr>
        </p:nvSpPr>
        <p:spPr>
          <a:xfrm>
            <a:off x="3367324" y="122512"/>
            <a:ext cx="2378700" cy="765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rgbClr val="FF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LUYỆN</a:t>
            </a:r>
            <a:r>
              <a:rPr lang="en-GB" sz="2800" b="1" smtClean="0">
                <a:solidFill>
                  <a:srgbClr val="FF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TẬP</a:t>
            </a:r>
            <a:endParaRPr lang="en-GB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92163"/>
          <p:cNvSpPr txBox="1">
            <a:spLocks noChangeArrowheads="1"/>
          </p:cNvSpPr>
          <p:nvPr/>
        </p:nvSpPr>
        <p:spPr>
          <a:xfrm>
            <a:off x="2807340" y="2203725"/>
            <a:ext cx="3306078" cy="23774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smtClean="0">
                <a:solidFill>
                  <a:schemeClr val="tx1">
                    <a:lumMod val="50000"/>
                  </a:schemeClr>
                </a:solidFill>
              </a:rPr>
              <a:t>A. </a:t>
            </a:r>
            <a:r>
              <a:rPr lang="en-GB" sz="2200" b="1" smtClean="0">
                <a:solidFill>
                  <a:schemeClr val="tx1">
                    <a:lumMod val="50000"/>
                  </a:schemeClr>
                </a:solidFill>
              </a:rPr>
              <a:t>Bình chia độ</a:t>
            </a:r>
            <a:r>
              <a:rPr lang="vi-VN" sz="2200" b="1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solidFill>
                  <a:schemeClr val="tx1">
                    <a:lumMod val="50000"/>
                  </a:schemeClr>
                </a:solidFill>
              </a:rPr>
              <a:t>B. Ống nghiệm.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solidFill>
                  <a:schemeClr val="tx1">
                    <a:lumMod val="50000"/>
                  </a:schemeClr>
                </a:solidFill>
              </a:rPr>
              <a:t>C. Ống nhỏ giọt.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solidFill>
                  <a:schemeClr val="tx1">
                    <a:lumMod val="50000"/>
                  </a:schemeClr>
                </a:solidFill>
              </a:rPr>
              <a:t>D. Bình thủy tinh.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730" y="1136623"/>
            <a:ext cx="8599887" cy="5493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u="sng"/>
              <a:t>Câu </a:t>
            </a:r>
            <a:r>
              <a:rPr lang="en-GB" sz="2200" b="1" u="sng" smtClean="0"/>
              <a:t>1:</a:t>
            </a:r>
            <a:r>
              <a:rPr lang="en-GB" sz="2200" b="1" smtClean="0"/>
              <a:t> Để đo thể tích chất lỏng em dùng dụng cụ nào sau đây</a:t>
            </a:r>
            <a:r>
              <a:rPr lang="vi-VN" sz="2200" b="1" smtClean="0"/>
              <a:t>?</a:t>
            </a:r>
            <a:endParaRPr lang="vi-VN" sz="2200" b="1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781214" y="228210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2163"/>
          <p:cNvSpPr txBox="1">
            <a:spLocks noChangeArrowheads="1"/>
          </p:cNvSpPr>
          <p:nvPr/>
        </p:nvSpPr>
        <p:spPr>
          <a:xfrm>
            <a:off x="2147665" y="2050866"/>
            <a:ext cx="6016621" cy="24534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Kính có độ.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Kính lúp.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Kính hiển vi.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Kính hiển vi hoặc kính lúp đều được.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814" y="456829"/>
            <a:ext cx="7693609" cy="10895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400" b="1" u="sng" smtClean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Khi quan sát tế bào thực vật ta nên chọn loại kính nào?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147665" y="3277578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2163"/>
          <p:cNvSpPr txBox="1">
            <a:spLocks noChangeArrowheads="1"/>
          </p:cNvSpPr>
          <p:nvPr/>
        </p:nvSpPr>
        <p:spPr>
          <a:xfrm>
            <a:off x="1455333" y="2011680"/>
            <a:ext cx="7524205" cy="27823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găng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vi-VN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vi-VN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vi-VN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vi-VN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449" y="534194"/>
            <a:ext cx="8332673" cy="956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GB" sz="2200" b="1" u="sng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200" b="1" u="sng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en-GB" sz="2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 làm nào sau đây được cho là không an toàn trong phòng thực hành 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433299" y="2709598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568</Words>
  <PresentationFormat>On-screen Show (16:9)</PresentationFormat>
  <Paragraphs>75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Roboto</vt:lpstr>
      <vt:lpstr>Calibri</vt:lpstr>
      <vt:lpstr>Wingdings</vt:lpstr>
      <vt:lpstr>VNI-Times</vt:lpstr>
      <vt:lpstr>Montserrat</vt:lpstr>
      <vt:lpstr>Aemelia template</vt:lpstr>
      <vt:lpstr>PowerPoint Presentation</vt:lpstr>
      <vt:lpstr>KẾT LUẬN</vt:lpstr>
      <vt:lpstr>Quy định an toàn trong phòng thực hành</vt:lpstr>
      <vt:lpstr>Quy định an toàn trong phòng thực hành</vt:lpstr>
      <vt:lpstr>Quy định an toàn trong phòng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2022-09-20T00:42:49Z</dcterms:modified>
</cp:coreProperties>
</file>