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26" r:id="rId3"/>
    <p:sldId id="327" r:id="rId4"/>
    <p:sldId id="328" r:id="rId5"/>
    <p:sldId id="329" r:id="rId6"/>
    <p:sldId id="330" r:id="rId7"/>
    <p:sldId id="331" r:id="rId8"/>
    <p:sldId id="332" r:id="rId9"/>
    <p:sldId id="333" r:id="rId10"/>
    <p:sldId id="334" r:id="rId11"/>
    <p:sldId id="336" r:id="rId12"/>
    <p:sldId id="337" r:id="rId13"/>
    <p:sldId id="338" r:id="rId14"/>
    <p:sldId id="339" r:id="rId15"/>
    <p:sldId id="340" r:id="rId16"/>
    <p:sldId id="341" r:id="rId17"/>
    <p:sldId id="342" r:id="rId18"/>
    <p:sldId id="343" r:id="rId19"/>
    <p:sldId id="344" r:id="rId20"/>
    <p:sldId id="345" r:id="rId21"/>
    <p:sldId id="346" r:id="rId22"/>
    <p:sldId id="347" r:id="rId23"/>
    <p:sldId id="348" r:id="rId24"/>
    <p:sldId id="349" r:id="rId25"/>
    <p:sldId id="350" r:id="rId26"/>
    <p:sldId id="351" r:id="rId27"/>
    <p:sldId id="352" r:id="rId28"/>
    <p:sldId id="353" r:id="rId29"/>
    <p:sldId id="354" r:id="rId30"/>
    <p:sldId id="355" r:id="rId31"/>
    <p:sldId id="503" r:id="rId32"/>
    <p:sldId id="504" r:id="rId33"/>
    <p:sldId id="507" r:id="rId34"/>
    <p:sldId id="505" r:id="rId35"/>
    <p:sldId id="506" r:id="rId36"/>
    <p:sldId id="356" r:id="rId37"/>
    <p:sldId id="357" r:id="rId38"/>
    <p:sldId id="358" r:id="rId39"/>
    <p:sldId id="359" r:id="rId40"/>
    <p:sldId id="360" r:id="rId41"/>
    <p:sldId id="361" r:id="rId42"/>
    <p:sldId id="362" r:id="rId43"/>
    <p:sldId id="363" r:id="rId44"/>
    <p:sldId id="364" r:id="rId45"/>
    <p:sldId id="365" r:id="rId46"/>
    <p:sldId id="366" r:id="rId47"/>
    <p:sldId id="367" r:id="rId48"/>
    <p:sldId id="368" r:id="rId49"/>
    <p:sldId id="369" r:id="rId50"/>
    <p:sldId id="370" r:id="rId51"/>
    <p:sldId id="371" r:id="rId52"/>
    <p:sldId id="372" r:id="rId53"/>
    <p:sldId id="373" r:id="rId54"/>
    <p:sldId id="374" r:id="rId55"/>
    <p:sldId id="375" r:id="rId56"/>
    <p:sldId id="376" r:id="rId57"/>
    <p:sldId id="377" r:id="rId58"/>
    <p:sldId id="378" r:id="rId59"/>
    <p:sldId id="493" r:id="rId60"/>
    <p:sldId id="494" r:id="rId61"/>
    <p:sldId id="495" r:id="rId62"/>
    <p:sldId id="496" r:id="rId63"/>
    <p:sldId id="379" r:id="rId64"/>
    <p:sldId id="380" r:id="rId65"/>
    <p:sldId id="381" r:id="rId66"/>
    <p:sldId id="382" r:id="rId67"/>
    <p:sldId id="383" r:id="rId68"/>
    <p:sldId id="384" r:id="rId69"/>
    <p:sldId id="385" r:id="rId70"/>
    <p:sldId id="387" r:id="rId71"/>
    <p:sldId id="388" r:id="rId72"/>
    <p:sldId id="389" r:id="rId73"/>
    <p:sldId id="390" r:id="rId74"/>
    <p:sldId id="391" r:id="rId75"/>
    <p:sldId id="392" r:id="rId76"/>
    <p:sldId id="386" r:id="rId77"/>
    <p:sldId id="393" r:id="rId78"/>
    <p:sldId id="394" r:id="rId79"/>
    <p:sldId id="395" r:id="rId80"/>
    <p:sldId id="396" r:id="rId81"/>
    <p:sldId id="397" r:id="rId82"/>
    <p:sldId id="398" r:id="rId83"/>
    <p:sldId id="498" r:id="rId84"/>
    <p:sldId id="499" r:id="rId85"/>
    <p:sldId id="500" r:id="rId86"/>
    <p:sldId id="501" r:id="rId87"/>
    <p:sldId id="502" r:id="rId88"/>
    <p:sldId id="508" r:id="rId89"/>
    <p:sldId id="509" r:id="rId90"/>
    <p:sldId id="510" r:id="rId91"/>
    <p:sldId id="511" r:id="rId92"/>
    <p:sldId id="512" r:id="rId93"/>
    <p:sldId id="513" r:id="rId94"/>
    <p:sldId id="514" r:id="rId95"/>
    <p:sldId id="515" r:id="rId96"/>
    <p:sldId id="516" r:id="rId97"/>
    <p:sldId id="517" r:id="rId98"/>
    <p:sldId id="518" r:id="rId99"/>
    <p:sldId id="519" r:id="rId100"/>
    <p:sldId id="520" r:id="rId101"/>
    <p:sldId id="399" r:id="rId102"/>
    <p:sldId id="400" r:id="rId103"/>
    <p:sldId id="401" r:id="rId104"/>
    <p:sldId id="402" r:id="rId105"/>
    <p:sldId id="403" r:id="rId106"/>
    <p:sldId id="404" r:id="rId107"/>
    <p:sldId id="405" r:id="rId108"/>
    <p:sldId id="406" r:id="rId109"/>
    <p:sldId id="407" r:id="rId110"/>
    <p:sldId id="408" r:id="rId111"/>
    <p:sldId id="409" r:id="rId112"/>
    <p:sldId id="410" r:id="rId113"/>
    <p:sldId id="411" r:id="rId114"/>
    <p:sldId id="412" r:id="rId115"/>
    <p:sldId id="413" r:id="rId116"/>
    <p:sldId id="414" r:id="rId117"/>
    <p:sldId id="415" r:id="rId118"/>
    <p:sldId id="416" r:id="rId119"/>
    <p:sldId id="417" r:id="rId120"/>
    <p:sldId id="418" r:id="rId121"/>
    <p:sldId id="419" r:id="rId122"/>
    <p:sldId id="420" r:id="rId123"/>
    <p:sldId id="421" r:id="rId124"/>
    <p:sldId id="422" r:id="rId125"/>
    <p:sldId id="423" r:id="rId126"/>
    <p:sldId id="424" r:id="rId127"/>
    <p:sldId id="425" r:id="rId128"/>
    <p:sldId id="426" r:id="rId129"/>
    <p:sldId id="427" r:id="rId130"/>
    <p:sldId id="428" r:id="rId131"/>
    <p:sldId id="429" r:id="rId132"/>
    <p:sldId id="430" r:id="rId133"/>
    <p:sldId id="431" r:id="rId134"/>
    <p:sldId id="432" r:id="rId135"/>
    <p:sldId id="433" r:id="rId136"/>
    <p:sldId id="434" r:id="rId137"/>
    <p:sldId id="435" r:id="rId138"/>
    <p:sldId id="436" r:id="rId139"/>
    <p:sldId id="437" r:id="rId140"/>
    <p:sldId id="438" r:id="rId141"/>
    <p:sldId id="439" r:id="rId142"/>
    <p:sldId id="440" r:id="rId143"/>
    <p:sldId id="441" r:id="rId144"/>
    <p:sldId id="442" r:id="rId145"/>
    <p:sldId id="443" r:id="rId146"/>
    <p:sldId id="444" r:id="rId147"/>
    <p:sldId id="445" r:id="rId148"/>
    <p:sldId id="446" r:id="rId149"/>
    <p:sldId id="447" r:id="rId150"/>
    <p:sldId id="448" r:id="rId151"/>
    <p:sldId id="449" r:id="rId152"/>
    <p:sldId id="450" r:id="rId153"/>
    <p:sldId id="451" r:id="rId154"/>
    <p:sldId id="452" r:id="rId155"/>
    <p:sldId id="453" r:id="rId156"/>
    <p:sldId id="454" r:id="rId157"/>
    <p:sldId id="455" r:id="rId158"/>
    <p:sldId id="456" r:id="rId159"/>
    <p:sldId id="457" r:id="rId160"/>
    <p:sldId id="458" r:id="rId161"/>
    <p:sldId id="459" r:id="rId162"/>
    <p:sldId id="460" r:id="rId163"/>
    <p:sldId id="461" r:id="rId164"/>
    <p:sldId id="462" r:id="rId165"/>
    <p:sldId id="463" r:id="rId166"/>
    <p:sldId id="464" r:id="rId167"/>
    <p:sldId id="465" r:id="rId168"/>
    <p:sldId id="466" r:id="rId169"/>
    <p:sldId id="467" r:id="rId170"/>
    <p:sldId id="468" r:id="rId171"/>
    <p:sldId id="469" r:id="rId172"/>
    <p:sldId id="470" r:id="rId173"/>
    <p:sldId id="471" r:id="rId174"/>
    <p:sldId id="472" r:id="rId175"/>
    <p:sldId id="473" r:id="rId176"/>
    <p:sldId id="474" r:id="rId177"/>
    <p:sldId id="475" r:id="rId178"/>
    <p:sldId id="476" r:id="rId179"/>
    <p:sldId id="477" r:id="rId180"/>
    <p:sldId id="478" r:id="rId181"/>
    <p:sldId id="479" r:id="rId182"/>
    <p:sldId id="480" r:id="rId183"/>
    <p:sldId id="481" r:id="rId184"/>
    <p:sldId id="482" r:id="rId185"/>
    <p:sldId id="483" r:id="rId186"/>
    <p:sldId id="484" r:id="rId187"/>
    <p:sldId id="485" r:id="rId188"/>
    <p:sldId id="486" r:id="rId189"/>
    <p:sldId id="487" r:id="rId190"/>
    <p:sldId id="488" r:id="rId191"/>
    <p:sldId id="489" r:id="rId192"/>
    <p:sldId id="490" r:id="rId193"/>
    <p:sldId id="491" r:id="rId194"/>
    <p:sldId id="492" r:id="rId195"/>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pos="416" userDrawn="1">
          <p15:clr>
            <a:srgbClr val="A4A3A4"/>
          </p15:clr>
        </p15:guide>
        <p15:guide id="2" pos="7256" userDrawn="1">
          <p15:clr>
            <a:srgbClr val="A4A3A4"/>
          </p15:clr>
        </p15:guide>
        <p15:guide id="3" orient="horz" pos="2400" userDrawn="1">
          <p15:clr>
            <a:srgbClr val="A4A3A4"/>
          </p15:clr>
        </p15:guide>
        <p15:guide id="4" orient="horz" pos="2856" userDrawn="1">
          <p15:clr>
            <a:srgbClr val="A4A3A4"/>
          </p15:clr>
        </p15:guide>
        <p15:guide id="5" orient="horz" pos="3928" userDrawn="1">
          <p15:clr>
            <a:srgbClr val="A4A3A4"/>
          </p15:clr>
        </p15:guide>
        <p15:guide id="6" orient="horz"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3" d="100"/>
          <a:sy n="83" d="100"/>
        </p:scale>
        <p:origin x="432" y="78"/>
      </p:cViewPr>
      <p:guideLst>
        <p:guide pos="416"/>
        <p:guide pos="7256"/>
        <p:guide orient="horz" pos="2400"/>
        <p:guide orient="horz" pos="2856"/>
        <p:guide orient="horz" pos="3928"/>
        <p:guide orient="horz" pos="386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slide" Target="slides/slide136.xml"/><Relationship Id="rId159" Type="http://schemas.openxmlformats.org/officeDocument/2006/relationships/slide" Target="slides/slide157.xml"/><Relationship Id="rId170" Type="http://schemas.openxmlformats.org/officeDocument/2006/relationships/slide" Target="slides/slide168.xml"/><Relationship Id="rId191" Type="http://schemas.openxmlformats.org/officeDocument/2006/relationships/slide" Target="slides/slide189.xml"/><Relationship Id="rId196" Type="http://schemas.openxmlformats.org/officeDocument/2006/relationships/presProps" Target="presProps.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slide" Target="slides/slide142.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60" Type="http://schemas.openxmlformats.org/officeDocument/2006/relationships/slide" Target="slides/slide158.xml"/><Relationship Id="rId165" Type="http://schemas.openxmlformats.org/officeDocument/2006/relationships/slide" Target="slides/slide163.xml"/><Relationship Id="rId181" Type="http://schemas.openxmlformats.org/officeDocument/2006/relationships/slide" Target="slides/slide179.xml"/><Relationship Id="rId186" Type="http://schemas.openxmlformats.org/officeDocument/2006/relationships/slide" Target="slides/slide184.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71" Type="http://schemas.openxmlformats.org/officeDocument/2006/relationships/slide" Target="slides/slide169.xml"/><Relationship Id="rId176" Type="http://schemas.openxmlformats.org/officeDocument/2006/relationships/slide" Target="slides/slide174.xml"/><Relationship Id="rId192" Type="http://schemas.openxmlformats.org/officeDocument/2006/relationships/slide" Target="slides/slide190.xml"/><Relationship Id="rId197" Type="http://schemas.openxmlformats.org/officeDocument/2006/relationships/viewProps" Target="viewProps.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slide" Target="slides/slide164.xml"/><Relationship Id="rId182" Type="http://schemas.openxmlformats.org/officeDocument/2006/relationships/slide" Target="slides/slide180.xml"/><Relationship Id="rId187" Type="http://schemas.openxmlformats.org/officeDocument/2006/relationships/slide" Target="slides/slide185.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slide" Target="slides/slide154.xml"/><Relationship Id="rId177" Type="http://schemas.openxmlformats.org/officeDocument/2006/relationships/slide" Target="slides/slide175.xml"/><Relationship Id="rId198" Type="http://schemas.openxmlformats.org/officeDocument/2006/relationships/theme" Target="theme/theme1.xml"/><Relationship Id="rId172" Type="http://schemas.openxmlformats.org/officeDocument/2006/relationships/slide" Target="slides/slide170.xml"/><Relationship Id="rId193" Type="http://schemas.openxmlformats.org/officeDocument/2006/relationships/slide" Target="slides/slide191.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slide" Target="slides/slide165.xml"/><Relationship Id="rId188" Type="http://schemas.openxmlformats.org/officeDocument/2006/relationships/slide" Target="slides/slide186.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183" Type="http://schemas.openxmlformats.org/officeDocument/2006/relationships/slide" Target="slides/slide181.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178" Type="http://schemas.openxmlformats.org/officeDocument/2006/relationships/slide" Target="slides/slide176.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73" Type="http://schemas.openxmlformats.org/officeDocument/2006/relationships/slide" Target="slides/slide171.xml"/><Relationship Id="rId194" Type="http://schemas.openxmlformats.org/officeDocument/2006/relationships/slide" Target="slides/slide192.xml"/><Relationship Id="rId199"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slide" Target="slides/slide16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184" Type="http://schemas.openxmlformats.org/officeDocument/2006/relationships/slide" Target="slides/slide182.xml"/><Relationship Id="rId189" Type="http://schemas.openxmlformats.org/officeDocument/2006/relationships/slide" Target="slides/slide187.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74" Type="http://schemas.openxmlformats.org/officeDocument/2006/relationships/slide" Target="slides/slide172.xml"/><Relationship Id="rId179" Type="http://schemas.openxmlformats.org/officeDocument/2006/relationships/slide" Target="slides/slide177.xml"/><Relationship Id="rId195" Type="http://schemas.openxmlformats.org/officeDocument/2006/relationships/slide" Target="slides/slide193.xml"/><Relationship Id="rId190" Type="http://schemas.openxmlformats.org/officeDocument/2006/relationships/slide" Target="slides/slide188.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slide" Target="slides/slide162.xml"/><Relationship Id="rId169" Type="http://schemas.openxmlformats.org/officeDocument/2006/relationships/slide" Target="slides/slide167.xml"/><Relationship Id="rId185" Type="http://schemas.openxmlformats.org/officeDocument/2006/relationships/slide" Target="slides/slide183.xml"/><Relationship Id="rId4" Type="http://schemas.openxmlformats.org/officeDocument/2006/relationships/slide" Target="slides/slide2.xml"/><Relationship Id="rId9" Type="http://schemas.openxmlformats.org/officeDocument/2006/relationships/slide" Target="slides/slide7.xml"/><Relationship Id="rId180" Type="http://schemas.openxmlformats.org/officeDocument/2006/relationships/slide" Target="slides/slide178.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54" Type="http://schemas.openxmlformats.org/officeDocument/2006/relationships/slide" Target="slides/slide152.xml"/><Relationship Id="rId175" Type="http://schemas.openxmlformats.org/officeDocument/2006/relationships/slide" Target="slides/slide17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p:cNvPr>
          <p:cNvSpPr>
            <a:spLocks noGrp="1"/>
          </p:cNvSpPr>
          <p:nvPr>
            <p:ph type="dt" sz="half" idx="10"/>
          </p:nvPr>
        </p:nvSpPr>
        <p:spPr/>
        <p:txBody>
          <a:bodyPr/>
          <a:lstStyle>
            <a:lvl1pPr>
              <a:defRPr/>
            </a:lvl1pPr>
          </a:lstStyle>
          <a:p>
            <a:pPr>
              <a:defRPr/>
            </a:pPr>
            <a:fld id="{D0AF3D91-DF07-40F4-A8C9-D665A3E578D7}" type="datetimeFigureOut">
              <a:rPr lang="en-US"/>
              <a:pPr>
                <a:defRPr/>
              </a:pPr>
              <a:t>9/10/2021</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pPr>
              <a:defRPr/>
            </a:pPr>
            <a:fld id="{D52E891C-E2DE-42DF-836E-465A2A04006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Vertical Text Placeholder 2">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E33837DC-B1EF-405D-AC4B-FBB1C78E49B8}" type="datetimeFigureOut">
              <a:rPr lang="en-US"/>
              <a:pPr>
                <a:defRPr/>
              </a:pPr>
              <a:t>9/10/2021</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pPr>
              <a:defRPr/>
            </a:pPr>
            <a:fld id="{85F5BF4B-3DDB-4D0A-8A4A-5A7B7A459AB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7F5E2737-93EF-4933-BF0D-FA7D4194A702}" type="datetimeFigureOut">
              <a:rPr lang="en-US"/>
              <a:pPr>
                <a:defRPr/>
              </a:pPr>
              <a:t>9/10/2021</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pPr>
              <a:defRPr/>
            </a:pPr>
            <a:fld id="{CBFC3164-A1CB-4EFA-A204-28E1E372F3B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356B5-7E8C-4C16-86C3-C07610906D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91CA46-F997-4D90-A1A2-136675C884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55D452-B102-4219-9CBA-01AEEBF495D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DB5A38BB-B668-4998-9D10-89689435BF3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F13D764C-F0C5-4220-BD57-46329D1DEAE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3992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67597-AB26-446F-B9CA-526E10A63E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5AFC0B-9981-45DE-BE34-2E72743707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813AB9-016F-44A3-8861-B67AD54C124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2D522656-D2A7-47B7-819D-C0E9ACD3F66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340B762E-ED46-4D65-9542-50A599DE371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6918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02F75-2E29-473E-B205-AB7C2C4B88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A9C70D-E93D-4612-883A-7CA3D2297D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4A1381-53CC-4001-9BE5-29D47D282C3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A2C567F5-AE02-46E2-BC04-CD0E64F95BB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0B9DC702-DC75-496E-9C80-AB571066232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576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4B6CD-411F-4228-AC77-1752C90087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65342D-6085-437B-AFF3-4A4F7F10FD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DDE507-073D-434A-A1F1-3DB483E48C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609AE7-7D34-4F04-BBDA-96BC8C76F3E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4030B6DB-E106-4378-8668-EB553A5B344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2C2EEFCE-D549-42B5-9AE8-DE945F98534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4540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4230C-20BC-43C1-8C20-508AB1A634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8030B9-9897-475F-9854-A19909EC87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2D9909-1B89-4F03-B5DC-8283015122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F8B3FA-9ED5-4F6B-9BD6-3A1F17FD2E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646CDF-08BB-4EF9-AC26-D0354F991E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DFE46D-9C45-4389-9EB0-CBB183E10B0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a:extLst>
              <a:ext uri="{FF2B5EF4-FFF2-40B4-BE49-F238E27FC236}">
                <a16:creationId xmlns:a16="http://schemas.microsoft.com/office/drawing/2014/main" id="{50DCDDF9-953B-4217-998F-E8EE6026ABE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a:extLst>
              <a:ext uri="{FF2B5EF4-FFF2-40B4-BE49-F238E27FC236}">
                <a16:creationId xmlns:a16="http://schemas.microsoft.com/office/drawing/2014/main" id="{09CE2945-90DC-4DF1-A399-895BE60DC8E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1856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725C8-EDB5-408C-A3C9-B145F3E366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96FF5B-3474-41C2-81B6-5A157084A7C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302DE862-35CC-4102-9650-0484C509E18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8F65C95A-4403-45AE-9DD5-B062018477E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8595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7E0B13-4020-492B-8764-1A5184F799A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8152BAE0-66BE-41BD-A167-FCA6E1C95EF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9112C1A1-283A-4303-A8CB-9CA0AB43481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49861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922F3-2556-408E-A4D7-DE7CE947BE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9F4FD4-EF4A-457D-ACFC-155FD1954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C85286-AE9B-418C-9177-EB1E577965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D13441-40E2-41EE-9C49-809333250D5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B4DF506E-E58A-4BB4-A1C4-E35A6BBFB27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3D4DCED1-2EB2-4B09-A062-1F5D057C2BB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5717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4DD0E115-EE0E-4A50-809E-5727E74E64A4}" type="datetimeFigureOut">
              <a:rPr lang="en-US"/>
              <a:pPr>
                <a:defRPr/>
              </a:pPr>
              <a:t>9/10/2021</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pPr>
              <a:defRPr/>
            </a:pPr>
            <a:fld id="{9CD31040-AB3C-4CAD-9106-4A49ACEA34F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12E0B-974F-4C26-895C-DDFD2037C2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120EB2-538F-441F-8131-9B55E0D128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65E842-A9A2-4787-80D1-7E2140FA27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94834E-0B73-424B-A460-C248FAEF7C2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B0CEE12B-9249-412E-B219-E8120D41D22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DCF433C9-0646-4CD1-BF98-E0D2965BDC9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29405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A130C-796A-41D0-BB58-0766FA2E978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4B9085-6EEE-4461-B88E-C03D531CCC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B3E2D1-C7A8-4FEC-83DB-C55603B3A55C}"/>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B0538F56-54E6-4698-A317-6071C5D2F32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0549A177-BA10-4F6B-9ACF-A88C48869E4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51689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1985DB-1FD3-488B-9186-E6DA5000D9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150F1A-E1FF-499F-A3B0-DFDFD97EA4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E12402-1D0B-409F-9A89-BA82D576661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AB2E6DF2-CE92-454B-A09F-0A707E9112D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CF8BA2F-FF80-43B9-9C9D-A524F0DDE1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4439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p:cNvPr>
          <p:cNvSpPr>
            <a:spLocks noGrp="1"/>
          </p:cNvSpPr>
          <p:nvPr>
            <p:ph type="dt" sz="half" idx="10"/>
          </p:nvPr>
        </p:nvSpPr>
        <p:spPr/>
        <p:txBody>
          <a:bodyPr/>
          <a:lstStyle>
            <a:lvl1pPr>
              <a:defRPr/>
            </a:lvl1pPr>
          </a:lstStyle>
          <a:p>
            <a:pPr>
              <a:defRPr/>
            </a:pPr>
            <a:fld id="{828BBDF3-A814-45F7-B9A3-5F36CFC84D6B}" type="datetimeFigureOut">
              <a:rPr lang="en-US"/>
              <a:pPr>
                <a:defRPr/>
              </a:pPr>
              <a:t>9/10/2021</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pPr>
              <a:defRPr/>
            </a:pPr>
            <a:fld id="{F9BDC044-DFB5-4783-827B-C12FDFA180E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p:cNvPr>
          <p:cNvSpPr>
            <a:spLocks noGrp="1"/>
          </p:cNvSpPr>
          <p:nvPr>
            <p:ph type="dt" sz="half" idx="10"/>
          </p:nvPr>
        </p:nvSpPr>
        <p:spPr/>
        <p:txBody>
          <a:bodyPr/>
          <a:lstStyle>
            <a:lvl1pPr>
              <a:defRPr/>
            </a:lvl1pPr>
          </a:lstStyle>
          <a:p>
            <a:pPr>
              <a:defRPr/>
            </a:pPr>
            <a:fld id="{0439198F-B935-4E66-94DA-79DF6312AAEA}" type="datetimeFigureOut">
              <a:rPr lang="en-US"/>
              <a:pPr>
                <a:defRPr/>
              </a:pPr>
              <a:t>9/10/2021</a:t>
            </a:fld>
            <a:endParaRPr lang="en-US"/>
          </a:p>
        </p:txBody>
      </p:sp>
      <p:sp>
        <p:nvSpPr>
          <p:cNvPr id="6" name="Footer Placeholder 4">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p:cNvPr>
          <p:cNvSpPr>
            <a:spLocks noGrp="1"/>
          </p:cNvSpPr>
          <p:nvPr>
            <p:ph type="sldNum" sz="quarter" idx="12"/>
          </p:nvPr>
        </p:nvSpPr>
        <p:spPr/>
        <p:txBody>
          <a:bodyPr/>
          <a:lstStyle>
            <a:lvl1pPr>
              <a:defRPr/>
            </a:lvl1pPr>
          </a:lstStyle>
          <a:p>
            <a:pPr>
              <a:defRPr/>
            </a:pPr>
            <a:fld id="{8404EAA9-5092-4EBF-93ED-A8F08831135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p:cNvPr>
          <p:cNvSpPr>
            <a:spLocks noGrp="1"/>
          </p:cNvSpPr>
          <p:nvPr>
            <p:ph type="dt" sz="half" idx="10"/>
          </p:nvPr>
        </p:nvSpPr>
        <p:spPr/>
        <p:txBody>
          <a:bodyPr/>
          <a:lstStyle>
            <a:lvl1pPr>
              <a:defRPr/>
            </a:lvl1pPr>
          </a:lstStyle>
          <a:p>
            <a:pPr>
              <a:defRPr/>
            </a:pPr>
            <a:fld id="{E75CAB9A-F90D-43FF-9C7B-D68B1CC60350}" type="datetimeFigureOut">
              <a:rPr lang="en-US"/>
              <a:pPr>
                <a:defRPr/>
              </a:pPr>
              <a:t>9/10/2021</a:t>
            </a:fld>
            <a:endParaRPr lang="en-US"/>
          </a:p>
        </p:txBody>
      </p:sp>
      <p:sp>
        <p:nvSpPr>
          <p:cNvPr id="8" name="Footer Placeholder 4">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p:cNvPr>
          <p:cNvSpPr>
            <a:spLocks noGrp="1"/>
          </p:cNvSpPr>
          <p:nvPr>
            <p:ph type="sldNum" sz="quarter" idx="12"/>
          </p:nvPr>
        </p:nvSpPr>
        <p:spPr/>
        <p:txBody>
          <a:bodyPr/>
          <a:lstStyle>
            <a:lvl1pPr>
              <a:defRPr/>
            </a:lvl1pPr>
          </a:lstStyle>
          <a:p>
            <a:pPr>
              <a:defRPr/>
            </a:pPr>
            <a:fld id="{3FFEA3E7-43EC-4A97-8077-7E145A71124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Date Placeholder 3">
            <a:extLst/>
          </p:cNvPr>
          <p:cNvSpPr>
            <a:spLocks noGrp="1"/>
          </p:cNvSpPr>
          <p:nvPr>
            <p:ph type="dt" sz="half" idx="10"/>
          </p:nvPr>
        </p:nvSpPr>
        <p:spPr/>
        <p:txBody>
          <a:bodyPr/>
          <a:lstStyle>
            <a:lvl1pPr>
              <a:defRPr/>
            </a:lvl1pPr>
          </a:lstStyle>
          <a:p>
            <a:pPr>
              <a:defRPr/>
            </a:pPr>
            <a:fld id="{555A5F32-F4ED-4D8A-A3BB-2DECE4B34F68}" type="datetimeFigureOut">
              <a:rPr lang="en-US"/>
              <a:pPr>
                <a:defRPr/>
              </a:pPr>
              <a:t>9/10/2021</a:t>
            </a:fld>
            <a:endParaRPr lang="en-US"/>
          </a:p>
        </p:txBody>
      </p:sp>
      <p:sp>
        <p:nvSpPr>
          <p:cNvPr id="4" name="Footer Placeholder 4">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p:cNvPr>
          <p:cNvSpPr>
            <a:spLocks noGrp="1"/>
          </p:cNvSpPr>
          <p:nvPr>
            <p:ph type="sldNum" sz="quarter" idx="12"/>
          </p:nvPr>
        </p:nvSpPr>
        <p:spPr/>
        <p:txBody>
          <a:bodyPr/>
          <a:lstStyle>
            <a:lvl1pPr>
              <a:defRPr/>
            </a:lvl1pPr>
          </a:lstStyle>
          <a:p>
            <a:pPr>
              <a:defRPr/>
            </a:pPr>
            <a:fld id="{A14A7C08-1BFA-4834-9719-57344C4542A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p:cNvPr>
          <p:cNvSpPr>
            <a:spLocks noGrp="1"/>
          </p:cNvSpPr>
          <p:nvPr>
            <p:ph type="dt" sz="half" idx="10"/>
          </p:nvPr>
        </p:nvSpPr>
        <p:spPr/>
        <p:txBody>
          <a:bodyPr/>
          <a:lstStyle>
            <a:lvl1pPr>
              <a:defRPr/>
            </a:lvl1pPr>
          </a:lstStyle>
          <a:p>
            <a:pPr>
              <a:defRPr/>
            </a:pPr>
            <a:fld id="{6C4C79D7-1CFD-46E6-A50D-D54BFC1E3853}" type="datetimeFigureOut">
              <a:rPr lang="en-US"/>
              <a:pPr>
                <a:defRPr/>
              </a:pPr>
              <a:t>9/10/2021</a:t>
            </a:fld>
            <a:endParaRPr lang="en-US"/>
          </a:p>
        </p:txBody>
      </p:sp>
      <p:sp>
        <p:nvSpPr>
          <p:cNvPr id="3" name="Footer Placeholder 4">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p:cNvPr>
          <p:cNvSpPr>
            <a:spLocks noGrp="1"/>
          </p:cNvSpPr>
          <p:nvPr>
            <p:ph type="sldNum" sz="quarter" idx="12"/>
          </p:nvPr>
        </p:nvSpPr>
        <p:spPr/>
        <p:txBody>
          <a:bodyPr/>
          <a:lstStyle>
            <a:lvl1pPr>
              <a:defRPr/>
            </a:lvl1pPr>
          </a:lstStyle>
          <a:p>
            <a:pPr>
              <a:defRPr/>
            </a:pPr>
            <a:fld id="{667A945A-1C42-4BEC-9485-44BC931F07A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p:cNvPr>
          <p:cNvSpPr>
            <a:spLocks noGrp="1"/>
          </p:cNvSpPr>
          <p:nvPr>
            <p:ph type="dt" sz="half" idx="10"/>
          </p:nvPr>
        </p:nvSpPr>
        <p:spPr/>
        <p:txBody>
          <a:bodyPr/>
          <a:lstStyle>
            <a:lvl1pPr>
              <a:defRPr/>
            </a:lvl1pPr>
          </a:lstStyle>
          <a:p>
            <a:pPr>
              <a:defRPr/>
            </a:pPr>
            <a:fld id="{7EF19F04-0FA1-458F-B5CE-33AFD025B1DA}" type="datetimeFigureOut">
              <a:rPr lang="en-US"/>
              <a:pPr>
                <a:defRPr/>
              </a:pPr>
              <a:t>9/10/2021</a:t>
            </a:fld>
            <a:endParaRPr lang="en-US"/>
          </a:p>
        </p:txBody>
      </p:sp>
      <p:sp>
        <p:nvSpPr>
          <p:cNvPr id="6" name="Footer Placeholder 4">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p:cNvPr>
          <p:cNvSpPr>
            <a:spLocks noGrp="1"/>
          </p:cNvSpPr>
          <p:nvPr>
            <p:ph type="sldNum" sz="quarter" idx="12"/>
          </p:nvPr>
        </p:nvSpPr>
        <p:spPr/>
        <p:txBody>
          <a:bodyPr/>
          <a:lstStyle>
            <a:lvl1pPr>
              <a:defRPr/>
            </a:lvl1pPr>
          </a:lstStyle>
          <a:p>
            <a:pPr>
              <a:defRPr/>
            </a:pPr>
            <a:fld id="{D30DEFE3-631B-40C0-8085-ED42C8CDCA7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p:cNvPr>
          <p:cNvSpPr>
            <a:spLocks noGrp="1"/>
          </p:cNvSpPr>
          <p:nvPr>
            <p:ph type="dt" sz="half" idx="10"/>
          </p:nvPr>
        </p:nvSpPr>
        <p:spPr/>
        <p:txBody>
          <a:bodyPr/>
          <a:lstStyle>
            <a:lvl1pPr>
              <a:defRPr/>
            </a:lvl1pPr>
          </a:lstStyle>
          <a:p>
            <a:pPr>
              <a:defRPr/>
            </a:pPr>
            <a:fld id="{0D3AFEC8-3D6A-427E-8768-7E194C0538FD}" type="datetimeFigureOut">
              <a:rPr lang="en-US"/>
              <a:pPr>
                <a:defRPr/>
              </a:pPr>
              <a:t>9/10/2021</a:t>
            </a:fld>
            <a:endParaRPr lang="en-US"/>
          </a:p>
        </p:txBody>
      </p:sp>
      <p:sp>
        <p:nvSpPr>
          <p:cNvPr id="6" name="Footer Placeholder 4">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p:cNvPr>
          <p:cNvSpPr>
            <a:spLocks noGrp="1"/>
          </p:cNvSpPr>
          <p:nvPr>
            <p:ph type="sldNum" sz="quarter" idx="12"/>
          </p:nvPr>
        </p:nvSpPr>
        <p:spPr/>
        <p:txBody>
          <a:bodyPr/>
          <a:lstStyle>
            <a:lvl1pPr>
              <a:defRPr/>
            </a:lvl1pPr>
          </a:lstStyle>
          <a:p>
            <a:pPr>
              <a:defRPr/>
            </a:pPr>
            <a:fld id="{2FE8019C-44B6-4D3F-930F-75FA7FD4E88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119318E-9ECE-47EA-A302-B7992B8BB062}" type="datetimeFigureOut">
              <a:rPr lang="en-US"/>
              <a:pPr>
                <a:defRPr/>
              </a:pPr>
              <a:t>9/10/2021</a:t>
            </a:fld>
            <a:endParaRPr lang="en-US"/>
          </a:p>
        </p:txBody>
      </p:sp>
      <p:sp>
        <p:nvSpPr>
          <p:cNvPr id="5" name="Footer Placeholder 4">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C606199-79C5-4329-8833-BE3FA6F843D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B5EF4E-2986-48D2-BFC8-D587B1B590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A09D29-E8D5-4EA8-9574-0A71C91B67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7815C3-C3B5-4E31-97E6-3072353E00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455AA62-8B7A-4661-A4B2-F5507B18CB0D}"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6F5DAF5C-942B-46A9-99E4-D5695EAC3E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C65C981E-9FA7-4C26-89AD-044DFCC71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E4A1D7D-FD9B-4380-B6F5-089B3F1738D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07696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s://truyenco.com/su-tich-chu-cuoi-cung-trang-a21.html" TargetMode="External"/><Relationship Id="rId2" Type="http://schemas.openxmlformats.org/officeDocument/2006/relationships/hyperlink" Target="https://truyenco.com/co-tich-the-gioi.html" TargetMode="External"/><Relationship Id="rId1" Type="http://schemas.openxmlformats.org/officeDocument/2006/relationships/slideLayout" Target="../slideLayouts/slideLayout2.xml"/><Relationship Id="rId4" Type="http://schemas.openxmlformats.org/officeDocument/2006/relationships/hyperlink" Target="https://truyenco.com/thach-sanh-a128.html" TargetMode="Externa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087813" y="298450"/>
            <a:ext cx="4695825" cy="1081088"/>
          </a:xfrm>
          <a:prstGeom prst="roundRect">
            <a:avLst>
              <a:gd name="adj" fmla="val 16667"/>
            </a:avLst>
          </a:prstGeom>
          <a:solidFill>
            <a:srgbClr val="92D050"/>
          </a:solid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5" name="Rounded Rectangle 10"/>
          <p:cNvSpPr>
            <a:spLocks noChangeArrowheads="1"/>
          </p:cNvSpPr>
          <p:nvPr/>
        </p:nvSpPr>
        <p:spPr bwMode="auto">
          <a:xfrm>
            <a:off x="377031" y="1503363"/>
            <a:ext cx="11437937" cy="303688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4256088" y="577850"/>
            <a:ext cx="6094412" cy="457200"/>
          </a:xfrm>
          <a:prstGeom prst="rect">
            <a:avLst/>
          </a:prstGeom>
          <a:noFill/>
          <a:ln w="9525">
            <a:noFill/>
            <a:miter lim="800000"/>
            <a:headEnd/>
            <a:tailEnd/>
          </a:ln>
        </p:spPr>
        <p:txBody>
          <a:bodyPr>
            <a:spAutoFit/>
          </a:bodyPr>
          <a:lstStyle/>
          <a:p>
            <a:r>
              <a:rPr lang="en-US" sz="2400" b="1">
                <a:solidFill>
                  <a:srgbClr val="C00000"/>
                </a:solidFill>
                <a:latin typeface="Times New Roman" pitchFamily="18" charset="0"/>
                <a:cs typeface="Times New Roman" pitchFamily="18" charset="0"/>
              </a:rPr>
              <a:t>ÔN TẬP VĂN BẢN NGHỊ LUẬN</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718345" y="1946275"/>
            <a:ext cx="6094413" cy="482600"/>
          </a:xfrm>
          <a:prstGeom prst="rect">
            <a:avLst/>
          </a:prstGeom>
          <a:noFill/>
          <a:ln w="9525">
            <a:noFill/>
            <a:miter lim="800000"/>
            <a:headEnd/>
            <a:tailEnd/>
          </a:ln>
        </p:spPr>
        <p:txBody>
          <a:bodyPr>
            <a:spAutoFit/>
          </a:bodyPr>
          <a:lstStyle/>
          <a:p>
            <a:pPr algn="ctr">
              <a:lnSpc>
                <a:spcPct val="115000"/>
              </a:lnSpc>
              <a:spcAft>
                <a:spcPts val="1000"/>
              </a:spcAft>
            </a:pPr>
            <a:r>
              <a:rPr lang="da-DK" sz="2400" b="1" u="sng">
                <a:latin typeface="Times New Roman" pitchFamily="18" charset="0"/>
                <a:cs typeface="Times New Roman" pitchFamily="18" charset="0"/>
              </a:rPr>
              <a:t>Hoạt động 1 : Khởi động</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502443" y="2652713"/>
            <a:ext cx="11182350" cy="1460500"/>
          </a:xfrm>
          <a:prstGeom prst="rect">
            <a:avLst/>
          </a:prstGeom>
          <a:noFill/>
          <a:ln w="9525">
            <a:noFill/>
            <a:miter lim="800000"/>
            <a:headEnd/>
            <a:tailEnd/>
          </a:ln>
        </p:spPr>
        <p:txBody>
          <a:bodyPr>
            <a:spAutoFit/>
          </a:bodyPr>
          <a:lstStyle/>
          <a:p>
            <a:pPr algn="just">
              <a:lnSpc>
                <a:spcPct val="115000"/>
              </a:lnSpc>
              <a:spcAft>
                <a:spcPts val="1000"/>
              </a:spcAft>
            </a:pPr>
            <a:r>
              <a:rPr lang="da-DK" sz="2400">
                <a:latin typeface="Times New Roman" pitchFamily="18" charset="0"/>
                <a:cs typeface="Times New Roman" pitchFamily="18" charset="0"/>
              </a:rPr>
              <a:t>(HS hoàn thành Phiếu học tập 01: </a:t>
            </a:r>
            <a:r>
              <a:rPr lang="da-DK" sz="2400">
                <a:solidFill>
                  <a:srgbClr val="0070C0"/>
                </a:solidFill>
                <a:latin typeface="Times New Roman" pitchFamily="18" charset="0"/>
                <a:cs typeface="Times New Roman" pitchFamily="18" charset="0"/>
              </a:rPr>
              <a:t>Viết theo trí nhớ những nội dung của bài học 04: Văn nghị luận</a:t>
            </a:r>
            <a:endParaRPr lang="en-US" sz="2400">
              <a:latin typeface="Times New Roman" pitchFamily="18" charset="0"/>
              <a:cs typeface="Times New Roman" pitchFamily="18" charset="0"/>
            </a:endParaRPr>
          </a:p>
          <a:p>
            <a:pPr algn="just">
              <a:lnSpc>
                <a:spcPct val="115000"/>
              </a:lnSpc>
              <a:spcAft>
                <a:spcPts val="1000"/>
              </a:spcAft>
            </a:pPr>
            <a:r>
              <a:rPr lang="da-DK" sz="2400">
                <a:latin typeface="Times New Roman" pitchFamily="18" charset="0"/>
                <a:cs typeface="Times New Roman" pitchFamily="18" charset="0"/>
              </a:rPr>
              <a:t>Thời gian: 03 phút. Làm việc cá nhân)</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p:cNvSpPr>
            <a:spLocks noChangeArrowheads="1"/>
          </p:cNvSpPr>
          <p:nvPr/>
        </p:nvSpPr>
        <p:spPr bwMode="auto">
          <a:xfrm>
            <a:off x="235744" y="1130300"/>
            <a:ext cx="11707812" cy="504348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68325" y="469900"/>
            <a:ext cx="6094413" cy="484188"/>
          </a:xfrm>
          <a:prstGeom prst="rect">
            <a:avLst/>
          </a:prstGeom>
          <a:noFill/>
          <a:ln w="9525">
            <a:noFill/>
            <a:miter lim="800000"/>
            <a:headEnd/>
            <a:tailEnd/>
          </a:ln>
        </p:spPr>
        <p:txBody>
          <a:bodyPr>
            <a:spAutoFit/>
          </a:bodyPr>
          <a:lstStyle/>
          <a:p>
            <a:pPr marL="342900" indent="-342900" algn="just">
              <a:lnSpc>
                <a:spcPct val="115000"/>
              </a:lnSpc>
              <a:spcAft>
                <a:spcPts val="1000"/>
              </a:spcAft>
              <a:buFont typeface="Calibri Light"/>
              <a:buAutoNum type="romanUcPeriod"/>
            </a:pPr>
            <a:r>
              <a:rPr lang="en-US" sz="2400" b="1">
                <a:solidFill>
                  <a:srgbClr val="FF0000"/>
                </a:solidFill>
                <a:latin typeface="Times New Roman" pitchFamily="18" charset="0"/>
                <a:cs typeface="Times New Roman" pitchFamily="18" charset="0"/>
              </a:rPr>
              <a:t>ĐỊNH HƯỚNG PHÂN TÍCH VĂN BẢN</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537369" y="1249362"/>
            <a:ext cx="6092825" cy="484188"/>
          </a:xfrm>
          <a:prstGeom prst="rect">
            <a:avLst/>
          </a:prstGeom>
          <a:noFill/>
          <a:ln w="9525">
            <a:noFill/>
            <a:miter lim="800000"/>
            <a:headEnd/>
            <a:tailEnd/>
          </a:ln>
        </p:spPr>
        <p:txBody>
          <a:bodyPr>
            <a:spAutoFit/>
          </a:bodyPr>
          <a:lstStyle/>
          <a:p>
            <a:pPr marL="228600" algn="just">
              <a:lnSpc>
                <a:spcPct val="115000"/>
              </a:lnSpc>
              <a:spcAft>
                <a:spcPts val="1000"/>
              </a:spcAft>
            </a:pPr>
            <a:r>
              <a:rPr lang="en-US" sz="2400" b="1">
                <a:solidFill>
                  <a:srgbClr val="262626"/>
                </a:solidFill>
                <a:latin typeface="Times New Roman" pitchFamily="18" charset="0"/>
                <a:cs typeface="Times New Roman" pitchFamily="18" charset="0"/>
              </a:rPr>
              <a:t> 1. Dàn ý</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411956" y="1782762"/>
            <a:ext cx="6094413" cy="461963"/>
          </a:xfrm>
          <a:prstGeom prst="rect">
            <a:avLst/>
          </a:prstGeom>
          <a:noFill/>
          <a:ln w="9525">
            <a:noFill/>
            <a:miter lim="800000"/>
            <a:headEnd/>
            <a:tailEnd/>
          </a:ln>
        </p:spPr>
        <p:txBody>
          <a:bodyPr>
            <a:spAutoFit/>
          </a:bodyPr>
          <a:lstStyle/>
          <a:p>
            <a:r>
              <a:rPr lang="en-US" sz="2400" b="1">
                <a:latin typeface="Times New Roman" pitchFamily="18" charset="0"/>
                <a:cs typeface="Times New Roman" pitchFamily="18" charset="0"/>
              </a:rPr>
              <a:t>1.1. Nêu vấn đề :</a:t>
            </a:r>
            <a:endParaRPr lang="en-US" sz="2400">
              <a:latin typeface="Times New Roman" pitchFamily="18" charset="0"/>
              <a:cs typeface="Times New Roman" pitchFamily="18" charset="0"/>
            </a:endParaRPr>
          </a:p>
        </p:txBody>
      </p:sp>
      <p:sp>
        <p:nvSpPr>
          <p:cNvPr id="11" name="TextBox 10"/>
          <p:cNvSpPr txBox="1">
            <a:spLocks noChangeArrowheads="1"/>
          </p:cNvSpPr>
          <p:nvPr/>
        </p:nvSpPr>
        <p:spPr bwMode="auto">
          <a:xfrm>
            <a:off x="2647156" y="1778000"/>
            <a:ext cx="9448800"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giới thiệu tác giả, xuất xứ văn bản, và vấn đề bàn luận của văn bản</a:t>
            </a:r>
          </a:p>
        </p:txBody>
      </p:sp>
      <p:sp>
        <p:nvSpPr>
          <p:cNvPr id="13" name="TextBox 12"/>
          <p:cNvSpPr txBox="1">
            <a:spLocks noChangeArrowheads="1"/>
          </p:cNvSpPr>
          <p:nvPr/>
        </p:nvSpPr>
        <p:spPr bwMode="auto">
          <a:xfrm>
            <a:off x="411956" y="2376487"/>
            <a:ext cx="6094413" cy="48260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1.2. Giải quyết vấn đề:</a:t>
            </a:r>
            <a:endParaRPr lang="en-US" sz="2400">
              <a:latin typeface="Times New Roman" pitchFamily="18" charset="0"/>
              <a:cs typeface="Times New Roman" pitchFamily="18" charset="0"/>
            </a:endParaRPr>
          </a:p>
        </p:txBody>
      </p:sp>
      <p:sp>
        <p:nvSpPr>
          <p:cNvPr id="15" name="TextBox 14"/>
          <p:cNvSpPr txBox="1">
            <a:spLocks noChangeArrowheads="1"/>
          </p:cNvSpPr>
          <p:nvPr/>
        </p:nvSpPr>
        <p:spPr bwMode="auto">
          <a:xfrm>
            <a:off x="411956" y="2970212"/>
            <a:ext cx="11161713" cy="2182813"/>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  Khái quát về văn bản: </a:t>
            </a:r>
            <a:r>
              <a:rPr lang="en-US" sz="2400">
                <a:solidFill>
                  <a:srgbClr val="000000"/>
                </a:solidFill>
                <a:latin typeface="Times New Roman" pitchFamily="18" charset="0"/>
                <a:cs typeface="Times New Roman" pitchFamily="18" charset="0"/>
              </a:rPr>
              <a:t>bố cục văn bản, trình tự lập luận, phương thưc biểu đạt,...</a:t>
            </a:r>
            <a:endParaRPr lang="en-US" sz="2400">
              <a:latin typeface="Times New Roman" pitchFamily="18" charset="0"/>
              <a:cs typeface="Times New Roman" pitchFamily="18" charset="0"/>
            </a:endParaRPr>
          </a:p>
          <a:p>
            <a:pPr algn="just">
              <a:lnSpc>
                <a:spcPct val="115000"/>
              </a:lnSpc>
            </a:pPr>
            <a:r>
              <a:rPr lang="en-US" sz="2400" b="1">
                <a:solidFill>
                  <a:srgbClr val="000000"/>
                </a:solidFill>
                <a:latin typeface="Times New Roman" pitchFamily="18" charset="0"/>
                <a:cs typeface="Times New Roman" pitchFamily="18" charset="0"/>
              </a:rPr>
              <a:t>* Hệ thống luận điểm, luận cứ cơ bản:</a:t>
            </a:r>
            <a:endParaRPr lang="en-US" sz="2400">
              <a:latin typeface="Times New Roman" pitchFamily="18" charset="0"/>
              <a:cs typeface="Times New Roman" pitchFamily="18" charset="0"/>
            </a:endParaRPr>
          </a:p>
          <a:p>
            <a:pPr algn="just">
              <a:lnSpc>
                <a:spcPct val="115000"/>
              </a:lnSpc>
            </a:pPr>
            <a:r>
              <a:rPr lang="en-US" sz="2400" b="1">
                <a:solidFill>
                  <a:srgbClr val="000000"/>
                </a:solidFill>
                <a:latin typeface="Times New Roman" pitchFamily="18" charset="0"/>
                <a:cs typeface="Times New Roman" pitchFamily="18" charset="0"/>
              </a:rPr>
              <a:t>a. Nguyên Hồng là con người nhạy cảm</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Nguyên Hồng rất dễ xúc động, rất dễ khóc</a:t>
            </a:r>
            <a:r>
              <a:rPr lang="en-US" sz="2400" i="1">
                <a:solidFill>
                  <a:srgbClr val="0D0D0D"/>
                </a:solidFill>
                <a:latin typeface="Times New Roman" pitchFamily="18" charset="0"/>
                <a:cs typeface="Times New Roman" pitchFamily="18" charset="0"/>
              </a:rPr>
              <a:t>:</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a:t>
            </a:r>
            <a:r>
              <a:rPr lang="en-US" sz="2400" i="1">
                <a:solidFill>
                  <a:srgbClr val="0D0D0D"/>
                </a:solidFill>
                <a:latin typeface="Times New Roman" pitchFamily="18" charset="0"/>
                <a:cs typeface="Times New Roman" pitchFamily="18" charset="0"/>
              </a:rPr>
              <a:t>Khóc khi nhớ đến bạn bè, đồng chỉ từng chia bùi sẻ ngọt.</a:t>
            </a:r>
            <a:endParaRPr lang="en-US" sz="2400">
              <a:latin typeface="Times New Roman" pitchFamily="18" charset="0"/>
              <a:cs typeface="Times New Roman" pitchFamily="18" charset="0"/>
            </a:endParaRPr>
          </a:p>
        </p:txBody>
      </p:sp>
      <p:sp>
        <p:nvSpPr>
          <p:cNvPr id="17" name="TextBox 16"/>
          <p:cNvSpPr txBox="1">
            <a:spLocks noChangeArrowheads="1"/>
          </p:cNvSpPr>
          <p:nvPr/>
        </p:nvSpPr>
        <p:spPr bwMode="auto">
          <a:xfrm>
            <a:off x="372269" y="5238750"/>
            <a:ext cx="11242675" cy="484187"/>
          </a:xfrm>
          <a:prstGeom prst="rect">
            <a:avLst/>
          </a:prstGeom>
          <a:noFill/>
          <a:ln w="9525">
            <a:noFill/>
            <a:miter lim="800000"/>
            <a:headEnd/>
            <a:tailEnd/>
          </a:ln>
        </p:spPr>
        <p:txBody>
          <a:bodyPr>
            <a:spAutoFit/>
          </a:bodyPr>
          <a:lstStyle/>
          <a:p>
            <a:pPr algn="just">
              <a:lnSpc>
                <a:spcPct val="115000"/>
              </a:lnSpc>
            </a:pPr>
            <a:r>
              <a:rPr lang="en-US" sz="2400" i="1">
                <a:solidFill>
                  <a:srgbClr val="0D0D0D"/>
                </a:solidFill>
                <a:latin typeface="Times New Roman" pitchFamily="18" charset="0"/>
                <a:cs typeface="Times New Roman" pitchFamily="18" charset="0"/>
              </a:rPr>
              <a:t>+ Khóc khi nghĩ đến đời sống khổ cực của nhân dân mình ngày trước.</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barn(inVertical)">
                                      <p:cBhvr>
                                        <p:cTn id="35" dur="500"/>
                                        <p:tgtEl>
                                          <p:spTgt spid="15"/>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barn(inVertical)">
                                      <p:cBhvr>
                                        <p:cTn id="3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9" grpId="0"/>
      <p:bldP spid="11" grpId="0"/>
      <p:bldP spid="13" grpId="0"/>
      <p:bldP spid="15" grpId="0"/>
      <p:bldP spid="17"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5D30A648-1FC9-4045-AB09-89392BD603A1}"/>
              </a:ext>
            </a:extLst>
          </p:cNvPr>
          <p:cNvSpPr>
            <a:spLocks noChangeArrowheads="1"/>
          </p:cNvSpPr>
          <p:nvPr/>
        </p:nvSpPr>
        <p:spPr bwMode="auto">
          <a:xfrm>
            <a:off x="3432312" y="220513"/>
            <a:ext cx="5983357" cy="1413415"/>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Rounded Rectangle 10">
            <a:extLst>
              <a:ext uri="{FF2B5EF4-FFF2-40B4-BE49-F238E27FC236}">
                <a16:creationId xmlns:a16="http://schemas.microsoft.com/office/drawing/2014/main" id="{F54F1FCB-626B-4CB7-A458-2B2DDCF1B2CA}"/>
              </a:ext>
            </a:extLst>
          </p:cNvPr>
          <p:cNvSpPr>
            <a:spLocks noChangeArrowheads="1"/>
          </p:cNvSpPr>
          <p:nvPr/>
        </p:nvSpPr>
        <p:spPr bwMode="auto">
          <a:xfrm>
            <a:off x="194871" y="2641951"/>
            <a:ext cx="11797259" cy="3995536"/>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Rounded Rectangle 10">
            <a:extLst>
              <a:ext uri="{FF2B5EF4-FFF2-40B4-BE49-F238E27FC236}">
                <a16:creationId xmlns:a16="http://schemas.microsoft.com/office/drawing/2014/main" id="{B058CD7B-7DBD-4822-AE6B-FB86A6EB8BE9}"/>
              </a:ext>
            </a:extLst>
          </p:cNvPr>
          <p:cNvSpPr>
            <a:spLocks noChangeArrowheads="1"/>
          </p:cNvSpPr>
          <p:nvPr/>
        </p:nvSpPr>
        <p:spPr bwMode="auto">
          <a:xfrm>
            <a:off x="489517" y="1838513"/>
            <a:ext cx="4196540" cy="628832"/>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028080F0-95B3-41F8-BBE4-D3B2C661B0DE}"/>
              </a:ext>
            </a:extLst>
          </p:cNvPr>
          <p:cNvSpPr txBox="1"/>
          <p:nvPr/>
        </p:nvSpPr>
        <p:spPr>
          <a:xfrm>
            <a:off x="3375990" y="328812"/>
            <a:ext cx="6096000" cy="1180195"/>
          </a:xfrm>
          <a:prstGeom prst="rect">
            <a:avLst/>
          </a:prstGeom>
          <a:noFill/>
        </p:spPr>
        <p:txBody>
          <a:bodyPr wrap="square">
            <a:spAutoFit/>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 TẬP TIẾNG VIỆT: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chấm</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phẩy</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567A600-3AB9-44E0-840A-B9CB0AA4E5D5}"/>
              </a:ext>
            </a:extLst>
          </p:cNvPr>
          <p:cNvSpPr txBox="1"/>
          <p:nvPr/>
        </p:nvSpPr>
        <p:spPr>
          <a:xfrm>
            <a:off x="570495" y="1893065"/>
            <a:ext cx="6096000" cy="489749"/>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NHẮC LẠI LÍ THUYẾT </a:t>
            </a:r>
            <a:endParaRPr kumimoji="0" lang="en-US" sz="2400" b="0" i="0" u="none" strike="noStrike" kern="1200" cap="none" spc="0" normalizeH="0" baseline="0" noProof="0" dirty="0">
              <a:ln>
                <a:noFill/>
              </a:ln>
              <a:solidFill>
                <a:srgbClr val="FF0000"/>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31B78370-0836-45C0-884E-43EE82B78C93}"/>
              </a:ext>
            </a:extLst>
          </p:cNvPr>
          <p:cNvSpPr txBox="1"/>
          <p:nvPr/>
        </p:nvSpPr>
        <p:spPr>
          <a:xfrm>
            <a:off x="675426" y="2705243"/>
            <a:ext cx="6160956" cy="483017"/>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6CBE95D0-E0A4-4D3C-834F-5B641C5BE3E1}"/>
              </a:ext>
            </a:extLst>
          </p:cNvPr>
          <p:cNvSpPr txBox="1"/>
          <p:nvPr/>
        </p:nvSpPr>
        <p:spPr>
          <a:xfrm>
            <a:off x="194872" y="3057993"/>
            <a:ext cx="11797258" cy="1339662"/>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nghĩa:Thành</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là</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những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cụm</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từ</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cố</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định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quen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dùng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thường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ngắn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gọn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có</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hình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ảnh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giúp</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cao</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0A86E858-D98D-449D-AD5D-6C7D26D5B1CD}"/>
              </a:ext>
            </a:extLst>
          </p:cNvPr>
          <p:cNvSpPr txBox="1"/>
          <p:nvPr/>
        </p:nvSpPr>
        <p:spPr>
          <a:xfrm>
            <a:off x="374754" y="4321204"/>
            <a:ext cx="11617376" cy="2181944"/>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2.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Dấu</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chấm</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phẩy</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Dấu</a:t>
            </a:r>
            <a:r>
              <a:rPr kumimoji="0" lang="en-US" sz="2400" b="1"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chấm</a:t>
            </a:r>
            <a:r>
              <a:rPr kumimoji="0" lang="en-US" sz="2400" b="1"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phẩy</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là</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một</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dấu</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câu</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thông</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dụng</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có</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tác</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dụng</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ngắt</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quãng</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câu</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hoặc</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dùng</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để</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liệt</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02122"/>
                </a:solidFill>
                <a:effectLst/>
                <a:uLnTx/>
                <a:uFillTx/>
                <a:latin typeface="Times New Roman" panose="02020603050405020304" pitchFamily="18" charset="0"/>
                <a:ea typeface="Times New Roman" panose="02020603050405020304" pitchFamily="18" charset="0"/>
                <a:cs typeface="+mn-cs"/>
              </a:rPr>
              <a:t>kê</a:t>
            </a:r>
            <a:r>
              <a:rPr kumimoji="0" lang="en-US" sz="2400" b="0" i="0" u="none" strike="noStrike" kern="1200" cap="none" spc="0" normalizeH="0" baseline="0" noProof="0" dirty="0">
                <a:ln>
                  <a:noFill/>
                </a:ln>
                <a:solidFill>
                  <a:srgbClr val="202122"/>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Bài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học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này</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chỉ</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đề</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cập</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công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dụng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của</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dấu</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chấm</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phẩy</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dùng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để</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đánh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dấu</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ranh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giới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giữa</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các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bộ</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phận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trong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một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phép</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liệt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kê</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phức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tạp</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778388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arn(inVertical)">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barn(inVertical)">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15">
                                            <p:txEl>
                                              <p:pRg st="0" end="0"/>
                                            </p:txEl>
                                          </p:spTgt>
                                        </p:tgtEl>
                                        <p:attrNameLst>
                                          <p:attrName>style.visibility</p:attrName>
                                        </p:attrNameLst>
                                      </p:cBhvr>
                                      <p:to>
                                        <p:strVal val="visible"/>
                                      </p:to>
                                    </p:set>
                                    <p:animEffect transition="in" filter="barn(inVertical)">
                                      <p:cBhvr>
                                        <p:cTn id="36" dur="500"/>
                                        <p:tgtEl>
                                          <p:spTgt spid="15">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15">
                                            <p:txEl>
                                              <p:pRg st="1" end="1"/>
                                            </p:txEl>
                                          </p:spTgt>
                                        </p:tgtEl>
                                        <p:attrNameLst>
                                          <p:attrName>style.visibility</p:attrName>
                                        </p:attrNameLst>
                                      </p:cBhvr>
                                      <p:to>
                                        <p:strVal val="visible"/>
                                      </p:to>
                                    </p:set>
                                    <p:animEffect transition="in" filter="barn(inVertical)">
                                      <p:cBhvr>
                                        <p:cTn id="41" dur="500"/>
                                        <p:tgtEl>
                                          <p:spTgt spid="15">
                                            <p:txEl>
                                              <p:pRg st="1" end="1"/>
                                            </p:txEl>
                                          </p:spTgt>
                                        </p:tgtEl>
                                      </p:cBhvr>
                                    </p:animEffect>
                                  </p:childTnLst>
                                </p:cTn>
                              </p:par>
                              <p:par>
                                <p:cTn id="42" presetID="16" presetClass="entr" presetSubtype="21" fill="hold" nodeType="withEffect">
                                  <p:stCondLst>
                                    <p:cond delay="0"/>
                                  </p:stCondLst>
                                  <p:childTnLst>
                                    <p:set>
                                      <p:cBhvr>
                                        <p:cTn id="43" dur="1" fill="hold">
                                          <p:stCondLst>
                                            <p:cond delay="0"/>
                                          </p:stCondLst>
                                        </p:cTn>
                                        <p:tgtEl>
                                          <p:spTgt spid="15">
                                            <p:txEl>
                                              <p:pRg st="2" end="2"/>
                                            </p:txEl>
                                          </p:spTgt>
                                        </p:tgtEl>
                                        <p:attrNameLst>
                                          <p:attrName>style.visibility</p:attrName>
                                        </p:attrNameLst>
                                      </p:cBhvr>
                                      <p:to>
                                        <p:strVal val="visible"/>
                                      </p:to>
                                    </p:set>
                                    <p:animEffect transition="in" filter="barn(inVertical)">
                                      <p:cBhvr>
                                        <p:cTn id="44" dur="500"/>
                                        <p:tgtEl>
                                          <p:spTgt spid="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p:bldP spid="9" grpId="0"/>
      <p:bldP spid="11" grpId="0"/>
      <p:bldP spid="13"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3F7EE8FA-A7E3-4CAF-A382-20303274D188}"/>
              </a:ext>
            </a:extLst>
          </p:cNvPr>
          <p:cNvSpPr>
            <a:spLocks noChangeArrowheads="1"/>
          </p:cNvSpPr>
          <p:nvPr/>
        </p:nvSpPr>
        <p:spPr bwMode="auto">
          <a:xfrm>
            <a:off x="569030" y="471175"/>
            <a:ext cx="4842419" cy="628832"/>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Rounded Rectangle 10">
            <a:extLst>
              <a:ext uri="{FF2B5EF4-FFF2-40B4-BE49-F238E27FC236}">
                <a16:creationId xmlns:a16="http://schemas.microsoft.com/office/drawing/2014/main" id="{AE5D92D7-56B7-4753-9980-89FC8708D73E}"/>
              </a:ext>
            </a:extLst>
          </p:cNvPr>
          <p:cNvSpPr>
            <a:spLocks noChangeArrowheads="1"/>
          </p:cNvSpPr>
          <p:nvPr/>
        </p:nvSpPr>
        <p:spPr bwMode="auto">
          <a:xfrm>
            <a:off x="569030" y="1418054"/>
            <a:ext cx="4242813" cy="628832"/>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2F5F9C38-AC4A-4312-A934-20219656BC21}"/>
              </a:ext>
            </a:extLst>
          </p:cNvPr>
          <p:cNvSpPr txBox="1"/>
          <p:nvPr/>
        </p:nvSpPr>
        <p:spPr>
          <a:xfrm>
            <a:off x="948128" y="600925"/>
            <a:ext cx="609350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THỰC HÀNH TIẾNG VIỆT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628684EA-1DF1-4DC3-9629-6C38E1275DCB}"/>
              </a:ext>
            </a:extLst>
          </p:cNvPr>
          <p:cNvSpPr txBox="1"/>
          <p:nvPr/>
        </p:nvSpPr>
        <p:spPr>
          <a:xfrm>
            <a:off x="1083040" y="1472250"/>
            <a:ext cx="6093500" cy="483017"/>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1: </a:t>
            </a:r>
            <a:r>
              <a:rPr kumimoji="0" lang="en-US" sz="24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ounded Rectangle 10">
            <a:extLst>
              <a:ext uri="{FF2B5EF4-FFF2-40B4-BE49-F238E27FC236}">
                <a16:creationId xmlns:a16="http://schemas.microsoft.com/office/drawing/2014/main" id="{3B58506B-7EC8-4E29-A6EF-A051AAB8505E}"/>
              </a:ext>
            </a:extLst>
          </p:cNvPr>
          <p:cNvSpPr>
            <a:spLocks noChangeArrowheads="1"/>
          </p:cNvSpPr>
          <p:nvPr/>
        </p:nvSpPr>
        <p:spPr bwMode="auto">
          <a:xfrm>
            <a:off x="314793" y="2419129"/>
            <a:ext cx="11677338" cy="4122987"/>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A80558C8-A3BD-405C-B4BC-9BE1552CC97A}"/>
              </a:ext>
            </a:extLst>
          </p:cNvPr>
          <p:cNvSpPr txBox="1"/>
          <p:nvPr/>
        </p:nvSpPr>
        <p:spPr>
          <a:xfrm>
            <a:off x="569029" y="2510748"/>
            <a:ext cx="11308177" cy="3698257"/>
          </a:xfrm>
          <a:prstGeom prst="rect">
            <a:avLst/>
          </a:prstGeom>
          <a:noFill/>
        </p:spPr>
        <p:txBody>
          <a:bodyPr wrap="square">
            <a:spAutoFit/>
          </a:bodyPr>
          <a:lstStyle/>
          <a:p>
            <a:pPr marL="0" marR="0" lvl="0" indent="0" algn="just" defTabSz="914400" rtl="0" eaLnBrk="1" fontAlgn="base" latinLnBrk="0" hangingPunct="1">
              <a:lnSpc>
                <a:spcPct val="115000"/>
              </a:lnSpc>
              <a:spcBef>
                <a:spcPts val="0"/>
              </a:spcBef>
              <a:spcAft>
                <a:spcPts val="75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a:t>
            </a:r>
            <a:r>
              <a:rPr kumimoji="0" lang="en-US" sz="2400" b="1" i="0" u="none" strike="noStrike" kern="1200" cap="none" spc="0" normalizeH="0" baseline="0" noProof="0" dirty="0">
                <a:ln>
                  <a:noFill/>
                </a:ln>
                <a:solidFill>
                  <a:srgbClr val="36363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sz="2400" b="1" i="0" u="none" strike="noStrike" kern="1200" cap="none" spc="0" normalizeH="0" baseline="0" noProof="0" dirty="0">
                <a:ln>
                  <a:noFill/>
                </a:ln>
                <a:solidFill>
                  <a:srgbClr val="36363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giải</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1000"/>
              </a:spcAft>
              <a:buClrTx/>
              <a:buSzTx/>
              <a:buFontTx/>
              <a:buNone/>
              <a:tabLst/>
              <a:defRPr/>
            </a:pP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máy</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đâm</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lo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ra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ruột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cào</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75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Nguyễn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Công</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1000"/>
              </a:spcAft>
              <a:buClrTx/>
              <a:buSzTx/>
              <a:buFontTx/>
              <a:buNone/>
              <a:tabLst/>
              <a:defRPr/>
            </a:pP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Giấy</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tờ</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ai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dám</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ruột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ngoài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da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1" fontAlgn="base" latinLnBrk="0" hangingPunct="1">
              <a:lnSpc>
                <a:spcPct val="115000"/>
              </a:lnSpc>
              <a:spcBef>
                <a:spcPts val="0"/>
              </a:spcBef>
              <a:spcAft>
                <a:spcPts val="75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Báo</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nghệ</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750"/>
              </a:spcAft>
              <a:buClrTx/>
              <a:buSzTx/>
              <a:buFontTx/>
              <a:buNone/>
              <a:tabLst/>
              <a:defRPr/>
            </a:pP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lôi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đành</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nhắm</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ngơ</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75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(Chu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9307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8" grpId="0" animBg="1"/>
      <p:bldP spid="10"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A7CB3061-5C49-4203-9353-697D26C074D5}"/>
              </a:ext>
            </a:extLst>
          </p:cNvPr>
          <p:cNvSpPr>
            <a:spLocks noChangeArrowheads="1"/>
          </p:cNvSpPr>
          <p:nvPr/>
        </p:nvSpPr>
        <p:spPr bwMode="auto">
          <a:xfrm>
            <a:off x="489380" y="1116259"/>
            <a:ext cx="11213240" cy="4625481"/>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2A5EE1C-D0B3-430C-B1C1-00DD7A9986F2}"/>
              </a:ext>
            </a:extLst>
          </p:cNvPr>
          <p:cNvSpPr txBox="1"/>
          <p:nvPr/>
        </p:nvSpPr>
        <p:spPr>
          <a:xfrm>
            <a:off x="489380" y="1762778"/>
            <a:ext cx="11213240" cy="2515369"/>
          </a:xfrm>
          <a:prstGeom prst="rect">
            <a:avLst/>
          </a:prstGeom>
          <a:noFill/>
        </p:spPr>
        <p:txBody>
          <a:bodyPr wrap="square">
            <a:spAutoFit/>
          </a:bodyPr>
          <a:lstStyle/>
          <a:p>
            <a:pPr marL="0" marR="0" lvl="0" indent="0" algn="ctr" defTabSz="914400" rtl="0" eaLnBrk="1" fontAlgn="base" latinLnBrk="0" hangingPunct="1">
              <a:lnSpc>
                <a:spcPct val="115000"/>
              </a:lnSpc>
              <a:spcBef>
                <a:spcPts val="0"/>
              </a:spcBef>
              <a:spcAft>
                <a:spcPts val="750"/>
              </a:spcAft>
              <a:buClrTx/>
              <a:buSzTx/>
              <a:buFontTx/>
              <a:buNone/>
              <a:tabLst/>
              <a:defRPr/>
            </a:pPr>
            <a:r>
              <a:rPr kumimoji="0" lang="en-US" sz="24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4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75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Ruột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cào</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ruột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bồn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Ruột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ngoài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da</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đoảng</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toán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Nhắm</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ngơ</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cố</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lảng</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tránh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ra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vẻ</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diễn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ra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tránh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liên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luỵ</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phiền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phức</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1247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9B6AF5A0-3786-4DB4-A46E-11E3CDBE309D}"/>
              </a:ext>
            </a:extLst>
          </p:cNvPr>
          <p:cNvSpPr>
            <a:spLocks noChangeArrowheads="1"/>
          </p:cNvSpPr>
          <p:nvPr/>
        </p:nvSpPr>
        <p:spPr bwMode="auto">
          <a:xfrm>
            <a:off x="356668" y="1289153"/>
            <a:ext cx="11095816" cy="3912434"/>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79656C9A-744B-488A-AA38-D97E24C37E47}"/>
              </a:ext>
            </a:extLst>
          </p:cNvPr>
          <p:cNvSpPr txBox="1"/>
          <p:nvPr/>
        </p:nvSpPr>
        <p:spPr>
          <a:xfrm>
            <a:off x="553087" y="1929984"/>
            <a:ext cx="10702977" cy="2498441"/>
          </a:xfrm>
          <a:prstGeom prst="rect">
            <a:avLst/>
          </a:prstGeom>
          <a:noFill/>
        </p:spPr>
        <p:txBody>
          <a:bodyPr wrap="square">
            <a:spAutoFit/>
          </a:bodyPr>
          <a:lstStyle/>
          <a:p>
            <a:pPr marL="0" marR="0" lvl="0" indent="0" algn="just" defTabSz="914400" rtl="0" eaLnBrk="1" fontAlgn="base" latinLnBrk="0" hangingPunct="1">
              <a:lnSpc>
                <a:spcPct val="150000"/>
              </a:lnSpc>
              <a:spcBef>
                <a:spcPts val="0"/>
              </a:spcBef>
              <a:spcAft>
                <a:spcPts val="100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50000"/>
              </a:lnSpc>
              <a:spcBef>
                <a:spcPts val="0"/>
              </a:spcBef>
              <a:spcAft>
                <a:spcPts val="100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nặng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nhẹ</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da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phấn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sì</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50000"/>
              </a:lnSpc>
              <a:spcBef>
                <a:spcPts val="0"/>
              </a:spcBef>
              <a:spcAft>
                <a:spcPts val="75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thêm</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Giải</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606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5D58BF45-D792-4F08-8FE5-6515D3F097E5}"/>
              </a:ext>
            </a:extLst>
          </p:cNvPr>
          <p:cNvSpPr>
            <a:spLocks noChangeArrowheads="1"/>
          </p:cNvSpPr>
          <p:nvPr/>
        </p:nvSpPr>
        <p:spPr bwMode="auto">
          <a:xfrm>
            <a:off x="254833" y="417980"/>
            <a:ext cx="11662347" cy="6132722"/>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8930FC3D-9878-4C70-85C3-89FF5606F30A}"/>
              </a:ext>
            </a:extLst>
          </p:cNvPr>
          <p:cNvSpPr txBox="1"/>
          <p:nvPr/>
        </p:nvSpPr>
        <p:spPr>
          <a:xfrm>
            <a:off x="598059" y="594986"/>
            <a:ext cx="10987790" cy="5668027"/>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rằng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nhau</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toạc</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móng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heo</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dễ</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chịu</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bụng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1"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nặng</a:t>
            </a:r>
            <a:r>
              <a:rPr kumimoji="0" lang="en-US" sz="2400" b="1"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400" b="1"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nhẹ</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Trung</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Rõ</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ràng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1"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a:t>
            </a:r>
            <a:r>
              <a:rPr kumimoji="0" lang="en-US" sz="2400" b="1"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da </a:t>
            </a:r>
            <a:r>
              <a:rPr kumimoji="0" lang="en-US" sz="2400" b="1"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phấn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dịu</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băng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Vũ</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Tú Nam)</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Trông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1"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sắt</a:t>
            </a:r>
            <a:r>
              <a:rPr kumimoji="0" lang="en-US" sz="2400" b="1"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đen</a:t>
            </a:r>
            <a:r>
              <a:rPr kumimoji="0" lang="en-US" sz="2400" b="1"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sì</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Lập</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nghiêm</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ra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uy</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nặng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Nguyễn</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15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thêm</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4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xanh</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nanh</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nghệ</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ủ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chau</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trơ</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trán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cắt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hột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máu</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đỏ</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gà</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chọi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đỏ</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gấc</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đỏ</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tai,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nạc</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đóm</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dày</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nặng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nhẹ</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nặng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chì</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nặng</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đeo</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thú</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nhăn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sứa</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gan</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lim</a:t>
            </a:r>
            <a:r>
              <a:rPr kumimoji="0" lang="en-US" sz="24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16825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B9AD5F47-096E-4FE1-A52F-AA58A1F6B48D}"/>
              </a:ext>
            </a:extLst>
          </p:cNvPr>
          <p:cNvSpPr>
            <a:spLocks noChangeArrowheads="1"/>
          </p:cNvSpPr>
          <p:nvPr/>
        </p:nvSpPr>
        <p:spPr bwMode="auto">
          <a:xfrm>
            <a:off x="416630" y="1265654"/>
            <a:ext cx="11275698" cy="3786032"/>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1E62A887-3096-4DFF-8491-229B92CE2C83}"/>
              </a:ext>
            </a:extLst>
          </p:cNvPr>
          <p:cNvSpPr txBox="1"/>
          <p:nvPr/>
        </p:nvSpPr>
        <p:spPr>
          <a:xfrm>
            <a:off x="416629" y="2130778"/>
            <a:ext cx="11275697" cy="1757212"/>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3.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Bài</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tập</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3: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Tìm</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các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thành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ngữ</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được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cấu</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tạo</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theo</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dạng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sau</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dạng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1)</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gồm</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yếu</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hệ</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so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sánh</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nhau</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thị</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bởi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so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sánh</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69336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BC1323C-6EBC-4FD2-9006-894689147BFC}"/>
              </a:ext>
            </a:extLst>
          </p:cNvPr>
          <p:cNvSpPr txBox="1"/>
          <p:nvPr/>
        </p:nvSpPr>
        <p:spPr>
          <a:xfrm>
            <a:off x="4960261" y="574794"/>
            <a:ext cx="2271478" cy="461665"/>
          </a:xfrm>
          <a:prstGeom prst="rect">
            <a:avLst/>
          </a:prstGeom>
          <a:blipFill>
            <a:blip r:embed="rId2"/>
            <a:tile tx="0" ty="0" sx="100000" sy="100000" flip="none" algn="tl"/>
          </a:bli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ý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3" name="Table 2">
            <a:extLst>
              <a:ext uri="{FF2B5EF4-FFF2-40B4-BE49-F238E27FC236}">
                <a16:creationId xmlns:a16="http://schemas.microsoft.com/office/drawing/2014/main" id="{0D7B663D-D6E4-4EE1-BA55-CAC8EF8BEE8A}"/>
              </a:ext>
            </a:extLst>
          </p:cNvPr>
          <p:cNvGraphicFramePr>
            <a:graphicFrameLocks noGrp="1"/>
          </p:cNvGraphicFramePr>
          <p:nvPr>
            <p:extLst/>
          </p:nvPr>
        </p:nvGraphicFramePr>
        <p:xfrm>
          <a:off x="609600" y="1366276"/>
          <a:ext cx="10972801" cy="4611224"/>
        </p:xfrm>
        <a:graphic>
          <a:graphicData uri="http://schemas.openxmlformats.org/drawingml/2006/table">
            <a:tbl>
              <a:tblPr firstRow="1" firstCol="1" bandRow="1" bandCol="1">
                <a:tableStyleId>{5C22544A-7EE6-4342-B048-85BDC9FD1C3A}</a:tableStyleId>
              </a:tblPr>
              <a:tblGrid>
                <a:gridCol w="3067237">
                  <a:extLst>
                    <a:ext uri="{9D8B030D-6E8A-4147-A177-3AD203B41FA5}">
                      <a16:colId xmlns:a16="http://schemas.microsoft.com/office/drawing/2014/main" val="3026932929"/>
                    </a:ext>
                  </a:extLst>
                </a:gridCol>
                <a:gridCol w="7905564">
                  <a:extLst>
                    <a:ext uri="{9D8B030D-6E8A-4147-A177-3AD203B41FA5}">
                      <a16:colId xmlns:a16="http://schemas.microsoft.com/office/drawing/2014/main" val="2578585512"/>
                    </a:ext>
                  </a:extLst>
                </a:gridCol>
              </a:tblGrid>
              <a:tr h="431729">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Thành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ngữ</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Nghĩa của thành ngữ</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70558071"/>
                  </a:ext>
                </a:extLst>
              </a:tr>
              <a:tr h="930830">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Đắt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như</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tôm</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tươi</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được</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rất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nhiều</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người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mua</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có</a:t>
                      </a:r>
                      <a:r>
                        <a:rPr lang="en-US" sz="2200" dirty="0">
                          <a:solidFill>
                            <a:schemeClr val="tx1"/>
                          </a:solidFill>
                          <a:effectLst/>
                          <a:latin typeface="Times New Roman" panose="02020603050405020304" pitchFamily="18" charset="0"/>
                          <a:cs typeface="Times New Roman" panose="02020603050405020304" pitchFamily="18" charset="0"/>
                        </a:rPr>
                        <a:t> bao </a:t>
                      </a:r>
                      <a:r>
                        <a:rPr lang="en-US" sz="2200" dirty="0" err="1">
                          <a:solidFill>
                            <a:schemeClr val="tx1"/>
                          </a:solidFill>
                          <a:effectLst/>
                          <a:latin typeface="Times New Roman" panose="02020603050405020304" pitchFamily="18" charset="0"/>
                          <a:cs typeface="Times New Roman" panose="02020603050405020304" pitchFamily="18" charset="0"/>
                        </a:rPr>
                        <a:t>nhiêu</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cũng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hết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ngay</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rất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đắt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hàng</a:t>
                      </a:r>
                      <a:endParaRPr lang="en-US" sz="2200" dirty="0">
                        <a:solidFill>
                          <a:schemeClr val="tx1"/>
                        </a:solidFill>
                        <a:effectLst/>
                        <a:latin typeface="Times New Roman" panose="02020603050405020304" pitchFamily="18" charset="0"/>
                        <a:cs typeface="Times New Roman" panose="02020603050405020304" pitchFamily="18" charset="0"/>
                      </a:endParaRPr>
                    </a:p>
                    <a:p>
                      <a:pPr algn="just">
                        <a:lnSpc>
                          <a:spcPct val="115000"/>
                        </a:lnSpc>
                      </a:pPr>
                      <a:r>
                        <a:rPr lang="en-US" sz="2200" dirty="0">
                          <a:solidFill>
                            <a:schemeClr val="tx1"/>
                          </a:solidFill>
                          <a:effectLst/>
                          <a:latin typeface="Times New Roman" panose="02020603050405020304" pitchFamily="18" charset="0"/>
                          <a:cs typeface="Times New Roman" panose="02020603050405020304" pitchFamily="18" charset="0"/>
                        </a:rPr>
                        <a:t>VD: </a:t>
                      </a:r>
                      <a:r>
                        <a:rPr lang="en-US" sz="2200" dirty="0" err="1">
                          <a:solidFill>
                            <a:schemeClr val="tx1"/>
                          </a:solidFill>
                          <a:effectLst/>
                          <a:latin typeface="Times New Roman" panose="02020603050405020304" pitchFamily="18" charset="0"/>
                          <a:cs typeface="Times New Roman" panose="02020603050405020304" pitchFamily="18" charset="0"/>
                        </a:rPr>
                        <a:t>Cô</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ấy</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bán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hàng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đắt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như</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tôm</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tươi</a:t>
                      </a:r>
                      <a:r>
                        <a:rPr lang="en-US" sz="2200" dirty="0">
                          <a:solidFill>
                            <a:schemeClr val="tx1"/>
                          </a:solidFill>
                          <a:effectLst/>
                          <a:latin typeface="Times New Roman" panose="02020603050405020304" pitchFamily="18" charset="0"/>
                          <a:cs typeface="Times New Roman" panose="02020603050405020304" pitchFamily="18" charset="0"/>
                        </a:rPr>
                        <a:t>, bao </a:t>
                      </a:r>
                      <a:r>
                        <a:rPr lang="en-US" sz="2200" dirty="0" err="1">
                          <a:solidFill>
                            <a:schemeClr val="tx1"/>
                          </a:solidFill>
                          <a:effectLst/>
                          <a:latin typeface="Times New Roman" panose="02020603050405020304" pitchFamily="18" charset="0"/>
                          <a:cs typeface="Times New Roman" panose="02020603050405020304" pitchFamily="18" charset="0"/>
                        </a:rPr>
                        <a:t>nhiêu</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cũng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hết</a:t>
                      </a:r>
                      <a:r>
                        <a:rPr lang="en-US" sz="2200" dirty="0">
                          <a:solidFill>
                            <a:schemeClr val="tx1"/>
                          </a:solidFill>
                          <a:effectLst/>
                          <a:latin typeface="Times New Roman" panose="02020603050405020304" pitchFamily="18" charset="0"/>
                          <a:cs typeface="Times New Roman" panose="02020603050405020304" pitchFamily="18" charset="0"/>
                        </a:rPr>
                        <a:t>.</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7246350"/>
                  </a:ext>
                </a:extLst>
              </a:tr>
              <a:tr h="1153192">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Lúng ba lúng búng như ngậm hột thị</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nói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ấp</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úng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không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rõ</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ràng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thiếu</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rành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mạch</a:t>
                      </a:r>
                      <a:r>
                        <a:rPr lang="en-US" sz="2200" dirty="0">
                          <a:solidFill>
                            <a:schemeClr val="tx1"/>
                          </a:solidFill>
                          <a:effectLst/>
                          <a:latin typeface="Times New Roman" panose="02020603050405020304" pitchFamily="18" charset="0"/>
                          <a:cs typeface="Times New Roman" panose="02020603050405020304" pitchFamily="18" charset="0"/>
                        </a:rPr>
                        <a:t>.</a:t>
                      </a:r>
                    </a:p>
                    <a:p>
                      <a:pPr algn="just">
                        <a:lnSpc>
                          <a:spcPct val="115000"/>
                        </a:lnSpc>
                      </a:pPr>
                      <a:r>
                        <a:rPr lang="en-US" sz="2200" dirty="0">
                          <a:solidFill>
                            <a:schemeClr val="tx1"/>
                          </a:solidFill>
                          <a:effectLst/>
                          <a:latin typeface="Times New Roman" panose="02020603050405020304" pitchFamily="18" charset="0"/>
                          <a:cs typeface="Times New Roman" panose="02020603050405020304" pitchFamily="18" charset="0"/>
                        </a:rPr>
                        <a:t>VD: </a:t>
                      </a:r>
                      <a:r>
                        <a:rPr lang="en-US" sz="2200" dirty="0" err="1">
                          <a:solidFill>
                            <a:schemeClr val="tx1"/>
                          </a:solidFill>
                          <a:effectLst/>
                          <a:latin typeface="Times New Roman" panose="02020603050405020304" pitchFamily="18" charset="0"/>
                          <a:cs typeface="Times New Roman" panose="02020603050405020304" pitchFamily="18" charset="0"/>
                        </a:rPr>
                        <a:t>Bạn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ấy</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nói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năng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lúng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ba</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lúng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búng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như</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ngậm</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hột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thị</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chả</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ai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hiểu</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gì</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cả</a:t>
                      </a:r>
                      <a:r>
                        <a:rPr lang="en-US" sz="2200" dirty="0">
                          <a:solidFill>
                            <a:schemeClr val="tx1"/>
                          </a:solidFill>
                          <a:effectLst/>
                          <a:latin typeface="Times New Roman" panose="02020603050405020304" pitchFamily="18" charset="0"/>
                          <a:cs typeface="Times New Roman" panose="02020603050405020304" pitchFamily="18" charset="0"/>
                        </a:rPr>
                        <a:t>.</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5302365"/>
                  </a:ext>
                </a:extLst>
              </a:tr>
              <a:tr h="789064">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Trắng như tuyết</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Rất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trắng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không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gì</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trắng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bằng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thường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để</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chỉ</a:t>
                      </a:r>
                      <a:r>
                        <a:rPr lang="en-US" sz="2200" dirty="0">
                          <a:solidFill>
                            <a:schemeClr val="tx1"/>
                          </a:solidFill>
                          <a:effectLst/>
                          <a:latin typeface="Times New Roman" panose="02020603050405020304" pitchFamily="18" charset="0"/>
                          <a:cs typeface="Times New Roman" panose="02020603050405020304" pitchFamily="18" charset="0"/>
                        </a:rPr>
                        <a:t> da)</a:t>
                      </a:r>
                    </a:p>
                    <a:p>
                      <a:pPr algn="just">
                        <a:lnSpc>
                          <a:spcPct val="115000"/>
                        </a:lnSpc>
                      </a:pPr>
                      <a:r>
                        <a:rPr lang="en-US" sz="2200" dirty="0">
                          <a:solidFill>
                            <a:schemeClr val="tx1"/>
                          </a:solidFill>
                          <a:effectLst/>
                          <a:latin typeface="Times New Roman" panose="02020603050405020304" pitchFamily="18" charset="0"/>
                          <a:cs typeface="Times New Roman" panose="02020603050405020304" pitchFamily="18" charset="0"/>
                        </a:rPr>
                        <a:t>VD: </a:t>
                      </a:r>
                      <a:r>
                        <a:rPr lang="en-US" sz="2200" dirty="0" err="1">
                          <a:solidFill>
                            <a:schemeClr val="tx1"/>
                          </a:solidFill>
                          <a:effectLst/>
                          <a:latin typeface="Times New Roman" panose="02020603050405020304" pitchFamily="18" charset="0"/>
                          <a:cs typeface="Times New Roman" panose="02020603050405020304" pitchFamily="18" charset="0"/>
                        </a:rPr>
                        <a:t>Cô</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ấy</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có</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làn</a:t>
                      </a:r>
                      <a:r>
                        <a:rPr lang="en-US" sz="2200" dirty="0">
                          <a:solidFill>
                            <a:schemeClr val="tx1"/>
                          </a:solidFill>
                          <a:effectLst/>
                          <a:latin typeface="Times New Roman" panose="02020603050405020304" pitchFamily="18" charset="0"/>
                          <a:cs typeface="Times New Roman" panose="02020603050405020304" pitchFamily="18" charset="0"/>
                        </a:rPr>
                        <a:t> da </a:t>
                      </a:r>
                      <a:r>
                        <a:rPr lang="en-US" sz="2200" dirty="0" err="1">
                          <a:solidFill>
                            <a:schemeClr val="tx1"/>
                          </a:solidFill>
                          <a:effectLst/>
                          <a:latin typeface="Times New Roman" panose="02020603050405020304" pitchFamily="18" charset="0"/>
                          <a:cs typeface="Times New Roman" panose="02020603050405020304" pitchFamily="18" charset="0"/>
                        </a:rPr>
                        <a:t>trắng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như</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tuyết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ấy</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nhỉ</a:t>
                      </a:r>
                      <a:r>
                        <a:rPr lang="en-US" sz="2200" dirty="0">
                          <a:solidFill>
                            <a:schemeClr val="tx1"/>
                          </a:solidFill>
                          <a:effectLst/>
                          <a:latin typeface="Times New Roman" panose="02020603050405020304" pitchFamily="18" charset="0"/>
                          <a:cs typeface="Times New Roman" panose="02020603050405020304" pitchFamily="18" charset="0"/>
                        </a:rPr>
                        <a:t>!</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0263577"/>
                  </a:ext>
                </a:extLst>
              </a:tr>
              <a:tr h="1081212">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Đen như cột nhà cháy</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Rất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đen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khó</a:t>
                      </a:r>
                      <a:r>
                        <a:rPr lang="en-US" sz="2200" dirty="0">
                          <a:solidFill>
                            <a:schemeClr val="tx1"/>
                          </a:solidFill>
                          <a:effectLst/>
                          <a:latin typeface="Times New Roman" panose="02020603050405020304" pitchFamily="18" charset="0"/>
                          <a:cs typeface="Times New Roman" panose="02020603050405020304" pitchFamily="18" charset="0"/>
                        </a:rPr>
                        <a:t> ai </a:t>
                      </a:r>
                      <a:r>
                        <a:rPr lang="en-US" sz="2200" dirty="0" err="1">
                          <a:solidFill>
                            <a:schemeClr val="tx1"/>
                          </a:solidFill>
                          <a:effectLst/>
                          <a:latin typeface="Times New Roman" panose="02020603050405020304" pitchFamily="18" charset="0"/>
                          <a:cs typeface="Times New Roman" panose="02020603050405020304" pitchFamily="18" charset="0"/>
                        </a:rPr>
                        <a:t>có</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thể</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đen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hơn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chỉ</a:t>
                      </a:r>
                      <a:r>
                        <a:rPr lang="en-US" sz="2200" dirty="0">
                          <a:solidFill>
                            <a:schemeClr val="tx1"/>
                          </a:solidFill>
                          <a:effectLst/>
                          <a:latin typeface="Times New Roman" panose="02020603050405020304" pitchFamily="18" charset="0"/>
                          <a:cs typeface="Times New Roman" panose="02020603050405020304" pitchFamily="18" charset="0"/>
                        </a:rPr>
                        <a:t> da)</a:t>
                      </a:r>
                    </a:p>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Mùa</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hè</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mà</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nó</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cứ</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diễu</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nắng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thì</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có</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mà</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đen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như</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cột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nhà</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cháy</a:t>
                      </a:r>
                      <a:r>
                        <a:rPr lang="en-US" sz="2200" dirty="0">
                          <a:solidFill>
                            <a:schemeClr val="tx1"/>
                          </a:solidFill>
                          <a:effectLst/>
                          <a:latin typeface="Times New Roman" panose="02020603050405020304" pitchFamily="18" charset="0"/>
                          <a:cs typeface="Times New Roman" panose="02020603050405020304" pitchFamily="18" charset="0"/>
                        </a:rPr>
                        <a:t>.</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83383672"/>
                  </a:ext>
                </a:extLst>
              </a:tr>
            </a:tbl>
          </a:graphicData>
        </a:graphic>
      </p:graphicFrame>
    </p:spTree>
    <p:extLst>
      <p:ext uri="{BB962C8B-B14F-4D97-AF65-F5344CB8AC3E}">
        <p14:creationId xmlns:p14="http://schemas.microsoft.com/office/powerpoint/2010/main" val="283925925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5D30A648-1FC9-4045-AB09-89392BD603A1}"/>
              </a:ext>
            </a:extLst>
          </p:cNvPr>
          <p:cNvSpPr>
            <a:spLocks noChangeArrowheads="1"/>
          </p:cNvSpPr>
          <p:nvPr/>
        </p:nvSpPr>
        <p:spPr bwMode="auto">
          <a:xfrm>
            <a:off x="482183" y="1828799"/>
            <a:ext cx="11227633" cy="2726035"/>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EC778276-253C-480E-A251-D0A0C247C446}"/>
              </a:ext>
            </a:extLst>
          </p:cNvPr>
          <p:cNvSpPr txBox="1"/>
          <p:nvPr/>
        </p:nvSpPr>
        <p:spPr>
          <a:xfrm>
            <a:off x="544642" y="2177933"/>
            <a:ext cx="11165174" cy="1757212"/>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4.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Tìm</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các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thành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ngữ</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được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cấu</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tạo</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theo</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dạng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sau</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dạng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2)</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gồm</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vế</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ứng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nhau</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xen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vế</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612129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5D30A648-1FC9-4045-AB09-89392BD603A1}"/>
              </a:ext>
            </a:extLst>
          </p:cNvPr>
          <p:cNvSpPr>
            <a:spLocks noChangeArrowheads="1"/>
          </p:cNvSpPr>
          <p:nvPr/>
        </p:nvSpPr>
        <p:spPr bwMode="auto">
          <a:xfrm>
            <a:off x="4305843" y="217734"/>
            <a:ext cx="3320483" cy="628832"/>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00053116-0ACD-4D2F-B23A-B1B51319149E}"/>
              </a:ext>
            </a:extLst>
          </p:cNvPr>
          <p:cNvSpPr txBox="1"/>
          <p:nvPr/>
        </p:nvSpPr>
        <p:spPr>
          <a:xfrm>
            <a:off x="2908092" y="339469"/>
            <a:ext cx="6115986" cy="483017"/>
          </a:xfrm>
          <a:prstGeom prst="rect">
            <a:avLst/>
          </a:prstGeom>
          <a:noFill/>
        </p:spPr>
        <p:txBody>
          <a:bodyPr wrap="square">
            <a:spAutoFit/>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graphicFrame>
        <p:nvGraphicFramePr>
          <p:cNvPr id="3" name="Table 2">
            <a:extLst>
              <a:ext uri="{FF2B5EF4-FFF2-40B4-BE49-F238E27FC236}">
                <a16:creationId xmlns:a16="http://schemas.microsoft.com/office/drawing/2014/main" id="{742E942B-46B1-48B4-85A3-BCD19F6E66B9}"/>
              </a:ext>
            </a:extLst>
          </p:cNvPr>
          <p:cNvGraphicFramePr>
            <a:graphicFrameLocks noGrp="1"/>
          </p:cNvGraphicFramePr>
          <p:nvPr>
            <p:extLst/>
          </p:nvPr>
        </p:nvGraphicFramePr>
        <p:xfrm>
          <a:off x="249836" y="968301"/>
          <a:ext cx="11692328" cy="5535927"/>
        </p:xfrm>
        <a:graphic>
          <a:graphicData uri="http://schemas.openxmlformats.org/drawingml/2006/table">
            <a:tbl>
              <a:tblPr firstRow="1" firstCol="1" bandRow="1" bandCol="1">
                <a:tableStyleId>{5C22544A-7EE6-4342-B048-85BDC9FD1C3A}</a:tableStyleId>
              </a:tblPr>
              <a:tblGrid>
                <a:gridCol w="2658256">
                  <a:extLst>
                    <a:ext uri="{9D8B030D-6E8A-4147-A177-3AD203B41FA5}">
                      <a16:colId xmlns:a16="http://schemas.microsoft.com/office/drawing/2014/main" val="764878374"/>
                    </a:ext>
                  </a:extLst>
                </a:gridCol>
                <a:gridCol w="1648918">
                  <a:extLst>
                    <a:ext uri="{9D8B030D-6E8A-4147-A177-3AD203B41FA5}">
                      <a16:colId xmlns:a16="http://schemas.microsoft.com/office/drawing/2014/main" val="3956168569"/>
                    </a:ext>
                  </a:extLst>
                </a:gridCol>
                <a:gridCol w="7385154">
                  <a:extLst>
                    <a:ext uri="{9D8B030D-6E8A-4147-A177-3AD203B41FA5}">
                      <a16:colId xmlns:a16="http://schemas.microsoft.com/office/drawing/2014/main" val="768713765"/>
                    </a:ext>
                  </a:extLst>
                </a:gridCol>
              </a:tblGrid>
              <a:tr h="380394">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Thành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ngữ</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Đối xứng</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Ý nghĩa</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3955404"/>
                  </a:ext>
                </a:extLst>
              </a:tr>
              <a:tr h="1584144">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Mắt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nhắm</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mắt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mở</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Nhắm</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mở</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360"/>
                        </a:spcAft>
                      </a:pPr>
                      <a:r>
                        <a:rPr lang="en-US" sz="2200" dirty="0">
                          <a:solidFill>
                            <a:schemeClr val="tx1"/>
                          </a:solidFill>
                          <a:effectLst/>
                          <a:latin typeface="Times New Roman" panose="02020603050405020304" pitchFamily="18" charset="0"/>
                          <a:cs typeface="Times New Roman" panose="02020603050405020304" pitchFamily="18" charset="0"/>
                        </a:rPr>
                        <a:t>- Ở </a:t>
                      </a:r>
                      <a:r>
                        <a:rPr lang="en-US" sz="2200" dirty="0" err="1">
                          <a:solidFill>
                            <a:schemeClr val="tx1"/>
                          </a:solidFill>
                          <a:effectLst/>
                          <a:latin typeface="Times New Roman" panose="02020603050405020304" pitchFamily="18" charset="0"/>
                          <a:cs typeface="Times New Roman" panose="02020603050405020304" pitchFamily="18" charset="0"/>
                        </a:rPr>
                        <a:t>tình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trạng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vừa</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mới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bừng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mắt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dậy</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chưa</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tỉnh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hẳn</a:t>
                      </a:r>
                      <a:r>
                        <a:rPr lang="en-US" sz="2200" dirty="0">
                          <a:solidFill>
                            <a:schemeClr val="tx1"/>
                          </a:solidFill>
                          <a:effectLst/>
                          <a:latin typeface="Times New Roman" panose="02020603050405020304" pitchFamily="18" charset="0"/>
                          <a:cs typeface="Times New Roman" panose="02020603050405020304" pitchFamily="18" charset="0"/>
                        </a:rPr>
                        <a:t> </a:t>
                      </a:r>
                    </a:p>
                    <a:p>
                      <a:pPr algn="just">
                        <a:lnSpc>
                          <a:spcPct val="115000"/>
                        </a:lnSpc>
                      </a:pP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Chỉ</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sự</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vội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vã</a:t>
                      </a:r>
                      <a:endParaRPr lang="en-US" sz="2200" dirty="0">
                        <a:solidFill>
                          <a:schemeClr val="tx1"/>
                        </a:solidFill>
                        <a:effectLst/>
                        <a:latin typeface="Times New Roman" panose="02020603050405020304" pitchFamily="18" charset="0"/>
                        <a:cs typeface="Times New Roman" panose="02020603050405020304" pitchFamily="18" charset="0"/>
                      </a:endParaRPr>
                    </a:p>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Ví</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dụ</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Gà</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mới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gáy</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độ</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vài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lần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đã</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mải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mốt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choàng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dậy</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mắt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nhắm</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mắt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mở</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cuốc</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bộ</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một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mạch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năm</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cây</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số</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về</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Hà</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Nội</a:t>
                      </a:r>
                      <a:r>
                        <a:rPr lang="en-US" sz="2200" dirty="0">
                          <a:solidFill>
                            <a:schemeClr val="tx1"/>
                          </a:solidFill>
                          <a:effectLst/>
                          <a:latin typeface="Times New Roman" panose="02020603050405020304" pitchFamily="18" charset="0"/>
                          <a:cs typeface="Times New Roman" panose="02020603050405020304" pitchFamily="18" charset="0"/>
                        </a:rPr>
                        <a:t>. (Nam Cao)</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7876162"/>
                  </a:ext>
                </a:extLst>
              </a:tr>
              <a:tr h="666521">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Dời non lấp bể</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Dời- lấp</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Chỉ</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hành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động</a:t>
                      </a:r>
                      <a:r>
                        <a:rPr lang="en-US" sz="2200" dirty="0">
                          <a:solidFill>
                            <a:schemeClr val="tx1"/>
                          </a:solidFill>
                          <a:effectLst/>
                          <a:latin typeface="Times New Roman" panose="02020603050405020304" pitchFamily="18" charset="0"/>
                          <a:cs typeface="Times New Roman" panose="02020603050405020304" pitchFamily="18" charset="0"/>
                        </a:rPr>
                        <a:t> phi </a:t>
                      </a:r>
                      <a:r>
                        <a:rPr lang="en-US" sz="2200" dirty="0" err="1">
                          <a:solidFill>
                            <a:schemeClr val="tx1"/>
                          </a:solidFill>
                          <a:effectLst/>
                          <a:latin typeface="Times New Roman" panose="02020603050405020304" pitchFamily="18" charset="0"/>
                          <a:cs typeface="Times New Roman" panose="02020603050405020304" pitchFamily="18" charset="0"/>
                        </a:rPr>
                        <a:t>thường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có</a:t>
                      </a:r>
                      <a:r>
                        <a:rPr lang="en-US" sz="2200" dirty="0">
                          <a:solidFill>
                            <a:schemeClr val="tx1"/>
                          </a:solidFill>
                          <a:effectLst/>
                          <a:latin typeface="Times New Roman" panose="02020603050405020304" pitchFamily="18" charset="0"/>
                          <a:cs typeface="Times New Roman" panose="02020603050405020304" pitchFamily="18" charset="0"/>
                        </a:rPr>
                        <a:t> ý </a:t>
                      </a:r>
                      <a:r>
                        <a:rPr lang="en-US" sz="2200" dirty="0" err="1">
                          <a:solidFill>
                            <a:schemeClr val="tx1"/>
                          </a:solidFill>
                          <a:effectLst/>
                          <a:latin typeface="Times New Roman" panose="02020603050405020304" pitchFamily="18" charset="0"/>
                          <a:cs typeface="Times New Roman" panose="02020603050405020304" pitchFamily="18" charset="0"/>
                        </a:rPr>
                        <a:t>nghĩa</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lớn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lao</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vĩ</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đại</a:t>
                      </a:r>
                      <a:r>
                        <a:rPr lang="en-US" sz="2200" dirty="0">
                          <a:solidFill>
                            <a:schemeClr val="tx1"/>
                          </a:solidFill>
                          <a:effectLst/>
                          <a:latin typeface="Times New Roman" panose="02020603050405020304" pitchFamily="18" charset="0"/>
                          <a:cs typeface="Times New Roman" panose="02020603050405020304" pitchFamily="18" charset="0"/>
                        </a:rPr>
                        <a:t>.</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4138701"/>
                  </a:ext>
                </a:extLst>
              </a:tr>
              <a:tr h="967458">
                <a:tc>
                  <a:txBody>
                    <a:bodyPr/>
                    <a:lstStyle/>
                    <a:p>
                      <a:pPr marL="15240" algn="just">
                        <a:lnSpc>
                          <a:spcPct val="115000"/>
                        </a:lnSpc>
                        <a:spcAft>
                          <a:spcPts val="120"/>
                        </a:spcAft>
                      </a:pPr>
                      <a:r>
                        <a:rPr lang="en-US" sz="2200" dirty="0" err="1">
                          <a:solidFill>
                            <a:schemeClr val="tx1"/>
                          </a:solidFill>
                          <a:effectLst/>
                          <a:latin typeface="Times New Roman" panose="02020603050405020304" pitchFamily="18" charset="0"/>
                          <a:cs typeface="Times New Roman" panose="02020603050405020304" pitchFamily="18" charset="0"/>
                        </a:rPr>
                        <a:t>Lên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voi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xuống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chó</a:t>
                      </a:r>
                      <a:endParaRPr lang="en-US" sz="2200" dirty="0">
                        <a:solidFill>
                          <a:schemeClr val="tx1"/>
                        </a:solidFill>
                        <a:effectLst/>
                        <a:latin typeface="Times New Roman" panose="02020603050405020304" pitchFamily="18" charset="0"/>
                        <a:cs typeface="Times New Roman" panose="02020603050405020304" pitchFamily="18" charset="0"/>
                      </a:endParaRPr>
                    </a:p>
                    <a:p>
                      <a:pPr algn="just">
                        <a:lnSpc>
                          <a:spcPct val="115000"/>
                        </a:lnSpc>
                      </a:pPr>
                      <a:r>
                        <a:rPr lang="en-US" sz="2200" dirty="0">
                          <a:solidFill>
                            <a:schemeClr val="tx1"/>
                          </a:solidFill>
                          <a:effectLst/>
                          <a:latin typeface="Times New Roman" panose="02020603050405020304" pitchFamily="18" charset="0"/>
                          <a:cs typeface="Times New Roman" panose="02020603050405020304" pitchFamily="18" charset="0"/>
                        </a:rPr>
                        <a:t> </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Lên- xuống</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Trải</a:t>
                      </a:r>
                      <a:r>
                        <a:rPr lang="en-US" sz="2200" dirty="0">
                          <a:solidFill>
                            <a:schemeClr val="tx1"/>
                          </a:solidFill>
                          <a:effectLst/>
                          <a:latin typeface="Times New Roman" panose="02020603050405020304" pitchFamily="18" charset="0"/>
                          <a:cs typeface="Times New Roman" panose="02020603050405020304" pitchFamily="18" charset="0"/>
                        </a:rPr>
                        <a:t> qua </a:t>
                      </a:r>
                      <a:r>
                        <a:rPr lang="en-US" sz="2200" dirty="0" err="1">
                          <a:solidFill>
                            <a:schemeClr val="tx1"/>
                          </a:solidFill>
                          <a:effectLst/>
                          <a:latin typeface="Times New Roman" panose="02020603050405020304" pitchFamily="18" charset="0"/>
                          <a:cs typeface="Times New Roman" panose="02020603050405020304" pitchFamily="18" charset="0"/>
                        </a:rPr>
                        <a:t>nhiều</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gian</a:t>
                      </a:r>
                      <a:r>
                        <a:rPr lang="en-US" sz="2200" dirty="0">
                          <a:solidFill>
                            <a:schemeClr val="tx1"/>
                          </a:solidFill>
                          <a:effectLst/>
                          <a:latin typeface="Times New Roman" panose="02020603050405020304" pitchFamily="18" charset="0"/>
                          <a:cs typeface="Times New Roman" panose="02020603050405020304" pitchFamily="18" charset="0"/>
                        </a:rPr>
                        <a:t> nan.</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6580218"/>
                  </a:ext>
                </a:extLst>
              </a:tr>
              <a:tr h="666521">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Dậu đổ bìm leo</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Đổ- leo</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Nói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đến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việc</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lợi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dụng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người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khác</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gặp</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điều</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không</a:t>
                      </a:r>
                      <a:r>
                        <a:rPr lang="en-US" sz="2200" dirty="0">
                          <a:solidFill>
                            <a:schemeClr val="tx1"/>
                          </a:solidFill>
                          <a:effectLst/>
                          <a:latin typeface="Times New Roman" panose="02020603050405020304" pitchFamily="18" charset="0"/>
                          <a:cs typeface="Times New Roman" panose="02020603050405020304" pitchFamily="18" charset="0"/>
                        </a:rPr>
                        <a:t> hay </a:t>
                      </a:r>
                      <a:r>
                        <a:rPr lang="en-US" sz="2200" dirty="0" err="1">
                          <a:solidFill>
                            <a:schemeClr val="tx1"/>
                          </a:solidFill>
                          <a:effectLst/>
                          <a:latin typeface="Times New Roman" panose="02020603050405020304" pitchFamily="18" charset="0"/>
                          <a:cs typeface="Times New Roman" panose="02020603050405020304" pitchFamily="18" charset="0"/>
                        </a:rPr>
                        <a:t>hoặc</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khó</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khăn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hoạn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nạn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để</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lấn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lướt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áp</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đảo</a:t>
                      </a:r>
                      <a:r>
                        <a:rPr lang="en-US" sz="2200" dirty="0">
                          <a:solidFill>
                            <a:schemeClr val="tx1"/>
                          </a:solidFill>
                          <a:effectLst/>
                          <a:latin typeface="Times New Roman" panose="02020603050405020304" pitchFamily="18" charset="0"/>
                          <a:cs typeface="Times New Roman" panose="02020603050405020304" pitchFamily="18" charset="0"/>
                        </a:rPr>
                        <a:t>.</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8840132"/>
                  </a:ext>
                </a:extLst>
              </a:tr>
              <a:tr h="666521">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Bảy nổi ba chìm</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Chìm- nổi</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Chỉ</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cảnh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ngộ</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của</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một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người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lận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đận</a:t>
                      </a:r>
                      <a:r>
                        <a:rPr lang="en-US" sz="2200" dirty="0">
                          <a:solidFill>
                            <a:schemeClr val="tx1"/>
                          </a:solidFill>
                          <a:effectLst/>
                          <a:latin typeface="Times New Roman" panose="02020603050405020304" pitchFamily="18" charset="0"/>
                          <a:cs typeface="Times New Roman" panose="02020603050405020304" pitchFamily="18" charset="0"/>
                        </a:rPr>
                        <a:t>, long </a:t>
                      </a:r>
                      <a:r>
                        <a:rPr lang="en-US" sz="2200" dirty="0" err="1">
                          <a:solidFill>
                            <a:schemeClr val="tx1"/>
                          </a:solidFill>
                          <a:effectLst/>
                          <a:latin typeface="Times New Roman" panose="02020603050405020304" pitchFamily="18" charset="0"/>
                          <a:cs typeface="Times New Roman" panose="02020603050405020304" pitchFamily="18" charset="0"/>
                        </a:rPr>
                        <a:t>đong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vất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vả</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nhiều</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phen</a:t>
                      </a:r>
                      <a:r>
                        <a:rPr lang="en-US" sz="2200" dirty="0">
                          <a:solidFill>
                            <a:schemeClr val="tx1"/>
                          </a:solidFill>
                          <a:effectLst/>
                          <a:latin typeface="Times New Roman" panose="02020603050405020304" pitchFamily="18" charset="0"/>
                          <a:cs typeface="Times New Roman" panose="02020603050405020304" pitchFamily="18" charset="0"/>
                        </a:rPr>
                        <a:t>.</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4985936"/>
                  </a:ext>
                </a:extLst>
              </a:tr>
            </a:tbl>
          </a:graphicData>
        </a:graphic>
      </p:graphicFrame>
    </p:spTree>
    <p:extLst>
      <p:ext uri="{BB962C8B-B14F-4D97-AF65-F5344CB8AC3E}">
        <p14:creationId xmlns:p14="http://schemas.microsoft.com/office/powerpoint/2010/main" val="243129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247FF57-DCEF-482C-8691-DCD603AB0BD5}"/>
              </a:ext>
            </a:extLst>
          </p:cNvPr>
          <p:cNvSpPr txBox="1"/>
          <p:nvPr/>
        </p:nvSpPr>
        <p:spPr>
          <a:xfrm>
            <a:off x="1269300" y="633809"/>
            <a:ext cx="9653400" cy="517065"/>
          </a:xfrm>
          <a:prstGeom prst="rect">
            <a:avLst/>
          </a:prstGeom>
          <a:blipFill>
            <a:blip r:embed="rId2"/>
            <a:tile tx="0" ty="0" sx="100000" sy="100000" flip="none" algn="tl"/>
          </a:blipFill>
        </p:spPr>
        <p:txBody>
          <a:bodyPr wrap="square">
            <a:spAutoFit/>
          </a:bodyPr>
          <a:lstStyle/>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5.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Ghép</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cột</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trái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ứng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cột</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447036CC-49B6-42E2-8E01-85732C6530D2}"/>
              </a:ext>
            </a:extLst>
          </p:cNvPr>
          <p:cNvGraphicFramePr>
            <a:graphicFrameLocks noGrp="1"/>
          </p:cNvGraphicFramePr>
          <p:nvPr>
            <p:extLst/>
          </p:nvPr>
        </p:nvGraphicFramePr>
        <p:xfrm>
          <a:off x="309797" y="1331080"/>
          <a:ext cx="11572405" cy="5021705"/>
        </p:xfrm>
        <a:graphic>
          <a:graphicData uri="http://schemas.openxmlformats.org/drawingml/2006/table">
            <a:tbl>
              <a:tblPr firstRow="1" firstCol="1" bandRow="1" bandCol="1">
                <a:tableStyleId>{5C22544A-7EE6-4342-B048-85BDC9FD1C3A}</a:tableStyleId>
              </a:tblPr>
              <a:tblGrid>
                <a:gridCol w="3630795">
                  <a:extLst>
                    <a:ext uri="{9D8B030D-6E8A-4147-A177-3AD203B41FA5}">
                      <a16:colId xmlns:a16="http://schemas.microsoft.com/office/drawing/2014/main" val="2671417241"/>
                    </a:ext>
                  </a:extLst>
                </a:gridCol>
                <a:gridCol w="7941610">
                  <a:extLst>
                    <a:ext uri="{9D8B030D-6E8A-4147-A177-3AD203B41FA5}">
                      <a16:colId xmlns:a16="http://schemas.microsoft.com/office/drawing/2014/main" val="452587709"/>
                    </a:ext>
                  </a:extLst>
                </a:gridCol>
              </a:tblGrid>
              <a:tr h="531876">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Thành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ngữ</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Nghĩa</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của</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thành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ngữ</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5593844"/>
                  </a:ext>
                </a:extLst>
              </a:tr>
              <a:tr h="531876">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Thả</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hổ</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về</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rừng</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Tình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thế</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đến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bước</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đường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cùng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không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còn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lối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thoát</a:t>
                      </a:r>
                      <a:r>
                        <a:rPr lang="en-US" sz="2200" dirty="0">
                          <a:solidFill>
                            <a:schemeClr val="tx1"/>
                          </a:solidFill>
                          <a:effectLst/>
                          <a:latin typeface="Times New Roman" panose="02020603050405020304" pitchFamily="18" charset="0"/>
                          <a:cs typeface="Times New Roman" panose="02020603050405020304" pitchFamily="18" charset="0"/>
                        </a:rPr>
                        <a:t>.</a:t>
                      </a:r>
                      <a:endParaRPr lang="en-US" sz="2200" b="1" dirty="0">
                        <a:solidFill>
                          <a:schemeClr val="tx1"/>
                        </a:solidFill>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9250780"/>
                  </a:ext>
                </a:extLst>
              </a:tr>
              <a:tr h="1014777">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Nuôi ong tay áo</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360"/>
                        </a:spcAft>
                      </a:pPr>
                      <a:r>
                        <a:rPr lang="en-US" sz="2200" dirty="0" err="1">
                          <a:solidFill>
                            <a:schemeClr val="tx1"/>
                          </a:solidFill>
                          <a:effectLst/>
                          <a:latin typeface="Times New Roman" panose="02020603050405020304" pitchFamily="18" charset="0"/>
                          <a:cs typeface="Times New Roman" panose="02020603050405020304" pitchFamily="18" charset="0"/>
                        </a:rPr>
                        <a:t>Chỉ</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sự</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thay</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đổi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lớn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lao</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của</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vũ</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trụ</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của</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cuộc</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đời</a:t>
                      </a:r>
                      <a:r>
                        <a:rPr lang="en-US" sz="2200" dirty="0">
                          <a:solidFill>
                            <a:schemeClr val="tx1"/>
                          </a:solidFill>
                          <a:effectLst/>
                          <a:latin typeface="Times New Roman" panose="02020603050405020304" pitchFamily="18" charset="0"/>
                          <a:cs typeface="Times New Roman" panose="02020603050405020304" pitchFamily="18" charset="0"/>
                        </a:rPr>
                        <a:t>.</a:t>
                      </a:r>
                    </a:p>
                    <a:p>
                      <a:pPr algn="just">
                        <a:lnSpc>
                          <a:spcPct val="115000"/>
                        </a:lnSpc>
                      </a:pPr>
                      <a:r>
                        <a:rPr lang="en-US" sz="2200" dirty="0">
                          <a:solidFill>
                            <a:schemeClr val="tx1"/>
                          </a:solidFill>
                          <a:effectLst/>
                          <a:latin typeface="Times New Roman" panose="02020603050405020304" pitchFamily="18" charset="0"/>
                          <a:cs typeface="Times New Roman" panose="02020603050405020304" pitchFamily="18" charset="0"/>
                        </a:rPr>
                        <a:t>(</a:t>
                      </a:r>
                      <a:r>
                        <a:rPr lang="en-US" sz="2200" dirty="0" err="1">
                          <a:solidFill>
                            <a:schemeClr val="tx1"/>
                          </a:solidFill>
                          <a:effectLst/>
                          <a:latin typeface="Times New Roman" panose="02020603050405020304" pitchFamily="18" charset="0"/>
                          <a:cs typeface="Times New Roman" panose="02020603050405020304" pitchFamily="18" charset="0"/>
                        </a:rPr>
                        <a:t>Dù</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cho</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bể</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cạn</a:t>
                      </a:r>
                      <a:r>
                        <a:rPr lang="en-US" sz="2200" dirty="0">
                          <a:solidFill>
                            <a:schemeClr val="tx1"/>
                          </a:solidFill>
                          <a:effectLst/>
                          <a:latin typeface="Times New Roman" panose="02020603050405020304" pitchFamily="18" charset="0"/>
                          <a:cs typeface="Times New Roman" panose="02020603050405020304" pitchFamily="18" charset="0"/>
                        </a:rPr>
                        <a:t> non </a:t>
                      </a:r>
                      <a:r>
                        <a:rPr lang="en-US" sz="2200" dirty="0" err="1">
                          <a:solidFill>
                            <a:schemeClr val="tx1"/>
                          </a:solidFill>
                          <a:effectLst/>
                          <a:latin typeface="Times New Roman" panose="02020603050405020304" pitchFamily="18" charset="0"/>
                          <a:cs typeface="Times New Roman" panose="02020603050405020304" pitchFamily="18" charset="0"/>
                        </a:rPr>
                        <a:t>mòn</a:t>
                      </a:r>
                      <a:r>
                        <a:rPr lang="en-US" sz="2200" dirty="0">
                          <a:solidFill>
                            <a:schemeClr val="tx1"/>
                          </a:solidFill>
                          <a:effectLst/>
                          <a:latin typeface="Times New Roman" panose="02020603050405020304" pitchFamily="18" charset="0"/>
                          <a:cs typeface="Times New Roman" panose="02020603050405020304" pitchFamily="18" charset="0"/>
                        </a:rPr>
                        <a:t>)</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5991332"/>
                  </a:ext>
                </a:extLst>
              </a:tr>
              <a:tr h="931948">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Lên thác xuống ghềnh</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200" dirty="0" err="1">
                          <a:solidFill>
                            <a:schemeClr val="tx1"/>
                          </a:solidFill>
                          <a:effectLst/>
                          <a:latin typeface="Times New Roman" panose="02020603050405020304" pitchFamily="18" charset="0"/>
                          <a:cs typeface="Times New Roman" panose="02020603050405020304" pitchFamily="18" charset="0"/>
                        </a:rPr>
                        <a:t>Hành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động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vô</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tình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lại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tạo</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thêm</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điều</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kiện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cho</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kẻ</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dữ</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hoành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hành</a:t>
                      </a:r>
                      <a:r>
                        <a:rPr lang="en-US" sz="2200" dirty="0">
                          <a:solidFill>
                            <a:schemeClr val="tx1"/>
                          </a:solidFill>
                          <a:effectLst/>
                          <a:latin typeface="Times New Roman" panose="02020603050405020304" pitchFamily="18" charset="0"/>
                          <a:cs typeface="Times New Roman" panose="02020603050405020304" pitchFamily="18" charset="0"/>
                        </a:rPr>
                        <a:t> ở </a:t>
                      </a:r>
                      <a:r>
                        <a:rPr lang="en-US" sz="2200" dirty="0" err="1">
                          <a:solidFill>
                            <a:schemeClr val="tx1"/>
                          </a:solidFill>
                          <a:effectLst/>
                          <a:latin typeface="Times New Roman" panose="02020603050405020304" pitchFamily="18" charset="0"/>
                          <a:cs typeface="Times New Roman" panose="02020603050405020304" pitchFamily="18" charset="0"/>
                        </a:rPr>
                        <a:t>môi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trường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quen</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thuộc</a:t>
                      </a:r>
                      <a:r>
                        <a:rPr lang="en-US" sz="2200" dirty="0">
                          <a:solidFill>
                            <a:schemeClr val="tx1"/>
                          </a:solidFill>
                          <a:effectLst/>
                          <a:latin typeface="Times New Roman" panose="02020603050405020304" pitchFamily="18" charset="0"/>
                          <a:cs typeface="Times New Roman" panose="02020603050405020304" pitchFamily="18" charset="0"/>
                        </a:rPr>
                        <a:t>.</a:t>
                      </a:r>
                      <a:endParaRPr lang="en-US" sz="2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8916451"/>
                  </a:ext>
                </a:extLst>
              </a:tr>
              <a:tr h="596380">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Chuột chạy cùng sào</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360"/>
                        </a:spcAft>
                      </a:pPr>
                      <a:r>
                        <a:rPr lang="en-US" sz="2200" dirty="0" err="1">
                          <a:solidFill>
                            <a:schemeClr val="tx1"/>
                          </a:solidFill>
                          <a:effectLst/>
                          <a:latin typeface="Times New Roman" panose="02020603050405020304" pitchFamily="18" charset="0"/>
                          <a:cs typeface="Times New Roman" panose="02020603050405020304" pitchFamily="18" charset="0"/>
                        </a:rPr>
                        <a:t>Chỉ</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cảnh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gian</a:t>
                      </a:r>
                      <a:r>
                        <a:rPr lang="en-US" sz="2200" dirty="0">
                          <a:solidFill>
                            <a:schemeClr val="tx1"/>
                          </a:solidFill>
                          <a:effectLst/>
                          <a:latin typeface="Times New Roman" panose="02020603050405020304" pitchFamily="18" charset="0"/>
                          <a:cs typeface="Times New Roman" panose="02020603050405020304" pitchFamily="18" charset="0"/>
                        </a:rPr>
                        <a:t> nan, </a:t>
                      </a:r>
                      <a:r>
                        <a:rPr lang="en-US" sz="2200" dirty="0" err="1">
                          <a:solidFill>
                            <a:schemeClr val="tx1"/>
                          </a:solidFill>
                          <a:effectLst/>
                          <a:latin typeface="Times New Roman" panose="02020603050405020304" pitchFamily="18" charset="0"/>
                          <a:cs typeface="Times New Roman" panose="02020603050405020304" pitchFamily="18" charset="0"/>
                        </a:rPr>
                        <a:t>vất</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vả</a:t>
                      </a:r>
                      <a:r>
                        <a:rPr lang="en-US" sz="2200" dirty="0">
                          <a:solidFill>
                            <a:schemeClr val="tx1"/>
                          </a:solidFill>
                          <a:effectLst/>
                          <a:latin typeface="Times New Roman" panose="02020603050405020304" pitchFamily="18" charset="0"/>
                          <a:cs typeface="Times New Roman" panose="02020603050405020304" pitchFamily="18" charset="0"/>
                        </a:rPr>
                        <a:t>.</a:t>
                      </a:r>
                      <a:endParaRPr lang="en-US" sz="2200" b="1" dirty="0">
                        <a:solidFill>
                          <a:schemeClr val="tx1"/>
                        </a:solidFill>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9884949"/>
                  </a:ext>
                </a:extLst>
              </a:tr>
              <a:tr h="1414848">
                <a:tc>
                  <a:txBody>
                    <a:bodyPr/>
                    <a:lstStyle/>
                    <a:p>
                      <a:pPr algn="just">
                        <a:lnSpc>
                          <a:spcPct val="115000"/>
                        </a:lnSpc>
                      </a:pPr>
                      <a:r>
                        <a:rPr lang="en-US" sz="2200">
                          <a:solidFill>
                            <a:schemeClr val="tx1"/>
                          </a:solidFill>
                          <a:effectLst/>
                          <a:latin typeface="Times New Roman" panose="02020603050405020304" pitchFamily="18" charset="0"/>
                          <a:cs typeface="Times New Roman" panose="02020603050405020304" pitchFamily="18" charset="0"/>
                        </a:rPr>
                        <a:t>Bể cạn non mòn</a:t>
                      </a:r>
                      <a:endParaRPr lang="en-US" sz="2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360"/>
                        </a:spcAft>
                      </a:pPr>
                      <a:r>
                        <a:rPr lang="en-US" sz="2200" dirty="0" err="1">
                          <a:solidFill>
                            <a:schemeClr val="tx1"/>
                          </a:solidFill>
                          <a:effectLst/>
                          <a:latin typeface="Times New Roman" panose="02020603050405020304" pitchFamily="18" charset="0"/>
                          <a:cs typeface="Times New Roman" panose="02020603050405020304" pitchFamily="18" charset="0"/>
                        </a:rPr>
                        <a:t>Hành</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động</a:t>
                      </a:r>
                      <a:r>
                        <a:rPr lang="en-US" sz="2200" dirty="0">
                          <a:solidFill>
                            <a:schemeClr val="tx1"/>
                          </a:solidFill>
                          <a:effectLst/>
                          <a:latin typeface="Times New Roman" panose="02020603050405020304" pitchFamily="18" charset="0"/>
                          <a:cs typeface="Times New Roman" panose="02020603050405020304" pitchFamily="18" charset="0"/>
                        </a:rPr>
                        <a:t> bao </a:t>
                      </a:r>
                      <a:r>
                        <a:rPr lang="en-US" sz="2200" dirty="0" err="1">
                          <a:solidFill>
                            <a:schemeClr val="tx1"/>
                          </a:solidFill>
                          <a:effectLst/>
                          <a:latin typeface="Times New Roman" panose="02020603050405020304" pitchFamily="18" charset="0"/>
                          <a:cs typeface="Times New Roman" panose="02020603050405020304" pitchFamily="18" charset="0"/>
                        </a:rPr>
                        <a:t>che</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tiếp</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tay</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cho</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cái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ác</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cái</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xấu</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mà</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không</a:t>
                      </a:r>
                      <a:r>
                        <a:rPr lang="en-US" sz="2200" dirty="0">
                          <a:solidFill>
                            <a:schemeClr val="tx1"/>
                          </a:solidFill>
                          <a:effectLst/>
                          <a:latin typeface="Times New Roman" panose="02020603050405020304" pitchFamily="18" charset="0"/>
                          <a:cs typeface="Times New Roman" panose="02020603050405020304" pitchFamily="18" charset="0"/>
                        </a:rPr>
                        <a:t> </a:t>
                      </a:r>
                      <a:r>
                        <a:rPr lang="en-US" sz="2200" dirty="0" err="1">
                          <a:solidFill>
                            <a:schemeClr val="tx1"/>
                          </a:solidFill>
                          <a:effectLst/>
                          <a:latin typeface="Times New Roman" panose="02020603050405020304" pitchFamily="18" charset="0"/>
                          <a:cs typeface="Times New Roman" panose="02020603050405020304" pitchFamily="18" charset="0"/>
                        </a:rPr>
                        <a:t>biết</a:t>
                      </a:r>
                      <a:r>
                        <a:rPr lang="en-US" sz="2200" dirty="0">
                          <a:solidFill>
                            <a:schemeClr val="tx1"/>
                          </a:solidFill>
                          <a:effectLst/>
                          <a:latin typeface="Times New Roman" panose="02020603050405020304" pitchFamily="18" charset="0"/>
                          <a:cs typeface="Times New Roman" panose="02020603050405020304" pitchFamily="18" charset="0"/>
                        </a:rPr>
                        <a:t>.</a:t>
                      </a:r>
                    </a:p>
                    <a:p>
                      <a:pPr algn="just">
                        <a:lnSpc>
                          <a:spcPct val="115000"/>
                        </a:lnSpc>
                        <a:spcAft>
                          <a:spcPts val="360"/>
                        </a:spcAft>
                      </a:pPr>
                      <a:r>
                        <a:rPr lang="en-US" sz="2200" dirty="0">
                          <a:solidFill>
                            <a:schemeClr val="tx1"/>
                          </a:solidFill>
                          <a:effectLst/>
                          <a:latin typeface="Times New Roman" panose="02020603050405020304" pitchFamily="18" charset="0"/>
                          <a:cs typeface="Times New Roman" panose="02020603050405020304" pitchFamily="18" charset="0"/>
                        </a:rPr>
                        <a:t> </a:t>
                      </a:r>
                      <a:endParaRPr lang="en-US" sz="2200" b="1" dirty="0">
                        <a:solidFill>
                          <a:schemeClr val="tx1"/>
                        </a:solidFill>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0097286"/>
                  </a:ext>
                </a:extLst>
              </a:tr>
            </a:tbl>
          </a:graphicData>
        </a:graphic>
      </p:graphicFrame>
    </p:spTree>
    <p:extLst>
      <p:ext uri="{BB962C8B-B14F-4D97-AF65-F5344CB8AC3E}">
        <p14:creationId xmlns:p14="http://schemas.microsoft.com/office/powerpoint/2010/main" val="1625125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p:cNvSpPr>
            <a:spLocks noChangeArrowheads="1"/>
          </p:cNvSpPr>
          <p:nvPr/>
        </p:nvSpPr>
        <p:spPr bwMode="auto">
          <a:xfrm>
            <a:off x="449263" y="1343025"/>
            <a:ext cx="11452225" cy="391477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449263" y="1763713"/>
            <a:ext cx="11452225" cy="3030537"/>
          </a:xfrm>
          <a:prstGeom prst="rect">
            <a:avLst/>
          </a:prstGeom>
          <a:noFill/>
          <a:ln w="9525">
            <a:noFill/>
            <a:miter lim="800000"/>
            <a:headEnd/>
            <a:tailEnd/>
          </a:ln>
        </p:spPr>
        <p:txBody>
          <a:bodyPr>
            <a:spAutoFit/>
          </a:bodyPr>
          <a:lstStyle/>
          <a:p>
            <a:pPr algn="just">
              <a:lnSpc>
                <a:spcPct val="115000"/>
              </a:lnSpc>
            </a:pPr>
            <a:r>
              <a:rPr lang="en-US" sz="2400" i="1">
                <a:solidFill>
                  <a:srgbClr val="0D0D0D"/>
                </a:solidFill>
                <a:latin typeface="Times New Roman" pitchFamily="18" charset="0"/>
                <a:cs typeface="Times New Roman" pitchFamily="18" charset="0"/>
              </a:rPr>
              <a:t>+ Khóc khi nói đến công ơn của Tổ quốc, quê hương đã sinh ra mình, đến công ơn của Đảng, của Bác Hồ đã đem đến cho mình lí tưởng cao đẹp của thời đại.</a:t>
            </a:r>
            <a:endParaRPr lang="en-US" sz="2400">
              <a:latin typeface="Times New Roman" pitchFamily="18" charset="0"/>
              <a:cs typeface="Times New Roman" pitchFamily="18" charset="0"/>
            </a:endParaRPr>
          </a:p>
          <a:p>
            <a:pPr algn="just">
              <a:lnSpc>
                <a:spcPct val="115000"/>
              </a:lnSpc>
            </a:pPr>
            <a:r>
              <a:rPr lang="en-US" sz="2400" i="1">
                <a:solidFill>
                  <a:srgbClr val="0D0D0D"/>
                </a:solidFill>
                <a:latin typeface="Times New Roman" pitchFamily="18" charset="0"/>
                <a:cs typeface="Times New Roman" pitchFamily="18" charset="0"/>
              </a:rPr>
              <a:t>+ Khóc khi kể lại những nỗi đau, oan trái của những nhân vật.</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Biện pháp tu từ: Liệt kê, điệp cấu trúc "Khóc khi...."</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Không biết Nguyên Hồng đã khóc bao nhiêu lần.</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Hình ảnh so sánh: Mỗi dòng chữ ông viết ra là một dòng nước mắt từ trái tim nhạy cảm</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sym typeface="Wingdings" pitchFamily="2" charset="2"/>
              </a:rPr>
              <a:t></a:t>
            </a:r>
            <a:r>
              <a:rPr lang="en-US" sz="2400">
                <a:solidFill>
                  <a:srgbClr val="0D0D0D"/>
                </a:solidFill>
                <a:latin typeface="Times New Roman" pitchFamily="18" charset="0"/>
                <a:cs typeface="Times New Roman" pitchFamily="18" charset="0"/>
              </a:rPr>
              <a:t> Tâm hồn nhạy cảm, dễ xúc động của Nguyên Hồng.</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A7CB3061-5C49-4203-9353-697D26C074D5}"/>
              </a:ext>
            </a:extLst>
          </p:cNvPr>
          <p:cNvSpPr>
            <a:spLocks noChangeArrowheads="1"/>
          </p:cNvSpPr>
          <p:nvPr/>
        </p:nvSpPr>
        <p:spPr bwMode="auto">
          <a:xfrm>
            <a:off x="4104210" y="486166"/>
            <a:ext cx="3320483" cy="628832"/>
          </a:xfrm>
          <a:prstGeom prst="roundRect">
            <a:avLst>
              <a:gd name="adj" fmla="val 16667"/>
            </a:avLst>
          </a:prstGeom>
          <a:solidFill>
            <a:srgbClr val="92D05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B4ED4888-355A-4FEC-8975-3E09FC8CCBB4}"/>
              </a:ext>
            </a:extLst>
          </p:cNvPr>
          <p:cNvSpPr txBox="1"/>
          <p:nvPr/>
        </p:nvSpPr>
        <p:spPr>
          <a:xfrm>
            <a:off x="4980483" y="615916"/>
            <a:ext cx="609350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Gợi</a:t>
            </a:r>
            <a:r>
              <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ý </a:t>
            </a:r>
            <a:r>
              <a:rPr kumimoji="0" lang="en-US" sz="24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trả</a:t>
            </a:r>
            <a:r>
              <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lời</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3" name="Table 2">
            <a:extLst>
              <a:ext uri="{FF2B5EF4-FFF2-40B4-BE49-F238E27FC236}">
                <a16:creationId xmlns:a16="http://schemas.microsoft.com/office/drawing/2014/main" id="{A2ED9667-FD7A-45B9-A323-29ABD74A0E55}"/>
              </a:ext>
            </a:extLst>
          </p:cNvPr>
          <p:cNvGraphicFramePr>
            <a:graphicFrameLocks noGrp="1"/>
          </p:cNvGraphicFramePr>
          <p:nvPr>
            <p:extLst/>
          </p:nvPr>
        </p:nvGraphicFramePr>
        <p:xfrm>
          <a:off x="284814" y="1409074"/>
          <a:ext cx="11632366" cy="5201589"/>
        </p:xfrm>
        <a:graphic>
          <a:graphicData uri="http://schemas.openxmlformats.org/drawingml/2006/table">
            <a:tbl>
              <a:tblPr firstRow="1" firstCol="1" bandRow="1" bandCol="1">
                <a:tableStyleId>{5C22544A-7EE6-4342-B048-85BDC9FD1C3A}</a:tableStyleId>
              </a:tblPr>
              <a:tblGrid>
                <a:gridCol w="3649608">
                  <a:extLst>
                    <a:ext uri="{9D8B030D-6E8A-4147-A177-3AD203B41FA5}">
                      <a16:colId xmlns:a16="http://schemas.microsoft.com/office/drawing/2014/main" val="2472648820"/>
                    </a:ext>
                  </a:extLst>
                </a:gridCol>
                <a:gridCol w="7982758">
                  <a:extLst>
                    <a:ext uri="{9D8B030D-6E8A-4147-A177-3AD203B41FA5}">
                      <a16:colId xmlns:a16="http://schemas.microsoft.com/office/drawing/2014/main" val="1054007353"/>
                    </a:ext>
                  </a:extLst>
                </a:gridCol>
              </a:tblGrid>
              <a:tr h="682117">
                <a:tc>
                  <a:txBody>
                    <a:bodyPr/>
                    <a:lstStyle/>
                    <a:p>
                      <a:pPr algn="just">
                        <a:lnSpc>
                          <a:spcPct val="115000"/>
                        </a:lnSpc>
                      </a:pPr>
                      <a:r>
                        <a:rPr lang="en-US" sz="2400" dirty="0" err="1">
                          <a:solidFill>
                            <a:schemeClr val="tx1"/>
                          </a:solidFill>
                          <a:effectLst/>
                          <a:latin typeface="Times New Roman" panose="02020603050405020304" pitchFamily="18" charset="0"/>
                          <a:cs typeface="Times New Roman" panose="02020603050405020304" pitchFamily="18" charset="0"/>
                        </a:rPr>
                        <a:t>Thành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ngữ</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400">
                          <a:solidFill>
                            <a:schemeClr val="tx1"/>
                          </a:solidFill>
                          <a:effectLst/>
                          <a:latin typeface="Times New Roman" panose="02020603050405020304" pitchFamily="18" charset="0"/>
                          <a:cs typeface="Times New Roman" panose="02020603050405020304" pitchFamily="18" charset="0"/>
                        </a:rPr>
                        <a:t>Nghĩa của thành ngữ</a:t>
                      </a:r>
                      <a:endParaRPr lang="en-US" sz="2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1536499"/>
                  </a:ext>
                </a:extLst>
              </a:tr>
              <a:tr h="1195199">
                <a:tc>
                  <a:txBody>
                    <a:bodyPr/>
                    <a:lstStyle/>
                    <a:p>
                      <a:pPr algn="just">
                        <a:lnSpc>
                          <a:spcPct val="115000"/>
                        </a:lnSpc>
                      </a:pPr>
                      <a:r>
                        <a:rPr lang="en-US" sz="2400" dirty="0" err="1">
                          <a:solidFill>
                            <a:schemeClr val="tx1"/>
                          </a:solidFill>
                          <a:effectLst/>
                          <a:latin typeface="Times New Roman" panose="02020603050405020304" pitchFamily="18" charset="0"/>
                          <a:cs typeface="Times New Roman" panose="02020603050405020304" pitchFamily="18" charset="0"/>
                        </a:rPr>
                        <a:t>Thả</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hổ</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về</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rừng</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400" dirty="0">
                          <a:solidFill>
                            <a:schemeClr val="tx1"/>
                          </a:solidFill>
                          <a:effectLst/>
                          <a:latin typeface="Times New Roman" panose="02020603050405020304" pitchFamily="18" charset="0"/>
                          <a:cs typeface="Times New Roman" panose="02020603050405020304" pitchFamily="18" charset="0"/>
                          <a:sym typeface="Wingdings" panose="05000000000000000000" pitchFamily="2" charset="2"/>
                        </a:rPr>
                        <a:t></a:t>
                      </a:r>
                      <a:r>
                        <a:rPr lang="en-US" sz="2400" dirty="0" err="1">
                          <a:solidFill>
                            <a:schemeClr val="tx1"/>
                          </a:solidFill>
                          <a:effectLst/>
                          <a:latin typeface="Times New Roman" panose="02020603050405020304" pitchFamily="18" charset="0"/>
                          <a:cs typeface="Times New Roman" panose="02020603050405020304" pitchFamily="18" charset="0"/>
                        </a:rPr>
                        <a:t>Hành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động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vô</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tình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lại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tạo</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thêm</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điều</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kiện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cho</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kẻ</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dữ</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hoành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hành</a:t>
                      </a:r>
                      <a:r>
                        <a:rPr lang="en-US" sz="2400" dirty="0">
                          <a:solidFill>
                            <a:schemeClr val="tx1"/>
                          </a:solidFill>
                          <a:effectLst/>
                          <a:latin typeface="Times New Roman" panose="02020603050405020304" pitchFamily="18" charset="0"/>
                          <a:cs typeface="Times New Roman" panose="02020603050405020304" pitchFamily="18" charset="0"/>
                        </a:rPr>
                        <a:t> ở </a:t>
                      </a:r>
                      <a:r>
                        <a:rPr lang="en-US" sz="2400" dirty="0" err="1">
                          <a:solidFill>
                            <a:schemeClr val="tx1"/>
                          </a:solidFill>
                          <a:effectLst/>
                          <a:latin typeface="Times New Roman" panose="02020603050405020304" pitchFamily="18" charset="0"/>
                          <a:cs typeface="Times New Roman" panose="02020603050405020304" pitchFamily="18" charset="0"/>
                        </a:rPr>
                        <a:t>môi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trường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quen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thuộc</a:t>
                      </a:r>
                      <a:r>
                        <a:rPr lang="en-US" sz="2400" dirty="0">
                          <a:solidFill>
                            <a:schemeClr val="tx1"/>
                          </a:solidFill>
                          <a:effectLst/>
                          <a:latin typeface="Times New Roman" panose="02020603050405020304" pitchFamily="18" charset="0"/>
                          <a:cs typeface="Times New Roman" panose="02020603050405020304" pitchFamily="18" charset="0"/>
                        </a:rPr>
                        <a:t>.</a:t>
                      </a:r>
                      <a:endParaRPr lang="en-US" sz="2400" b="1" dirty="0">
                        <a:solidFill>
                          <a:schemeClr val="tx1"/>
                        </a:solidFill>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4681400"/>
                  </a:ext>
                </a:extLst>
              </a:tr>
              <a:tr h="1195199">
                <a:tc>
                  <a:txBody>
                    <a:bodyPr/>
                    <a:lstStyle/>
                    <a:p>
                      <a:pPr algn="just">
                        <a:lnSpc>
                          <a:spcPct val="115000"/>
                        </a:lnSpc>
                      </a:pPr>
                      <a:r>
                        <a:rPr lang="en-US" sz="2400">
                          <a:solidFill>
                            <a:schemeClr val="tx1"/>
                          </a:solidFill>
                          <a:effectLst/>
                          <a:latin typeface="Times New Roman" panose="02020603050405020304" pitchFamily="18" charset="0"/>
                          <a:cs typeface="Times New Roman" panose="02020603050405020304" pitchFamily="18" charset="0"/>
                        </a:rPr>
                        <a:t>Nuôi ong tay áo</a:t>
                      </a:r>
                      <a:endParaRPr lang="en-US" sz="2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400" dirty="0">
                          <a:solidFill>
                            <a:schemeClr val="tx1"/>
                          </a:solidFill>
                          <a:effectLst/>
                          <a:latin typeface="Times New Roman" panose="02020603050405020304" pitchFamily="18" charset="0"/>
                          <a:cs typeface="Times New Roman" panose="02020603050405020304" pitchFamily="18" charset="0"/>
                          <a:sym typeface="Wingdings" panose="05000000000000000000" pitchFamily="2" charset="2"/>
                        </a:rPr>
                        <a:t></a:t>
                      </a:r>
                      <a:r>
                        <a:rPr lang="en-US" sz="2400" dirty="0" err="1">
                          <a:solidFill>
                            <a:schemeClr val="tx1"/>
                          </a:solidFill>
                          <a:effectLst/>
                          <a:latin typeface="Times New Roman" panose="02020603050405020304" pitchFamily="18" charset="0"/>
                          <a:cs typeface="Times New Roman" panose="02020603050405020304" pitchFamily="18" charset="0"/>
                        </a:rPr>
                        <a:t>Hành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động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bao</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che</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tiếp</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tay</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cho</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cái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ác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cái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xấu</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mà</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không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biết</a:t>
                      </a:r>
                      <a:r>
                        <a:rPr lang="en-US" sz="2400" dirty="0">
                          <a:solidFill>
                            <a:schemeClr val="tx1"/>
                          </a:solidFill>
                          <a:effectLst/>
                          <a:latin typeface="Times New Roman" panose="02020603050405020304" pitchFamily="18" charset="0"/>
                          <a:cs typeface="Times New Roman" panose="02020603050405020304" pitchFamily="18" charset="0"/>
                        </a:rPr>
                        <a:t>.</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1415929"/>
                  </a:ext>
                </a:extLst>
              </a:tr>
              <a:tr h="682117">
                <a:tc>
                  <a:txBody>
                    <a:bodyPr/>
                    <a:lstStyle/>
                    <a:p>
                      <a:pPr algn="just">
                        <a:lnSpc>
                          <a:spcPct val="115000"/>
                        </a:lnSpc>
                      </a:pPr>
                      <a:r>
                        <a:rPr lang="en-US" sz="2400">
                          <a:solidFill>
                            <a:schemeClr val="tx1"/>
                          </a:solidFill>
                          <a:effectLst/>
                          <a:latin typeface="Times New Roman" panose="02020603050405020304" pitchFamily="18" charset="0"/>
                          <a:cs typeface="Times New Roman" panose="02020603050405020304" pitchFamily="18" charset="0"/>
                        </a:rPr>
                        <a:t>Lên thác xuống ghềnh</a:t>
                      </a:r>
                      <a:endParaRPr lang="en-US" sz="2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a:solidFill>
                            <a:schemeClr val="tx1"/>
                          </a:solidFill>
                          <a:effectLst/>
                          <a:latin typeface="Times New Roman" panose="02020603050405020304" pitchFamily="18" charset="0"/>
                          <a:cs typeface="Times New Roman" panose="02020603050405020304" pitchFamily="18" charset="0"/>
                          <a:sym typeface="Wingdings" panose="05000000000000000000" pitchFamily="2" charset="2"/>
                        </a:rPr>
                        <a:t></a:t>
                      </a:r>
                      <a:r>
                        <a:rPr lang="en-US" sz="2400" dirty="0" err="1">
                          <a:solidFill>
                            <a:schemeClr val="tx1"/>
                          </a:solidFill>
                          <a:effectLst/>
                          <a:latin typeface="Times New Roman" panose="02020603050405020304" pitchFamily="18" charset="0"/>
                          <a:cs typeface="Times New Roman" panose="02020603050405020304" pitchFamily="18" charset="0"/>
                        </a:rPr>
                        <a:t>Chỉ</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cảnh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gian</a:t>
                      </a:r>
                      <a:r>
                        <a:rPr lang="en-US" sz="2400" dirty="0">
                          <a:solidFill>
                            <a:schemeClr val="tx1"/>
                          </a:solidFill>
                          <a:effectLst/>
                          <a:latin typeface="Times New Roman" panose="02020603050405020304" pitchFamily="18" charset="0"/>
                          <a:cs typeface="Times New Roman" panose="02020603050405020304" pitchFamily="18" charset="0"/>
                        </a:rPr>
                        <a:t> nan, </a:t>
                      </a:r>
                      <a:r>
                        <a:rPr lang="en-US" sz="2400" dirty="0" err="1">
                          <a:solidFill>
                            <a:schemeClr val="tx1"/>
                          </a:solidFill>
                          <a:effectLst/>
                          <a:latin typeface="Times New Roman" panose="02020603050405020304" pitchFamily="18" charset="0"/>
                          <a:cs typeface="Times New Roman" panose="02020603050405020304" pitchFamily="18" charset="0"/>
                        </a:rPr>
                        <a:t>vất</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vả</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9375529"/>
                  </a:ext>
                </a:extLst>
              </a:tr>
              <a:tr h="764840">
                <a:tc>
                  <a:txBody>
                    <a:bodyPr/>
                    <a:lstStyle/>
                    <a:p>
                      <a:pPr algn="just">
                        <a:lnSpc>
                          <a:spcPct val="115000"/>
                        </a:lnSpc>
                      </a:pPr>
                      <a:r>
                        <a:rPr lang="en-US" sz="2400">
                          <a:solidFill>
                            <a:schemeClr val="tx1"/>
                          </a:solidFill>
                          <a:effectLst/>
                          <a:latin typeface="Times New Roman" panose="02020603050405020304" pitchFamily="18" charset="0"/>
                          <a:cs typeface="Times New Roman" panose="02020603050405020304" pitchFamily="18" charset="0"/>
                        </a:rPr>
                        <a:t>Chuột chạy cùng sào</a:t>
                      </a:r>
                      <a:endParaRPr lang="en-US" sz="2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360"/>
                        </a:spcAft>
                      </a:pPr>
                      <a:r>
                        <a:rPr lang="en-US" sz="2400" dirty="0">
                          <a:solidFill>
                            <a:schemeClr val="tx1"/>
                          </a:solidFill>
                          <a:effectLst/>
                          <a:latin typeface="Times New Roman" panose="02020603050405020304" pitchFamily="18" charset="0"/>
                          <a:cs typeface="Times New Roman" panose="02020603050405020304" pitchFamily="18" charset="0"/>
                          <a:sym typeface="Wingdings" panose="05000000000000000000" pitchFamily="2" charset="2"/>
                        </a:rPr>
                        <a:t></a:t>
                      </a:r>
                      <a:r>
                        <a:rPr lang="en-US" sz="2400" dirty="0" err="1">
                          <a:solidFill>
                            <a:schemeClr val="tx1"/>
                          </a:solidFill>
                          <a:effectLst/>
                          <a:latin typeface="Times New Roman" panose="02020603050405020304" pitchFamily="18" charset="0"/>
                          <a:cs typeface="Times New Roman" panose="02020603050405020304" pitchFamily="18" charset="0"/>
                        </a:rPr>
                        <a:t>Tình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thế</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đến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bước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đường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cùng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không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còn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lối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thoát</a:t>
                      </a:r>
                      <a:endParaRPr lang="en-US" sz="2400" b="1" dirty="0">
                        <a:solidFill>
                          <a:schemeClr val="tx1"/>
                        </a:solidFill>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9231818"/>
                  </a:ext>
                </a:extLst>
              </a:tr>
              <a:tr h="682117">
                <a:tc>
                  <a:txBody>
                    <a:bodyPr/>
                    <a:lstStyle/>
                    <a:p>
                      <a:pPr algn="just">
                        <a:lnSpc>
                          <a:spcPct val="115000"/>
                        </a:lnSpc>
                      </a:pPr>
                      <a:r>
                        <a:rPr lang="en-US" sz="2400">
                          <a:solidFill>
                            <a:schemeClr val="tx1"/>
                          </a:solidFill>
                          <a:effectLst/>
                          <a:latin typeface="Times New Roman" panose="02020603050405020304" pitchFamily="18" charset="0"/>
                          <a:cs typeface="Times New Roman" panose="02020603050405020304" pitchFamily="18" charset="0"/>
                        </a:rPr>
                        <a:t>Bể cạn non mòn</a:t>
                      </a:r>
                      <a:endParaRPr lang="en-US" sz="2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360"/>
                        </a:spcAft>
                      </a:pPr>
                      <a:r>
                        <a:rPr lang="en-US" sz="2400" dirty="0">
                          <a:solidFill>
                            <a:schemeClr val="tx1"/>
                          </a:solidFill>
                          <a:effectLst/>
                          <a:latin typeface="Times New Roman" panose="02020603050405020304" pitchFamily="18" charset="0"/>
                          <a:cs typeface="Times New Roman" panose="02020603050405020304" pitchFamily="18" charset="0"/>
                          <a:sym typeface="Wingdings" panose="05000000000000000000" pitchFamily="2" charset="2"/>
                        </a:rPr>
                        <a:t></a:t>
                      </a:r>
                      <a:r>
                        <a:rPr lang="en-US" sz="2400" dirty="0" err="1">
                          <a:solidFill>
                            <a:schemeClr val="tx1"/>
                          </a:solidFill>
                          <a:effectLst/>
                          <a:latin typeface="Times New Roman" panose="02020603050405020304" pitchFamily="18" charset="0"/>
                          <a:cs typeface="Times New Roman" panose="02020603050405020304" pitchFamily="18" charset="0"/>
                        </a:rPr>
                        <a:t>Chỉ</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sự</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thay</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đổi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lớn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lao</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của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vũ</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trụ</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của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cuộc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đời</a:t>
                      </a:r>
                      <a:r>
                        <a:rPr lang="en-US" sz="2400" dirty="0">
                          <a:solidFill>
                            <a:schemeClr val="tx1"/>
                          </a:solidFill>
                          <a:effectLst/>
                          <a:latin typeface="Times New Roman" panose="02020603050405020304" pitchFamily="18" charset="0"/>
                          <a:cs typeface="Times New Roman" panose="02020603050405020304" pitchFamily="18" charset="0"/>
                        </a:rPr>
                        <a:t>.</a:t>
                      </a:r>
                      <a:endParaRPr lang="en-US" sz="2400" b="1" dirty="0">
                        <a:solidFill>
                          <a:schemeClr val="tx1"/>
                        </a:solidFill>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8284804"/>
                  </a:ext>
                </a:extLst>
              </a:tr>
            </a:tbl>
          </a:graphicData>
        </a:graphic>
      </p:graphicFrame>
    </p:spTree>
    <p:extLst>
      <p:ext uri="{BB962C8B-B14F-4D97-AF65-F5344CB8AC3E}">
        <p14:creationId xmlns:p14="http://schemas.microsoft.com/office/powerpoint/2010/main" val="584512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5D30A648-1FC9-4045-AB09-89392BD603A1}"/>
              </a:ext>
            </a:extLst>
          </p:cNvPr>
          <p:cNvSpPr>
            <a:spLocks noChangeArrowheads="1"/>
          </p:cNvSpPr>
          <p:nvPr/>
        </p:nvSpPr>
        <p:spPr bwMode="auto">
          <a:xfrm>
            <a:off x="569030" y="546127"/>
            <a:ext cx="4422695" cy="628832"/>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Rounded Rectangle 10">
            <a:extLst>
              <a:ext uri="{FF2B5EF4-FFF2-40B4-BE49-F238E27FC236}">
                <a16:creationId xmlns:a16="http://schemas.microsoft.com/office/drawing/2014/main" id="{4FD54F08-CD02-4759-AE71-844ED16A7CED}"/>
              </a:ext>
            </a:extLst>
          </p:cNvPr>
          <p:cNvSpPr>
            <a:spLocks noChangeArrowheads="1"/>
          </p:cNvSpPr>
          <p:nvPr/>
        </p:nvSpPr>
        <p:spPr bwMode="auto">
          <a:xfrm>
            <a:off x="254833" y="1418054"/>
            <a:ext cx="11452485" cy="4801305"/>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D76D1634-AECA-4724-A20C-E15FCA67264C}"/>
              </a:ext>
            </a:extLst>
          </p:cNvPr>
          <p:cNvSpPr txBox="1"/>
          <p:nvPr/>
        </p:nvSpPr>
        <p:spPr>
          <a:xfrm>
            <a:off x="798228" y="607902"/>
            <a:ext cx="6093500" cy="483017"/>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2: </a:t>
            </a:r>
            <a:r>
              <a:rPr kumimoji="0" lang="en-US" sz="24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chấm</a:t>
            </a:r>
            <a:r>
              <a:rPr kumimoji="0" 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phẩy</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FC3E80A9-DEAB-4C3C-B524-1BFAF85FB55E}"/>
              </a:ext>
            </a:extLst>
          </p:cNvPr>
          <p:cNvSpPr txBox="1"/>
          <p:nvPr/>
        </p:nvSpPr>
        <p:spPr>
          <a:xfrm>
            <a:off x="484682" y="1641144"/>
            <a:ext cx="11138288" cy="1460721"/>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chấm</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phẩy</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ra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EC81BE1D-A6B7-4F0B-A8FE-14538F6F781B}"/>
              </a:ext>
            </a:extLst>
          </p:cNvPr>
          <p:cNvSpPr txBox="1"/>
          <p:nvPr/>
        </p:nvSpPr>
        <p:spPr>
          <a:xfrm>
            <a:off x="254833" y="3356203"/>
            <a:ext cx="11452485" cy="2863156"/>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cuộc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buồn</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tẻ</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buồn</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chim</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bẫy</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ra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trẻ</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nhớ</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bao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dì</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ghẻ</a:t>
            </a: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US" sz="24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Thời</a:t>
            </a:r>
            <a:r>
              <a:rPr kumimoji="0" lang="en-US" sz="2400" b="1"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sz="2400" b="1"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ấu</a:t>
            </a:r>
            <a:r>
              <a:rPr kumimoji="0" lang="en-US" sz="2400" b="1"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Go-</a:t>
            </a:r>
            <a:r>
              <a:rPr kumimoji="0" lang="en-US" sz="2400" b="1"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rơ</a:t>
            </a:r>
            <a:r>
              <a:rPr kumimoji="0" lang="en-US" sz="2400" b="1"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US" sz="24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060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P spid="9" grpId="0"/>
      <p:bldP spid="11"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3F7EE8FA-A7E3-4CAF-A382-20303274D188}"/>
              </a:ext>
            </a:extLst>
          </p:cNvPr>
          <p:cNvSpPr>
            <a:spLocks noChangeArrowheads="1"/>
          </p:cNvSpPr>
          <p:nvPr/>
        </p:nvSpPr>
        <p:spPr bwMode="auto">
          <a:xfrm>
            <a:off x="416630" y="854439"/>
            <a:ext cx="11425600" cy="5291528"/>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CC037885-0F9F-40BD-96BC-5A3670984072}"/>
              </a:ext>
            </a:extLst>
          </p:cNvPr>
          <p:cNvSpPr txBox="1"/>
          <p:nvPr/>
        </p:nvSpPr>
        <p:spPr>
          <a:xfrm>
            <a:off x="530603" y="1283380"/>
            <a:ext cx="11130793" cy="4291239"/>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khốn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khổ</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Nhuận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Thổ</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khốn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khổ</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tàn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nhẫn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bao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nhiêu</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4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Cố</a:t>
            </a:r>
            <a:r>
              <a:rPr kumimoji="0" lang="en-US" sz="24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hương</a:t>
            </a:r>
            <a:r>
              <a:rPr kumimoji="0" lang="en-US" sz="24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Lỗ</a:t>
            </a:r>
            <a:r>
              <a:rPr kumimoji="0" lang="en-US" sz="24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Tấn</a:t>
            </a:r>
            <a:r>
              <a:rPr kumimoji="0" lang="en-US" sz="24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lvl="0" indent="0" algn="just" defTabSz="914400" rtl="0" eaLnBrk="1" fontAlgn="auto" latinLnBrk="0" hangingPunct="1">
              <a:lnSpc>
                <a:spcPct val="115000"/>
              </a:lnSpc>
              <a:spcBef>
                <a:spcPts val="0"/>
              </a:spcBef>
              <a:spcAft>
                <a:spcPts val="1200"/>
              </a:spcAft>
              <a:buClrTx/>
              <a:buSzTx/>
              <a:buFontTx/>
              <a:buNone/>
              <a:tabLst/>
              <a:defRPr/>
            </a:pP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Theo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báo</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cáo</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khoa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đoàn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thám</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hiểm</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Hội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địa</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lý</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Hoàng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Anh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gần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hang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cao</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rộng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bãi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bãi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rộng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ngầm</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hang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rộng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thạch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nhũ</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tráng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kì</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ảo</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sông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ngầm</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lvl="0" indent="0" algn="just" defTabSz="914400" rtl="0" eaLnBrk="1" fontAlgn="auto" latinLnBrk="0" hangingPunct="1">
              <a:lnSpc>
                <a:spcPct val="115000"/>
              </a:lnSpc>
              <a:spcBef>
                <a:spcPts val="0"/>
              </a:spcBef>
              <a:spcAft>
                <a:spcPts val="1200"/>
              </a:spcAft>
              <a:buClrTx/>
              <a:buSzTx/>
              <a:buFontTx/>
              <a:buNone/>
              <a:tabLst/>
              <a:defRPr/>
            </a:pP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nhộn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nhịp</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dòng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sông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than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hầm</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gỗ</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đước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sản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xuất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loại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than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nổi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miền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Nam;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bè</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ban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đêm</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ánh</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đèn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măng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sông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rực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phố</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nổi</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1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A7CB3061-5C49-4203-9353-697D26C074D5}"/>
              </a:ext>
            </a:extLst>
          </p:cNvPr>
          <p:cNvSpPr>
            <a:spLocks noChangeArrowheads="1"/>
          </p:cNvSpPr>
          <p:nvPr/>
        </p:nvSpPr>
        <p:spPr bwMode="auto">
          <a:xfrm>
            <a:off x="416631" y="1229192"/>
            <a:ext cx="11215737" cy="4961746"/>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42D170DC-4901-4B2D-84DC-FC3924B83148}"/>
              </a:ext>
            </a:extLst>
          </p:cNvPr>
          <p:cNvSpPr txBox="1"/>
          <p:nvPr/>
        </p:nvSpPr>
        <p:spPr>
          <a:xfrm>
            <a:off x="559632" y="1659124"/>
            <a:ext cx="10952813" cy="4170181"/>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4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a)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Tác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dụng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của</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dấu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chấm</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phẩy</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Đánh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dấu</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ranh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giới</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các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bộ</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phận</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trong</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phép</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liệt</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kê</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phức</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tạp</a:t>
            </a:r>
            <a:r>
              <a:rPr kumimoji="0" lang="en-US" sz="2400" b="0" i="0" u="none" strike="noStrike" kern="1200" cap="none" spc="0" normalizeH="0" baseline="0" noProof="0" dirty="0">
                <a:ln>
                  <a:noFill/>
                </a:ln>
                <a:solidFill>
                  <a:srgbClr val="4A4A4A"/>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4A4A4A"/>
                </a:solidFill>
                <a:effectLst/>
                <a:uLnTx/>
                <a:uFillTx/>
                <a:latin typeface="Times New Roman" panose="02020603050405020304" pitchFamily="18" charset="0"/>
                <a:ea typeface="Times New Roman" panose="02020603050405020304" pitchFamily="18" charset="0"/>
                <a:cs typeface="+mn-cs"/>
              </a:rPr>
              <a:t>cụ</a:t>
            </a:r>
            <a:r>
              <a:rPr kumimoji="0" lang="en-US" sz="2400" b="0" i="0" u="none" strike="noStrike" kern="1200" cap="none" spc="0" normalizeH="0" baseline="0" noProof="0" dirty="0">
                <a:ln>
                  <a:noFill/>
                </a:ln>
                <a:solidFill>
                  <a:srgbClr val="4A4A4A"/>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4A4A4A"/>
                </a:solidFill>
                <a:effectLst/>
                <a:uLnTx/>
                <a:uFillTx/>
                <a:latin typeface="Times New Roman" panose="02020603050405020304" pitchFamily="18" charset="0"/>
                <a:ea typeface="Times New Roman" panose="02020603050405020304" pitchFamily="18" charset="0"/>
                <a:cs typeface="+mn-cs"/>
              </a:rPr>
              <a:t>thể</a:t>
            </a:r>
            <a:r>
              <a:rPr kumimoji="0" lang="en-US" sz="2400" b="0" i="0" u="none" strike="noStrike" kern="1200" cap="none" spc="0" normalizeH="0" baseline="0" noProof="0" dirty="0">
                <a:ln>
                  <a:noFill/>
                </a:ln>
                <a:solidFill>
                  <a:srgbClr val="4A4A4A"/>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4A4A4A"/>
                </a:solidFill>
                <a:effectLst/>
                <a:uLnTx/>
                <a:uFillTx/>
                <a:latin typeface="Times New Roman" panose="02020603050405020304" pitchFamily="18" charset="0"/>
                <a:ea typeface="Times New Roman" panose="02020603050405020304" pitchFamily="18" charset="0"/>
                <a:cs typeface="+mn-cs"/>
              </a:rPr>
              <a:t>là</a:t>
            </a:r>
            <a:r>
              <a:rPr kumimoji="0" lang="en-US" sz="2400" b="0" i="0" u="none" strike="noStrike" kern="1200" cap="none" spc="0" normalizeH="0" baseline="0" noProof="0" dirty="0">
                <a:ln>
                  <a:noFill/>
                </a:ln>
                <a:solidFill>
                  <a:srgbClr val="4A4A4A"/>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ngăn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cách</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các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vế</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của</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một</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câu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ghép</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phức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tạp</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4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Tác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dụng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của</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dấu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chấm</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phẩy</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Đánh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dấu</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ranh</a:t>
            </a:r>
            <a:r>
              <a:rPr kumimoji="0" lang="en-US" sz="24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mn-cs"/>
              </a:rPr>
              <a:t>giới</a:t>
            </a:r>
            <a:r>
              <a:rPr kumimoji="0" lang="en-US" sz="2400" b="0" i="0" u="none" strike="noStrike" kern="1200" cap="none" spc="0" normalizeH="0" baseline="0" noProof="0" dirty="0">
                <a:ln>
                  <a:noFill/>
                </a:ln>
                <a:solidFill>
                  <a:srgbClr val="4A4A4A"/>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4A4A4A"/>
                </a:solidFill>
                <a:effectLst/>
                <a:uLnTx/>
                <a:uFillTx/>
                <a:latin typeface="Times New Roman" panose="02020603050405020304" pitchFamily="18" charset="0"/>
                <a:ea typeface="Times New Roman" panose="02020603050405020304" pitchFamily="18" charset="0"/>
                <a:cs typeface="+mn-cs"/>
              </a:rPr>
              <a:t>cụ</a:t>
            </a:r>
            <a:r>
              <a:rPr kumimoji="0" lang="en-US" sz="2400" b="0" i="0" u="none" strike="noStrike" kern="1200" cap="none" spc="0" normalizeH="0" baseline="0" noProof="0" dirty="0">
                <a:ln>
                  <a:noFill/>
                </a:ln>
                <a:solidFill>
                  <a:srgbClr val="4A4A4A"/>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4A4A4A"/>
                </a:solidFill>
                <a:effectLst/>
                <a:uLnTx/>
                <a:uFillTx/>
                <a:latin typeface="Times New Roman" panose="02020603050405020304" pitchFamily="18" charset="0"/>
                <a:ea typeface="Times New Roman" panose="02020603050405020304" pitchFamily="18" charset="0"/>
                <a:cs typeface="+mn-cs"/>
              </a:rPr>
              <a:t>thể</a:t>
            </a:r>
            <a:r>
              <a:rPr kumimoji="0" lang="en-US" sz="2400" b="0" i="0" u="none" strike="noStrike" kern="1200" cap="none" spc="0" normalizeH="0" baseline="0" noProof="0" dirty="0">
                <a:ln>
                  <a:noFill/>
                </a:ln>
                <a:solidFill>
                  <a:srgbClr val="4A4A4A"/>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4A4A4A"/>
                </a:solidFill>
                <a:effectLst/>
                <a:uLnTx/>
                <a:uFillTx/>
                <a:latin typeface="Times New Roman" panose="02020603050405020304" pitchFamily="18" charset="0"/>
                <a:ea typeface="Times New Roman" panose="02020603050405020304" pitchFamily="18" charset="0"/>
                <a:cs typeface="+mn-cs"/>
              </a:rPr>
              <a:t>là</a:t>
            </a:r>
            <a:r>
              <a:rPr kumimoji="0" lang="en-US" sz="2400" b="0" i="0" u="none" strike="noStrike" kern="1200" cap="none" spc="0" normalizeH="0" baseline="0" noProof="0" dirty="0">
                <a:ln>
                  <a:noFill/>
                </a:ln>
                <a:solidFill>
                  <a:srgbClr val="4A4A4A"/>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ngăn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cách</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các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bộ</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phận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cùng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làm</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vị</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ngữ</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trong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câu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30480" marR="30480" lvl="0" indent="0" algn="just" defTabSz="914400" rtl="0" eaLnBrk="1" fontAlgn="auto" latinLnBrk="0" hangingPunct="1">
              <a:lnSpc>
                <a:spcPct val="115000"/>
              </a:lnSpc>
              <a:spcBef>
                <a:spcPts val="0"/>
              </a:spcBef>
              <a:spcAft>
                <a:spcPts val="120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chấm</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phẩy</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ranh</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phận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phép</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liệt</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phức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tạp</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0480" marR="30480" lvl="0" indent="0" algn="just" defTabSz="914400" rtl="0" eaLnBrk="1" fontAlgn="auto" latinLnBrk="0" hangingPunct="1">
              <a:lnSpc>
                <a:spcPct val="115000"/>
              </a:lnSpc>
              <a:spcBef>
                <a:spcPts val="0"/>
              </a:spcBef>
              <a:spcAft>
                <a:spcPts val="120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chấm</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phẩy</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ngăn</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ranh</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vế</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ghép</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cấu</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tạo</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phức</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tạp</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6054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246438" y="322263"/>
            <a:ext cx="6638925" cy="1360487"/>
          </a:xfrm>
          <a:prstGeom prst="roundRect">
            <a:avLst>
              <a:gd name="adj" fmla="val 16667"/>
            </a:avLst>
          </a:prstGeom>
          <a:solidFill>
            <a:srgbClr val="FFFF00"/>
          </a:solidFill>
          <a:ln w="25400">
            <a:solidFill>
              <a:srgbClr val="243F60"/>
            </a:solidFill>
            <a:round/>
            <a:headEnd/>
            <a:tailEnd/>
          </a:ln>
        </p:spPr>
        <p:txBody>
          <a:bodyPr anchor="ct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482601" y="1722437"/>
            <a:ext cx="4210050" cy="62865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Rounded Rectangle 10"/>
          <p:cNvSpPr>
            <a:spLocks noChangeArrowheads="1"/>
          </p:cNvSpPr>
          <p:nvPr/>
        </p:nvSpPr>
        <p:spPr bwMode="auto">
          <a:xfrm>
            <a:off x="211138" y="2573337"/>
            <a:ext cx="11782425" cy="3779838"/>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2936875" y="454025"/>
            <a:ext cx="7075488" cy="1136650"/>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15000"/>
              </a:lnSpc>
              <a:spcBef>
                <a:spcPct val="0"/>
              </a:spcBef>
              <a:spcAft>
                <a:spcPts val="1000"/>
              </a:spcAft>
              <a:buClrTx/>
              <a:buSzTx/>
              <a:buFontTx/>
              <a:buNone/>
              <a:tabLst/>
              <a:defRPr/>
            </a:pPr>
            <a:r>
              <a:rPr kumimoji="0" lang="en-US" sz="28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ÔN TẬP KĨ NĂNG VIẾT: </a:t>
            </a:r>
            <a:endPar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Viết</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đoạn</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văn</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nêu</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cảm</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nghĩ</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về</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một</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bài</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thơ</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lục</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bát</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10" name="TextBox 9"/>
          <p:cNvSpPr txBox="1">
            <a:spLocks noChangeArrowheads="1"/>
          </p:cNvSpPr>
          <p:nvPr/>
        </p:nvSpPr>
        <p:spPr bwMode="auto">
          <a:xfrm>
            <a:off x="604838" y="1793875"/>
            <a:ext cx="6094413" cy="49053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sym typeface="Wingdings" pitchFamily="2" charset="2"/>
              </a:rPr>
              <a:t></a:t>
            </a:r>
            <a:r>
              <a:rPr kumimoji="0" lang="en-US" sz="2400" b="0"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NHẮC LẠI LÍ THUYẾT </a:t>
            </a:r>
            <a:endParaRPr kumimoji="0" lang="en-US" sz="2400" b="0" i="0" u="none" strike="noStrike" kern="1200" cap="none" spc="0" normalizeH="0" baseline="0" noProof="0" dirty="0">
              <a:ln>
                <a:noFill/>
              </a:ln>
              <a:solidFill>
                <a:srgbClr val="FF0000"/>
              </a:solidFill>
              <a:effectLst/>
              <a:uLnTx/>
              <a:uFillTx/>
              <a:latin typeface="Calibri" pitchFamily="34" charset="0"/>
              <a:ea typeface="+mn-ea"/>
              <a:cs typeface="Times New Roman" pitchFamily="18" charset="0"/>
            </a:endParaRPr>
          </a:p>
        </p:txBody>
      </p:sp>
      <p:sp>
        <p:nvSpPr>
          <p:cNvPr id="12" name="TextBox 11"/>
          <p:cNvSpPr txBox="1">
            <a:spLocks noChangeArrowheads="1"/>
          </p:cNvSpPr>
          <p:nvPr/>
        </p:nvSpPr>
        <p:spPr bwMode="auto">
          <a:xfrm>
            <a:off x="685801" y="2698750"/>
            <a:ext cx="6094412"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363636"/>
                </a:solidFill>
                <a:effectLst/>
                <a:uLnTx/>
                <a:uFillTx/>
                <a:latin typeface="Times New Roman" pitchFamily="18" charset="0"/>
                <a:ea typeface="+mn-ea"/>
                <a:cs typeface="Times New Roman" pitchFamily="18" charset="0"/>
              </a:rPr>
              <a:t>1. Đoạn văn là gì?</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4" name="TextBox 13"/>
          <p:cNvSpPr txBox="1">
            <a:spLocks noChangeArrowheads="1"/>
          </p:cNvSpPr>
          <p:nvPr/>
        </p:nvSpPr>
        <p:spPr bwMode="auto">
          <a:xfrm>
            <a:off x="376238" y="3246437"/>
            <a:ext cx="11526838" cy="303212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Đoạn văn là bộ phận của văn bản, có chủ đề thống nhất, có kết cấu hoàn chỉnh được đánh dấu từ chỗ viết hoa lùi đầu dòng đến chỗ chấm xuống dòng.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Về nội dung:</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đoạn văn thường diễn đạt một ý tương </a:t>
            </a:r>
            <a:r>
              <a:rPr kumimoji="0" lang="en-US" sz="2400" b="1" i="0" u="none" strike="noStrike" kern="1200" cap="none" spc="0" normalizeH="0" baseline="0" noProof="0">
                <a:ln>
                  <a:noFill/>
                </a:ln>
                <a:solidFill>
                  <a:srgbClr val="0070C0"/>
                </a:solidFill>
                <a:effectLst/>
                <a:uLnTx/>
                <a:uFillTx/>
                <a:latin typeface="Times New Roman" pitchFamily="18" charset="0"/>
                <a:ea typeface="MS Mincho" pitchFamily="49" charset="-128"/>
                <a:cs typeface="Arial" charset="0"/>
              </a:rPr>
              <a:t>I</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đối hoàn chỉnh. Các câu trong đoạn văn thường liên kết chặt chẽ với nhau để cùng làm rõ nội dung.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Về hình thức:</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mỗi đoạn văn bao gồm một số câu văn có liên kết với nhau về mặt hình thức, thể hiện bằng các phép liên kết; mỗi đoạn văn được bắt đầu bằng chữ viết hoa lùi đầu dòng và kết thúc bằng dấu chấm xuống dòng.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687677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p:bldP spid="10" grpId="0"/>
      <p:bldP spid="12" grpId="0"/>
      <p:bldP spid="14"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98463" y="1079500"/>
            <a:ext cx="11395075" cy="397192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619125" y="1682750"/>
            <a:ext cx="8689975"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2. Viết đoạn văn nêu cảm nghĩ về bài thơ lục bát</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398463" y="2439988"/>
            <a:ext cx="11395075" cy="1757362"/>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Là ghi lại những cảm xúc của bản thân về bài thơ đó.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Người viết cần trả lời câu hỏi: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Bài thơ gợi cho em những cảm nghĩ gì?</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Đoạn văn có thể chỉ nêu cảm nghĩ về một chi tiết nội dung hoặc nghệ thuật của bài thơ lục bát mà em có ấn tượng và yêu thích.</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09047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179388" y="479425"/>
            <a:ext cx="11857037" cy="623570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523875" y="623888"/>
            <a:ext cx="10253663"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3. Các bước làm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viết đoạn văn nêu cảm nghĩ về bài thơ lục bát</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523875" y="1214438"/>
            <a:ext cx="6116638" cy="48418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 Bước 1: Chuẩn bị:</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523875" y="1731963"/>
            <a:ext cx="10361613" cy="1331912"/>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4A4A4A"/>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Đọc kĩ đề bài và xác định yêu cầu của đề.</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Chọn bài thơ mà em sẽ phát biểu cảm nghĩ.</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Đọc kĩ lại bài thơ để hiểu bài thơ.</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1" name="TextBox 10"/>
          <p:cNvSpPr txBox="1">
            <a:spLocks noChangeArrowheads="1"/>
          </p:cNvSpPr>
          <p:nvPr/>
        </p:nvSpPr>
        <p:spPr bwMode="auto">
          <a:xfrm>
            <a:off x="415925" y="3017838"/>
            <a:ext cx="6116638"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36363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Bước 2: Tìm ý và lập dàn ý</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3" name="TextBox 12"/>
          <p:cNvSpPr txBox="1">
            <a:spLocks noChangeArrowheads="1"/>
          </p:cNvSpPr>
          <p:nvPr/>
        </p:nvSpPr>
        <p:spPr bwMode="auto">
          <a:xfrm>
            <a:off x="554038" y="3500438"/>
            <a:ext cx="6116637" cy="48418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a.Tìm ý</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5" name="TextBox 14"/>
          <p:cNvSpPr txBox="1">
            <a:spLocks noChangeArrowheads="1"/>
          </p:cNvSpPr>
          <p:nvPr/>
        </p:nvSpPr>
        <p:spPr bwMode="auto">
          <a:xfrm>
            <a:off x="415925" y="3984625"/>
            <a:ext cx="11063288" cy="256698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Xác định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cảm xúc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mà bài thơ mang lại.</a:t>
            </a: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Xác định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chủ đề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của bài thơ.</a:t>
            </a: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Tìm và xác định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ý nghĩa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của những từ ngữ, hình ảnh độc đáo, biện pháp tu từ…có trong bài thơ.</a:t>
            </a: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Ghi nhanh </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những cụm từ thể hiện ý tưởng trên.</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345233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barn(inVertical)">
                                      <p:cBhvr>
                                        <p:cTn id="3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9" grpId="0"/>
      <p:bldP spid="11" grpId="0"/>
      <p:bldP spid="13" grpId="0"/>
      <p:bldP spid="15"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57225" y="590550"/>
            <a:ext cx="11304588" cy="57054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TextBox 4"/>
          <p:cNvSpPr txBox="1">
            <a:spLocks noChangeArrowheads="1"/>
          </p:cNvSpPr>
          <p:nvPr/>
        </p:nvSpPr>
        <p:spPr bwMode="auto">
          <a:xfrm>
            <a:off x="1008063" y="944563"/>
            <a:ext cx="6092825" cy="48418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b. Lập dàn ý.</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
        <p:nvSpPr>
          <p:cNvPr id="6" name="TextBox 5">
            <a:extLst/>
          </p:cNvPr>
          <p:cNvSpPr txBox="1"/>
          <p:nvPr/>
        </p:nvSpPr>
        <p:spPr>
          <a:xfrm>
            <a:off x="657225" y="1635125"/>
            <a:ext cx="11012488" cy="4097338"/>
          </a:xfrm>
          <a:prstGeom prst="rect">
            <a:avLst/>
          </a:prstGeom>
          <a:noFill/>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Sắp xếp các ý theo trình tự cảm xúc thành một dàn ý gồm 3 phần:</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*Mở đoạn</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Giới thiệu nhan đề, tác giả và cảm xúc chung về bài thơ.</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 Thân đoạn:</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Trình bày chi tiết cảm xúc về nội dung và nghệ thuật của bài thơ. </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tab pos="1385888" algn="l"/>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Chỉ ra nội dung hoặc nghệ thuật cụ thể của bài thơ khiến em yêu thích và có nhiều cảm xúc, suy nghĩ.</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Nêu lên các lí do khiến em thích.</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 Kết đoạn</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Khẳng định lại cảm xúc về bài thơ và ý nghĩa của nó đối với bản thân.</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303641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630238"/>
            <a:ext cx="11336338" cy="4976812"/>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839788" y="1068388"/>
            <a:ext cx="6115050" cy="48418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Bước 3</a:t>
            </a:r>
            <a:r>
              <a:rPr kumimoji="0" lang="en-US" sz="2400" b="1" i="0" u="none" strike="noStrike" kern="1200" cap="none" spc="0" normalizeH="0" baseline="0" noProof="0">
                <a:ln>
                  <a:noFill/>
                </a:ln>
                <a:solidFill>
                  <a:srgbClr val="36363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Viết</a:t>
            </a:r>
            <a:r>
              <a:rPr kumimoji="0" lang="en-US" sz="2400" b="0"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503238" y="1760538"/>
            <a:ext cx="11312525" cy="906462"/>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Viết đoạn văn theo dàn ý đã lập. Chú ý lựa chọn các từ ngữ phù hợp để diễn tả cảm nghĩ của em về bài thơ.</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503238" y="2811463"/>
            <a:ext cx="6115050"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Bước 4: Kiểm tra và chỉnh sửa</a:t>
            </a:r>
            <a:r>
              <a:rPr kumimoji="0" lang="en-US" sz="2400" b="1" i="0" u="none" strike="noStrike" kern="1200" cap="none" spc="0" normalizeH="0" baseline="0" noProof="0">
                <a:ln>
                  <a:noFill/>
                </a:ln>
                <a:solidFill>
                  <a:srgbClr val="363636"/>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1" name="TextBox 10"/>
          <p:cNvSpPr txBox="1">
            <a:spLocks noChangeArrowheads="1"/>
          </p:cNvSpPr>
          <p:nvPr/>
        </p:nvSpPr>
        <p:spPr bwMode="auto">
          <a:xfrm>
            <a:off x="503238" y="3582988"/>
            <a:ext cx="11196637" cy="1331912"/>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4A4A4A"/>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Kiểm tra dàn ý</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đã xây dựng và xác định các lỗi về nội dung cần chỉnh sửa.</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Kiểm tra đoạn văn</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đã viết, phát hiện và tìm cách sửa các lỗi về viết: dùng từ, chính tả, ngữ pháp, trình bày,...</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90752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9" grpId="0"/>
      <p:bldP spid="11"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806450" y="309563"/>
            <a:ext cx="3321050" cy="628650"/>
          </a:xfrm>
          <a:prstGeom prst="roundRect">
            <a:avLst>
              <a:gd name="adj" fmla="val 16667"/>
            </a:avLst>
          </a:prstGeom>
          <a:solidFill>
            <a:srgbClr val="92D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1214438" y="388938"/>
            <a:ext cx="6092825"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070C0"/>
                </a:solidFill>
                <a:effectLst/>
                <a:uLnTx/>
                <a:uFillTx/>
                <a:latin typeface="Times New Roman" pitchFamily="18" charset="0"/>
                <a:ea typeface="+mn-ea"/>
                <a:cs typeface="Times New Roman" pitchFamily="18" charset="0"/>
              </a:rPr>
              <a:t>II. Thực hành</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735012" y="2436811"/>
            <a:ext cx="10733088" cy="917575"/>
          </a:xfrm>
          <a:prstGeom prst="rect">
            <a:avLst/>
          </a:prstGeom>
          <a:blipFill>
            <a:blip r:embed="rId2"/>
            <a:tile tx="0" ty="0" sx="100000" sy="100000" flip="none" algn="tl"/>
          </a:blip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1.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Đề</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bài</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1: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Em</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hãy</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viết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một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đoạn</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văn</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phát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biểu</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cảm</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nghĩ</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về</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một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bài</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ca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dao</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Công</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cha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như</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núi</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ngất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trời</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12" name="TextBox 11"/>
          <p:cNvSpPr txBox="1">
            <a:spLocks noChangeArrowheads="1"/>
          </p:cNvSpPr>
          <p:nvPr/>
        </p:nvSpPr>
        <p:spPr bwMode="auto">
          <a:xfrm>
            <a:off x="711200" y="1233487"/>
            <a:ext cx="10756900" cy="908050"/>
          </a:xfrm>
          <a:prstGeom prst="rect">
            <a:avLst/>
          </a:prstGeom>
          <a:blipFill>
            <a:blip r:embed="rId3"/>
            <a:tile tx="0" ty="0" sx="100000" sy="100000" flip="none" algn="tl"/>
          </a:blip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Đề</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bài</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Em</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hãy</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viết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một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đoạn</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văn</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phát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biểu</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cảm</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nghĩ</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về</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một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trong</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hai</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bài</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thơ</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lục</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bát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("À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ơi</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tay</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mẹ</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Về</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thăm</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mẹ</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hoặc</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về</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một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bài</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ca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dao</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Việt</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Nam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đã</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học</a:t>
            </a:r>
            <a:r>
              <a:rPr kumimoji="0" lang="en-US" sz="2400" b="0" i="1"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00644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9"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55588" y="434975"/>
            <a:ext cx="11601450" cy="61912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735013" y="508000"/>
            <a:ext cx="11041062" cy="6003925"/>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b. Thời thơ ấu thiếu tình thương của Nguyên Hồng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Hoàn cảnh sống thời ấu thơ:</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Mồ côi cha từ năm 12 tuổi.</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Mẹ đi thêm bước nữa và thường làm ăn xa.</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Sinh ra trong cuộc hôn nhân ép uổng.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Vì cảnh ngộ éo le, gia đình chồng khinh ghét nên mẹ không thể gần gũi Hồng. </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Sự cô đơn, bị khinh ghét:</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Không được gần mẹ.</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Phải sống nhờ vào bà cô cay nghiệt luôn có ý muốn chia rẽ tình cảm mẹ con Hồng.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Tủi thân và khao khát tình mẫu tử: "</a:t>
            </a:r>
            <a:r>
              <a:rPr lang="en-US" sz="2400" i="1">
                <a:solidFill>
                  <a:srgbClr val="0D0D0D"/>
                </a:solidFill>
                <a:latin typeface="Times New Roman" pitchFamily="18" charset="0"/>
                <a:cs typeface="Times New Roman" pitchFamily="18" charset="0"/>
              </a:rPr>
              <a:t>Giá ai cho tôi 1 xu nhỉ…"Không! Không có ai cho tôi cả. Vì người ta có phải mẹ tôi đâu!".</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ea typeface="MS Mincho" pitchFamily="49" charset="-128"/>
                <a:sym typeface="Wingdings" pitchFamily="2" charset="2"/>
              </a:rPr>
              <a:t></a:t>
            </a:r>
            <a:r>
              <a:rPr lang="en-US" sz="2400">
                <a:solidFill>
                  <a:srgbClr val="0D0D0D"/>
                </a:solidFill>
                <a:latin typeface="Times New Roman" pitchFamily="18" charset="0"/>
                <a:cs typeface="Times New Roman" pitchFamily="18" charset="0"/>
              </a:rPr>
              <a:t> Tuổi thơ của Nguyên Hồng thiếu thốn tình cảm gia đình,  khao khát cả vật chất lẫn tình thương nên hình thành trong ông tính nhạy cảm, dễ thông cảm với người bất hạnh.</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89050"/>
            <a:ext cx="11471275" cy="394176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660400" y="1838325"/>
            <a:ext cx="10871200" cy="2735263"/>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a. Bước 1: Chuẩn bị:</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4A4A4A"/>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Đọc kĩ đề bài và xác định yêu cầu của đề:</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Dạng bài: phát biểu cảm nghĩ.</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Đối tượng: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bài ca dao: “Công cha như núi ngất trời”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Đọc kĩ lại bài thơ để hiểu ca dao (đọc lại bài ca dao 3,4 lần, vừa đọc vừa nghĩ đến hình ảnh, ngôn từ để hình dung, xác định được cảm xúc của bản thân)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38397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25425" y="374650"/>
            <a:ext cx="11587163" cy="629602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928688" y="484188"/>
            <a:ext cx="6116637"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b. Bước 2: Tìm ý và lập dàn ý</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584200" y="1076325"/>
            <a:ext cx="6116638"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Tìm ý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1" name="TextBox 10"/>
          <p:cNvSpPr txBox="1">
            <a:spLocks noChangeArrowheads="1"/>
          </p:cNvSpPr>
          <p:nvPr/>
        </p:nvSpPr>
        <p:spPr bwMode="auto">
          <a:xfrm>
            <a:off x="584200" y="1668463"/>
            <a:ext cx="11107738" cy="468947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Xác định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cảm xúc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mà bài ca dao mang lại: khơi dậy trong em niềm xúc động, biết ơn, tự hào về cha mẹ.</a:t>
            </a: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Xác định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chủ đề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của ca dao: Ca ngợi công lao của cha mẹ với con cái và nhắc nhở bổn phận làm con.</a:t>
            </a: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Tìm và xác định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ý nghĩa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của những từ ngữ, hình ảnh độc đáo, biện pháp tu từ…có trong bài ca dao.</a:t>
            </a:r>
          </a:p>
          <a:p>
            <a:pPr marL="0" marR="0" lvl="0" indent="0" algn="just" defTabSz="914400" rtl="0" eaLnBrk="1" fontAlgn="base" latinLnBrk="0" hangingPunct="1">
              <a:lnSpc>
                <a:spcPct val="115000"/>
              </a:lnSpc>
              <a:spcBef>
                <a:spcPct val="0"/>
              </a:spcBef>
              <a:spcAft>
                <a:spcPct val="0"/>
              </a:spcAft>
              <a:buClrTx/>
              <a:buSzTx/>
              <a:buFontTx/>
              <a:buNone/>
              <a:tabLst>
                <a:tab pos="1385888" algn="l"/>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Hình ảnh “</a:t>
            </a:r>
            <a:r>
              <a:rPr kumimoji="0" lang="en-US" sz="2400" b="0" i="1"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Núi ngất trời”, “Nước ở ngoài biển Đông</a:t>
            </a: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tab pos="1385888" algn="l"/>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 Phép so sánh, đối xứng đặc sắc: “</a:t>
            </a:r>
            <a:r>
              <a:rPr kumimoji="0" lang="en-US" sz="2400" b="1"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Công cha – như – núi ngất trời”, “Nghĩa mẹ -như – nước biển Đông”</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tab pos="1385888" algn="l"/>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Nội dung: Nhấn mạnh sự hy sinh lớn lao, tình yêu bao la của cha mẹ dành cho con cái.</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176936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P spid="11"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735013"/>
            <a:ext cx="11396663" cy="574040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752475" y="1073150"/>
            <a:ext cx="10625138" cy="48418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Lập dàn ý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đoạn văn phát biểu cảm nghĩ về bài thơ theo gợi ý:</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625475" y="1689100"/>
            <a:ext cx="10879138" cy="443388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Mở đoạn:</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giới thiệu được bài ca dao : trích bài và dẫn dắt nêu bật cảm nghĩ chung về ca dao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“Công cha như núi ngất trời”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Thân đoạn: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Hình ảnh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Núi ngất trời”, “Nước ở ngoài biển Đông”.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 Phép so sánh, đối xứng đặc sắc: “</a:t>
            </a:r>
            <a:r>
              <a:rPr kumimoji="0" lang="en-US" sz="2400" b="1"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Công cha – như – núi ngất trời”, “Nghĩa mẹ -như – nước biển Đông”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Nhấn mạnh sự hy sinh lớn lao, tình yêu bao la của cha mẹ dành cho con cái.</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Lời nhắc nhở con phải ghi nhớ,</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biết ơn, hiếu thảo và đền đáp công cha nghĩa mẹ</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Kết đoạn:</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Bài ca dao khơi dậy trong mỗi con người tình yêu, sự tôn kính, biết ơn cha mẹ.</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56683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81025" y="590550"/>
            <a:ext cx="11261725" cy="5526088"/>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842963" y="1028700"/>
            <a:ext cx="6094412" cy="482600"/>
          </a:xfrm>
          <a:prstGeom prst="rect">
            <a:avLst/>
          </a:prstGeom>
          <a:noFill/>
          <a:ln w="9525">
            <a:noFill/>
            <a:miter lim="800000"/>
            <a:headEnd/>
            <a:tailEnd/>
          </a:ln>
        </p:spPr>
        <p:txBody>
          <a:bodyPr>
            <a:spAutoFit/>
          </a:bodyPr>
          <a:lstStyle/>
          <a:p>
            <a:pPr marL="342900" marR="0" lvl="0" indent="-342900" algn="just" defTabSz="914400" rtl="0" eaLnBrk="1" fontAlgn="base" latinLnBrk="0" hangingPunct="1">
              <a:lnSpc>
                <a:spcPct val="115000"/>
              </a:lnSpc>
              <a:spcBef>
                <a:spcPct val="0"/>
              </a:spcBef>
              <a:spcAft>
                <a:spcPts val="800"/>
              </a:spcAft>
              <a:buClrTx/>
              <a:buSzTx/>
              <a:buFont typeface="Calibri Light"/>
              <a:buAutoNum type="alphaLcPeriod" startAt="2"/>
              <a:tabLst>
                <a:tab pos="407988" algn="l"/>
                <a:tab pos="1385888" algn="l"/>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Bước 3: Gợi ý cách viết </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
        <p:nvSpPr>
          <p:cNvPr id="7" name="TextBox 6">
            <a:extLst/>
          </p:cNvPr>
          <p:cNvSpPr txBox="1"/>
          <p:nvPr/>
        </p:nvSpPr>
        <p:spPr>
          <a:xfrm>
            <a:off x="842963" y="1947863"/>
            <a:ext cx="10768012" cy="3378200"/>
          </a:xfrm>
          <a:prstGeom prst="rect">
            <a:avLst/>
          </a:prstGeom>
          <a:noFill/>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MĐ</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ctr" defTabSz="914400" rtl="0" eaLnBrk="1" fontAlgn="base" latinLnBrk="0" hangingPunct="1">
              <a:lnSpc>
                <a:spcPct val="115000"/>
              </a:lnSpc>
              <a:spcBef>
                <a:spcPts val="500"/>
              </a:spcBef>
              <a:spcAft>
                <a:spcPts val="1200"/>
              </a:spcAft>
              <a:buClrTx/>
              <a:buSzTx/>
              <a:buFontTx/>
              <a:buNone/>
              <a:tabLst>
                <a:tab pos="1385888" algn="l"/>
              </a:tabLst>
              <a:defRPr/>
            </a:pPr>
            <a: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Công cha như núi ngất trời,</a:t>
            </a:r>
            <a:b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br>
            <a: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Nghĩa mẹ như nước ở ngoài Biển Đông.</a:t>
            </a:r>
            <a:b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br>
            <a: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Núi cao biển rộng mênh mông,</a:t>
            </a:r>
            <a:b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br>
            <a: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Cù lao chín chữ ghi lòng con ơi!</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tab pos="1385888" algn="l"/>
              </a:tabLst>
              <a:defRPr/>
            </a:pPr>
            <a: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Không biết từ bao giờ, bài ca dao trên luôn vang vọng trong tâm hồn mỗi con người, gợi nhắc ta về tình cảm gia đình thiêng liêng, tình yêu thương của cha mẹ với con cái</a:t>
            </a:r>
            <a:r>
              <a:rPr kumimoji="0" lang="en-US" sz="2400" b="1"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 </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362212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928688"/>
            <a:ext cx="11052175" cy="5427662"/>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558800" y="1538288"/>
            <a:ext cx="10909300" cy="43053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TĐ: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Với giọng điệu thủ thỉ, tâm tình của người mẹ với con trong lúc hát ru, mẹ gợi nhắc đến “Công cha”, “nghĩa mẹ”. Đó là cách bày tỏ tình yêu thương con tha thiết. Bằng những hình ảnh so sánh đặc sắc, tác giả dân gian lấy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Núi ngất trời</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để ví với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“Công cha”,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cũng đủ để khẳng định công lao của cha là lớn lao đến vô cùng, vô tận. Còn </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“nghĩa mẹ</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được ví với “nước ở ngoài biển Đông”  bao la, mênh mông không kể xiết. Hình ảnh so sánh cụ thể, lấy cái to lớn, mênh mông, vô tận, vĩnh hằng của thiên nhiên để so sánh với công lao cha mẹ. Hai câu thơ đầu cũng là lời bày tỏ tình yêu thương bao la của cha mẹ với con cái. Tác giả dân gian c</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a ngợi công lao to lớn, những hi sinh  không thể đo đếm của cha mẹ với chúng ta.</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571773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584200"/>
            <a:ext cx="11360150" cy="586105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415925" y="936625"/>
            <a:ext cx="11126788" cy="3455988"/>
          </a:xfrm>
          <a:prstGeom prst="rect">
            <a:avLst/>
          </a:prstGeom>
          <a:noFill/>
          <a:ln w="9525">
            <a:noFill/>
            <a:miter lim="800000"/>
            <a:headEnd/>
            <a:tailEnd/>
          </a:ln>
        </p:spPr>
        <p:txBody>
          <a:bodyPr>
            <a:spAutoFit/>
          </a:bodyPr>
          <a:lstStyle/>
          <a:p>
            <a:pPr marL="30163" marR="0" lvl="0" indent="0" algn="just" defTabSz="914400" rtl="0" eaLnBrk="1" fontAlgn="base" latinLnBrk="0" hangingPunct="1">
              <a:lnSpc>
                <a:spcPct val="115000"/>
              </a:lnSpc>
              <a:spcBef>
                <a:spcPts val="500"/>
              </a:spcBef>
              <a:spcAft>
                <a:spcPts val="120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Hai câu sau là lời nhắn gửi thiết tha với con. Để con ghi nhớ, bài ca dao dùng cách lặp lại hình ảnh như một khẳng định để con khắc cốt ghi tâm </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“Núi cao, biển rộng mênh mông”.</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Các tính từ tiên tiếp xuất hiện như mở ra trước mắt con một khung trời bao lao, vô tận, vĩnh hằng của thiên nhiên. Hay nói đúng hơn là khắc sâu tình yêu, đức hi sinh, công lao của cha mẹ với con. Chín chữ cù lao kể sao cho xiết! Cụm từ “</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ghi lòng con ơi!”</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cuối bài ca dao tạo âm vang tha thiết. Lời nhắn gửi xúc động để con ghi lòng tức là luôn nhớ, không bao giờ được quên. Chỉ thế thôi, bài ca nhắc nhở bổn phận làm con phải biết ơn, yêu kính, hiếu thảo với cha mẹ!</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649288" y="4700588"/>
            <a:ext cx="10758487" cy="1331912"/>
          </a:xfrm>
          <a:prstGeom prst="rect">
            <a:avLst/>
          </a:prstGeom>
          <a:noFill/>
          <a:ln w="9525">
            <a:noFill/>
            <a:miter lim="800000"/>
            <a:headEnd/>
            <a:tailEnd/>
          </a:ln>
        </p:spPr>
        <p:txBody>
          <a:bodyPr>
            <a:spAutoFit/>
          </a:bodyPr>
          <a:lstStyle/>
          <a:p>
            <a:pPr marL="30163" marR="0" lvl="0" indent="0" algn="just" defTabSz="914400" rtl="0" eaLnBrk="1" fontAlgn="base" latinLnBrk="0" hangingPunct="1">
              <a:lnSpc>
                <a:spcPct val="115000"/>
              </a:lnSpc>
              <a:spcBef>
                <a:spcPts val="500"/>
              </a:spcBef>
              <a:spcAft>
                <a:spcPts val="1200"/>
              </a:spcAft>
              <a:buClrTx/>
              <a:buSzTx/>
              <a:buFontTx/>
              <a:buNone/>
              <a:tabLst/>
              <a:defRPr/>
            </a:pPr>
            <a:r>
              <a:rPr kumimoji="0" lang="en-US" sz="24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KĐ:</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Bằng những câu thơ lục bát nhẹ nhàng, giọng thơ tâm tình, sâu lắng, bài ca dao đã làm xúc động bao tâm hồn, là tiếng gọi nhớ về cha mẹ, quê hương cho ai xa quê, xa cha mẹ.</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21417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p:cNvSpPr>
            <a:spLocks noChangeArrowheads="1"/>
          </p:cNvSpPr>
          <p:nvPr/>
        </p:nvSpPr>
        <p:spPr bwMode="auto">
          <a:xfrm>
            <a:off x="3652838" y="2020888"/>
            <a:ext cx="4886325" cy="631825"/>
          </a:xfrm>
          <a:prstGeom prst="roundRect">
            <a:avLst>
              <a:gd name="adj" fmla="val 16667"/>
            </a:avLst>
          </a:prstGeom>
          <a:noFill/>
          <a:ln w="25400">
            <a:solidFill>
              <a:srgbClr val="243F60"/>
            </a:solidFill>
            <a:round/>
            <a:headEnd/>
            <a:tailEnd/>
          </a:ln>
        </p:spPr>
        <p:txBody>
          <a:bodyPr anchor="ct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679450" y="812800"/>
            <a:ext cx="10975975" cy="908050"/>
          </a:xfrm>
          <a:prstGeom prst="rect">
            <a:avLst/>
          </a:prstGeom>
          <a:blipFill>
            <a:blip r:embed="rId2"/>
            <a:tile tx="0" ty="0" sx="100000" sy="100000" flip="none" algn="tl"/>
          </a:blipFill>
          <a:ln w="9525">
            <a:noFill/>
            <a:miter lim="800000"/>
            <a:headEnd/>
            <a:tailEnd/>
          </a:ln>
        </p:spPr>
        <p:txBody>
          <a:bodyPr>
            <a:spAutoFit/>
          </a:bodyPr>
          <a:lstStyle/>
          <a:p>
            <a:pPr marL="30163" marR="0" lvl="0" indent="0" algn="ctr" defTabSz="914400" rtl="0" eaLnBrk="1" fontAlgn="base" latinLnBrk="0" hangingPunct="1">
              <a:lnSpc>
                <a:spcPct val="115000"/>
              </a:lnSpc>
              <a:spcBef>
                <a:spcPts val="500"/>
              </a:spcBef>
              <a:spcAft>
                <a:spcPts val="120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2. Đề bài 2: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Em hãy viết một đoạn văn phát biểu cảm nghĩ về bài thơ “À ơi tay mẹ" của nhà thơ Bình Nguyên.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3049588" y="2128838"/>
            <a:ext cx="6092825" cy="482600"/>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Hướng dẫn HS: Tìm ý và lập dàn ý</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Rounded Rectangle 10"/>
          <p:cNvSpPr>
            <a:spLocks noChangeArrowheads="1"/>
          </p:cNvSpPr>
          <p:nvPr/>
        </p:nvSpPr>
        <p:spPr bwMode="auto">
          <a:xfrm>
            <a:off x="554038" y="3017838"/>
            <a:ext cx="11187112" cy="3622675"/>
          </a:xfrm>
          <a:prstGeom prst="roundRect">
            <a:avLst>
              <a:gd name="adj" fmla="val 16667"/>
            </a:avLst>
          </a:prstGeom>
          <a:noFill/>
          <a:ln w="25400">
            <a:solidFill>
              <a:srgbClr val="243F60"/>
            </a:solidFill>
            <a:round/>
            <a:headEnd/>
            <a:tailEnd/>
          </a:ln>
        </p:spPr>
        <p:txBody>
          <a:bodyPr anchor="ct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1" name="TextBox 10"/>
          <p:cNvSpPr txBox="1">
            <a:spLocks noChangeArrowheads="1"/>
          </p:cNvSpPr>
          <p:nvPr/>
        </p:nvSpPr>
        <p:spPr bwMode="auto">
          <a:xfrm>
            <a:off x="679450" y="3152775"/>
            <a:ext cx="6092825" cy="49212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a. Tìm ý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3" name="TextBox 12"/>
          <p:cNvSpPr txBox="1">
            <a:spLocks noChangeArrowheads="1"/>
          </p:cNvSpPr>
          <p:nvPr/>
        </p:nvSpPr>
        <p:spPr bwMode="auto">
          <a:xfrm>
            <a:off x="579438" y="3617913"/>
            <a:ext cx="11099800" cy="28702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Xác định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cảm xúc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mà bài thơ mang lại: khơi dậy trong em niềm xúc động, biết ơn, tự hào về mẹ, về tình mẫu tử.</a:t>
            </a: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Xác định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chủ đề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của ca thơ: tình mẫu tử thiêng liêng, hình ảnh người mẹ Việt Nam điển hình.</a:t>
            </a:r>
          </a:p>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Tìm và xác định </a:t>
            </a:r>
            <a:r>
              <a:rPr kumimoji="0" lang="en-US" sz="2400" b="0"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ý nghĩa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của những từ ngữ, hình ảnh độc đáo, biện pháp tu từ…có trong bài thơ.</a:t>
            </a:r>
          </a:p>
        </p:txBody>
      </p:sp>
    </p:spTree>
    <p:extLst>
      <p:ext uri="{BB962C8B-B14F-4D97-AF65-F5344CB8AC3E}">
        <p14:creationId xmlns:p14="http://schemas.microsoft.com/office/powerpoint/2010/main" val="779665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arn(inVertical)">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animBg="1"/>
      <p:bldP spid="11" grpId="0"/>
      <p:bldP spid="13"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823913"/>
            <a:ext cx="11380788" cy="5621337"/>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a:extLst/>
          </p:cNvPr>
          <p:cNvSpPr txBox="1"/>
          <p:nvPr/>
        </p:nvSpPr>
        <p:spPr>
          <a:xfrm>
            <a:off x="558800" y="1411288"/>
            <a:ext cx="11237913" cy="4433887"/>
          </a:xfrm>
          <a:prstGeom prst="rect">
            <a:avLst/>
          </a:prstGeom>
          <a:noFill/>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Hình ảnh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hoán dụ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Bàn tay mẹ</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 người mẹ ; ẩn dụ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chắn mưa sa",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chặn bão qua mùa màng" chỉ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khó khăn, vất vả mẹ phải trải qua trong cuộc đời.</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Ẩn dụ  “Cái trăng, cái Mặt Trời</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người con.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Điệp từ, điệp cấu trúc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Bàn tay mẹ", "À ơi này cái"</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Âm hưởng thiết tha lời ru trên nền thơ lục bát</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Cảm nhận nội dung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V</a:t>
            </a: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ẻ đẹp của hình ảnh đôi tay mẹ kiên cường và bền bỉ, dịu dàng và yêu thương, nhiệm màu hi sinh vì con.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Ý nghĩa lời ru của mẹ t</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hể hiện sự hi sinh cao cả của mẹ không chỉ với con mà là với người thân, với cả cộng đồng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9076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84163" y="658813"/>
            <a:ext cx="11693525" cy="593725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765175" y="823913"/>
            <a:ext cx="10912475"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b.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Lập dàn ý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đoạn văn phát biểu cảm nghĩ về bài thơ theo gợi ý:</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415925" y="1436688"/>
            <a:ext cx="11261725" cy="906462"/>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Mở đoạn:</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giới thiệu tên bài thơ “</a:t>
            </a:r>
            <a: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À ơi tay mẹ</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của nhà thơ Bình Nguyên là một bài thơ xúc động viết về tình mẫu tử thiêng liêng, tình yêu và những hi sinh của mẹ với con.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1" name="TextBox 10"/>
          <p:cNvSpPr txBox="1">
            <a:spLocks noChangeArrowheads="1"/>
          </p:cNvSpPr>
          <p:nvPr/>
        </p:nvSpPr>
        <p:spPr bwMode="auto">
          <a:xfrm>
            <a:off x="590550" y="2473325"/>
            <a:ext cx="11260138" cy="388143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Thân đoạn: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Ấn tượng về bài thơ là ở điểm gì?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Nhan đề: </a:t>
            </a:r>
            <a: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“À ơi tay mẹ</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khơi gợi xúc cảm về lời ru và hình ảnh đôi bàn tay mẹ, đó là biểu tượng sâu đậm về hình ảnh người mẹ tần tảo, dịu dàng.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Arial" charset="0"/>
              </a:rPr>
              <a:t>- Nghệ thuật đặc sắc: có thể chọn một trong những vẻ đẹp nghệ thuật của bài thơ như:</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Arial" charset="0"/>
              </a:rPr>
              <a:t>+ Thể thơ lục bát tạo âm hưởng đằm thắm, tha thiết, bình dị gần gũi diễn tả xúc cảm trong lòng mẹ.</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Arial" charset="0"/>
              </a:rPr>
              <a:t>+ Nhiều hình ảnh ẩn dụ gần gũi để chỉ mẹ, chỉ con; điệp từ, điệp cấu trúc, cách sử dụng từ “vẫn”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12117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P spid="11"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793750"/>
            <a:ext cx="11322050" cy="5741988"/>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658813" y="944563"/>
            <a:ext cx="11079162" cy="5154612"/>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Nội dung: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Vẻ đẹp của hình ảnh đôi tay mẹ được khắc họa qua nhiều hình ảnh thơ giàu sức khái quát:</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Mẹ mạnh mẽ, kiên cường trước khó khăn, chông gai trong cuộc đời để bảo vệ con, cho con được hạnh phúc, bình yên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"chắn mưa sa",</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chặn bão qua mùa màng".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Mẹ luôn dịu dàng, yêu thương con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bàn tay mẹ dịu dàng</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gọi con là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cái trăng vàng, cái trăng tròn, cái trăng còn nằm nôi, cái Mặt Trời bé con”</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 M</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ẹ hi sinh vì con “bàn tay mang phép nhiệm màu”, cách gọi con “cái mặt trời bé con” ẩn dụ con là nguồn sống, hi vọng của mẹ. niềm yêu thương bao la.</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Khắc họa hình ảnh người mẹ tảo tần, hi sinh, luôn hết lòng vì con.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Người mẹ luôn ẩn chứa sức mạnh phi thương để bảo vệ con trước mọi bão dông của cuộc đời.</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10248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465138"/>
            <a:ext cx="11471275" cy="610076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415925" y="931863"/>
            <a:ext cx="11360150" cy="5151437"/>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c. “Chất dân nghèo, chất lao động” ở nhà văn Nguyên Hồng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Hoàn cảnh sống cực khổ:</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Từ thời cắp sách đến trường: lặn lội với đời sống dân nghèo để tự kiếm sống bằng những nghề nhỏ mọn, chung đụng với mọi hạng trẻ hư hỏng và các lớp cặn bã.</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Năm 16, khi đến Hải Phòng: càng nhập hẳn với cuộc sống của hạng người dưới đáy thành thị.</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Tạo nên "chất dân nghèo, chất lao động":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Vẻ ngoài: thoạt đầu tiếp xúc không thể phân biệt với những người dân lam lũ hay những bác thợ cày nước da sạm màu nắng gió.</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Lối sinh hoạt: thói quen ăn mặc, đi đứng, nói năng, thái độ giao tiếp, ứng xử, thích thú riêng trong ăn uống,...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ea typeface="MS Gothic" pitchFamily="49" charset="-128"/>
                <a:cs typeface="Times New Roman" pitchFamily="18" charset="0"/>
              </a:rPr>
              <a:t>➩</a:t>
            </a:r>
            <a:r>
              <a:rPr lang="en-US" sz="2400">
                <a:solidFill>
                  <a:srgbClr val="0D0D0D"/>
                </a:solidFill>
                <a:latin typeface="Times New Roman" pitchFamily="18" charset="0"/>
                <a:cs typeface="Times New Roman" pitchFamily="18" charset="0"/>
              </a:rPr>
              <a:t> Chất dân nghèo, lao động thấm sâu vào văn chương ông.</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658813"/>
            <a:ext cx="11606213" cy="554672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a:extLst/>
          </p:cNvPr>
          <p:cNvSpPr txBox="1"/>
          <p:nvPr/>
        </p:nvSpPr>
        <p:spPr>
          <a:xfrm>
            <a:off x="568325" y="1035050"/>
            <a:ext cx="11303000" cy="4562475"/>
          </a:xfrm>
          <a:prstGeom prst="rect">
            <a:avLst/>
          </a:prstGeom>
          <a:noFill/>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Ý nghĩa lời ru của mẹ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Nghĩ cho đứa con yếu ớt, nhớ nhung mẹ:</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Pts val="1000"/>
              <a:buFont typeface="Symbol" pitchFamily="18" charset="2"/>
              <a:buChar char=""/>
              <a:tabLst/>
              <a:defRPr/>
            </a:pP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"mềm ngọn gió thu", "tan đám sương mù lá cây" →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xua tan đi cái rét mướt, lạnh lẽo của thời tiết. → Sự ấm áp đến từ lời ru, từ trái tim người mẹ.</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Pts val="1000"/>
              <a:buFont typeface="Symbol" pitchFamily="18" charset="2"/>
              <a:buChar char=""/>
              <a:tabLst/>
              <a:defRPr/>
            </a:pP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"cái khuyết tròn đầy", "cái thương cái nhớ"</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 thương cho đứa con còn nhỏ, chưa phát triển đầy đủ, thương con khi phải xa mẹ.</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 Nghĩ cho mẹ, cho bà: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"sóng lặng bãi bồi", "mưa không dột chỗ bà ngồi khâu".</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 Nghĩ cho cả mọi người, cho cuộc đời: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"cho đời nín đau"</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Mẹ vì mọi người mà quên mất bản thân mình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"À ơi...Mẹ chẳng một câu ru mình".</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Đức hi sinh cao cả, thiêng liêng của người mẹ.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031597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74763"/>
            <a:ext cx="11515725" cy="46767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415925" y="3860800"/>
            <a:ext cx="11360150" cy="14605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Kết đoạn: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Qua bài thơ, người đọc thấy được tình mẫu tử giản dị mà thiêng liêng, bồi đắp ta về ý nghĩa cao cả của tình mẫu tử trong cuộc sống.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415925" y="1755775"/>
            <a:ext cx="11515725" cy="188595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+Thể thơ lục bát nhịp nhàng như lối hát ru con; p</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hối hợp hài hòa các biện pháp tu từ: ẩn dụ, điệp từ, điệp cấu trú</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Bài thơ khơi dậy tình cảm cao đẹp: tình yêu, đức hi sinh, nỗi vất vả...của mẹ dành cho con, cho cuộc đời.</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565994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302125" y="306388"/>
            <a:ext cx="3508375" cy="757237"/>
          </a:xfrm>
          <a:prstGeom prst="roundRect">
            <a:avLst>
              <a:gd name="adj" fmla="val 16667"/>
            </a:avLst>
          </a:prstGeom>
          <a:solidFill>
            <a:srgbClr val="92D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568325" y="1417638"/>
            <a:ext cx="11258550" cy="499745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4575175" y="428625"/>
            <a:ext cx="6094413"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Đoạn văn tham khảo: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815975" y="1654175"/>
            <a:ext cx="10764838" cy="45243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Ai đã từng đọc </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bài thơ “</a:t>
            </a:r>
            <a: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À ơi tay mẹ”</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của nhà thơ Bình Nguyên thì đều rưng rưng xúc động về tình mẫu tử thiêng liêng, tình yêu và những hi sinh của mẹ với con. Ngay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nhan đề:</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Arial" charset="0"/>
              </a:rPr>
              <a:t>“</a:t>
            </a:r>
            <a:r>
              <a:rPr kumimoji="0" lang="en-US" sz="2400" b="0" i="1" u="none" strike="noStrike" kern="1200" cap="none" spc="0" normalizeH="0" baseline="0" noProof="0">
                <a:ln>
                  <a:noFill/>
                </a:ln>
                <a:solidFill>
                  <a:srgbClr val="0D0D0D"/>
                </a:solidFill>
                <a:effectLst/>
                <a:uLnTx/>
                <a:uFillTx/>
                <a:latin typeface="Times New Roman" pitchFamily="18" charset="0"/>
                <a:ea typeface="MS Mincho" pitchFamily="49" charset="-128"/>
                <a:cs typeface="Arial" charset="0"/>
              </a:rPr>
              <a:t>À ơi tay mẹ”</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Arial" charset="0"/>
              </a:rPr>
              <a:t> đã khơi gợi xúc cảm về lời ru và hình ảnh đôi bàn tay mẹ. Đó là biểu tượng sâu đậm về hình ảnh người mẹ tần tảo, dịu dàng, gần gũi !. Bình Nguyên đưa ta về với âm hưởng đằm thắm, tha thiết, bình dị của thể thơ lục để diễn tả xúc cảm trong lòng mẹ. </a:t>
            </a: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Trước hết, bài thơ khắc họa vẻ đẹp của hình ảnh đôi tay mẹ qua nhiều hình ảnh thơ giàu sức  gợi. Nổi bật nhất bài thơ là hình ảnh hóan dụ “</a:t>
            </a:r>
            <a:r>
              <a:rPr kumimoji="0" lang="pt-BR"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đôi bàn tay mẹ”</a:t>
            </a: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đoi bàn tay tượng trưng cho chính người mẹ ! Hình ảnh ẩn dụ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chắn mưa sa",</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chặn bão qua mùa màng" đã ca ngợi mẹ luôn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mạnh mẽ, kiên cường trước khó khăn, chông gai trong cuộc đời để bảo vệ con. Cho con được hạnh phúc, bình yên, mẹ sẵn sàng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"chắn mưa sa",</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chặn bão qua mùa màng".</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Mẹ luôn dịu dàng, yêu thương con với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bàn tay mẹ dịu dàng</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08776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765175"/>
            <a:ext cx="11456988" cy="544036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614363" y="1004888"/>
            <a:ext cx="10912475" cy="471487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Cách mẹ gọi con mới thiết tha, trìu mến nhường nào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cái trăng vàng, cái trăng tròn, cái trăng còn nằm nôi, cái Mặt Trời bé con”. .Mỗi hình ảnh ẩn dụ như thế đã gợi đến tình yêu sâu thẳm của mẹ với con. Với mẹ,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con là nguồn sống, hi vọng của mẹ, là niềm yêu thương bao la. Hình ảnh “</a:t>
            </a:r>
            <a:r>
              <a:rPr kumimoji="0" lang="en-US" sz="2400" b="1"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bàn tay mang phép nhiệm màu”</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ẩn dụ cho người mẹ luôn ẩn chứa</a:t>
            </a: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những gì tốt đẹp nhất trong cuộc đời mà mẹ dành cho con. </a:t>
            </a: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Bằng tình yêu, sự biết ơn mẹ, nhà thơ suy ngẫm về ý nghĩa lời ru của mẹ. Trong lời ru, mẹ gửi ý n</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ghĩ của mình cho đứa con yếu ớt, nhớ nhung mẹ. Hình ảnh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"mềm ngọn gió thu", "tan đám sương mù lá cây" cho thấy lời ru của mẹ đã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xua tan đi cái rét mướt, lạnh lẽo của thời tiết. Lời ru mang lại sự ấm áp cất lên từ trái tim người mẹ. Đó còn là tình thương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cho đứa con còn nhỏ, chưa phát triển đầy đủ, thương con khi phải xa mẹ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"cái khuyết tròn đầy", "cái thương cái nhớ</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0684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884238"/>
            <a:ext cx="11126788" cy="505142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528638" y="1398588"/>
            <a:ext cx="10818812" cy="387985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Lời ru chất chứa bao trăn trở của mẹ cho cả mọi người, cho cuộc đời: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"cho đời nín đau"</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Bài thơ khép lại bằng lời ru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"À ơi...Mẹ chẳng một câu ru mình".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Mẹ vì mọi người mà quên mất bản thân mình.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Đức hi sinh cao cả, thiêng liêng của người mẹ.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Thể thơ lục bát nhịp nhàng như lối hát ru con; p</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hối hợp hài hòa các biện pháp tu từ: ẩn dụ, điệp từ, điệp cấu trúc. Bài thơ khơi dậy tình cảm cao đẹp: tình yêu, đức hi sinh, nỗi vất vả...của mẹ dành cho con, cho cuộc đời.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Qua bài thơ, ta nhận thấy  tình mẫu tử giản dị mà thiêng liêng cao quý biết bao, phải là người con yêu mẹ tha thiết, luôn tự hào, biết ơn, trân trọng và nhớ thương mẹ,thì Bình Nguyên mới mang đến những vần thơ lục bát xúc động về mẹ như thế!</a:t>
            </a:r>
          </a:p>
        </p:txBody>
      </p:sp>
    </p:spTree>
    <p:extLst>
      <p:ext uri="{BB962C8B-B14F-4D97-AF65-F5344CB8AC3E}">
        <p14:creationId xmlns:p14="http://schemas.microsoft.com/office/powerpoint/2010/main" val="3695564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462338" y="411163"/>
            <a:ext cx="6356350" cy="1447800"/>
          </a:xfrm>
          <a:prstGeom prst="roundRect">
            <a:avLst>
              <a:gd name="adj" fmla="val 16667"/>
            </a:avLst>
          </a:prstGeom>
          <a:solidFill>
            <a:srgbClr val="00B050"/>
          </a:solidFill>
          <a:ln w="25400">
            <a:solidFill>
              <a:srgbClr val="243F60"/>
            </a:solidFill>
            <a:round/>
            <a:headEnd/>
            <a:tailEnd/>
          </a:ln>
        </p:spPr>
        <p:txBody>
          <a:bodyPr anchor="ct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373063" y="1997075"/>
            <a:ext cx="11499850" cy="465931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3013075" y="549275"/>
            <a:ext cx="6805613" cy="1171575"/>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15000"/>
              </a:lnSpc>
              <a:spcBef>
                <a:spcPct val="0"/>
              </a:spcBef>
              <a:spcAft>
                <a:spcPts val="1000"/>
              </a:spcAft>
              <a:buClrTx/>
              <a:buSzTx/>
              <a:buFontTx/>
              <a:buNone/>
              <a:tabLst/>
              <a:defRPr/>
            </a:pPr>
            <a:r>
              <a:rPr kumimoji="0" lang="en-US" sz="28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ÔN TẬP NÓI VÀ NGHE:</a:t>
            </a:r>
            <a:endPar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defRPr/>
            </a:pPr>
            <a:r>
              <a:rPr kumimoji="0" lang="en-US" sz="28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Trình</a:t>
            </a:r>
            <a:r>
              <a:rPr kumimoji="0" lang="en-US" sz="28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bày</a:t>
            </a:r>
            <a:r>
              <a:rPr kumimoji="0" lang="en-US" sz="28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ý </a:t>
            </a:r>
            <a:r>
              <a:rPr kumimoji="0" lang="en-US" sz="28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kiến</a:t>
            </a:r>
            <a:r>
              <a:rPr kumimoji="0" lang="en-US" sz="28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về</a:t>
            </a:r>
            <a:r>
              <a:rPr kumimoji="0" lang="en-US" sz="28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một</a:t>
            </a:r>
            <a:r>
              <a:rPr kumimoji="0" lang="en-US" sz="28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vấn</a:t>
            </a:r>
            <a:r>
              <a:rPr kumimoji="0" lang="en-US" sz="28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đề</a:t>
            </a:r>
            <a:endParaRPr kumimoji="0" 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723900" y="2135188"/>
            <a:ext cx="6092825" cy="4603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sym typeface="Wingdings" pitchFamily="2" charset="2"/>
              </a:rPr>
              <a:t></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NHẮC LẠI LÍ THUYẾT :</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
        <p:nvSpPr>
          <p:cNvPr id="9" name="TextBox 8"/>
          <p:cNvSpPr txBox="1">
            <a:spLocks noChangeArrowheads="1"/>
          </p:cNvSpPr>
          <p:nvPr/>
        </p:nvSpPr>
        <p:spPr bwMode="auto">
          <a:xfrm>
            <a:off x="493713" y="2595563"/>
            <a:ext cx="11325225" cy="915987"/>
          </a:xfrm>
          <a:prstGeom prst="rect">
            <a:avLst/>
          </a:prstGeom>
          <a:noFill/>
          <a:ln w="9525">
            <a:noFill/>
            <a:miter lim="800000"/>
            <a:headEnd/>
            <a:tailEnd/>
          </a:ln>
        </p:spPr>
        <p:txBody>
          <a:bodyPr>
            <a:spAutoFit/>
          </a:bodyPr>
          <a:lstStyle/>
          <a:p>
            <a:pPr marL="342900" marR="0" lvl="0" indent="-342900" algn="just" defTabSz="914400" rtl="0" eaLnBrk="1" fontAlgn="base" latinLnBrk="0" hangingPunct="1">
              <a:lnSpc>
                <a:spcPct val="115000"/>
              </a:lnSpc>
              <a:spcBef>
                <a:spcPct val="0"/>
              </a:spcBef>
              <a:spcAft>
                <a:spcPts val="1000"/>
              </a:spcAft>
              <a:buClrTx/>
              <a:buSzTx/>
              <a:buFont typeface="Calibri Light"/>
              <a:buAutoNum type="arabicPeriod"/>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bước thực hành nói và nghe: Trình bày ý kiến về một vấn đề trong đời sống gia đình.</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
        <p:nvSpPr>
          <p:cNvPr id="11" name="TextBox 10"/>
          <p:cNvSpPr txBox="1">
            <a:spLocks noChangeArrowheads="1"/>
          </p:cNvSpPr>
          <p:nvPr/>
        </p:nvSpPr>
        <p:spPr bwMode="auto">
          <a:xfrm>
            <a:off x="373063" y="3506788"/>
            <a:ext cx="6092825" cy="490537"/>
          </a:xfrm>
          <a:prstGeom prst="rect">
            <a:avLst/>
          </a:prstGeom>
          <a:noFill/>
          <a:ln w="9525">
            <a:noFill/>
            <a:miter lim="800000"/>
            <a:headEnd/>
            <a:tailEnd/>
          </a:ln>
        </p:spPr>
        <p:txBody>
          <a:bodyPr>
            <a:spAutoFit/>
          </a:bodyPr>
          <a:lstStyle/>
          <a:p>
            <a:pPr marL="17145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Bước 1</a:t>
            </a: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Chuẩn bị</a:t>
            </a:r>
            <a:endParaRPr kumimoji="0" lang="en-US" sz="2400" b="0" i="0" u="none" strike="noStrike" kern="1200" cap="none" spc="0" normalizeH="0" baseline="0" noProof="0">
              <a:ln>
                <a:noFill/>
              </a:ln>
              <a:solidFill>
                <a:prstClr val="black"/>
              </a:solidFill>
              <a:effectLst/>
              <a:uLnTx/>
              <a:uFillTx/>
              <a:latin typeface="Calibri" pitchFamily="34" charset="0"/>
              <a:ea typeface="MS Mincho" pitchFamily="49" charset="-128"/>
              <a:cs typeface="Times New Roman" pitchFamily="18" charset="0"/>
            </a:endParaRPr>
          </a:p>
        </p:txBody>
      </p:sp>
      <p:sp>
        <p:nvSpPr>
          <p:cNvPr id="13" name="TextBox 12"/>
          <p:cNvSpPr txBox="1">
            <a:spLocks noChangeArrowheads="1"/>
          </p:cNvSpPr>
          <p:nvPr/>
        </p:nvSpPr>
        <p:spPr bwMode="auto">
          <a:xfrm>
            <a:off x="536575" y="3973513"/>
            <a:ext cx="11239500" cy="244475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Mục đích nói: chia sẻ ý kiến về một vấn đề trong đời sống gia đình.</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Người nghe: thầy cô, bạn bè, người thân…</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Dựa vào trải nghiệm của bản thân để lựa chọn đề tài phù hợp. (Gợi ý: Quan hệ giữa các thành viên trong gia đình; việc chăm sóc lắng nghe thấu hiểu của cha mẹ với con cái; thái độ cư xử của con cái với cha mẹ…).</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Tree>
    <p:extLst>
      <p:ext uri="{BB962C8B-B14F-4D97-AF65-F5344CB8AC3E}">
        <p14:creationId xmlns:p14="http://schemas.microsoft.com/office/powerpoint/2010/main" val="1563238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9" grpId="0"/>
      <p:bldP spid="11" grpId="0"/>
      <p:bldP spid="13"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81012" y="1130300"/>
            <a:ext cx="11557000" cy="2420938"/>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660400" y="1130300"/>
            <a:ext cx="10702925" cy="201295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Tìm các thông tin liên quan từ sách, báo hoặc các phương tiện khác.</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Chuẩn bị tranh, ảnh minh họa (ví dụ sưu tầm bài thơ, câu hát tranh ảnh liên qua đến chủ đề gia đình</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Ghi ra giấy những ý chính cần nói và sắp xếp theo trình tự.</a:t>
            </a:r>
          </a:p>
        </p:txBody>
      </p:sp>
    </p:spTree>
    <p:extLst>
      <p:ext uri="{BB962C8B-B14F-4D97-AF65-F5344CB8AC3E}">
        <p14:creationId xmlns:p14="http://schemas.microsoft.com/office/powerpoint/2010/main" val="3174844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04813" y="314325"/>
            <a:ext cx="11506200" cy="6116638"/>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TextBox 4"/>
          <p:cNvSpPr txBox="1">
            <a:spLocks noChangeArrowheads="1"/>
          </p:cNvSpPr>
          <p:nvPr/>
        </p:nvSpPr>
        <p:spPr bwMode="auto">
          <a:xfrm>
            <a:off x="1244600" y="4352925"/>
            <a:ext cx="10666413" cy="201295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Bước 3: Luyện tập và trình bày.</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Để trình bày tốt, em hãy luyện tập trước ( trình bày một mình hoặc trước bạn bè, người thân)</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Cách nói: tự nhiên, gần gũi, chia sẻ, giãi bày.</a:t>
            </a:r>
          </a:p>
        </p:txBody>
      </p:sp>
      <p:sp>
        <p:nvSpPr>
          <p:cNvPr id="6" name="TextBox 5"/>
          <p:cNvSpPr txBox="1">
            <a:spLocks noChangeArrowheads="1"/>
          </p:cNvSpPr>
          <p:nvPr/>
        </p:nvSpPr>
        <p:spPr bwMode="auto">
          <a:xfrm>
            <a:off x="1244600" y="427038"/>
            <a:ext cx="10390188" cy="380047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Bước 2: Chuẩn bị nội dung nói </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Xác định đề tài: </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Các ý cần phải nói và sắp xếp theo trình tự phù hợp:</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Nêu vấn đề: </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Các biểu hiện cụ thể của vấn đề </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Nêu tác dụng của vấn đề với các thành viên trong gia đình.</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Trình bày mong muốn của em và cách giải quyết vấn đề.</a:t>
            </a:r>
          </a:p>
        </p:txBody>
      </p:sp>
    </p:spTree>
    <p:extLst>
      <p:ext uri="{BB962C8B-B14F-4D97-AF65-F5344CB8AC3E}">
        <p14:creationId xmlns:p14="http://schemas.microsoft.com/office/powerpoint/2010/main" val="62624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414338"/>
            <a:ext cx="4513263" cy="630237"/>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568325" y="469900"/>
            <a:ext cx="6094413" cy="49053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Bước 4</a:t>
            </a:r>
            <a:r>
              <a:rPr kumimoji="0" lang="en-US" sz="2400" b="1" i="0" u="none" strike="noStrike" kern="1200" cap="none" spc="0" normalizeH="0" baseline="0" noProof="0">
                <a:ln>
                  <a:noFill/>
                </a:ln>
                <a:solidFill>
                  <a:srgbClr val="FF0000"/>
                </a:solidFill>
                <a:effectLst/>
                <a:uLnTx/>
                <a:uFillTx/>
                <a:latin typeface="Times New Roman" pitchFamily="18" charset="0"/>
                <a:ea typeface="MS Mincho" pitchFamily="49" charset="-128"/>
                <a:cs typeface="Times New Roman" pitchFamily="18" charset="0"/>
              </a:rPr>
              <a:t>: Kiểm tra và chỉnh sửa:</a:t>
            </a:r>
            <a:endParaRPr kumimoji="0" lang="en-US" sz="2400" b="0" i="0" u="none" strike="noStrike" kern="1200" cap="none" spc="0" normalizeH="0" baseline="0" noProof="0">
              <a:ln>
                <a:noFill/>
              </a:ln>
              <a:solidFill>
                <a:srgbClr val="FF0000"/>
              </a:solidFill>
              <a:effectLst/>
              <a:uLnTx/>
              <a:uFillTx/>
              <a:latin typeface="Calibri" pitchFamily="34" charset="0"/>
              <a:ea typeface="MS Mincho" pitchFamily="49" charset="-128"/>
              <a:cs typeface="Times New Roman" pitchFamily="18" charset="0"/>
            </a:endParaRPr>
          </a:p>
        </p:txBody>
      </p:sp>
      <p:sp>
        <p:nvSpPr>
          <p:cNvPr id="7" name="TextBox 6"/>
          <p:cNvSpPr txBox="1">
            <a:spLocks noChangeArrowheads="1"/>
          </p:cNvSpPr>
          <p:nvPr/>
        </p:nvSpPr>
        <p:spPr bwMode="auto">
          <a:xfrm>
            <a:off x="660400" y="1028700"/>
            <a:ext cx="6094413" cy="49053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Bảng</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tự</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kiểm</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tra</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kĩ</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năng</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nói</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Calibri" pitchFamily="34" charset="0"/>
              <a:ea typeface="MS Mincho" pitchFamily="49" charset="-128"/>
              <a:cs typeface="Times New Roman" pitchFamily="18" charset="0"/>
            </a:endParaRPr>
          </a:p>
        </p:txBody>
      </p:sp>
      <p:sp>
        <p:nvSpPr>
          <p:cNvPr id="9" name="TextBox 8"/>
          <p:cNvSpPr txBox="1">
            <a:spLocks noChangeArrowheads="1"/>
          </p:cNvSpPr>
          <p:nvPr/>
        </p:nvSpPr>
        <p:spPr bwMode="auto">
          <a:xfrm>
            <a:off x="6662738" y="1118393"/>
            <a:ext cx="6092825" cy="49053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a:ln>
                  <a:noFill/>
                </a:ln>
                <a:solidFill>
                  <a:srgbClr val="0D0D0D"/>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Bảng</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tự</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kiểm</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tra</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kĩ</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năng</a:t>
            </a:r>
            <a:r>
              <a:rPr kumimoji="0" lang="en-US" sz="2400" b="1" i="0" u="none" strike="noStrike" kern="1200" cap="none" spc="0" normalizeH="0" baseline="0" noProof="0" dirty="0">
                <a:ln>
                  <a:noFill/>
                </a:ln>
                <a:solidFill>
                  <a:srgbClr val="0070C0"/>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070C0"/>
                </a:solidFill>
                <a:effectLst/>
                <a:uLnTx/>
                <a:uFillTx/>
                <a:latin typeface="Times New Roman" pitchFamily="18" charset="0"/>
                <a:ea typeface="MS Mincho" pitchFamily="49" charset="-128"/>
                <a:cs typeface="Times New Roman" pitchFamily="18" charset="0"/>
              </a:rPr>
              <a:t>nghe</a:t>
            </a:r>
            <a:r>
              <a:rPr kumimoji="0" lang="en-US" sz="2400" b="1" i="0" u="none" strike="noStrike" kern="1200" cap="none" spc="0" normalizeH="0" baseline="0" noProof="0" dirty="0">
                <a:ln>
                  <a:noFill/>
                </a:ln>
                <a:solidFill>
                  <a:srgbClr val="0D0D0D"/>
                </a:solidFill>
                <a:effectLst/>
                <a:uLnTx/>
                <a:uFillTx/>
                <a:latin typeface="Times New Roman" pitchFamily="18" charset="0"/>
                <a:ea typeface="MS Mincho" pitchFamily="49" charset="-128"/>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Calibri" pitchFamily="34" charset="0"/>
              <a:ea typeface="MS Mincho" pitchFamily="49" charset="-128"/>
              <a:cs typeface="Times New Roman" pitchFamily="18" charset="0"/>
            </a:endParaRPr>
          </a:p>
        </p:txBody>
      </p:sp>
      <p:graphicFrame>
        <p:nvGraphicFramePr>
          <p:cNvPr id="10" name="Table 9"/>
          <p:cNvGraphicFramePr>
            <a:graphicFrameLocks noGrp="1"/>
          </p:cNvGraphicFramePr>
          <p:nvPr>
            <p:extLst/>
          </p:nvPr>
        </p:nvGraphicFramePr>
        <p:xfrm>
          <a:off x="192879" y="1519237"/>
          <a:ext cx="5975350" cy="5244592"/>
        </p:xfrm>
        <a:graphic>
          <a:graphicData uri="http://schemas.openxmlformats.org/drawingml/2006/table">
            <a:tbl>
              <a:tblPr/>
              <a:tblGrid>
                <a:gridCol w="4800600">
                  <a:extLst>
                    <a:ext uri="{9D8B030D-6E8A-4147-A177-3AD203B41FA5}">
                      <a16:colId xmlns:a16="http://schemas.microsoft.com/office/drawing/2014/main" val="20000"/>
                    </a:ext>
                  </a:extLst>
                </a:gridCol>
                <a:gridCol w="1174750">
                  <a:extLst>
                    <a:ext uri="{9D8B030D-6E8A-4147-A177-3AD203B41FA5}">
                      <a16:colId xmlns:a16="http://schemas.microsoft.com/office/drawing/2014/main" val="20001"/>
                    </a:ext>
                  </a:extLst>
                </a:gridCol>
              </a:tblGrid>
              <a:tr h="80486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Nội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dung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kiểm</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tra</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Đạt/</a:t>
                      </a:r>
                    </a:p>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chưa đạt</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609600">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Bài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nói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có</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đủ</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các</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phần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mở</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bài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thân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bài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kết</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bài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 </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927100">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Mớ</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bài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nêu</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lên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cảm</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nhận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được</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điều</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em</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sắp</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nói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là</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điều</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em</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đã</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thực</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sự</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chứng</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kiến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có</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nhiều</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cảm</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xúc</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và</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suy</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nghĩ</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 </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927100">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Thân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bài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Em</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đã</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trình</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bày</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lần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lượt</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biểu</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hiện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của</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vấn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đề</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tác</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dụng</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mong</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muốn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và</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cách</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giải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quyết</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vấn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đề</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 </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09600">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Tập</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trung</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nêu</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được</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nội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dung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cột</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lõi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mang</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tính</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tiêu</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biểu</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cho</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vấn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đề</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đang</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bàn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 </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609600">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Kết</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thúc</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bài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nói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đã</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nhấn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mạnh</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vào</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cách</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ứng</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ứng</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thích</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hợp</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mà</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em</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lựa</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chọn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 </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609600">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Lí</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giải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được</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sự</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quan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trọng</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ý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nghĩa</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của</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vấn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đề</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được</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nói</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56329" marR="563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graphicFrame>
        <p:nvGraphicFramePr>
          <p:cNvPr id="11" name="Table 10"/>
          <p:cNvGraphicFramePr>
            <a:graphicFrameLocks noGrp="1"/>
          </p:cNvGraphicFramePr>
          <p:nvPr>
            <p:extLst/>
          </p:nvPr>
        </p:nvGraphicFramePr>
        <p:xfrm>
          <a:off x="6225381" y="1519237"/>
          <a:ext cx="5843588" cy="5073652"/>
        </p:xfrm>
        <a:graphic>
          <a:graphicData uri="http://schemas.openxmlformats.org/drawingml/2006/table">
            <a:tbl>
              <a:tblPr/>
              <a:tblGrid>
                <a:gridCol w="4568825">
                  <a:extLst>
                    <a:ext uri="{9D8B030D-6E8A-4147-A177-3AD203B41FA5}">
                      <a16:colId xmlns:a16="http://schemas.microsoft.com/office/drawing/2014/main" val="20000"/>
                    </a:ext>
                  </a:extLst>
                </a:gridCol>
                <a:gridCol w="1274763">
                  <a:extLst>
                    <a:ext uri="{9D8B030D-6E8A-4147-A177-3AD203B41FA5}">
                      <a16:colId xmlns:a16="http://schemas.microsoft.com/office/drawing/2014/main" val="20001"/>
                    </a:ext>
                  </a:extLst>
                </a:gridCol>
              </a:tblGrid>
              <a:tr h="947738">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Nội</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dung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kiểm</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tra</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Đạt/</a:t>
                      </a:r>
                    </a:p>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chưa đạt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801688">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Nắm</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và</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hiểu</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được</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nội</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dung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chính</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vấn</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đề</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bạn</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cs typeface="Times New Roman" pitchFamily="18" charset="0"/>
                        </a:rPr>
                        <a:t>nói</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874838">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-Đưa ra được những nhận xét được về ưu điểm, yếu tố sáng tạo trong lời đánh giá của bạn hay điểm hạn chế của bạn.</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449388">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-Thái độ chú ý tôn trọng, nghiêm túc, động viên khi nghe bạn trình bày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71842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arn(inVertical)">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9"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330200"/>
            <a:ext cx="11291888" cy="84772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484188" y="458788"/>
            <a:ext cx="11477625"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2. Thực hành luyện nghe, nói trình bày ý kiến về một vấn đề trong đời sống gia đình.</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1200150" y="1635715"/>
            <a:ext cx="9415463" cy="941796"/>
          </a:xfrm>
          <a:prstGeom prst="rect">
            <a:avLst/>
          </a:prstGeom>
          <a:blipFill>
            <a:blip r:embed="rId2"/>
            <a:tile tx="0" ty="0" sx="100000" sy="100000" flip="none" algn="tl"/>
          </a:blipFill>
          <a:ln w="9525">
            <a:noFill/>
            <a:miter lim="800000"/>
            <a:headEnd/>
            <a:tailEnd/>
          </a:ln>
        </p:spPr>
        <p:txBody>
          <a:bodyPr wrap="square">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Đề</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1: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Em</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hãy</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trình</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bày</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ý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kiến</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về</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những</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việc</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cần</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làm</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để</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gia</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đình</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trở</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thành</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một</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tổ</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ấm</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yêu</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thương</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8" name="Rounded Rectangle 10"/>
          <p:cNvSpPr>
            <a:spLocks noChangeArrowheads="1"/>
          </p:cNvSpPr>
          <p:nvPr/>
        </p:nvSpPr>
        <p:spPr bwMode="auto">
          <a:xfrm>
            <a:off x="484188" y="2761457"/>
            <a:ext cx="11290300" cy="31146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1" name="TextBox 10"/>
          <p:cNvSpPr txBox="1">
            <a:spLocks noChangeArrowheads="1"/>
          </p:cNvSpPr>
          <p:nvPr/>
        </p:nvSpPr>
        <p:spPr bwMode="auto">
          <a:xfrm>
            <a:off x="744537" y="3035301"/>
            <a:ext cx="10956925" cy="256698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dirty="0" err="1">
                <a:ln>
                  <a:noFill/>
                </a:ln>
                <a:solidFill>
                  <a:srgbClr val="0D0D0D"/>
                </a:solidFill>
                <a:effectLst/>
                <a:uLnTx/>
                <a:uFillTx/>
                <a:latin typeface="Times New Roman" pitchFamily="18" charset="0"/>
                <a:ea typeface="MS Mincho" pitchFamily="49" charset="-128"/>
                <a:cs typeface="Times New Roman" pitchFamily="18" charset="0"/>
              </a:rPr>
              <a:t>Bước</a:t>
            </a:r>
            <a:r>
              <a:rPr kumimoji="0" lang="en-US" sz="2400" b="1" i="0" u="sng" strike="noStrike" kern="1200" cap="none" spc="0" normalizeH="0" baseline="0" noProof="0" dirty="0">
                <a:ln>
                  <a:noFill/>
                </a:ln>
                <a:solidFill>
                  <a:srgbClr val="0D0D0D"/>
                </a:solidFill>
                <a:effectLst/>
                <a:uLnTx/>
                <a:uFillTx/>
                <a:latin typeface="Times New Roman" pitchFamily="18" charset="0"/>
                <a:ea typeface="MS Mincho" pitchFamily="49" charset="-128"/>
                <a:cs typeface="Times New Roman" pitchFamily="18" charset="0"/>
              </a:rPr>
              <a:t> 1</a:t>
            </a:r>
            <a:r>
              <a:rPr kumimoji="0" lang="en-US" sz="2400" b="1" i="0" u="none" strike="noStrike" kern="1200" cap="none" spc="0" normalizeH="0" baseline="0" noProof="0" dirty="0">
                <a:ln>
                  <a:noFill/>
                </a:ln>
                <a:solidFill>
                  <a:srgbClr val="0D0D0D"/>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S Mincho" pitchFamily="49" charset="-128"/>
                <a:cs typeface="Times New Roman" pitchFamily="18" charset="0"/>
              </a:rPr>
              <a:t>Chuẩn</a:t>
            </a:r>
            <a:r>
              <a:rPr kumimoji="0" lang="en-US" sz="2400" b="1" i="0" u="none" strike="noStrike" kern="1200" cap="none" spc="0" normalizeH="0" baseline="0" noProof="0" dirty="0">
                <a:ln>
                  <a:noFill/>
                </a:ln>
                <a:solidFill>
                  <a:srgbClr val="0D0D0D"/>
                </a:solidFill>
                <a:effectLst/>
                <a:uLnTx/>
                <a:uFillTx/>
                <a:latin typeface="Times New Roman" pitchFamily="18" charset="0"/>
                <a:ea typeface="MS Mincho" pitchFamily="49" charset="-128"/>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S Mincho" pitchFamily="49" charset="-128"/>
                <a:cs typeface="Times New Roman" pitchFamily="18" charset="0"/>
              </a:rPr>
              <a:t>bị</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Mục</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đích</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nói</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chia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sẻ</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ý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kiến</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về</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một</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vấn</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đề</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trong</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đời</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sống</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gia</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đình</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Người</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nghe</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thầy</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cô</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bạn</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bè</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người</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thân</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Dựa</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vào</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trải</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nghiệm</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của</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bản</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thân</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để</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nội</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dung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nói</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phù</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hợp</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với</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vấn</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đề</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cần</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chia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sẻ</a:t>
            </a:r>
            <a:r>
              <a:rPr kumimoji="0" lang="en-US" sz="2400" b="1" i="0" u="none" strike="noStrike" kern="1200" cap="none" spc="0" normalizeH="0" baseline="0" noProof="0" dirty="0">
                <a:ln>
                  <a:noFill/>
                </a:ln>
                <a:solidFill>
                  <a:srgbClr val="0D0D0D"/>
                </a:solidFill>
                <a:effectLst/>
                <a:uLnTx/>
                <a:uFillTx/>
                <a:latin typeface="Times New Roman" pitchFamily="18" charset="0"/>
                <a:ea typeface="MS Mincho" pitchFamily="49" charset="-128"/>
                <a:cs typeface="Times New Roman" pitchFamily="18" charset="0"/>
              </a:rPr>
              <a:t>:</a:t>
            </a:r>
            <a:r>
              <a:rPr kumimoji="0" lang="en-US" sz="2400" b="1"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Những</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việc</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cần</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làm</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để</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gia</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đình</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trở</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thành</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một</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tổ</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ấm</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yêu</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S Mincho" pitchFamily="49" charset="-128"/>
                <a:cs typeface="Times New Roman" pitchFamily="18" charset="0"/>
              </a:rPr>
              <a:t>thương</a:t>
            </a:r>
            <a:r>
              <a:rPr kumimoji="0" lang="en-US" sz="2400" b="0" i="0" u="none" strike="noStrike" kern="1200" cap="none" spc="0" normalizeH="0" baseline="0" noProof="0" dirty="0">
                <a:ln>
                  <a:noFill/>
                </a:ln>
                <a:solidFill>
                  <a:prstClr val="black"/>
                </a:solidFill>
                <a:effectLst/>
                <a:uLnTx/>
                <a:uFillTx/>
                <a:latin typeface="Times New Roman" pitchFamily="18" charset="0"/>
                <a:ea typeface="MS Mincho" pitchFamily="49" charset="-128"/>
                <a:cs typeface="Times New Roman" pitchFamily="18" charset="0"/>
              </a:rPr>
              <a:t>.</a:t>
            </a:r>
          </a:p>
        </p:txBody>
      </p:sp>
    </p:spTree>
    <p:extLst>
      <p:ext uri="{BB962C8B-B14F-4D97-AF65-F5344CB8AC3E}">
        <p14:creationId xmlns:p14="http://schemas.microsoft.com/office/powerpoint/2010/main" val="350124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arn(inVertical)">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animBg="1"/>
      <p:bldP spid="8" grpId="0" animBg="1"/>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5"/>
          <p:cNvSpPr txBox="1">
            <a:spLocks noChangeArrowheads="1"/>
          </p:cNvSpPr>
          <p:nvPr/>
        </p:nvSpPr>
        <p:spPr bwMode="auto">
          <a:xfrm>
            <a:off x="1796256" y="1511739"/>
            <a:ext cx="8586788" cy="2640723"/>
          </a:xfrm>
          <a:prstGeom prst="rect">
            <a:avLst/>
          </a:prstGeom>
          <a:blipFill>
            <a:blip r:embed="rId2"/>
            <a:tile tx="0" ty="0" sx="100000" sy="100000" flip="none" algn="tl"/>
          </a:blip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a:lnSpc>
                <a:spcPct val="115000"/>
              </a:lnSpc>
            </a:pPr>
            <a:r>
              <a:rPr lang="en-US" sz="2400" b="1" dirty="0">
                <a:solidFill>
                  <a:srgbClr val="000000"/>
                </a:solidFill>
                <a:latin typeface="Times New Roman" pitchFamily="18" charset="0"/>
                <a:cs typeface="Times New Roman" pitchFamily="18" charset="0"/>
              </a:rPr>
              <a:t>d. </a:t>
            </a:r>
            <a:r>
              <a:rPr lang="en-US" sz="2400" b="1" dirty="0" err="1">
                <a:solidFill>
                  <a:srgbClr val="000000"/>
                </a:solidFill>
                <a:latin typeface="Times New Roman" pitchFamily="18" charset="0"/>
                <a:cs typeface="Times New Roman" pitchFamily="18" charset="0"/>
              </a:rPr>
              <a:t>Thái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độ</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tình</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cảm</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của</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người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viết</a:t>
            </a:r>
            <a:endParaRPr lang="en-US" sz="2400" dirty="0">
              <a:latin typeface="Times New Roman" pitchFamily="18" charset="0"/>
              <a:cs typeface="Times New Roman" pitchFamily="18" charset="0"/>
            </a:endParaRPr>
          </a:p>
          <a:p>
            <a:pPr algn="just">
              <a:lnSpc>
                <a:spcPct val="115000"/>
              </a:lnSpc>
            </a:pP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Đồng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cảm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với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cuộc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đời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nhiều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bất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hạnh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đáng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thương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văn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Nguyên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Hồng</a:t>
            </a:r>
            <a:r>
              <a:rPr lang="en-US" sz="2400"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lnSpc>
                <a:spcPct val="115000"/>
              </a:lnSpc>
            </a:pP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Bày</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tỏ</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tấm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lòng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trân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trọng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ngợi</a:t>
            </a:r>
            <a:r>
              <a:rPr lang="en-US" sz="2400" dirty="0">
                <a:solidFill>
                  <a:srgbClr val="0D0D0D"/>
                </a:solidFill>
                <a:latin typeface="Times New Roman" pitchFamily="18" charset="0"/>
                <a:cs typeface="Times New Roman" pitchFamily="18" charset="0"/>
              </a:rPr>
              <a:t> ca </a:t>
            </a:r>
            <a:r>
              <a:rPr lang="en-US" sz="2400" dirty="0" err="1">
                <a:solidFill>
                  <a:srgbClr val="0D0D0D"/>
                </a:solidFill>
                <a:latin typeface="Times New Roman" pitchFamily="18" charset="0"/>
                <a:cs typeface="Times New Roman" pitchFamily="18" charset="0"/>
              </a:rPr>
              <a:t>những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nét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đẹp</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trong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tâm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hồn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văn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đặc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biệt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tình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yêu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thương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Nguyên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Hồng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dành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cho</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những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người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cùng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khổ</a:t>
            </a:r>
            <a:r>
              <a:rPr lang="en-US" sz="2400"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120650" y="404813"/>
            <a:ext cx="11887200" cy="59213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477838" y="693738"/>
            <a:ext cx="11530012" cy="534352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1" i="0" u="sng"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Bước 2</a:t>
            </a:r>
            <a:r>
              <a:rPr kumimoji="0" lang="en-US" sz="20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Tìm ý, lập dàn ý.</a:t>
            </a:r>
            <a:endPar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Tìm ý vấn đề cần trình bày:</a:t>
            </a:r>
            <a:r>
              <a:rPr kumimoji="0" lang="en-US" sz="2000" b="1"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Những việc cần làm để gia đình trở thành một tổ ấm yêu thương.</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Nêu vấn đề: Gia đình có vai trò quan trong với mỗi con người. Để gia đình trở thành một tổ ấm yêu thương thì mỗi thành viên trong gia đình cần phải làm gì?</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Các biểu hiện cụ thể của vấn đề: Gia đình có vai trò quan trong với mỗi người: nơi con người sinh ra, nuôi dưỡng ta trưởng thành, nơi chia sẻ vui buồn, giúp đỡ nhau vượt qua khó khăn, nơi tạo động lực cho ta tiến bộ...</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Nêu tác dụng của vấn đề với các thành viên trong gia đình: Mỗi thành viên trong gia đình cần có việc làm cụ thể để gia đình trở thành tổ ấm</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Trình bày mong muốn của em Những việc cần làm để gia đình trở thành một tổ ấm yêu thương.</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 Với cha mẹ với con:</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Con cái với cha mẹ:</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Anh chị em với nhau</a:t>
            </a:r>
          </a:p>
        </p:txBody>
      </p:sp>
    </p:spTree>
    <p:extLst>
      <p:ext uri="{BB962C8B-B14F-4D97-AF65-F5344CB8AC3E}">
        <p14:creationId xmlns:p14="http://schemas.microsoft.com/office/powerpoint/2010/main" val="209114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974725"/>
            <a:ext cx="11156950" cy="536575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809625" y="1149350"/>
            <a:ext cx="9023350"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Lập dàn ý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cho bài kể (có thể bằng sơ đồ tư duy):</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619125" y="1981200"/>
            <a:ext cx="10802938" cy="401002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Mở đầu</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Chào hỏi. Nêu vấn đề</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Gợi ý</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Xin chào thầy cô và các bạn. Tôi tên là......................, học lớp......., trường................. Sau đây tôi xin trình bày vấn đề: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Những việc cần làm để gia đình trở thành một tổ ấm yêu thương.</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Trước khi bắt đầu bài nói của mình, tôi có một câu hỏi "Các bạn có cùng chơi thể thao với bố, có cùng làm việc nhà với mẹ chưa?" (Có thể giao lưu với 1 bạn hỏi lí do). Bản thân tôi cũng thường được làm những việc ấy. Bởi vì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gia đình có vai trò quan trong với mỗi con người. Đ</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ể gia đình trở thành một tổ ấm yêu thương thì mỗi thành viên trong gia đình cần phải làm gì?</a:t>
            </a:r>
          </a:p>
        </p:txBody>
      </p:sp>
    </p:spTree>
    <p:extLst>
      <p:ext uri="{BB962C8B-B14F-4D97-AF65-F5344CB8AC3E}">
        <p14:creationId xmlns:p14="http://schemas.microsoft.com/office/powerpoint/2010/main" val="226088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84163" y="582613"/>
            <a:ext cx="11588750" cy="59975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TextBox 4"/>
          <p:cNvSpPr txBox="1">
            <a:spLocks noChangeArrowheads="1"/>
          </p:cNvSpPr>
          <p:nvPr/>
        </p:nvSpPr>
        <p:spPr bwMode="auto">
          <a:xfrm>
            <a:off x="658813" y="755650"/>
            <a:ext cx="11117262" cy="566737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Nội dung chính</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Lựa chọn và sắp xếp các ý tìm được theo một trình tự hợp lí.</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Biểu hiện của vấn đề:</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Arial" charset="0"/>
              </a:rPr>
              <a:t> + +Nêu được vai trò của gia đình với mỗi người: Gia đình có vai trò quan trong với mỗi người: nơi con người sinh ra, nuôi dưỡng ta trưởng thành, nơi chia sẻ vui buồn, giúp đỡ nhau vượt qua khó khăn, nơi tạo động lực cho ta tiến bộ...</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Arial" charset="0"/>
              </a:rPr>
              <a:t> + + Nhưng nhiều vấn đề nảy sinh, khiến nhiều gia đình không thực sự là tổ ấm như cha mẹ mải lo cơm áo, thú sử dụng điện thoại phổ biến, nhiều trẻ nhỏ không được ở với cha mẹ...</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Arial" charset="0"/>
              </a:rPr>
              <a:t>+ Nêu tác dụng của vấn đề với các thành viên trong gia đình: Mỗi thành viên trong gia đình cần có việc làm cụ thể để gia đình trở thành tổ ấm: Sự cần thiết của việc gắn kết các thành viên: ông bà, cha mẹ, con cái...</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Để có một gia đình bình yên, hạnh phúc phải đến từ sự cố gắng của các thành viên trong gia đình</a:t>
            </a:r>
          </a:p>
        </p:txBody>
      </p:sp>
    </p:spTree>
    <p:extLst>
      <p:ext uri="{BB962C8B-B14F-4D97-AF65-F5344CB8AC3E}">
        <p14:creationId xmlns:p14="http://schemas.microsoft.com/office/powerpoint/2010/main" val="134287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839788"/>
            <a:ext cx="11410950" cy="5230812"/>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636588" y="1084263"/>
            <a:ext cx="11190287" cy="5243512"/>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Trình bày mong muốn của em về những việc cần làm để gia đình trở thành một tổ ấm yêu thương.</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 Với cha mẹ với con: cần trở thành một người bạn của con, chia sẻ với con những vấn đề trong cuộc sống, đưa ra những lời khuyên hay lời động viên đúng lúc. Không áp đặt suy nghĩ của mình cho con, không so sánh giữa các con, tôn trọng sở thích, ước mơ của con</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Con cái với cha mẹ: vâng lời, lễ phép và học tập những đức tính tốt đẹp của cha mẹ; chia sẻ với cha mẹ để có thể nhận được sự thấu hiểu, hay lời khuyên đúng đắn</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Anh chị em với nhau: cần sống hòa thiện, nhường nhịn, chia sẻ và giúp đỡ nhau, tôn trọng nhau.</a:t>
            </a:r>
          </a:p>
          <a:p>
            <a:pPr marL="0" marR="0" lvl="0" indent="0" algn="just" defTabSz="914400" rtl="0" eaLnBrk="1" fontAlgn="base" latinLnBrk="0" hangingPunct="1">
              <a:lnSpc>
                <a:spcPct val="115000"/>
              </a:lnSpc>
              <a:spcBef>
                <a:spcPct val="0"/>
              </a:spcBef>
              <a:spcAft>
                <a:spcPct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141089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885950"/>
            <a:ext cx="11501438" cy="221456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a:extLst/>
          </p:cNvPr>
          <p:cNvSpPr txBox="1"/>
          <p:nvPr/>
        </p:nvSpPr>
        <p:spPr>
          <a:xfrm>
            <a:off x="415925" y="2189162"/>
            <a:ext cx="11360150" cy="1366528"/>
          </a:xfrm>
          <a:prstGeom prst="rect">
            <a:avLst/>
          </a:prstGeom>
          <a:noFill/>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Kết</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thúc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 +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Khẳng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định</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sự</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cần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thiết</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việc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cần</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làm</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để</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gia</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đình</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trở</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thành</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một</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tổ</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ấm</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yêu</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thương</a:t>
            </a: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smtClean="0">
                <a:ln>
                  <a:noFill/>
                </a:ln>
                <a:solidFill>
                  <a:srgbClr val="0D0D0D"/>
                </a:solidFill>
                <a:effectLst/>
                <a:uLnTx/>
                <a:uFillTx/>
                <a:latin typeface="Times New Roman" pitchFamily="18" charset="0"/>
                <a:ea typeface="+mn-ea"/>
                <a:cs typeface="Times New Roman" pitchFamily="18" charset="0"/>
              </a:rPr>
              <a:t>  + </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Bày</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tỏ</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mong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muốn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nhận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sự</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chia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sẻ</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từ</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người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nghe</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về</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vấn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đề</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07191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063625"/>
            <a:ext cx="11501438" cy="4827588"/>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a:extLst/>
          </p:cNvPr>
          <p:cNvSpPr txBox="1"/>
          <p:nvPr/>
        </p:nvSpPr>
        <p:spPr>
          <a:xfrm>
            <a:off x="630238" y="1423988"/>
            <a:ext cx="11061700" cy="3968750"/>
          </a:xfrm>
          <a:prstGeom prst="rect">
            <a:avLst/>
          </a:prstGeom>
          <a:noFill/>
        </p:spPr>
        <p:txBody>
          <a:bodyPr>
            <a:spAutoFit/>
          </a:bodyPr>
          <a:lstStyle/>
          <a:p>
            <a:pPr marL="7620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Bước 3:</a:t>
            </a: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Thực hành nói và nghe</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7620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Dựa vào dàn ý và thực hiện việc </a:t>
            </a: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trình bày vấn đề n</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hững việc cần làm để gia đình trở thành một tổ ấm yêu thương</a:t>
            </a: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trước tổ hoặc lớp.</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7620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Chú ý bảo đảm nội dung trình bày, cách nói thế nào để vấn đề trở nên hấp dẫn.</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7620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Có thể sử dụng thêm tranh ảnh, đạo cụ…kết hợp với ngôn ngữ hình thể để bài nói thêm sinh động và hấp dẫn hơn.</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7620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Bước 4</a:t>
            </a: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Kiểm tra và chỉnh sửa:</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7620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Dựa vào bảng trên để đánh giá </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1389748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657600" y="157163"/>
            <a:ext cx="4211638" cy="628650"/>
          </a:xfrm>
          <a:prstGeom prst="roundRect">
            <a:avLst>
              <a:gd name="adj" fmla="val 16667"/>
            </a:avLst>
          </a:prstGeom>
          <a:solidFill>
            <a:srgbClr val="00B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46082" name="TextBox 7"/>
          <p:cNvSpPr txBox="1">
            <a:spLocks noChangeArrowheads="1"/>
          </p:cNvSpPr>
          <p:nvPr/>
        </p:nvSpPr>
        <p:spPr bwMode="auto">
          <a:xfrm>
            <a:off x="3657600" y="157163"/>
            <a:ext cx="6094413" cy="555986"/>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8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sym typeface="Wingdings" pitchFamily="2" charset="2"/>
              </a:rPr>
              <a:t></a:t>
            </a:r>
            <a:r>
              <a:rPr kumimoji="0" lang="en-US" sz="28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BÁO CÁO SẢN PHẨM :</a:t>
            </a:r>
            <a:endParaRPr kumimoji="0" lang="en-US" sz="2800" b="0" i="0" u="none" strike="noStrike" kern="1200" cap="none" spc="0" normalizeH="0" baseline="0" noProof="0" dirty="0">
              <a:ln>
                <a:noFill/>
              </a:ln>
              <a:solidFill>
                <a:prstClr val="white"/>
              </a:solidFill>
              <a:effectLst/>
              <a:uLnTx/>
              <a:uFillTx/>
              <a:latin typeface="Calibri" pitchFamily="34" charset="0"/>
              <a:ea typeface="+mn-ea"/>
              <a:cs typeface="Times New Roman" pitchFamily="18" charset="0"/>
            </a:endParaRPr>
          </a:p>
        </p:txBody>
      </p:sp>
      <p:graphicFrame>
        <p:nvGraphicFramePr>
          <p:cNvPr id="3" name="Table 2"/>
          <p:cNvGraphicFramePr>
            <a:graphicFrameLocks noGrp="1"/>
          </p:cNvGraphicFramePr>
          <p:nvPr>
            <p:extLst/>
          </p:nvPr>
        </p:nvGraphicFramePr>
        <p:xfrm>
          <a:off x="234950" y="893763"/>
          <a:ext cx="11722100" cy="5615115"/>
        </p:xfrm>
        <a:graphic>
          <a:graphicData uri="http://schemas.openxmlformats.org/drawingml/2006/table">
            <a:tbl>
              <a:tblPr/>
              <a:tblGrid>
                <a:gridCol w="2933700">
                  <a:extLst>
                    <a:ext uri="{9D8B030D-6E8A-4147-A177-3AD203B41FA5}">
                      <a16:colId xmlns:a16="http://schemas.microsoft.com/office/drawing/2014/main" val="20000"/>
                    </a:ext>
                  </a:extLst>
                </a:gridCol>
                <a:gridCol w="2932113">
                  <a:extLst>
                    <a:ext uri="{9D8B030D-6E8A-4147-A177-3AD203B41FA5}">
                      <a16:colId xmlns:a16="http://schemas.microsoft.com/office/drawing/2014/main" val="20001"/>
                    </a:ext>
                  </a:extLst>
                </a:gridCol>
                <a:gridCol w="2928937">
                  <a:extLst>
                    <a:ext uri="{9D8B030D-6E8A-4147-A177-3AD203B41FA5}">
                      <a16:colId xmlns:a16="http://schemas.microsoft.com/office/drawing/2014/main" val="20002"/>
                    </a:ext>
                  </a:extLst>
                </a:gridCol>
                <a:gridCol w="2927350">
                  <a:extLst>
                    <a:ext uri="{9D8B030D-6E8A-4147-A177-3AD203B41FA5}">
                      <a16:colId xmlns:a16="http://schemas.microsoft.com/office/drawing/2014/main" val="20003"/>
                    </a:ext>
                  </a:extLst>
                </a:gridCol>
              </a:tblGrid>
              <a:tr h="149225">
                <a:tc gridSpan="4">
                  <a:txBody>
                    <a:bodyPr/>
                    <a:lstStyle/>
                    <a:p>
                      <a:pPr marL="0" marR="0" lvl="0" indent="0" algn="ctr" defTabSz="914400" rtl="0" eaLnBrk="1" fontAlgn="base" latinLnBrk="0" hangingPunct="1">
                        <a:lnSpc>
                          <a:spcPct val="115000"/>
                        </a:lnSpc>
                        <a:spcBef>
                          <a:spcPct val="0"/>
                        </a:spcBef>
                        <a:spcAft>
                          <a:spcPts val="1000"/>
                        </a:spcAft>
                        <a:buClrTx/>
                        <a:buSzTx/>
                        <a:buFontTx/>
                        <a:buNone/>
                        <a:tabLst>
                          <a:tab pos="1385888" algn="l"/>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PHIẾU ĐÁNH GIÁ THEO TIÊU CHÍ BÀI NÓI</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9225">
                <a:tc gridSpan="4">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NHÓM............................</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433388">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TIÊU CHÍ</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Chưa</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đạt</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(0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điểm</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Đạt (1 điểm)</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Tốt(2 điểm)</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556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1.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Chọn</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được</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vấn</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đề</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hay,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có</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ý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nghĩa</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Chưa</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có</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vấn</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đề</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để</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nói</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Có vấn đề để nói nhưng chưa hay</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Có vấn đề  để nói ấn tượng</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765175">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2.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Nội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dung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vấn</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đề</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được</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chọn</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hay,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phong</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phú</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hấp</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dẫn</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Nôi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dung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sơ</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sài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chưa</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có</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đủ</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chi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tiết</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để</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người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nghe</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hiểu</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được</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nội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dung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vấn</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đề</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Có đủ ý để người nghe hiểu được nội dung vấn đề.</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Nội dung vấn  đề hay, phong phú, hấp dẫn</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765175">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 Nói to, rõ ràng, truyền cảm</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Nói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nhỏ</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khó</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nghe</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nói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lặp</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lại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ngập</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ngừng</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nhiều</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lần</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Nói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to,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nhưng</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đôi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chỗ</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lặp</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lại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hoặc</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ngập</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ngừng</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một</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vài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câu</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Nói to, truyền cảm hầu như không lặp lại hay ngập ngừng </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1074738">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4. Sử dụng yếu tố phi ngôn ngữ (điệu bộ, cử chỉ, nét mặt, ánh mắt,..) phù hợp</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Điệu bộ thiếu tự tin, mắt chưa nhìn vào người nghe, nét mặt chưa biểu cảm hoặc biểu cảm không phù hợp.</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Điệu</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bộ</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tự</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tin,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mắt</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chưa</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nhìn</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vào</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người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nghe</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biểu</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cảm</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phù</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hợp</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với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nội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dung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vấn</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đề</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Điệu</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bộ</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tự</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tin,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mắt</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nhìn</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vào</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người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nghe</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nét</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mặt</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sinh</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động</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611188">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5. Mở đầu và kết thúc hợp lí</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Không chào hỏi và/ hoặc không có lời kết thúc bài nói.</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Chào hỏi và/ có lời kết thúc bài nói.</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Chào</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hỏi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và</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có</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lời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kết</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thúc</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bài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nói</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ấn</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tượng</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a:t>
                      </a: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149225">
                <a:tc gridSpan="4">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pPr>
                      <a:r>
                        <a:rPr kumimoji="0" lang="en-US" sz="1800" b="0" i="0" u="none" strike="noStrike" cap="none" normalizeH="0" baseline="0" dirty="0" smtClean="0">
                          <a:ln>
                            <a:noFill/>
                          </a:ln>
                          <a:solidFill>
                            <a:schemeClr val="tx1"/>
                          </a:solidFill>
                          <a:effectLst/>
                          <a:latin typeface="Calibri" pitchFamily="34" charset="0"/>
                          <a:cs typeface="Arial" charset="0"/>
                        </a:rPr>
                        <a:t>                                                                   </a:t>
                      </a:r>
                      <a:r>
                        <a:rPr kumimoji="0" lang="en-US" sz="1800" b="0" i="0" u="none" strike="noStrike" cap="none" normalizeH="0" baseline="0" dirty="0" err="1" smtClean="0">
                          <a:ln>
                            <a:noFill/>
                          </a:ln>
                          <a:solidFill>
                            <a:schemeClr val="tx1"/>
                          </a:solidFill>
                          <a:effectLst/>
                          <a:latin typeface="Calibri" pitchFamily="34" charset="0"/>
                          <a:cs typeface="Arial" charset="0"/>
                        </a:rPr>
                        <a:t>Tổng</a:t>
                      </a:r>
                      <a:r>
                        <a:rPr kumimoji="0" lang="en-US" sz="1800" b="0" i="0" u="none" strike="noStrike" cap="none" normalizeH="0" baseline="0" dirty="0" smtClean="0">
                          <a:ln>
                            <a:noFill/>
                          </a:ln>
                          <a:solidFill>
                            <a:schemeClr val="tx1"/>
                          </a:solidFill>
                          <a:effectLst/>
                          <a:latin typeface="Calibri" pitchFamily="34" charset="0"/>
                          <a:cs typeface="Arial" charset="0"/>
                        </a:rPr>
                        <a:t>:     ................/10 </a:t>
                      </a:r>
                      <a:r>
                        <a:rPr kumimoji="0" lang="en-US" sz="1800" b="0" i="0" u="none" strike="noStrike" cap="none" normalizeH="0" baseline="0" dirty="0" err="1" smtClean="0">
                          <a:ln>
                            <a:noFill/>
                          </a:ln>
                          <a:solidFill>
                            <a:schemeClr val="tx1"/>
                          </a:solidFill>
                          <a:effectLst/>
                          <a:latin typeface="Calibri" pitchFamily="34" charset="0"/>
                          <a:cs typeface="Arial" charset="0"/>
                        </a:rPr>
                        <a:t>điểm</a:t>
                      </a:r>
                      <a:endParaRPr kumimoji="0" lang="en-US" sz="1800" b="0" i="0" u="none" strike="noStrike" cap="none" normalizeH="0" baseline="0" dirty="0" smtClean="0">
                        <a:ln>
                          <a:noFill/>
                        </a:ln>
                        <a:solidFill>
                          <a:schemeClr val="tx1"/>
                        </a:solidFill>
                        <a:effectLst/>
                        <a:latin typeface="Calibri" pitchFamily="34" charset="0"/>
                        <a:cs typeface="Times New Roman" pitchFamily="18" charset="0"/>
                      </a:endParaRPr>
                    </a:p>
                  </a:txBody>
                  <a:tcPr marL="42107" marR="4210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0398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889375" y="301625"/>
            <a:ext cx="3321050" cy="62865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TextBox 4"/>
          <p:cNvSpPr txBox="1">
            <a:spLocks noChangeArrowheads="1"/>
          </p:cNvSpPr>
          <p:nvPr/>
        </p:nvSpPr>
        <p:spPr bwMode="auto">
          <a:xfrm>
            <a:off x="2503488" y="346075"/>
            <a:ext cx="6092825" cy="488950"/>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srgbClr val="0070C0"/>
                </a:solidFill>
                <a:effectLst/>
                <a:uLnTx/>
                <a:uFillTx/>
                <a:latin typeface="Times New Roman" pitchFamily="18" charset="0"/>
                <a:ea typeface="+mn-ea"/>
                <a:cs typeface="Times New Roman" pitchFamily="18" charset="0"/>
              </a:rPr>
              <a:t>Bài tham khảo</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
        <p:nvSpPr>
          <p:cNvPr id="7" name="TextBox 6"/>
          <p:cNvSpPr txBox="1">
            <a:spLocks noChangeArrowheads="1"/>
          </p:cNvSpPr>
          <p:nvPr/>
        </p:nvSpPr>
        <p:spPr bwMode="auto">
          <a:xfrm>
            <a:off x="2503488" y="1448173"/>
            <a:ext cx="6872287" cy="941796"/>
          </a:xfrm>
          <a:prstGeom prst="rect">
            <a:avLst/>
          </a:prstGeom>
          <a:blipFill>
            <a:blip r:embed="rId2"/>
            <a:tile tx="0" ty="0" sx="100000" sy="100000" flip="none" algn="tl"/>
          </a:blipFill>
          <a:ln w="9525">
            <a:noFill/>
            <a:miter lim="800000"/>
            <a:headEnd/>
            <a:tailEnd/>
          </a:ln>
        </p:spPr>
        <p:txBody>
          <a:bodyPr wrap="square">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Đề</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1: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Trình</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bày</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ý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kiến</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về</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vấn</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đề</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những</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việc</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cần</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làm</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để</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gia</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đình</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trở</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thành</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một</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tổ</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ấm</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yêu</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thương</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Calibri" pitchFamily="34" charset="0"/>
              <a:ea typeface="+mn-ea"/>
              <a:cs typeface="Times New Roman" pitchFamily="18" charset="0"/>
            </a:endParaRPr>
          </a:p>
        </p:txBody>
      </p:sp>
      <p:sp>
        <p:nvSpPr>
          <p:cNvPr id="9" name="TextBox 8"/>
          <p:cNvSpPr txBox="1">
            <a:spLocks noChangeArrowheads="1"/>
          </p:cNvSpPr>
          <p:nvPr/>
        </p:nvSpPr>
        <p:spPr bwMode="auto">
          <a:xfrm>
            <a:off x="797719" y="3061493"/>
            <a:ext cx="10883900" cy="189388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Mở</a:t>
            </a:r>
            <a:r>
              <a:rPr kumimoji="0" lang="en-US"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đầu</a:t>
            </a:r>
            <a:r>
              <a:rPr kumimoji="0" lang="en-US"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dirty="0">
              <a:ln>
                <a:noFill/>
              </a:ln>
              <a:solidFill>
                <a:prstClr val="black"/>
              </a:solidFill>
              <a:effectLst/>
              <a:uLnTx/>
              <a:uFillTx/>
              <a:latin typeface="Calibri" pitchFamily="34"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Xin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chào</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thầy</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cô</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và</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các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bạn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Tôi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tên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là</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học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lớp</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trường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Sau</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đây</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tôi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xin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trình</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bày</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vấn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đề</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việc</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cần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gia</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đình</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trở</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tổ</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ấm</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yêu</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thương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Calibri" pitchFamily="34" charset="0"/>
              <a:ea typeface="+mn-ea"/>
              <a:cs typeface="Times New Roman" pitchFamily="18" charset="0"/>
            </a:endParaRPr>
          </a:p>
        </p:txBody>
      </p:sp>
      <p:sp>
        <p:nvSpPr>
          <p:cNvPr id="10" name="Rounded Rectangle 10"/>
          <p:cNvSpPr>
            <a:spLocks noChangeArrowheads="1"/>
          </p:cNvSpPr>
          <p:nvPr/>
        </p:nvSpPr>
        <p:spPr bwMode="auto">
          <a:xfrm>
            <a:off x="497681" y="2865437"/>
            <a:ext cx="11077575" cy="228600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75560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animBg="1"/>
      <p:bldP spid="9" grpId="0"/>
      <p:bldP spid="10" grpId="0"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319213"/>
            <a:ext cx="11291888" cy="41814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484188" y="1800225"/>
            <a:ext cx="11223625" cy="303847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Trước khi bắt đầu bài nói của mình, tôi có một câu hỏi "Các bạn có cùng chơi thể thao với bố chưa, có cùng làm việc nhà với mẹ bao giờ không nhỉ?"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Có thể giao lưu với 1 bạn hỏi lí do</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Bản thân tôi cũng thường được làm những việc ấy. Bởi vì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gia đình có vai trò quan trong với mỗi con người. Đ</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ể gia đình trở thành một tổ ấm yêu thương thì mỗi thành viên trong gia đình đều có vai tò rất quan trọng. Những việc làm nhỏ hàng ngày của chúng ta như cùng ăn một bữa cơm với cả gia đình, cùng làm việc nhà với mẹ...Đó chính là cách chúng ta làm cho gia đình của mình thật sự là tổ ấm yêu thương.</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Tree>
    <p:extLst>
      <p:ext uri="{BB962C8B-B14F-4D97-AF65-F5344CB8AC3E}">
        <p14:creationId xmlns:p14="http://schemas.microsoft.com/office/powerpoint/2010/main" val="278980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944563"/>
            <a:ext cx="11306175" cy="4872037"/>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469900" y="1576388"/>
            <a:ext cx="11252200" cy="358457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Trình bày vấn đề:</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Sau đây tôi xin trình bày vấn đề: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Những việc cần làm để gia đình trở thành một tổ ấm yêu thương.</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Giọng tâm tình, vừa phải)</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Trước hết, chúng ta cần phải hiểu được g</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ia đình có vai trò quan trong với mỗi người. Bởi gia đình là nơi con người sinh ra, nuôi dưỡng ta trưởng thành, nơi ghi dấu bao kỉ niệm thân thương, gắn liền với ông bà, cha mẹ, anh chị em của ta. Gia đình là máu thịt, là những gì thiêng liêng nhất. Nơi đây, chúng ta cùng chia sẻ vui buồn. Khi gặp khó khăn, gia đình sẽ giúp đỡ nhau vượt qua giông bão, nơi tạo động lực cho ta tiến bộ, nâng đỡ khi ta vấp ngã, chốn yêu thương để ta tìm về...</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875809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839788"/>
            <a:ext cx="11426825" cy="539591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39750" y="1320800"/>
            <a:ext cx="11236325" cy="4521200"/>
          </a:xfrm>
          <a:prstGeom prst="rect">
            <a:avLst/>
          </a:prstGeom>
          <a:noFill/>
          <a:ln w="9525">
            <a:noFill/>
            <a:miter lim="800000"/>
            <a:headEnd/>
            <a:tailEnd/>
          </a:ln>
        </p:spPr>
        <p:txBody>
          <a:bodyPr>
            <a:spAutoFit/>
          </a:bodyPr>
          <a:lstStyle/>
          <a:p>
            <a:pPr algn="just">
              <a:lnSpc>
                <a:spcPct val="115000"/>
              </a:lnSpc>
              <a:spcAft>
                <a:spcPts val="1000"/>
              </a:spcAft>
            </a:pPr>
            <a:r>
              <a:rPr lang="en-US" sz="2400" b="1">
                <a:latin typeface="Times New Roman" pitchFamily="18" charset="0"/>
                <a:cs typeface="Times New Roman" pitchFamily="18" charset="0"/>
              </a:rPr>
              <a:t>1.3 Đánh giá khái quát . </a:t>
            </a:r>
            <a:endParaRPr lang="en-US" sz="2400">
              <a:latin typeface="Times New Roman" pitchFamily="18" charset="0"/>
              <a:cs typeface="Times New Roman" pitchFamily="18" charset="0"/>
            </a:endParaRPr>
          </a:p>
          <a:p>
            <a:pPr algn="just">
              <a:lnSpc>
                <a:spcPct val="115000"/>
              </a:lnSpc>
              <a:spcAft>
                <a:spcPts val="1000"/>
              </a:spcAft>
            </a:pPr>
            <a:r>
              <a:rPr lang="en-US" sz="2400" b="1">
                <a:latin typeface="Times New Roman" pitchFamily="18" charset="0"/>
                <a:cs typeface="Times New Roman" pitchFamily="18" charset="0"/>
              </a:rPr>
              <a:t>a. Nghệ thuật</a:t>
            </a:r>
            <a:endParaRPr lang="en-US" sz="2400">
              <a:latin typeface="Times New Roman" pitchFamily="18"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Hệ thống lí lẽ sắc bén;  dẫn chứng chân thực, thuyết phục.</a:t>
            </a:r>
          </a:p>
          <a:p>
            <a:pPr algn="just">
              <a:lnSpc>
                <a:spcPct val="115000"/>
              </a:lnSpc>
              <a:spcAft>
                <a:spcPts val="1000"/>
              </a:spcAft>
            </a:pPr>
            <a:r>
              <a:rPr lang="en-US" sz="2400">
                <a:latin typeface="Times New Roman" pitchFamily="18" charset="0"/>
                <a:cs typeface="Times New Roman" pitchFamily="18" charset="0"/>
              </a:rPr>
              <a:t>- Sử dụng một số biện pháp tu từ: liệt kê, so sánh, điệp.</a:t>
            </a:r>
          </a:p>
          <a:p>
            <a:pPr algn="just">
              <a:lnSpc>
                <a:spcPct val="115000"/>
              </a:lnSpc>
              <a:spcAft>
                <a:spcPts val="1000"/>
              </a:spcAft>
            </a:pPr>
            <a:r>
              <a:rPr lang="en-US" sz="2400" b="1">
                <a:solidFill>
                  <a:srgbClr val="0D0D0D"/>
                </a:solidFill>
                <a:latin typeface="Times New Roman" pitchFamily="18" charset="0"/>
                <a:cs typeface="Times New Roman" pitchFamily="18" charset="0"/>
              </a:rPr>
              <a:t>b. Nội dung</a:t>
            </a:r>
            <a:endParaRPr lang="en-US" sz="2400">
              <a:latin typeface="Times New Roman" pitchFamily="18"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Qua văn bản </a:t>
            </a:r>
            <a:r>
              <a:rPr lang="en-US" sz="2400" i="1">
                <a:latin typeface="Times New Roman" pitchFamily="18" charset="0"/>
                <a:cs typeface="Times New Roman" pitchFamily="18" charset="0"/>
              </a:rPr>
              <a:t>Nguyên Hồng - nhà văn của những người cùng khổ</a:t>
            </a:r>
            <a:r>
              <a:rPr lang="en-US" sz="2400">
                <a:latin typeface="Times New Roman" pitchFamily="18" charset="0"/>
                <a:cs typeface="Times New Roman" pitchFamily="18" charset="0"/>
              </a:rPr>
              <a:t>, tác giả Nguyễn Đăng Mạnh đã chứng minh Nguyên Hồng là nhà văn nhạy cảm, khao khát tình yêu thường và đồng cảm với nững người cùng khổ nhất trong xã hội cũ. Sự đồng cảm và tình yêu người đặc biệt ấy xuất phát từ chính hoàn cảnh xuất thân và môi trường sống của ông.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169988"/>
            <a:ext cx="11471275" cy="43465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415925" y="1858963"/>
            <a:ext cx="11360150" cy="2678112"/>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1"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 Giọng trầm lắng)</a:t>
            </a: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Nhưng không phải gia đình nào cũng thực sự là tổ ấm. Lối sống hiện đại đang làm nhiều giá trị truyền thống tốt đẹp của gia đình Việt Nam ít nhiều bị phai nhạt, mất đi. Xã hội phát triển, cuộc sống bận rộn, thiết bị công nghệ thông minh ra đời khiến các thành viên gia đình ngày càng ít thời gian bên nhau, quan tâm lẫn nhau. Nhiều bậc cha mẹ vì mải lo làm ăn kinh tế, phấn đấu vì sự nghiệp mà ít gần gũi, chú trọng đến giáo dục nhân cách cho con cái. Bên cạnh đó, tình trạng bạo lực gia đình, ly thân, ly hôn, lối sống tự do, buông thả…đang có chiều hướng gia tăng đã làm cho giá trị gia đình dần giảm đi.</a:t>
            </a:r>
            <a:endParaRPr kumimoji="0" lang="en-US" sz="2400" b="0" i="0" u="none" strike="noStrike" kern="1200" cap="none" spc="0" normalizeH="0" baseline="0" noProof="0">
              <a:ln>
                <a:noFill/>
              </a:ln>
              <a:solidFill>
                <a:prstClr val="black"/>
              </a:solidFill>
              <a:effectLst/>
              <a:uLnTx/>
              <a:uFillTx/>
              <a:latin typeface="Calibri" pitchFamily="34" charset="0"/>
              <a:ea typeface="MS Mincho" pitchFamily="49" charset="-128"/>
              <a:cs typeface="Times New Roman" pitchFamily="18" charset="0"/>
            </a:endParaRPr>
          </a:p>
        </p:txBody>
      </p:sp>
    </p:spTree>
    <p:extLst>
      <p:ext uri="{BB962C8B-B14F-4D97-AF65-F5344CB8AC3E}">
        <p14:creationId xmlns:p14="http://schemas.microsoft.com/office/powerpoint/2010/main" val="2393185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171238" cy="4640262"/>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604838" y="1830388"/>
            <a:ext cx="10877550" cy="3395662"/>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1"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(Giọng cất cao hơn, nhấn mạnh vấn đề)</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Như vậy, mỗi thành viên trong gia đình cần làm gì để gia đình trở thành tổ ấm. Trước hết, mỗi gia đình có sự gắn kết các thành viên: ông bà, cha mẹ, con cái...Để có một gia đình bình yên, hạnh phúc phải đến từ sự cố gắng của các thành viên trong gia đình.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Cha mẹ cần trở thành một người bạn của con, chia sẻ với con những vấn đề trong cuộc sống, đưa ra những lời khuyên hay lời động viên đúng lúc. Nhiều bậc cha mẹ cố thói quen  áp đặt suy nghĩ của mình cho con, so sánh giữa các con khiến cho nhiều trẻ bị tổn thương, các bạn luôn tự ti, thấy mình kém cỏi. </a:t>
            </a:r>
          </a:p>
        </p:txBody>
      </p:sp>
    </p:spTree>
    <p:extLst>
      <p:ext uri="{BB962C8B-B14F-4D97-AF65-F5344CB8AC3E}">
        <p14:creationId xmlns:p14="http://schemas.microsoft.com/office/powerpoint/2010/main" val="311203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019175"/>
            <a:ext cx="11410950" cy="48418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TextBox 4"/>
          <p:cNvSpPr txBox="1">
            <a:spLocks noChangeArrowheads="1"/>
          </p:cNvSpPr>
          <p:nvPr/>
        </p:nvSpPr>
        <p:spPr bwMode="auto">
          <a:xfrm>
            <a:off x="658813" y="1457325"/>
            <a:ext cx="11117262" cy="388778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Vậy mỗi cha mẹ hãy yêu thương con bằng việc tôn trọng sở thích, ước mơ của con, không so sánh, suy bì để tạo áp lực cho con. Còn với chúng ta, là con cái  phải biết vâng lời, lễ phép, tôn trọng cha mẹ. Con cái cần học tập những đức tính tốt đẹp của cha mẹ như tính chăm chỉ, gọn gàng của mẹ, thói quen chăm sóc cây của cha... Hãy chia sẻ với cha mẹ để có thể nhận được sự thấu hiểu, hay lời khuyên đúng đắn. Anh chị em với nhau cần sống hòa thiện, nhường nhịn, chia sẻ và giúp đỡ nhau, tôn trọng nhau. Có đôi khi, tình yêu thương lại xuất phát từ những hành động vô cùng nhỏ bé. Đó có thể là cả gia đình cùng nhau ăn một bữa cơm, lời nhắc nhở người cha người mẹ mặc ấm, cùng chụp chung một tấm ảnh vào năm mới… Tuy nhỏ bé nhưng lại đem đến sự ấm áp vô cùng.</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Tree>
    <p:extLst>
      <p:ext uri="{BB962C8B-B14F-4D97-AF65-F5344CB8AC3E}">
        <p14:creationId xmlns:p14="http://schemas.microsoft.com/office/powerpoint/2010/main" val="363122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468438"/>
            <a:ext cx="11276013" cy="46767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500063" y="1733550"/>
            <a:ext cx="11191875" cy="4164013"/>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Kết thúc vấn đề:</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(Giọng nhẹ nhàng) Thưa các thầy cô, các bạn!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Mỗi năm, Ngày Gia đình Việt Nam (28/6) nhắc nhở chúng ta hãy trở về nhà để vun đắp cho mái ấm gia đình bằng những việc làm đơn giản mà bấy lâu nay mình lãng quên. Đó có thể là một lần bỏ điện thoại xuống, cất Ipad đi để cùng nhau vào bếp chuẩn bị bữa cơm gia đình. Đôi khi chỉ đơn thuần mỗi người hãy quên đi những niềm vui riêng tư, về nhà ăn một bữa cơm có đầy đủ các thành viên; điều này cho thấy rằng, tình yêu gia đình không phải là những điều gì to tát, lớn lao mà xuất phát từ những điều giản dị nhất trong cuộc sống hàng ngày.</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68984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25450" y="531813"/>
            <a:ext cx="11107738" cy="113982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425450" y="2159000"/>
            <a:ext cx="11107738" cy="356711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803275" y="660400"/>
            <a:ext cx="10639425" cy="831850"/>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Đề 2: Trình bày ý kiến về việc chăm sóc, lắng nghe, thấu hiểu của cha mẹ với con cái</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568325" y="2476500"/>
            <a:ext cx="10820400" cy="244475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sng"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Bước 1</a:t>
            </a: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Chuẩn bị</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Mục đích nói: chia sẻ ý kiến về một vấn đề trong đời sống gia đình.</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Người nghe: thầy cô, bạn bè, người thân…</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Dựa vào trải nghiệm của bản thân để nội dung nói phù hợp với vấn đề cần chia sẻ</a:t>
            </a: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việc chăm sóc, lắng nghe,</a:t>
            </a:r>
            <a:r>
              <a:rPr kumimoji="0" lang="en-US" sz="2400" b="1"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thấu hiểu của cha mẹ với con cái.</a:t>
            </a:r>
          </a:p>
        </p:txBody>
      </p:sp>
    </p:spTree>
    <p:extLst>
      <p:ext uri="{BB962C8B-B14F-4D97-AF65-F5344CB8AC3E}">
        <p14:creationId xmlns:p14="http://schemas.microsoft.com/office/powerpoint/2010/main" val="2017711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495300"/>
            <a:ext cx="11576050" cy="607060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0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812800" y="777875"/>
            <a:ext cx="11179175" cy="906463"/>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1" i="0" u="sng"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Bước 2</a:t>
            </a:r>
            <a:r>
              <a:rPr kumimoji="0" lang="en-US" sz="20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Tìm ý, lập dàn ý.</a:t>
            </a:r>
            <a:endPar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Tìm ý vấn đề cần trình bày </a:t>
            </a: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việc chăm sóc, lắng nghe,</a:t>
            </a:r>
            <a:r>
              <a:rPr kumimoji="0" lang="en-US" sz="2000" b="1"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thấu hiểu của cha mẹ với con cái</a:t>
            </a:r>
          </a:p>
        </p:txBody>
      </p:sp>
      <p:sp>
        <p:nvSpPr>
          <p:cNvPr id="7" name="TextBox 6"/>
          <p:cNvSpPr txBox="1">
            <a:spLocks noChangeArrowheads="1"/>
          </p:cNvSpPr>
          <p:nvPr/>
        </p:nvSpPr>
        <p:spPr bwMode="auto">
          <a:xfrm>
            <a:off x="588963" y="1616075"/>
            <a:ext cx="11187112" cy="461803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Nêu vấn đề: Gia đình có vai trò quan trong với mỗi con người. Bạn có thật sự đang hài lòng, cảm thấy hạnh phúc, vui vẻ khi ở trong gia đình của mình. Trong cuộc sống hàng ngày, liệu việc chăm sóc, lắng nghe,</a:t>
            </a:r>
            <a:r>
              <a:rPr kumimoji="0" lang="en-US" sz="2000" b="1"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thấu hiểu của cha mẹ với bạn đã làm bạn thực sự tự tin và hạnh phúc chưa?</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Các biểu hiện cụ thể của vấn đề: bạn thường bị cha mẹ áp đặt suy nghĩ, yêu thích, ưu tiên hơn đối với anh chị em của mình, so sánh giữa các con...</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Nêu tác dụng của vấn đề  chăm sóc, lắng nghe,</a:t>
            </a:r>
            <a:r>
              <a:rPr kumimoji="0" lang="en-US" sz="2000" b="1"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thấu hiểu của cha mẹ với con cái: Đem đến cảm giác an toàn, ấm cúng cho con, gia đình đầm ấm, hạnh phúc.</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Trình bày mong muốn của em </a:t>
            </a: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0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 Với cha mẹ với con: tôn trọng sự khác biệt, dành nhiều thời gian chăm sóc, quan tâm, chuyện trò với con cái để hai bên có thể sẻ chia, thấu hiều và tìm ra cách giải quyết khi có vấn đề.</a:t>
            </a:r>
            <a:endPar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0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Con cái với cha mẹ: ngoan ngoan, lễ phép, kính trọng cha mẹ.</a:t>
            </a:r>
          </a:p>
        </p:txBody>
      </p:sp>
    </p:spTree>
    <p:extLst>
      <p:ext uri="{BB962C8B-B14F-4D97-AF65-F5344CB8AC3E}">
        <p14:creationId xmlns:p14="http://schemas.microsoft.com/office/powerpoint/2010/main" val="328087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614363"/>
            <a:ext cx="11261725" cy="545465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869950" y="788988"/>
            <a:ext cx="8034338"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Lập dàn ý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cho bài kể (có thể bằng sơ đồ tư duy):</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514350" y="1576388"/>
            <a:ext cx="11163300" cy="401002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Mở đầu</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Chào hỏi. Nêu vấn đề</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Gợi ý</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Xin chào thầy cô và các bạn. Tôi tên là......................, học lớp......., trường................. Sau đây tôi xin trình bày vấn đề: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việc chăm sóc, lắng nghe,</a:t>
            </a: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thấu hiểu của cha mẹ với con cái.</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Gia đình có vai trò quan trong với mỗi con người. Bạn có thật sự đang hài lòng, cảm thấy hạnh phúc, vui vẻ khi ở trong gia đình của mình.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Bạn có bao giờ bị cha mẹ so sánh “Con vụng về thế, suốt ngày làm vỡ bát!”, “nhìn chị con kia kìa, chị luôn giỏi giang, chăm chỉ, còn còn thì yếu đuối mọi nhẽ”...H</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Arial" charset="0"/>
              </a:rPr>
              <a:t>àng ngày, liệu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việc chăm sóc, lắng nghe,</a:t>
            </a: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thấu hiểu của cha mẹ với bạn đã làm bạn thực sự tự tin và hạnh phúc chưa? </a:t>
            </a:r>
          </a:p>
        </p:txBody>
      </p:sp>
    </p:spTree>
    <p:extLst>
      <p:ext uri="{BB962C8B-B14F-4D97-AF65-F5344CB8AC3E}">
        <p14:creationId xmlns:p14="http://schemas.microsoft.com/office/powerpoint/2010/main" val="1349555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25425" y="600075"/>
            <a:ext cx="11557000" cy="560546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TextBox 4"/>
          <p:cNvSpPr txBox="1">
            <a:spLocks noChangeArrowheads="1"/>
          </p:cNvSpPr>
          <p:nvPr/>
        </p:nvSpPr>
        <p:spPr bwMode="auto">
          <a:xfrm>
            <a:off x="569913" y="762000"/>
            <a:ext cx="11206162" cy="510063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Các biểu hiện cụ thể của vấn đề: </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  cha mẹ có thể vô tình làm tăng mâu thuẫn giữa anh chị em bằng cách trực tiếp so sánh hoặc khen ngợi một đứa trẻ thành công. </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Cha mẹ thường có xu hướng yêu thích, ưu tiên hơn đối với anh chị em của mình.</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Cha mẹ áp </a:t>
            </a: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đặt hay thờ ơ với những chuyện mà bạn gặp phải mỗi ngày.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Sự phán xét quá mức của cha mẹ về cách ăn mặc, sở thích... của con đôi khi trở thành thiếu tôn trọng</a:t>
            </a: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Nêu tác dụng của việc chăm sóc, lắng nghe,</a:t>
            </a:r>
            <a:r>
              <a:rPr kumimoji="0" lang="en-US" sz="2400" b="1"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thấu hiểu của cha mẹ với con cái:</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 Đem đến cảm giác an toàn, ấm cúng cho con</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 Con tìm thấy tài năng và sở trường riêng của mình trong cuộc sống, cảm thấy tự tin, mạnh dạn hơn.</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2743415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195263" y="479425"/>
            <a:ext cx="11812587" cy="593566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325438" y="846138"/>
            <a:ext cx="11682412" cy="516572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2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Trình bày mong muốn của em về việc chăm sóc, lắng nghe,</a:t>
            </a:r>
            <a:r>
              <a:rPr kumimoji="0" lang="en-US" sz="2200" b="1"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2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thấu hiểu của cha mẹ với con cái: </a:t>
            </a: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2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 + Cha mẹ cần tôn trọng sự khác biệt của mỗi con</a:t>
            </a:r>
            <a:endParaRPr kumimoji="0" lang="en-US" sz="22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2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 Hãy yêu cả những điều tốt và chưa tốt, yêu sự độc đáo, khác biệt của con; cha mẹ nên tôn trọng sở thích, năng lực, cá tính của mỗi đứa con</a:t>
            </a:r>
            <a:endParaRPr kumimoji="0" lang="en-US" sz="22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2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 Đừng nên cố gắng so sánh con mình với bất kỳ ai; dành nhiều thời gian chăm sóc, quan tâm, chuyện trò với con cái để hai bên có thể sẻ chia, thấu hiều và tìm ra cách giải quyết khi có vấn đề.</a:t>
            </a:r>
            <a:endParaRPr kumimoji="0" lang="en-US" sz="22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2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 Con cái cần vâng lời, lễ phép, chia sẻ với cha mẹ để có thể nhận được sự thấu hiểu, hay lời khuyên đúng đắn</a:t>
            </a: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2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a:t>
            </a:r>
            <a:r>
              <a:rPr kumimoji="0" lang="en-US" sz="22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Kết thúc</a:t>
            </a:r>
            <a:r>
              <a:rPr kumimoji="0" lang="en-US" sz="22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a:t>
            </a:r>
            <a:endParaRPr kumimoji="0" lang="en-US" sz="22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2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 + Khẳng định sự cần thiết của việc chăm sóc, lắng nghe,</a:t>
            </a:r>
            <a:r>
              <a:rPr kumimoji="0" lang="en-US" sz="2200" b="1"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2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thấu hiểu của cha mẹ với con cái.</a:t>
            </a:r>
            <a:endParaRPr kumimoji="0" lang="en-US" sz="22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2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 + Bày tỏ mong muốn nhận được sự chia sẻ từ người nghe về vấn đề.</a:t>
            </a:r>
            <a:endParaRPr kumimoji="0" lang="en-US" sz="22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122001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793750"/>
            <a:ext cx="11396663" cy="542766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704850" y="1128713"/>
            <a:ext cx="6115050" cy="482600"/>
          </a:xfrm>
          <a:prstGeom prst="rect">
            <a:avLst/>
          </a:prstGeom>
          <a:noFill/>
          <a:ln w="9525">
            <a:noFill/>
            <a:miter lim="800000"/>
            <a:headEnd/>
            <a:tailEnd/>
          </a:ln>
        </p:spPr>
        <p:txBody>
          <a:bodyPr>
            <a:spAutoFit/>
          </a:bodyPr>
          <a:lstStyle/>
          <a:p>
            <a:pPr marL="7620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Bước 3:</a:t>
            </a: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Thực hành nói và nghe</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
        <p:nvSpPr>
          <p:cNvPr id="7" name="TextBox 6"/>
          <p:cNvSpPr txBox="1">
            <a:spLocks noChangeArrowheads="1"/>
          </p:cNvSpPr>
          <p:nvPr/>
        </p:nvSpPr>
        <p:spPr bwMode="auto">
          <a:xfrm>
            <a:off x="379413" y="1749425"/>
            <a:ext cx="11358562" cy="23114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Dựa vào dàn ý và thực hiện việc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trình bày vấn đề n</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hững việc cần làm để gia đình trở thành một tổ ấm yêu thương</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trước tổ hoặc lớp.</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Chú ý bảo đảm nội dung trình bày, cách nói thế nào để vấn đề trở nên hấp dẫn.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Có thể sử dụng thêm tranh ảnh, đạo cụ…kết hợp với ngôn ngữ hình thể để bài nói thêm sinh động và hấp dẫn hơn.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704850" y="4295775"/>
            <a:ext cx="6115050"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Bước 4</a:t>
            </a:r>
            <a:r>
              <a:rPr kumimoji="0" lang="en-US" sz="2400" b="1"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 Kiểm tra và chỉnh sửa:</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
        <p:nvSpPr>
          <p:cNvPr id="11" name="TextBox 10"/>
          <p:cNvSpPr txBox="1">
            <a:spLocks noChangeArrowheads="1"/>
          </p:cNvSpPr>
          <p:nvPr/>
        </p:nvSpPr>
        <p:spPr bwMode="auto">
          <a:xfrm>
            <a:off x="704850" y="5005388"/>
            <a:ext cx="6115050"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1385888" algn="l"/>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S Mincho" pitchFamily="49" charset="-128"/>
                <a:cs typeface="Times New Roman" pitchFamily="18" charset="0"/>
              </a:rPr>
              <a:t>Dựa vào bảng trên để đánh giá </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354876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9"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363538"/>
            <a:ext cx="3508375" cy="63023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5" name="Rounded Rectangle 10"/>
          <p:cNvSpPr>
            <a:spLocks noChangeArrowheads="1"/>
          </p:cNvSpPr>
          <p:nvPr/>
        </p:nvSpPr>
        <p:spPr bwMode="auto">
          <a:xfrm>
            <a:off x="284163" y="1254125"/>
            <a:ext cx="11768137" cy="54165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68325" y="400050"/>
            <a:ext cx="6094413" cy="490538"/>
          </a:xfrm>
          <a:prstGeom prst="rect">
            <a:avLst/>
          </a:prstGeom>
          <a:noFill/>
          <a:ln w="9525">
            <a:noFill/>
            <a:miter lim="800000"/>
            <a:headEnd/>
            <a:tailEnd/>
          </a:ln>
        </p:spPr>
        <p:txBody>
          <a:bodyPr>
            <a:spAutoFit/>
          </a:bodyPr>
          <a:lstStyle/>
          <a:p>
            <a:pPr algn="just">
              <a:lnSpc>
                <a:spcPct val="115000"/>
              </a:lnSpc>
              <a:spcAft>
                <a:spcPts val="1000"/>
              </a:spcAft>
            </a:pPr>
            <a:r>
              <a:rPr lang="en-US" sz="2400" b="1">
                <a:latin typeface="Times New Roman" pitchFamily="18" charset="0"/>
                <a:cs typeface="Times New Roman" pitchFamily="18" charset="0"/>
              </a:rPr>
              <a:t>2. Định hướng phân tích</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498475" y="1477963"/>
            <a:ext cx="11223625" cy="4867275"/>
          </a:xfrm>
          <a:prstGeom prst="rect">
            <a:avLst/>
          </a:prstGeom>
          <a:noFill/>
          <a:ln w="9525">
            <a:noFill/>
            <a:miter lim="800000"/>
            <a:headEnd/>
            <a:tailEnd/>
          </a:ln>
        </p:spPr>
        <p:txBody>
          <a:bodyPr>
            <a:spAutoFit/>
          </a:bodyPr>
          <a:lstStyle/>
          <a:p>
            <a:pPr algn="just">
              <a:lnSpc>
                <a:spcPct val="115000"/>
              </a:lnSpc>
              <a:spcAft>
                <a:spcPts val="1000"/>
              </a:spcAft>
            </a:pPr>
            <a:r>
              <a:rPr lang="en-US" sz="2400">
                <a:latin typeface="Times New Roman" pitchFamily="18" charset="0"/>
                <a:cs typeface="Times New Roman" pitchFamily="18" charset="0"/>
              </a:rPr>
              <a:t> Nguyễn Đăng Mạnh là một nhà nghiên cứu  đầu ngành của văn học Việt Nam. Văn bản</a:t>
            </a:r>
            <a:r>
              <a:rPr lang="en-US" sz="2400" b="1">
                <a:latin typeface="Times New Roman" pitchFamily="18" charset="0"/>
                <a:cs typeface="Times New Roman" pitchFamily="18" charset="0"/>
              </a:rPr>
              <a:t> </a:t>
            </a:r>
            <a:r>
              <a:rPr lang="en-US" sz="2400" i="1">
                <a:latin typeface="Times New Roman" pitchFamily="18" charset="0"/>
                <a:cs typeface="Times New Roman" pitchFamily="18" charset="0"/>
              </a:rPr>
              <a:t>Nguyên Hồng - nhà văn của những người cùng khổ </a:t>
            </a:r>
            <a:r>
              <a:rPr lang="en-US" sz="2400">
                <a:latin typeface="Times New Roman" pitchFamily="18" charset="0"/>
                <a:cs typeface="Times New Roman" pitchFamily="18" charset="0"/>
              </a:rPr>
              <a:t>là một phần trong công trình nghiên cứu của ông về nhà văn Nguyên Hồng. Bằng niềm đồng cảm, sự trân trọng</a:t>
            </a:r>
            <a:r>
              <a:rPr lang="en-US" sz="2400" i="1">
                <a:latin typeface="Times New Roman" pitchFamily="18" charset="0"/>
                <a:cs typeface="Times New Roman" pitchFamily="18" charset="0"/>
              </a:rPr>
              <a:t> </a:t>
            </a:r>
            <a:r>
              <a:rPr lang="en-US" sz="2400">
                <a:latin typeface="Times New Roman" pitchFamily="18" charset="0"/>
                <a:cs typeface="Times New Roman" pitchFamily="18" charset="0"/>
              </a:rPr>
              <a:t>với Nguyên Hồng, Nguyễn Đăng Mạnh đã  chứng minh Nguyên Hồng là nhà văn nhạy cảm, khao khát tình yêu thường và đồng cảm với những người cùng khổ nhất trong xã hội cũ. Nguyên Hồng xứng đáng được coi là nhà văn của những người cùng khổ</a:t>
            </a:r>
          </a:p>
          <a:p>
            <a:pPr algn="just">
              <a:lnSpc>
                <a:spcPct val="115000"/>
              </a:lnSpc>
            </a:pPr>
            <a:r>
              <a:rPr lang="en-US" sz="2400" b="1">
                <a:solidFill>
                  <a:srgbClr val="000000"/>
                </a:solidFill>
                <a:latin typeface="Times New Roman" pitchFamily="18" charset="0"/>
                <a:cs typeface="Times New Roman" pitchFamily="18" charset="0"/>
              </a:rPr>
              <a:t>    </a:t>
            </a:r>
            <a:r>
              <a:rPr lang="en-US" sz="2400">
                <a:solidFill>
                  <a:srgbClr val="000000"/>
                </a:solidFill>
                <a:latin typeface="Times New Roman" pitchFamily="18" charset="0"/>
                <a:cs typeface="Times New Roman" pitchFamily="18" charset="0"/>
              </a:rPr>
              <a:t>Văn bản có bố cục ba phần rõ ràng, lập luận chặt chẽ, dẫn chứng thuyết phục.</a:t>
            </a:r>
            <a:r>
              <a:rPr lang="en-US" sz="2400" b="1">
                <a:solidFill>
                  <a:srgbClr val="000000"/>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Phần đầu tác giả chứng minh </a:t>
            </a:r>
            <a:r>
              <a:rPr lang="en-US" sz="2400" b="1">
                <a:solidFill>
                  <a:srgbClr val="0D0D0D"/>
                </a:solidFill>
                <a:latin typeface="Times New Roman" pitchFamily="18" charset="0"/>
                <a:cs typeface="Times New Roman" pitchFamily="18" charset="0"/>
              </a:rPr>
              <a:t>Nguyên Hồng là con người nhạy cảm; p</a:t>
            </a:r>
            <a:r>
              <a:rPr lang="en-US" sz="2400">
                <a:solidFill>
                  <a:srgbClr val="0D0D0D"/>
                </a:solidFill>
                <a:latin typeface="Times New Roman" pitchFamily="18" charset="0"/>
                <a:cs typeface="Times New Roman" pitchFamily="18" charset="0"/>
              </a:rPr>
              <a:t>hần thứ hai ông làm sáng tỏ tuổi thơ thiếu tình thương của Nguyên Hồng; phần còn lại nói về hoàn cảnh sống cực khổ của Nguyên Hồng. Từ đó, Nguyễn Đăng Mạnh làm sáng tỏ được phẩm chất và những nét riêng biệt làm nên phong cách văn chương của Nguyên Hồng.</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435475" y="336550"/>
            <a:ext cx="3321050" cy="628650"/>
          </a:xfrm>
          <a:prstGeom prst="roundRect">
            <a:avLst>
              <a:gd name="adj" fmla="val 16667"/>
            </a:avLst>
          </a:prstGeom>
          <a:solidFill>
            <a:srgbClr val="92D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3049588" y="398463"/>
            <a:ext cx="6092825" cy="482600"/>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070C0"/>
                </a:solidFill>
                <a:effectLst/>
                <a:uLnTx/>
                <a:uFillTx/>
                <a:latin typeface="Times New Roman" pitchFamily="18" charset="0"/>
                <a:ea typeface="+mn-ea"/>
                <a:cs typeface="Times New Roman" pitchFamily="18" charset="0"/>
              </a:rPr>
              <a:t>Bài tham khảo</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2028032" y="1555137"/>
            <a:ext cx="8123237" cy="941796"/>
          </a:xfrm>
          <a:prstGeom prst="rect">
            <a:avLst/>
          </a:prstGeom>
          <a:blipFill>
            <a:blip r:embed="rId2"/>
            <a:tile tx="0" ty="0" sx="100000" sy="100000" flip="none" algn="tl"/>
          </a:blipFill>
          <a:ln w="9525">
            <a:noFill/>
            <a:miter lim="800000"/>
            <a:headEnd/>
            <a:tailEnd/>
          </a:ln>
        </p:spPr>
        <p:txBody>
          <a:bodyPr wrap="square">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Đề</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2: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Trình</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bày</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ý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kiến</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về</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việc</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chăm</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sóc</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lắng</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nghe</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thấu</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hiểu</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của</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cha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mẹ</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với</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con </a:t>
            </a:r>
            <a:r>
              <a:rPr kumimoji="0" lang="en-US" sz="2400" b="1" i="0" u="none" strike="noStrike" kern="1200" cap="none" spc="0" normalizeH="0" baseline="0" noProof="0" dirty="0" err="1">
                <a:ln>
                  <a:noFill/>
                </a:ln>
                <a:solidFill>
                  <a:srgbClr val="FF0000"/>
                </a:solidFill>
                <a:effectLst/>
                <a:uLnTx/>
                <a:uFillTx/>
                <a:latin typeface="Times New Roman" pitchFamily="18" charset="0"/>
                <a:ea typeface="+mn-ea"/>
                <a:cs typeface="Times New Roman" pitchFamily="18" charset="0"/>
              </a:rPr>
              <a:t>cái</a:t>
            </a: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8" name="Rounded Rectangle 10"/>
          <p:cNvSpPr>
            <a:spLocks noChangeArrowheads="1"/>
          </p:cNvSpPr>
          <p:nvPr/>
        </p:nvSpPr>
        <p:spPr bwMode="auto">
          <a:xfrm>
            <a:off x="451643" y="2778125"/>
            <a:ext cx="11288713" cy="231775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0" name="TextBox 9"/>
          <p:cNvSpPr txBox="1">
            <a:spLocks noChangeArrowheads="1"/>
          </p:cNvSpPr>
          <p:nvPr/>
        </p:nvSpPr>
        <p:spPr bwMode="auto">
          <a:xfrm>
            <a:off x="608806" y="3055938"/>
            <a:ext cx="11014075" cy="1763712"/>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Chào hỏi và nêu vấn đề:</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Xin chào thầy cô và các bạn. Tôi tên là......................, học lớp......., trường................. Sau đây tôi xin trình bày vấn đề: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việc chăm sóc, lắng nghe,</a:t>
            </a: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thấu hiểu của cha mẹ với con cái.</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Tree>
    <p:extLst>
      <p:ext uri="{BB962C8B-B14F-4D97-AF65-F5344CB8AC3E}">
        <p14:creationId xmlns:p14="http://schemas.microsoft.com/office/powerpoint/2010/main" val="2760011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arn(inVertical)">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animBg="1"/>
      <p:bldP spid="8" grpId="0" animBg="1"/>
      <p:bldP spid="10" grpId="0"/>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187113" cy="4370387"/>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588963" y="1895475"/>
            <a:ext cx="10879137" cy="3167063"/>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a:t>
            </a:r>
            <a:r>
              <a:rPr kumimoji="0" lang="en-US" sz="2400" b="1"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Trình bày vấn đề:</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a:t>
            </a:r>
            <a:endParaRPr kumimoji="0" lang="en-US" sz="2400" b="0" i="0" u="none" strike="noStrike" kern="1200" cap="none" spc="0" normalizeH="0" baseline="0" noProof="0">
              <a:ln>
                <a:noFill/>
              </a:ln>
              <a:solidFill>
                <a:prstClr val="black"/>
              </a:solidFill>
              <a:effectLst/>
              <a:uLnTx/>
              <a:uFillTx/>
              <a:latin typeface="Calibri" pitchFamily="34" charset="0"/>
              <a:ea typeface="MS Mincho" pitchFamily="49" charset="-128"/>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1"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Giọng tâm tình, vừa phải)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Chúng ta đều biết, gia đình có vai trò quan trong với mỗi con người. Bạn có thật sự đang hài lòng, cảm thấy hạnh phúc, vui vẻ khi ở trong gia đình của mình? Bạn có bao giờ bị cha mẹ so sánh “Con vụng về thế, suốt ngày làm vỡ bát!”, “nhìn chị con kia kìa, chị luôn giỏi giang, chăm chỉ, còn còn thì yếu đuối mọi nhẽ”?...Hàng ngày, liệu việc chăm sóc, lắng nghe,</a:t>
            </a:r>
            <a:r>
              <a:rPr kumimoji="0" lang="en-US" sz="2400" b="1"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rPr>
              <a:t>thấu hiểu của cha mẹ với bạn đã làm bạn thực sự tự tin và hạnh phúc chưa? </a:t>
            </a:r>
            <a:endParaRPr kumimoji="0" lang="en-US" sz="2400" b="0" i="0" u="none" strike="noStrike" kern="1200" cap="none" spc="0" normalizeH="0" baseline="0" noProof="0">
              <a:ln>
                <a:noFill/>
              </a:ln>
              <a:solidFill>
                <a:prstClr val="black"/>
              </a:solidFill>
              <a:effectLst/>
              <a:uLnTx/>
              <a:uFillTx/>
              <a:latin typeface="Calibri" pitchFamily="34" charset="0"/>
              <a:ea typeface="MS Mincho" pitchFamily="49" charset="-128"/>
              <a:cs typeface="Times New Roman" pitchFamily="18" charset="0"/>
            </a:endParaRPr>
          </a:p>
        </p:txBody>
      </p:sp>
    </p:spTree>
    <p:extLst>
      <p:ext uri="{BB962C8B-B14F-4D97-AF65-F5344CB8AC3E}">
        <p14:creationId xmlns:p14="http://schemas.microsoft.com/office/powerpoint/2010/main" val="1434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84163" y="554038"/>
            <a:ext cx="11647487" cy="577850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571500" y="850900"/>
            <a:ext cx="11074400" cy="51562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1A1A1A"/>
                </a:solidFill>
                <a:effectLst/>
                <a:uLnTx/>
                <a:uFillTx/>
                <a:latin typeface="Times New Roman" pitchFamily="18" charset="0"/>
                <a:ea typeface="+mn-ea"/>
                <a:cs typeface="Times New Roman" pitchFamily="18" charset="0"/>
              </a:rPr>
              <a:t>Chúng ta cảm thấy không tự tin ở trường nếu chúng không làm bài kiểm tra tốt như các bạn. Chúng ta cũng cảm thấy không hạnh phúc trong gia đình nếu anh chị em khác làm tốt hơn hoặc có tố chất đặc biệt hơn mình. Và vô tình, c</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ha mẹ có thể làm tăng mâu thuẫn giữa anh chị em bằng cách trực tiếp so sánh hoặc khen ngợi một đứa trẻ thành công. Có những bậc cha mẹ áp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đặt suy nghĩa, sở thích của mình lên con. Chẳng hạn, cha mẹ bắt ta phải ăn món ăn cha mẹ thích, không được làm việc này, việc kia...Có nhiều lúc, cha mẹ thờ ơ với những chuyện mà chúng ta gặp phải mỗi ngày.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Sự phán xét quá mức của cha mẹ về cách ăn mặc, sở thích... của con đôi khi trở thành thiếu tôn trọng.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So sánh hơn thua con mình với con người khác dường như đã trở thành phản xạ tự nhiên của cha mẹ. Đây cũng là một trong những nguyên nhân chính khiến chúng ta thiếu tự tin và tổn thương lòng tự trọng. Đôi khi cha mẹ quên mất rằng, mỗi đứa trẻ như chúng ta là một cá thể độc lập và cần tôn trọng sự khác biệt của con</a:t>
            </a:r>
            <a:r>
              <a:rPr kumimoji="0" lang="en-US" sz="2400" b="0" i="0" u="none" strike="noStrike" kern="1200" cap="none" spc="0" normalizeH="0" baseline="0" noProof="0">
                <a:ln>
                  <a:noFill/>
                </a:ln>
                <a:solidFill>
                  <a:srgbClr val="1A1A1A"/>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87894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5800" y="854075"/>
            <a:ext cx="11052175" cy="466566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812800" y="1338263"/>
            <a:ext cx="10818813" cy="378618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1"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(Giọng cất cao hơn, nhấn mạnh vấn đề)</a:t>
            </a: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a:ln>
                  <a:noFill/>
                </a:ln>
                <a:solidFill>
                  <a:srgbClr val="1A1A1A"/>
                </a:solidFill>
                <a:effectLst/>
                <a:uLnTx/>
                <a:uFillTx/>
                <a:latin typeface="Times New Roman" pitchFamily="18" charset="0"/>
                <a:ea typeface="MS Mincho" pitchFamily="49" charset="-128"/>
                <a:cs typeface="Times New Roman" pitchFamily="18" charset="0"/>
              </a:rPr>
              <a:t>Bởi vậy, để giải quyết tình trạng xích mích giữa những đứa trẻ trong gia đình, cha mẹ cần tôn trọng sự khác biệt của mỗi đứa trẻ. V</a:t>
            </a: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iệc chăm sóc, lắng nghe,</a:t>
            </a:r>
            <a:r>
              <a:rPr kumimoji="0" lang="en-US" sz="2400" b="1"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thấu hiểu của cha mẹ với con cái có ý nghĩa vô cùng lớn với sự của con. Với tôi, khi được cha mẹ thấu hiểu, lắng nghe, tôi có cảm giác an toàn, ấm cúng, hạnh phúc. Và điều đó, cha mẹ đã giúp chúng ta tìm thấy tài năng và sở trường riêng của mình trong cuộc sống, cảm thấy tự tin, mạnh dạn hõn.</a:t>
            </a:r>
            <a:r>
              <a:rPr kumimoji="0" lang="en-US" sz="2400" b="0" i="0" u="none" strike="noStrike" kern="1200" cap="none" spc="0" normalizeH="0" baseline="0" noProof="0">
                <a:ln>
                  <a:noFill/>
                </a:ln>
                <a:solidFill>
                  <a:srgbClr val="1A1A1A"/>
                </a:solidFill>
                <a:effectLst/>
                <a:uLnTx/>
                <a:uFillTx/>
                <a:latin typeface="Times New Roman" pitchFamily="18" charset="0"/>
                <a:ea typeface="MS Mincho" pitchFamily="49" charset="-128"/>
                <a:cs typeface="Times New Roman" pitchFamily="18" charset="0"/>
              </a:rPr>
              <a:t> Mỗi lời động viên, an ủi của cha mẹ khi chúng ta bị điểm kém, khi bị bạn trêu, khi gặp khuyết điểm sẽ làm cho trái tim ta không cô đơn, không cảm giác bị ghét bỏ. Tôi tin chắc, nếu cùng đọc sách, cùng xem phim, chơi thể thao, nấu ăn với cha mẹ sẽ, bạn sẽ thấy vui vẻ, phấn trấn, tự tin. </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25313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441113" cy="4370387"/>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TextBox 4"/>
          <p:cNvSpPr txBox="1">
            <a:spLocks noChangeArrowheads="1"/>
          </p:cNvSpPr>
          <p:nvPr/>
        </p:nvSpPr>
        <p:spPr bwMode="auto">
          <a:xfrm>
            <a:off x="539750" y="1646238"/>
            <a:ext cx="11236325" cy="3046412"/>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Là con, bạn mong muốn điều gì ở cha mẹ? Còn tôi, tôi mong muốn được cha mẹ chăm sóc, lắng nghe,</a:t>
            </a:r>
            <a:r>
              <a:rPr kumimoji="0" lang="en-US" sz="2400" b="1"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 </a:t>
            </a:r>
            <a:r>
              <a:rPr kumimoji="0" lang="en-US" sz="2400" b="0" i="0" u="none" strike="noStrike" kern="1200" cap="none" spc="0" normalizeH="0" baseline="0" noProof="0">
                <a:ln>
                  <a:noFill/>
                </a:ln>
                <a:solidFill>
                  <a:srgbClr val="000000"/>
                </a:solidFill>
                <a:effectLst/>
                <a:uLnTx/>
                <a:uFillTx/>
                <a:latin typeface="Times New Roman" pitchFamily="18" charset="0"/>
                <a:ea typeface="MS Mincho" pitchFamily="49" charset="-128"/>
                <a:cs typeface="Times New Roman" pitchFamily="18" charset="0"/>
              </a:rPr>
              <a:t>thấu hiểu mình hơn. Hi vọng, các bậc phụ huynh của chúng ta cần tôn trọng sự khác biệt của mỗi đứa con của mình. Hãy yêu cả những điều tốt và chưa tốt, yêu sự độc đáo, khác biệt của con; cha mẹ nên tôn trọng sở thích, năng lực, cá tính của mỗi đứa con. Đặc biệt, tôi mong cha mẹ đừng nên cố gắng so sánh con mình với bất kỳ ai; dành nhiều thời gian chăm sóc, quan tâm, chuyện trò với con cái để hai bên có thể sẻ chia, thấu hiều và tìm ra cách giải quyết khi có vấn đề. Con cái cần vâng lời, lễ phép, chia sẻ với cha mẹ để có thể nhận được sự thấu hiểu, hay lời khuyên đúng đắn.</a:t>
            </a:r>
            <a:endParaRPr kumimoji="0" lang="en-US" sz="2400" b="0" i="0" u="none" strike="noStrike" kern="1200" cap="none" spc="0" normalizeH="0" baseline="0" noProof="0">
              <a:ln>
                <a:noFill/>
              </a:ln>
              <a:solidFill>
                <a:prstClr val="black"/>
              </a:solidFill>
              <a:effectLst/>
              <a:uLnTx/>
              <a:uFillTx/>
              <a:latin typeface="Times New Roman" pitchFamily="18" charset="0"/>
              <a:ea typeface="MS Mincho" pitchFamily="49" charset="-128"/>
              <a:cs typeface="Times New Roman" pitchFamily="18" charset="0"/>
            </a:endParaRPr>
          </a:p>
        </p:txBody>
      </p:sp>
    </p:spTree>
    <p:extLst>
      <p:ext uri="{BB962C8B-B14F-4D97-AF65-F5344CB8AC3E}">
        <p14:creationId xmlns:p14="http://schemas.microsoft.com/office/powerpoint/2010/main" val="423900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900113"/>
            <a:ext cx="11202988" cy="47021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573088" y="1255713"/>
            <a:ext cx="10895012" cy="34544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Kết thúc vấn đề:</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(Giọng nhẹ nhàng)</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Các bạn thân mến!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Tôi mong rằng mỗi bạn ngồi đây hãy mạnh dạn nói lên suy nghĩ của mình với cha mẹ để có thể tạo nên một bầu không khí thoải mái trong gia đình, ở đó con cái và bố mẹ sẽ không chỉ là sự áp đặt mà biết tôn trọng và lắng nghe ý kiến của nhau. Để gia đình thực sự sẽ là tổ ấm đúng nghĩa. Các bạn có đồng ý với ý kiến của tôi không?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125"/>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Cảm ơn các bạn đã lắng nghe! Mong nhận được sự góp ý từ các bạn!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8728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340100" y="212725"/>
            <a:ext cx="4757738" cy="1350963"/>
          </a:xfrm>
          <a:prstGeom prst="roundRect">
            <a:avLst>
              <a:gd name="adj" fmla="val 16667"/>
            </a:avLst>
          </a:prstGeom>
          <a:solidFill>
            <a:srgbClr val="92D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657225" y="1654175"/>
            <a:ext cx="2386013" cy="569913"/>
          </a:xfrm>
          <a:prstGeom prst="roundRect">
            <a:avLst>
              <a:gd name="adj" fmla="val 16667"/>
            </a:avLst>
          </a:prstGeom>
          <a:solidFill>
            <a:srgbClr val="FFFF0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Rounded Rectangle 10"/>
          <p:cNvSpPr>
            <a:spLocks noChangeArrowheads="1"/>
          </p:cNvSpPr>
          <p:nvPr/>
        </p:nvSpPr>
        <p:spPr bwMode="auto">
          <a:xfrm>
            <a:off x="384175" y="2346325"/>
            <a:ext cx="11423650" cy="45116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2670175" y="379413"/>
            <a:ext cx="6096000" cy="1044575"/>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15000"/>
              </a:lnSpc>
              <a:spcBef>
                <a:spcPct val="0"/>
              </a:spcBef>
              <a:spcAft>
                <a:spcPts val="1000"/>
              </a:spcAft>
              <a:buClrTx/>
              <a:buSzTx/>
              <a:buFontTx/>
              <a:buNone/>
              <a:tabLst/>
              <a:defRPr/>
            </a:pPr>
            <a:r>
              <a:rPr kumimoji="0" lang="da-DK"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HOẠT ĐỘNG LUYỆN TẬP </a:t>
            </a:r>
          </a:p>
          <a:p>
            <a:pPr marL="0" marR="0" lvl="0" indent="0" algn="ctr" defTabSz="914400" rtl="0" eaLnBrk="1" fontAlgn="base" latinLnBrk="0" hangingPunct="1">
              <a:lnSpc>
                <a:spcPct val="115000"/>
              </a:lnSpc>
              <a:spcBef>
                <a:spcPct val="0"/>
              </a:spcBef>
              <a:spcAft>
                <a:spcPts val="1000"/>
              </a:spcAft>
              <a:buClrTx/>
              <a:buSzTx/>
              <a:buFontTx/>
              <a:buNone/>
              <a:tabLst/>
              <a:defRPr/>
            </a:pPr>
            <a:r>
              <a:rPr kumimoji="0" lang="da-DK"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(LUYỆN ĐỀ TỔNG HỢP)</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
        <p:nvSpPr>
          <p:cNvPr id="9" name="TextBox 8"/>
          <p:cNvSpPr txBox="1">
            <a:spLocks noChangeArrowheads="1"/>
          </p:cNvSpPr>
          <p:nvPr/>
        </p:nvSpPr>
        <p:spPr bwMode="auto">
          <a:xfrm>
            <a:off x="1069975" y="1709738"/>
            <a:ext cx="6145213" cy="49053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ĐỀ BÀI</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
        <p:nvSpPr>
          <p:cNvPr id="13" name="TextBox 12"/>
          <p:cNvSpPr txBox="1">
            <a:spLocks noChangeArrowheads="1"/>
          </p:cNvSpPr>
          <p:nvPr/>
        </p:nvSpPr>
        <p:spPr bwMode="auto">
          <a:xfrm>
            <a:off x="596900" y="2479675"/>
            <a:ext cx="6124575" cy="49053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Phần I : Tiếng Việt  ( 2,0 điểm)</a:t>
            </a:r>
            <a:r>
              <a:rPr kumimoji="0" lang="en-US" sz="2400" b="0" i="0" u="sng"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a:ln>
                <a:noFill/>
              </a:ln>
              <a:solidFill>
                <a:srgbClr val="FF0000"/>
              </a:solidFill>
              <a:effectLst/>
              <a:uLnTx/>
              <a:uFillTx/>
              <a:latin typeface="Calibri" pitchFamily="34" charset="0"/>
              <a:ea typeface="+mn-ea"/>
              <a:cs typeface="Times New Roman" pitchFamily="18" charset="0"/>
            </a:endParaRPr>
          </a:p>
        </p:txBody>
      </p:sp>
      <p:sp>
        <p:nvSpPr>
          <p:cNvPr id="15" name="TextBox 14">
            <a:extLst/>
          </p:cNvPr>
          <p:cNvSpPr txBox="1"/>
          <p:nvPr/>
        </p:nvSpPr>
        <p:spPr>
          <a:xfrm>
            <a:off x="425450" y="3125788"/>
            <a:ext cx="11382375" cy="3346450"/>
          </a:xfrm>
          <a:prstGeom prst="rect">
            <a:avLst/>
          </a:prstGeom>
          <a:noFill/>
        </p:spPr>
        <p:txBody>
          <a:bodyPr>
            <a:spAutoFit/>
          </a:bodyPr>
          <a:lstStyle/>
          <a:p>
            <a:pPr marL="5715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1</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Hãy cho biết nghĩa của thành ngữ “Trống đánh xuôi, kèn thổi ngược</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là gì?</a:t>
            </a:r>
          </a:p>
          <a:p>
            <a:pPr marL="57150" marR="0" lvl="0" indent="0" algn="just" defTabSz="914400" rtl="0" eaLnBrk="1" fontAlgn="base" latinLnBrk="0" hangingPunct="1">
              <a:lnSpc>
                <a:spcPct val="115000"/>
              </a:lnSpc>
              <a:spcBef>
                <a:spcPct val="0"/>
              </a:spcBef>
              <a:spcAft>
                <a:spcPct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A. N</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ói về sự thay đổi của thiên nhiên, của trời đất, cũng ngầm ẩn dụ cho sự đổi thay của cuộc đời.</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5715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Chê người thiếu bình tĩnh, bối rối.</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57150" marR="0" lvl="0" indent="0" algn="just" defTabSz="914400" rtl="0" eaLnBrk="1" fontAlgn="base" latinLnBrk="0" hangingPunct="1">
              <a:lnSpc>
                <a:spcPct val="115000"/>
              </a:lnSpc>
              <a:spcBef>
                <a:spcPct val="0"/>
              </a:spcBef>
              <a:spcAft>
                <a:spcPts val="363"/>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a:t>
            </a:r>
            <a:r>
              <a:rPr kumimoji="0" lang="en-US" sz="24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Tình trạng mỗi người làm một cách trái ngược nhau, không có sự phối hợp nhịp nhàng, thống nhất.</a:t>
            </a: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5715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D.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Phụ bạc không chung thủy, có cái mới thường coi thường rẻ rúng cái cũ, người cũ.</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57886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arn(inVertical)">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arn(inVertical)">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p:bldP spid="9" grpId="0"/>
      <p:bldP spid="13" grpId="0"/>
      <p:bldP spid="15" grpId="0"/>
    </p:bld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093788"/>
            <a:ext cx="11171238" cy="5141912"/>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a:extLst/>
          </p:cNvPr>
          <p:cNvSpPr txBox="1"/>
          <p:nvPr/>
        </p:nvSpPr>
        <p:spPr>
          <a:xfrm>
            <a:off x="604838" y="1620838"/>
            <a:ext cx="10728325" cy="3543300"/>
          </a:xfrm>
          <a:prstGeom prst="rect">
            <a:avLst/>
          </a:prstGeom>
          <a:noFill/>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sng"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Câu 2</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Câu thơ</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“Mai sau bể cạn non mòn/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À ơi tay mẹ vẫn còn hát ru” (Bình Nguyên) cụm từ nào là thành ngữ?</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 Mai sau                                                          C. bể cạn non mòn</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À ơi tay mẹ </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D.  </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vẫn còn hát ru</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1" i="0" u="sng"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3</a:t>
            </a: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Thành ngữ nào sau đây được dùng theo nghĩa ẩn dụ?</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A. Đục nước, béo cò.                                               C. H</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ôi như cú mèo </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 Ngáy như sấm                                                      D. Đắt như tôm tươi.</a:t>
            </a:r>
            <a:r>
              <a:rPr kumimoji="0" lang="pt-BR"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12507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1336675" y="508000"/>
            <a:ext cx="9518650" cy="5951538"/>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1981200" y="754063"/>
            <a:ext cx="10777538" cy="5459412"/>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1" i="0" u="sng"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4</a:t>
            </a:r>
            <a:r>
              <a:rPr kumimoji="0" lang="pt-BR"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t>
            </a: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Thành ngữ có cấu tạo là:</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 Một từ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 Một câu.</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 Một cụm từ cố định, biểu thị một ý tương đối hoàn chính                                                     </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D. Một cụm từ không cố định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1" i="0" u="sng"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5</a:t>
            </a: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Tác dụng của việc sử dụng thành ngữ phù hợp ngữ cảnh là:</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 Tạo áp lực cho người nghe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 Làm cho câu nói có vần có nhịp</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 Làm cho câu nói thêm phần triết lí</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pt-BR"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D. Làm cho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lời ăn tiếng nói sinh động, có tính biểu cảm cao.</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69097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110913" cy="414655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TextBox 4"/>
          <p:cNvSpPr txBox="1">
            <a:spLocks noChangeArrowheads="1"/>
          </p:cNvSpPr>
          <p:nvPr/>
        </p:nvSpPr>
        <p:spPr bwMode="auto">
          <a:xfrm>
            <a:off x="665163" y="2090738"/>
            <a:ext cx="10756900" cy="270192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1" i="0" u="sng"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6</a:t>
            </a:r>
            <a:r>
              <a:rPr kumimoji="0" lang="pt-BR" sz="2400" b="0" i="0" u="sng"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t>
            </a:r>
            <a:r>
              <a:rPr kumimoji="0" lang="pt-BR"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a:t>
            </a: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Một trong những công dụng của dấu chấm phẩy là:</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 Đánh dấu lời dẫn trực tiếp</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Đánh dấu ranh giới giữa các bộ phận trong một phép liệt kê phức tạp.</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 Đánh dấu thành phần chú thích cho câu</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D. Đánh dấu câu đã kết thúc</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20115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01650" y="860425"/>
            <a:ext cx="11261725" cy="527367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652462" y="1182687"/>
            <a:ext cx="11058525" cy="4522787"/>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 </a:t>
            </a:r>
            <a:r>
              <a:rPr lang="en-US" sz="2400" b="1">
                <a:solidFill>
                  <a:srgbClr val="000000"/>
                </a:solidFill>
                <a:latin typeface="Times New Roman" pitchFamily="18" charset="0"/>
                <a:cs typeface="Times New Roman" pitchFamily="18" charset="0"/>
              </a:rPr>
              <a:t>Trước hết, Nguyễn Đăng Mạnh giúp người đọc hiểu </a:t>
            </a:r>
            <a:r>
              <a:rPr lang="vi-VN" sz="2400" b="1">
                <a:solidFill>
                  <a:srgbClr val="000000"/>
                </a:solidFill>
                <a:latin typeface="Times New Roman" pitchFamily="18" charset="0"/>
                <a:cs typeface="Times New Roman" pitchFamily="18" charset="0"/>
              </a:rPr>
              <a:t>Nguyên Hồng là con người nhạy cảm</a:t>
            </a:r>
            <a:r>
              <a:rPr lang="en-US" sz="2400" b="1">
                <a:solidFill>
                  <a:srgbClr val="000000"/>
                </a:solidFill>
                <a:latin typeface="Times New Roman" pitchFamily="18" charset="0"/>
                <a:cs typeface="Times New Roman" pitchFamily="18" charset="0"/>
              </a:rPr>
              <a:t> (</a:t>
            </a:r>
            <a:r>
              <a:rPr lang="vi-VN" sz="2400" b="1">
                <a:solidFill>
                  <a:srgbClr val="000000"/>
                </a:solidFill>
                <a:latin typeface="Times New Roman" pitchFamily="18" charset="0"/>
                <a:cs typeface="Times New Roman" pitchFamily="18" charset="0"/>
              </a:rPr>
              <a:t>rất dễ xúc động, rất dễ khóc)</a:t>
            </a:r>
            <a:r>
              <a:rPr lang="en-US" sz="2400" b="1">
                <a:solidFill>
                  <a:srgbClr val="000000"/>
                </a:solidFill>
                <a:latin typeface="Times New Roman" pitchFamily="18" charset="0"/>
                <a:cs typeface="Times New Roman" pitchFamily="18" charset="0"/>
              </a:rPr>
              <a:t>.</a:t>
            </a:r>
            <a:r>
              <a:rPr lang="en-US" sz="2400">
                <a:solidFill>
                  <a:srgbClr val="000000"/>
                </a:solidFill>
                <a:latin typeface="Times New Roman" pitchFamily="18" charset="0"/>
                <a:cs typeface="Times New Roman" pitchFamily="18" charset="0"/>
              </a:rPr>
              <a:t> Nguyên Hồng đã khóc biết bao lần!</a:t>
            </a:r>
            <a:r>
              <a:rPr lang="vi-VN" sz="2400">
                <a:solidFill>
                  <a:srgbClr val="000000"/>
                </a:solidFill>
                <a:latin typeface="Times New Roman" pitchFamily="18" charset="0"/>
                <a:cs typeface="Times New Roman" pitchFamily="18" charset="0"/>
              </a:rPr>
              <a:t> Khóc khi nhớ đến bạn bè, đồng chí từng chia bùi sẻ ngọt.</a:t>
            </a:r>
            <a:r>
              <a:rPr lang="vi-VN" sz="2400">
                <a:solidFill>
                  <a:srgbClr val="0D0D0D"/>
                </a:solidFill>
                <a:latin typeface="Times New Roman" pitchFamily="18" charset="0"/>
                <a:cs typeface="Times New Roman" pitchFamily="18" charset="0"/>
              </a:rPr>
              <a:t> Khóc khi nghĩ đến đời sống khổ cực của nhân dân mình ngày trước.</a:t>
            </a:r>
            <a:r>
              <a:rPr lang="vi-VN" sz="2400" i="1">
                <a:solidFill>
                  <a:srgbClr val="0D0D0D"/>
                </a:solidFill>
                <a:latin typeface="Times New Roman" pitchFamily="18" charset="0"/>
                <a:cs typeface="Times New Roman" pitchFamily="18" charset="0"/>
              </a:rPr>
              <a:t> Khóc khi nói đến công ơn của Tổ quốc, quê hương đã sinh ra mình, đến công ơn của Đảng, của Bác Hồ đã đem đến cho mình lí tưởng cao đẹp của thời đại. Khóc khi kể lại những nỗi đau, oan trái của những nhân vật.</a:t>
            </a:r>
            <a:r>
              <a:rPr lang="vi-VN" sz="2400">
                <a:solidFill>
                  <a:srgbClr val="0D0D0D"/>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Tác giả đã sử dụng biện pháp tu từ: </a:t>
            </a:r>
            <a:r>
              <a:rPr lang="vi-VN" sz="2400">
                <a:solidFill>
                  <a:srgbClr val="0D0D0D"/>
                </a:solidFill>
                <a:latin typeface="Times New Roman" pitchFamily="18" charset="0"/>
                <a:cs typeface="Times New Roman" pitchFamily="18" charset="0"/>
              </a:rPr>
              <a:t>liệt kê, điệp cấu trúc "</a:t>
            </a:r>
            <a:r>
              <a:rPr lang="vi-VN" sz="2400" i="1">
                <a:solidFill>
                  <a:srgbClr val="0D0D0D"/>
                </a:solidFill>
                <a:latin typeface="Times New Roman" pitchFamily="18" charset="0"/>
                <a:cs typeface="Times New Roman" pitchFamily="18" charset="0"/>
              </a:rPr>
              <a:t>Khóc khi...."</a:t>
            </a:r>
            <a:r>
              <a:rPr lang="en-US" sz="2400" i="1">
                <a:solidFill>
                  <a:srgbClr val="0D0D0D"/>
                </a:solidFill>
                <a:latin typeface="Times New Roman" pitchFamily="18" charset="0"/>
                <a:cs typeface="Times New Roman" pitchFamily="18" charset="0"/>
              </a:rPr>
              <a:t>,</a:t>
            </a:r>
            <a:r>
              <a:rPr lang="en-US" sz="2400">
                <a:solidFill>
                  <a:srgbClr val="0D0D0D"/>
                </a:solidFill>
                <a:latin typeface="Times New Roman" pitchFamily="18" charset="0"/>
                <a:cs typeface="Times New Roman" pitchFamily="18" charset="0"/>
              </a:rPr>
              <a:t> hình ảnh so sánh </a:t>
            </a:r>
            <a:r>
              <a:rPr lang="en-US" sz="2400" i="1">
                <a:solidFill>
                  <a:srgbClr val="0D0D0D"/>
                </a:solidFill>
                <a:latin typeface="Times New Roman" pitchFamily="18" charset="0"/>
                <a:cs typeface="Times New Roman" pitchFamily="18" charset="0"/>
              </a:rPr>
              <a:t>“ m</a:t>
            </a:r>
            <a:r>
              <a:rPr lang="vi-VN" sz="2400" i="1">
                <a:solidFill>
                  <a:srgbClr val="0D0D0D"/>
                </a:solidFill>
                <a:latin typeface="Times New Roman" pitchFamily="18" charset="0"/>
                <a:cs typeface="Times New Roman" pitchFamily="18" charset="0"/>
              </a:rPr>
              <a:t>ỗi dòng chữ ông viết ra là một dòng nước mắt</a:t>
            </a:r>
            <a:r>
              <a:rPr lang="en-US" sz="2400" i="1">
                <a:solidFill>
                  <a:srgbClr val="0D0D0D"/>
                </a:solidFill>
                <a:latin typeface="Times New Roman" pitchFamily="18" charset="0"/>
                <a:cs typeface="Times New Roman" pitchFamily="18" charset="0"/>
              </a:rPr>
              <a:t> nóng bỏng</a:t>
            </a:r>
            <a:r>
              <a:rPr lang="vi-VN" sz="2400" i="1">
                <a:solidFill>
                  <a:srgbClr val="0D0D0D"/>
                </a:solidFill>
                <a:latin typeface="Times New Roman" pitchFamily="18" charset="0"/>
                <a:cs typeface="Times New Roman" pitchFamily="18" charset="0"/>
              </a:rPr>
              <a:t> từ trái tim</a:t>
            </a:r>
            <a:r>
              <a:rPr lang="en-US" sz="2400" i="1">
                <a:solidFill>
                  <a:srgbClr val="0D0D0D"/>
                </a:solidFill>
                <a:latin typeface="Times New Roman" pitchFamily="18" charset="0"/>
                <a:cs typeface="Times New Roman" pitchFamily="18" charset="0"/>
              </a:rPr>
              <a:t> vô cùng </a:t>
            </a:r>
            <a:r>
              <a:rPr lang="vi-VN" sz="2400" i="1">
                <a:solidFill>
                  <a:srgbClr val="0D0D0D"/>
                </a:solidFill>
                <a:latin typeface="Times New Roman" pitchFamily="18" charset="0"/>
                <a:cs typeface="Times New Roman" pitchFamily="18" charset="0"/>
              </a:rPr>
              <a:t>nhạy cảm</a:t>
            </a:r>
            <a:r>
              <a:rPr lang="en-US" sz="2400" i="1">
                <a:solidFill>
                  <a:srgbClr val="0D0D0D"/>
                </a:solidFill>
                <a:latin typeface="Times New Roman" pitchFamily="18" charset="0"/>
                <a:cs typeface="Times New Roman" pitchFamily="18" charset="0"/>
              </a:rPr>
              <a:t> của mình</a:t>
            </a:r>
            <a:r>
              <a:rPr lang="en-US" sz="2400">
                <a:solidFill>
                  <a:srgbClr val="0D0D0D"/>
                </a:solidFill>
                <a:latin typeface="Times New Roman" pitchFamily="18" charset="0"/>
                <a:cs typeface="Times New Roman" pitchFamily="18" charset="0"/>
              </a:rPr>
              <a:t>”. Giọng văn thấm thía, xúc động với những câu văn có nhịp điệu, giàu hình ảnh, cách dùng từ ngữ có tính chất khẳng định, </a:t>
            </a:r>
            <a:r>
              <a:rPr lang="en-US" sz="2400">
                <a:solidFill>
                  <a:srgbClr val="000000"/>
                </a:solidFill>
                <a:latin typeface="Times New Roman" pitchFamily="18" charset="0"/>
                <a:cs typeface="Times New Roman" pitchFamily="18" charset="0"/>
              </a:rPr>
              <a:t>Nguyễn Đăng Mạnh</a:t>
            </a:r>
            <a:r>
              <a:rPr lang="vi-VN" sz="2400">
                <a:solidFill>
                  <a:srgbClr val="0D0D0D"/>
                </a:solidFill>
                <a:latin typeface="Times New Roman" pitchFamily="18" charset="0"/>
                <a:ea typeface="MS Mincho" pitchFamily="49" charset="-128"/>
              </a:rPr>
              <a:t> làm nổi bật</a:t>
            </a:r>
            <a:r>
              <a:rPr lang="vi-VN" sz="2400">
                <a:solidFill>
                  <a:srgbClr val="0D0D0D"/>
                </a:solidFill>
                <a:latin typeface="Times New Roman" pitchFamily="18" charset="0"/>
                <a:cs typeface="Times New Roman" pitchFamily="18" charset="0"/>
              </a:rPr>
              <a:t> tâm hồn nhạy cảm, dễ xúc động của Nguyên Hồng.</a:t>
            </a:r>
            <a:r>
              <a:rPr lang="en-US" sz="2400">
                <a:solidFill>
                  <a:srgbClr val="0D0D0D"/>
                </a:solidFill>
                <a:latin typeface="Times New Roman" pitchFamily="18" charset="0"/>
                <a:cs typeface="Times New Roman" pitchFamily="18" charset="0"/>
              </a:rPr>
              <a:t> Chính sự nhạy cảm, dễ khóc, dễ xúc động là sợi dây kết nối tâm hồn Nguyên Hồng với bao số phận bất hạnh trong xã hội. </a:t>
            </a:r>
            <a:endParaRPr lang="en-US" sz="24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47688" y="854075"/>
            <a:ext cx="11383962" cy="5576888"/>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a:extLst/>
          </p:cNvPr>
          <p:cNvSpPr txBox="1"/>
          <p:nvPr/>
        </p:nvSpPr>
        <p:spPr>
          <a:xfrm>
            <a:off x="887413" y="1085850"/>
            <a:ext cx="10580687" cy="5075238"/>
          </a:xfrm>
          <a:prstGeom prst="rect">
            <a:avLst/>
          </a:prstGeom>
          <a:noFill/>
        </p:spPr>
        <p:txBody>
          <a:bodyPr>
            <a:spAutoFit/>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2400" b="1" i="0" u="sng"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Câu 7:</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Dấu chấm phẩy trong câu “</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Chẳng hạn,</a:t>
            </a:r>
            <a:r>
              <a:rPr kumimoji="0" lang="en-US" sz="2400" b="1"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truyện dân gian kể,</a:t>
            </a:r>
            <a:r>
              <a:rPr kumimoji="0" lang="en-US" sz="2400" b="0" i="1" u="none" strike="noStrike" kern="1200" cap="none" spc="0" normalizeH="0" baseline="-25000" noProof="0">
                <a:ln>
                  <a:noFill/>
                </a:ln>
                <a:solidFill>
                  <a:srgbClr val="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lúc Lê Lợi sinh ra có ánh sáng đỏ đầy nhà, mùi hương lạ khắp xóm;</a:t>
            </a:r>
            <a:r>
              <a:rPr kumimoji="0" lang="en-US" sz="2400" b="0" i="1" u="none" strike="noStrike" kern="1200" cap="none" spc="0" normalizeH="0" baseline="-25000" noProof="0">
                <a:ln>
                  <a:noFill/>
                </a:ln>
                <a:solidFill>
                  <a:srgbClr val="FF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còn Nguyễn Huệ, khi ra đời, có hai con hổ chầu hai bên” (Bùi Mạnh Nhị)</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dùng để:</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A.Đánh dấu ranh giới các vế của một câu ghép phức tạp</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 Đánh dấu ranh giới thành phần trạng ngữ với chủ ngữ, vị ngữ.     </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 Báo hiệu lời nói của nhân vật.</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D. Làm cho câu văn nhịp nhàng.  </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Câu 8:</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Thành ngữ không là thành ngữ Hán Việt?</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A.</a:t>
            </a:r>
            <a:r>
              <a:rPr kumimoji="0" lang="fr-F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Tứ cố vô thân                                                               C. Bách chiến bách thắng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B.</a:t>
            </a:r>
            <a:r>
              <a:rPr kumimoji="0" lang="fr-FR"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Độc nhất vô nhị                                                            D. Mèo mả gà đồng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080954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425450"/>
            <a:ext cx="6094413" cy="630238"/>
          </a:xfrm>
          <a:prstGeom prst="roundRect">
            <a:avLst>
              <a:gd name="adj" fmla="val 16667"/>
            </a:avLst>
          </a:prstGeom>
          <a:solidFill>
            <a:srgbClr val="92D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1919288" y="1417638"/>
            <a:ext cx="8634412" cy="4713287"/>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568325" y="414338"/>
            <a:ext cx="6094413" cy="54768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Phần II: Đọc – hiểu văn bản (2,0 điểm)</a:t>
            </a:r>
            <a:endParaRPr kumimoji="0" lang="en-US" sz="2800" b="0"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endParaRPr>
          </a:p>
        </p:txBody>
      </p:sp>
      <p:sp>
        <p:nvSpPr>
          <p:cNvPr id="7" name="TextBox 6">
            <a:extLst/>
          </p:cNvPr>
          <p:cNvSpPr txBox="1"/>
          <p:nvPr/>
        </p:nvSpPr>
        <p:spPr>
          <a:xfrm>
            <a:off x="2428875" y="1184275"/>
            <a:ext cx="8299450" cy="4194175"/>
          </a:xfrm>
          <a:prstGeom prst="rect">
            <a:avLst/>
          </a:prstGeom>
          <a:noFill/>
        </p:spPr>
        <p:txBody>
          <a:bodyPr>
            <a:spAutoFit/>
          </a:bodyPr>
          <a:lstStyle/>
          <a:p>
            <a:pPr marL="228600" marR="0" lvl="0" indent="0" algn="just" defTabSz="914400" rtl="0" eaLnBrk="1" fontAlgn="base" latinLnBrk="0" hangingPunct="1">
              <a:lnSpc>
                <a:spcPct val="150000"/>
              </a:lnSpc>
              <a:spcBef>
                <a:spcPct val="0"/>
              </a:spcBef>
              <a:spcAft>
                <a:spcPts val="1000"/>
              </a:spcAft>
              <a:buClrTx/>
              <a:buSzTx/>
              <a:buFontTx/>
              <a:buNone/>
              <a:tabLst/>
              <a:defRPr/>
            </a:pPr>
            <a:r>
              <a:rPr kumimoji="0" lang="en-US" sz="28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Đọc đoạn văn sau và trả lời câu hỏi:</a:t>
            </a:r>
            <a:endParaRPr kumimoji="0" lang="en-US" sz="2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228600" marR="0" lvl="0" indent="0" algn="ctr" defTabSz="914400" rtl="0" eaLnBrk="1" fontAlgn="base" latinLnBrk="0" hangingPunct="1">
              <a:lnSpc>
                <a:spcPct val="150000"/>
              </a:lnSpc>
              <a:spcBef>
                <a:spcPct val="0"/>
              </a:spcBef>
              <a:spcAft>
                <a:spcPts val="100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Nét đẹp của bài ca dao “Anh đi anh nhớ quê nhà”</a:t>
            </a:r>
          </a:p>
          <a:p>
            <a:pPr marL="228600" marR="0" lvl="0" indent="0" algn="ctr" defTabSz="914400" rtl="0" eaLnBrk="1" fontAlgn="base" latinLnBrk="0" hangingPunct="1">
              <a:lnSpc>
                <a:spcPct val="150000"/>
              </a:lnSpc>
              <a:spcBef>
                <a:spcPct val="0"/>
              </a:spcBef>
              <a:spcAft>
                <a:spcPts val="100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Anh đi anh nhớ quê nhà,</a:t>
            </a:r>
            <a:br>
              <a:rPr kumimoji="0" lang="en-US" sz="2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br>
            <a:r>
              <a:rPr kumimoji="0" lang="en-US" sz="2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Nhớ canh rau muống, nhớ cà dầm tương.</a:t>
            </a:r>
            <a:br>
              <a:rPr kumimoji="0" lang="en-US" sz="2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br>
            <a:r>
              <a:rPr kumimoji="0" lang="en-US" sz="2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Nhớ ai dãi nắng dầm sương,</a:t>
            </a:r>
            <a:br>
              <a:rPr kumimoji="0" lang="en-US" sz="2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br>
            <a:r>
              <a:rPr kumimoji="0" lang="en-US" sz="2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Nhớ ai tát nước bên đường hôm nao.</a:t>
            </a:r>
          </a:p>
        </p:txBody>
      </p:sp>
    </p:spTree>
    <p:extLst>
      <p:ext uri="{BB962C8B-B14F-4D97-AF65-F5344CB8AC3E}">
        <p14:creationId xmlns:p14="http://schemas.microsoft.com/office/powerpoint/2010/main" val="3610679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749300"/>
            <a:ext cx="11201400" cy="551656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574675" y="1020763"/>
            <a:ext cx="10847388" cy="48593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dòng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thơ</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lưu</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truyền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dân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gian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ca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dao</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Lời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thơ</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tràn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đầy</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nỗi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nhớ</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da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diết</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con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xa</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xứ</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hướng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quê</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nhà</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nhớ</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lặp</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lặp</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bốn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dòng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thơ</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bộc</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lộ</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nỗi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niềm</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bồi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hồi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dứt</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Trở</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trở</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cùng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nỗi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nhớ</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kí</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ức</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sâu</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đậm</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hương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quê</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hương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món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ăn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dân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dã</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canh</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rau</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muống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cà</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dầm</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tương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Hình</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ảnh</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con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nơi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quê</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nhà</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lên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vô</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cùng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thiết</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việc</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lao</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ngày</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dãi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nắng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dầm</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sương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tát</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bên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đường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Nhịp</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điệu</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nhẹ</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nhàng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êm</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đềm</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thơ</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lục</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bát</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quen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thuộc</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góp</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phần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diễn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tả</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niềm</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thương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mến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nỗi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nhớ</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da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diết</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cảm</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gắn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bó</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sâu</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nặng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ca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dao</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khơi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dậy</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ta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yêu</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gắn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bó</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gì</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gần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gũi</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thuộc</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quê</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hương</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l"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a:t>
            </a:r>
            <a:r>
              <a:rPr kumimoji="0" lang="en-US" sz="2400" b="0"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Nhóm</a:t>
            </a:r>
            <a:r>
              <a:rPr kumimoji="0" lang="en-US" sz="2400" b="0" i="0" u="none" strike="noStrike" kern="1200" cap="none" spc="0" normalizeH="0" noProof="0" dirty="0" smtClean="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noProof="0" dirty="0" err="1" smtClean="0">
                <a:ln>
                  <a:noFill/>
                </a:ln>
                <a:solidFill>
                  <a:prstClr val="black"/>
                </a:solidFill>
                <a:effectLst/>
                <a:uLnTx/>
                <a:uFillTx/>
                <a:latin typeface="Times New Roman" pitchFamily="18" charset="0"/>
                <a:ea typeface="+mn-ea"/>
                <a:cs typeface="Times New Roman" pitchFamily="18" charset="0"/>
              </a:rPr>
              <a:t>biên</a:t>
            </a:r>
            <a:r>
              <a:rPr kumimoji="0" lang="en-US" sz="2400" b="0" i="0" u="none" strike="noStrike" kern="1200" cap="none" spc="0" normalizeH="0" noProof="0" dirty="0" smtClean="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noProof="0" smtClean="0">
                <a:ln>
                  <a:noFill/>
                </a:ln>
                <a:solidFill>
                  <a:prstClr val="black"/>
                </a:solidFill>
                <a:effectLst/>
                <a:uLnTx/>
                <a:uFillTx/>
                <a:latin typeface="Times New Roman" pitchFamily="18" charset="0"/>
                <a:ea typeface="+mn-ea"/>
                <a:cs typeface="Times New Roman" pitchFamily="18" charset="0"/>
              </a:rPr>
              <a:t>soạn</a:t>
            </a:r>
            <a:r>
              <a:rPr kumimoji="0" lang="en-US" sz="2400" b="0" i="1" u="none" strike="noStrike" kern="1200" cap="none" spc="0" normalizeH="0" baseline="0" noProof="0" smtClean="0">
                <a:ln>
                  <a:noFill/>
                </a:ln>
                <a:solidFill>
                  <a:srgbClr val="000000"/>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120909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239713"/>
            <a:ext cx="11410950" cy="2436812"/>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415925" y="2965450"/>
            <a:ext cx="4530725" cy="695325"/>
          </a:xfrm>
          <a:prstGeom prst="roundRect">
            <a:avLst>
              <a:gd name="adj" fmla="val 16667"/>
            </a:avLst>
          </a:prstGeom>
          <a:solidFill>
            <a:srgbClr val="FFFF0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704850" y="409575"/>
            <a:ext cx="11071225" cy="214153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1.</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Xác định phương thức biểu đạt chính của đoạn văn? </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(0,5 điểm)</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2</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Theo tác giả, bài ca dao đẹp bởi những hình ảnh nào?</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(0,5 điểm)</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3.</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Bài ca dao “Anh đi anh nhớ quê nhà” thuộc chủ đề gì? </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(0,5 điểm)</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4. </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Tại sao chúng ta cần phải học ca dao Việt Nam? </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(0,5 điểm)</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539750" y="3071813"/>
            <a:ext cx="6116638" cy="4826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vi-VN" sz="2400" b="1" i="0" u="sng"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Phần III: Làm văn. (</a:t>
            </a:r>
            <a:r>
              <a:rPr kumimoji="0" lang="en-US" sz="2400" b="1" i="0" u="sng"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 6,0 </a:t>
            </a:r>
            <a:r>
              <a:rPr kumimoji="0" lang="vi-VN" sz="2400" b="1" i="0" u="sng"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điểm)</a:t>
            </a:r>
            <a:endParaRPr kumimoji="0" lang="en-US" sz="2400" b="0"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endParaRPr>
          </a:p>
        </p:txBody>
      </p:sp>
      <p:sp>
        <p:nvSpPr>
          <p:cNvPr id="11" name="TextBox 10"/>
          <p:cNvSpPr txBox="1">
            <a:spLocks noChangeArrowheads="1"/>
          </p:cNvSpPr>
          <p:nvPr/>
        </p:nvSpPr>
        <p:spPr bwMode="auto">
          <a:xfrm>
            <a:off x="487363" y="4127500"/>
            <a:ext cx="11288712" cy="1884363"/>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1 (2,0 điểm):</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Viết đoạn văn phát biểu cảm nghĩ của em về một bài ca dao mà em yêu thích. </a:t>
            </a: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2 (4,0 điểm):</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Trình bày ý kiến của em về nhận xét:</a:t>
            </a:r>
            <a:r>
              <a:rPr kumimoji="0" lang="en-US"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"Đi tham quan, du lịch, chúng ta sẽ được mở rộng tầm mắt và học hỏi được nhiều điều".</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2" name="Rounded Rectangle 10"/>
          <p:cNvSpPr>
            <a:spLocks noChangeArrowheads="1"/>
          </p:cNvSpPr>
          <p:nvPr/>
        </p:nvSpPr>
        <p:spPr bwMode="auto">
          <a:xfrm>
            <a:off x="415925" y="3949700"/>
            <a:ext cx="11534775" cy="249872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972608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inVertical)">
                                      <p:cBhvr>
                                        <p:cTn id="23" dur="500"/>
                                        <p:tgtEl>
                                          <p:spTgt spid="12"/>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arn(inVertical)">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P spid="9" grpId="0"/>
      <p:bldP spid="11" grpId="0"/>
      <p:bldP spid="12" grpId="0" animBg="1"/>
    </p:bld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435475" y="231775"/>
            <a:ext cx="3321050" cy="628650"/>
          </a:xfrm>
          <a:prstGeom prst="roundRect">
            <a:avLst>
              <a:gd name="adj" fmla="val 16667"/>
            </a:avLst>
          </a:prstGeom>
          <a:solidFill>
            <a:srgbClr val="FFFF0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746125" y="1014413"/>
            <a:ext cx="4332287" cy="628650"/>
          </a:xfrm>
          <a:prstGeom prst="roundRect">
            <a:avLst>
              <a:gd name="adj" fmla="val 16667"/>
            </a:avLst>
          </a:prstGeom>
          <a:solidFill>
            <a:srgbClr val="92D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3049588" y="260350"/>
            <a:ext cx="6092825" cy="547688"/>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15000"/>
              </a:lnSpc>
              <a:spcBef>
                <a:spcPct val="0"/>
              </a:spcBef>
              <a:spcAft>
                <a:spcPts val="1000"/>
              </a:spcAft>
              <a:buClrTx/>
              <a:buSzTx/>
              <a:buFontTx/>
              <a:buNone/>
              <a:tabLst>
                <a:tab pos="1924050" algn="l"/>
              </a:tabLst>
              <a:defRPr/>
            </a:pPr>
            <a:r>
              <a:rPr kumimoji="0" lang="vi-VN" sz="28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ĐÁP ÁN</a:t>
            </a:r>
            <a:endParaRPr kumimoji="0" lang="en-US" sz="2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746125" y="1086644"/>
            <a:ext cx="6094413" cy="48418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vi-VN"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Phần I :Tiếng Việt  ( 2,0 điểm)</a:t>
            </a:r>
            <a:r>
              <a:rPr kumimoji="0" lang="vi-VN"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aphicFrame>
        <p:nvGraphicFramePr>
          <p:cNvPr id="10" name="Table 9"/>
          <p:cNvGraphicFramePr>
            <a:graphicFrameLocks noGrp="1"/>
          </p:cNvGraphicFramePr>
          <p:nvPr>
            <p:extLst/>
          </p:nvPr>
        </p:nvGraphicFramePr>
        <p:xfrm>
          <a:off x="627063" y="1969294"/>
          <a:ext cx="11303000" cy="841248"/>
        </p:xfrm>
        <a:graphic>
          <a:graphicData uri="http://schemas.openxmlformats.org/drawingml/2006/table">
            <a:tbl>
              <a:tblPr/>
              <a:tblGrid>
                <a:gridCol w="1255712">
                  <a:extLst>
                    <a:ext uri="{9D8B030D-6E8A-4147-A177-3AD203B41FA5}">
                      <a16:colId xmlns:a16="http://schemas.microsoft.com/office/drawing/2014/main" val="20000"/>
                    </a:ext>
                  </a:extLst>
                </a:gridCol>
                <a:gridCol w="1255713">
                  <a:extLst>
                    <a:ext uri="{9D8B030D-6E8A-4147-A177-3AD203B41FA5}">
                      <a16:colId xmlns:a16="http://schemas.microsoft.com/office/drawing/2014/main" val="20001"/>
                    </a:ext>
                  </a:extLst>
                </a:gridCol>
                <a:gridCol w="1254125">
                  <a:extLst>
                    <a:ext uri="{9D8B030D-6E8A-4147-A177-3AD203B41FA5}">
                      <a16:colId xmlns:a16="http://schemas.microsoft.com/office/drawing/2014/main" val="20002"/>
                    </a:ext>
                  </a:extLst>
                </a:gridCol>
                <a:gridCol w="1255712">
                  <a:extLst>
                    <a:ext uri="{9D8B030D-6E8A-4147-A177-3AD203B41FA5}">
                      <a16:colId xmlns:a16="http://schemas.microsoft.com/office/drawing/2014/main" val="20003"/>
                    </a:ext>
                  </a:extLst>
                </a:gridCol>
                <a:gridCol w="1255713">
                  <a:extLst>
                    <a:ext uri="{9D8B030D-6E8A-4147-A177-3AD203B41FA5}">
                      <a16:colId xmlns:a16="http://schemas.microsoft.com/office/drawing/2014/main" val="20004"/>
                    </a:ext>
                  </a:extLst>
                </a:gridCol>
                <a:gridCol w="1255712">
                  <a:extLst>
                    <a:ext uri="{9D8B030D-6E8A-4147-A177-3AD203B41FA5}">
                      <a16:colId xmlns:a16="http://schemas.microsoft.com/office/drawing/2014/main" val="20005"/>
                    </a:ext>
                  </a:extLst>
                </a:gridCol>
                <a:gridCol w="1257300">
                  <a:extLst>
                    <a:ext uri="{9D8B030D-6E8A-4147-A177-3AD203B41FA5}">
                      <a16:colId xmlns:a16="http://schemas.microsoft.com/office/drawing/2014/main" val="20006"/>
                    </a:ext>
                  </a:extLst>
                </a:gridCol>
                <a:gridCol w="1257300">
                  <a:extLst>
                    <a:ext uri="{9D8B030D-6E8A-4147-A177-3AD203B41FA5}">
                      <a16:colId xmlns:a16="http://schemas.microsoft.com/office/drawing/2014/main" val="20007"/>
                    </a:ext>
                  </a:extLst>
                </a:gridCol>
                <a:gridCol w="1255713">
                  <a:extLst>
                    <a:ext uri="{9D8B030D-6E8A-4147-A177-3AD203B41FA5}">
                      <a16:colId xmlns:a16="http://schemas.microsoft.com/office/drawing/2014/main" val="20008"/>
                    </a:ext>
                  </a:extLst>
                </a:gridCol>
              </a:tblGrid>
              <a:tr h="314325">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Câu</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1</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2</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3</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4</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5</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6</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7</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8</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14325">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Đáp án</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C</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C</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C</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D</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B</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B</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tab pos="1924050" algn="l"/>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D</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84717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P spid="9" grpId="0"/>
    </p:bld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606425"/>
            <a:ext cx="5864225" cy="628650"/>
          </a:xfrm>
          <a:prstGeom prst="roundRect">
            <a:avLst>
              <a:gd name="adj" fmla="val 16667"/>
            </a:avLst>
          </a:prstGeom>
          <a:solidFill>
            <a:srgbClr val="92D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415925" y="1468438"/>
            <a:ext cx="11471275" cy="473710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793750" y="679450"/>
            <a:ext cx="6116638" cy="49053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Phần II: Đọc –hiểu văn bản (2,0điểm)</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
        <p:nvSpPr>
          <p:cNvPr id="7" name="TextBox 6">
            <a:extLst/>
          </p:cNvPr>
          <p:cNvSpPr txBox="1"/>
          <p:nvPr/>
        </p:nvSpPr>
        <p:spPr>
          <a:xfrm>
            <a:off x="630238" y="1531938"/>
            <a:ext cx="11256962" cy="4665662"/>
          </a:xfrm>
          <a:prstGeom prst="rect">
            <a:avLst/>
          </a:prstGeom>
          <a:noFill/>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1.</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Phương thức biểu đạt chính của đoạn văn: Nghị luận </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(0,5 điểm)</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2</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Theo tác giả, bài ca dao đẹp bởi những hình ảnh sau:</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(0,5 điểm)</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 typeface="Times New Roman" pitchFamily="18" charset="0"/>
              <a:buChar char="-"/>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Hương vị của quê hương trong những món ăn dân dã “</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canh rau muống”, “cà dầm tương</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 typeface="Times New Roman" pitchFamily="18" charset="0"/>
              <a:buChar char="-"/>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Hình ảnh con người nơi quê nhà cũng hiện lên vô cùng thân thiết trong những công việc lao động hàng ngày: “</a:t>
            </a:r>
            <a:r>
              <a:rPr kumimoji="0" lang="en-US" sz="2400" b="0" i="1"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dãi nắng dầm sương”, “tát nước bên đường</a:t>
            </a: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Mỗi ý : 0,25 </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3.</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Bài ca dao Anh đi anh nhớ quê nhà thuộc chủ đề: Tình yêu quê hương đất nước </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(0,5 điểm)</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Tree>
    <p:extLst>
      <p:ext uri="{BB962C8B-B14F-4D97-AF65-F5344CB8AC3E}">
        <p14:creationId xmlns:p14="http://schemas.microsoft.com/office/powerpoint/2010/main" val="1543718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884238"/>
            <a:ext cx="11231563" cy="4872037"/>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a:extLst/>
          </p:cNvPr>
          <p:cNvSpPr txBox="1"/>
          <p:nvPr/>
        </p:nvSpPr>
        <p:spPr>
          <a:xfrm>
            <a:off x="544513" y="1530350"/>
            <a:ext cx="11102975" cy="3570288"/>
          </a:xfrm>
          <a:prstGeom prst="rect">
            <a:avLst/>
          </a:prstGeom>
          <a:noFill/>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Câu 4. C</a:t>
            </a: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húng ta cần phải học ca dao Việt Nam: </a:t>
            </a:r>
            <a:r>
              <a:rPr kumimoji="0" lang="en-US" sz="2400" b="0" i="1"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(0,5 điểm)</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800"/>
              </a:spcAft>
              <a:buClrTx/>
              <a:buSzTx/>
              <a:buFont typeface="Times New Roman" pitchFamily="18" charset="0"/>
              <a:buChar char="-"/>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Ca dao là khúc hát tâm tình của người lao động.</a:t>
            </a:r>
          </a:p>
          <a:p>
            <a:pPr marL="0" marR="0" lvl="0" indent="0" algn="just" defTabSz="914400" rtl="0" eaLnBrk="1" fontAlgn="base" latinLnBrk="0" hangingPunct="1">
              <a:lnSpc>
                <a:spcPct val="115000"/>
              </a:lnSpc>
              <a:spcBef>
                <a:spcPct val="0"/>
              </a:spcBef>
              <a:spcAft>
                <a:spcPts val="800"/>
              </a:spcAft>
              <a:buClrTx/>
              <a:buSzTx/>
              <a:buFont typeface="Times New Roman" pitchFamily="18" charset="0"/>
              <a:buChar char="-"/>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Ca dao bồi đắp cho con người những tình cảm tốt đẹp như tình yêu quê hương đấy nước, tình cảm gia đình, tình người...</a:t>
            </a:r>
          </a:p>
          <a:p>
            <a:pPr marL="0" marR="0" lvl="0" indent="0" algn="just" defTabSz="914400" rtl="0" eaLnBrk="1" fontAlgn="base" latinLnBrk="0" hangingPunct="1">
              <a:lnSpc>
                <a:spcPct val="115000"/>
              </a:lnSpc>
              <a:spcBef>
                <a:spcPct val="0"/>
              </a:spcBef>
              <a:spcAft>
                <a:spcPts val="800"/>
              </a:spcAft>
              <a:buClrTx/>
              <a:buSzTx/>
              <a:buFont typeface="Times New Roman" pitchFamily="18" charset="0"/>
              <a:buChar char="-"/>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Ca dao là những bài thơ rất đẹp cả về nội dung và nghệ thuật....</a:t>
            </a:r>
          </a:p>
          <a:p>
            <a:pPr marL="0" marR="0" lvl="0" indent="0" algn="just" defTabSz="914400" rtl="0" eaLnBrk="1" fontAlgn="base" latinLnBrk="0" hangingPunct="1">
              <a:lnSpc>
                <a:spcPct val="115000"/>
              </a:lnSpc>
              <a:spcBef>
                <a:spcPct val="0"/>
              </a:spcBef>
              <a:spcAft>
                <a:spcPts val="800"/>
              </a:spcAft>
              <a:buClrTx/>
              <a:buSzTx/>
              <a:buFont typeface="Times New Roman" pitchFamily="18" charset="0"/>
              <a:buChar char="-"/>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HS có kiến giải riêng, phù hợp là cho điểm: mỗi ý đúng 0,25 điểm, tối đa 0.5 điểm.</a:t>
            </a:r>
          </a:p>
          <a:p>
            <a:pPr marL="0" marR="0" lvl="0" indent="0" algn="just" defTabSz="914400" rtl="0" eaLnBrk="1" fontAlgn="base" latinLnBrk="0" hangingPunct="1">
              <a:lnSpc>
                <a:spcPct val="115000"/>
              </a:lnSpc>
              <a:spcBef>
                <a:spcPct val="0"/>
              </a:spcBef>
              <a:spcAft>
                <a:spcPts val="800"/>
              </a:spcAft>
              <a:buClrTx/>
              <a:buSzTx/>
              <a:buFont typeface="Times New Roman" pitchFamily="18" charset="0"/>
              <a:buChar char="-"/>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213216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90525" y="0"/>
            <a:ext cx="4843462" cy="628650"/>
          </a:xfrm>
          <a:prstGeom prst="roundRect">
            <a:avLst>
              <a:gd name="adj" fmla="val 16667"/>
            </a:avLst>
          </a:prstGeom>
          <a:solidFill>
            <a:srgbClr val="92D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779462" y="52388"/>
            <a:ext cx="6092825" cy="48895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vi-VN" sz="24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Phần III: Làm văn. (</a:t>
            </a:r>
            <a:r>
              <a:rPr kumimoji="0" lang="en-US" sz="24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6,0 đ</a:t>
            </a:r>
            <a:r>
              <a:rPr kumimoji="0" lang="vi-VN" sz="24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iểm)</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graphicFrame>
        <p:nvGraphicFramePr>
          <p:cNvPr id="3" name="Table 2"/>
          <p:cNvGraphicFramePr>
            <a:graphicFrameLocks noGrp="1"/>
          </p:cNvGraphicFramePr>
          <p:nvPr>
            <p:extLst/>
          </p:nvPr>
        </p:nvGraphicFramePr>
        <p:xfrm>
          <a:off x="370680" y="828675"/>
          <a:ext cx="11437939" cy="5849112"/>
        </p:xfrm>
        <a:graphic>
          <a:graphicData uri="http://schemas.openxmlformats.org/drawingml/2006/table">
            <a:tbl>
              <a:tblPr/>
              <a:tblGrid>
                <a:gridCol w="519074">
                  <a:extLst>
                    <a:ext uri="{9D8B030D-6E8A-4147-A177-3AD203B41FA5}">
                      <a16:colId xmlns:a16="http://schemas.microsoft.com/office/drawing/2014/main" val="20000"/>
                    </a:ext>
                  </a:extLst>
                </a:gridCol>
                <a:gridCol w="9670035">
                  <a:extLst>
                    <a:ext uri="{9D8B030D-6E8A-4147-A177-3AD203B41FA5}">
                      <a16:colId xmlns:a16="http://schemas.microsoft.com/office/drawing/2014/main" val="20001"/>
                    </a:ext>
                  </a:extLst>
                </a:gridCol>
                <a:gridCol w="1248830">
                  <a:extLst>
                    <a:ext uri="{9D8B030D-6E8A-4147-A177-3AD203B41FA5}">
                      <a16:colId xmlns:a16="http://schemas.microsoft.com/office/drawing/2014/main" val="20002"/>
                    </a:ext>
                  </a:extLst>
                </a:gridCol>
              </a:tblGrid>
              <a:tr h="352425">
                <a:tc rowSpan="4">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1</a:t>
                      </a:r>
                    </a:p>
                  </a:txBody>
                  <a:tcPr marL="49773" marR="497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Đảm</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bảo</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thể</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thức</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dung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lượng</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yêu</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cầu</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của</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một</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đoạn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văn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p>
                  </a:txBody>
                  <a:tcPr marL="49773" marR="497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0,25</a:t>
                      </a:r>
                    </a:p>
                  </a:txBody>
                  <a:tcPr marL="49773" marR="497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878013">
                <a:tc vMerge="1">
                  <a:txBody>
                    <a:bodyPr/>
                    <a:lstStyle/>
                    <a:p>
                      <a:endParaRPr lang="en-US"/>
                    </a:p>
                  </a:txBody>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b.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Triển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khai</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hợp</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lý</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nội</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dung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đoạn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văn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Có</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thể</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viết</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đoạn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văn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theo</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hướng</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sau</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p>
                    <a:p>
                      <a:pPr marL="0" marR="0" lvl="0" indent="0" algn="just" defTabSz="914400" rtl="0" eaLnBrk="1" fontAlgn="base" latinLnBrk="0" hangingPunct="1">
                        <a:lnSpc>
                          <a:spcPct val="115000"/>
                        </a:lnSpc>
                        <a:spcBef>
                          <a:spcPct val="0"/>
                        </a:spcBef>
                        <a:spcAft>
                          <a:spcPct val="0"/>
                        </a:spcAft>
                        <a:buClrTx/>
                        <a:buSzTx/>
                        <a:buFontTx/>
                        <a:buNone/>
                        <a:tabLst/>
                      </a:pP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Mở</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đoạn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Nêu</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được</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tên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bài</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thơ</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tác</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giả</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nếu</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có</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và</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cảm</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nghĩ</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chung</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của</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em</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về</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bài</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thơ</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p>
                    <a:p>
                      <a:pPr marL="0" marR="0" lvl="0" indent="0" algn="just" defTabSz="914400" rtl="0" eaLnBrk="1" fontAlgn="base" latinLnBrk="0" hangingPunct="1">
                        <a:lnSpc>
                          <a:spcPct val="115000"/>
                        </a:lnSpc>
                        <a:spcBef>
                          <a:spcPct val="0"/>
                        </a:spcBef>
                        <a:spcAft>
                          <a:spcPct val="0"/>
                        </a:spcAft>
                        <a:buClrTx/>
                        <a:buSzTx/>
                        <a:buFontTx/>
                        <a:buNone/>
                        <a:tabLst/>
                      </a:pP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Thân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đoạn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p>
                    <a:p>
                      <a:pPr marL="0" marR="0" lvl="0" indent="0" algn="just" defTabSz="914400" rtl="0" eaLnBrk="1" fontAlgn="base" latinLnBrk="0" hangingPunct="1">
                        <a:lnSpc>
                          <a:spcPct val="115000"/>
                        </a:lnSpc>
                        <a:spcBef>
                          <a:spcPct val="0"/>
                        </a:spcBef>
                        <a:spcAft>
                          <a:spcPct val="0"/>
                        </a:spcAft>
                        <a:buClrTx/>
                        <a:buSzTx/>
                        <a:buFont typeface="Symbol" pitchFamily="18" charset="2"/>
                        <a:buChar char=""/>
                        <a:tabLst/>
                      </a:pP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Chỉ</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ra</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nội</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dung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hoặc</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nghệ</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thuật</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cụ</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thể</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của</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bài</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thơ</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khiến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em</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yêu</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thích</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và</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có</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nhiều</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cảm</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xúc</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suy</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nghĩ</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p>
                    <a:p>
                      <a:pPr marL="0" marR="0" lvl="0" indent="0" algn="just" defTabSz="914400" rtl="0" eaLnBrk="1" fontAlgn="base" latinLnBrk="0" hangingPunct="1">
                        <a:lnSpc>
                          <a:spcPct val="115000"/>
                        </a:lnSpc>
                        <a:spcBef>
                          <a:spcPct val="0"/>
                        </a:spcBef>
                        <a:spcAft>
                          <a:spcPts val="1000"/>
                        </a:spcAft>
                        <a:buClrTx/>
                        <a:buSzTx/>
                        <a:buFont typeface="Symbol" pitchFamily="18" charset="2"/>
                        <a:buChar char=""/>
                        <a:tabLst/>
                      </a:pP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Nêu</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lên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các</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lí</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do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khiến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em</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thích</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p>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Kết</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đoạn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Khái</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quát</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lại</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cảm</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nghĩ</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của</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bản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thân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về</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ý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nghĩa</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của</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bài</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thơ</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p>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Tham</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khảo</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đoạn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văn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phần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ôn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tập</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Viết</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p>
                  </a:txBody>
                  <a:tcPr marL="49773" marR="497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 </a:t>
                      </a:r>
                    </a:p>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 </a:t>
                      </a:r>
                    </a:p>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0,25</a:t>
                      </a:r>
                    </a:p>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 </a:t>
                      </a:r>
                    </a:p>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 </a:t>
                      </a:r>
                    </a:p>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0,25</a:t>
                      </a:r>
                    </a:p>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0,25</a:t>
                      </a:r>
                    </a:p>
                  </a:txBody>
                  <a:tcPr marL="49773" marR="497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46075">
                <a:tc vMerge="1">
                  <a:txBody>
                    <a:bodyPr/>
                    <a:lstStyle/>
                    <a:p>
                      <a:endParaRPr lang="en-US"/>
                    </a:p>
                  </a:txBody>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c.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Sáng</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tạo</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Cách</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diễn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đạt</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độc</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đáo</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có</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suy</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nghĩ</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riêng</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về</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vấn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đề</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nghị</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luận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p>
                  </a:txBody>
                  <a:tcPr marL="49773" marR="497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0,25</a:t>
                      </a:r>
                    </a:p>
                  </a:txBody>
                  <a:tcPr marL="49773" marR="497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25463">
                <a:tc vMerge="1">
                  <a:txBody>
                    <a:bodyPr/>
                    <a:lstStyle/>
                    <a:p>
                      <a:endParaRPr lang="en-US"/>
                    </a:p>
                  </a:txBody>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d.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Chính</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tả</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dùng</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từ</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đặt</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câu</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Đảm</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bảo</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chuẩn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chính</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tả</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ngữ</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pháp</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ngữ</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nghĩa</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Tiếng</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Việt</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p>
                  </a:txBody>
                  <a:tcPr marL="49773" marR="497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0,25</a:t>
                      </a:r>
                    </a:p>
                  </a:txBody>
                  <a:tcPr marL="49773" marR="4977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7087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660400" y="1130300"/>
          <a:ext cx="10623550" cy="3264842"/>
        </p:xfrm>
        <a:graphic>
          <a:graphicData uri="http://schemas.openxmlformats.org/drawingml/2006/table">
            <a:tbl>
              <a:tblPr/>
              <a:tblGrid>
                <a:gridCol w="773092">
                  <a:extLst>
                    <a:ext uri="{9D8B030D-6E8A-4147-A177-3AD203B41FA5}">
                      <a16:colId xmlns:a16="http://schemas.microsoft.com/office/drawing/2014/main" val="20000"/>
                    </a:ext>
                  </a:extLst>
                </a:gridCol>
                <a:gridCol w="9077366">
                  <a:extLst>
                    <a:ext uri="{9D8B030D-6E8A-4147-A177-3AD203B41FA5}">
                      <a16:colId xmlns:a16="http://schemas.microsoft.com/office/drawing/2014/main" val="20001"/>
                    </a:ext>
                  </a:extLst>
                </a:gridCol>
                <a:gridCol w="773092">
                  <a:extLst>
                    <a:ext uri="{9D8B030D-6E8A-4147-A177-3AD203B41FA5}">
                      <a16:colId xmlns:a16="http://schemas.microsoft.com/office/drawing/2014/main" val="20002"/>
                    </a:ext>
                  </a:extLst>
                </a:gridCol>
              </a:tblGrid>
              <a:tr h="1619641">
                <a:tc rowSpan="2">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2</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Đảm</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bảo</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cấu</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trúc</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của</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một</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bài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văn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nghị</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luận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Có</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đầy</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đủ</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các</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phần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Mở</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bài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Thân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bài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Kết</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bài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Mở</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bài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giới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thiệu</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vấn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đề</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nghị</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luận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Thân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bài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làm</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rõ</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được</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nhận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định</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triển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khai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được</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các</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luận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điểm</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Kết</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bài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khái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quát</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được</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nội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dung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nghị</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luận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0.25</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582346">
                <a:tc vMerge="1">
                  <a:txBody>
                    <a:bodyPr/>
                    <a:lstStyle/>
                    <a:p>
                      <a:endParaRPr lang="en-US"/>
                    </a:p>
                  </a:txBody>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b.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Xác</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định</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đúng</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vấn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đề</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nghị</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luận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nêu</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ý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kiến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về</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nhận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xét</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tham</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quan</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du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lịch</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chúng</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ta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sẽ</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được</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mở</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rộng</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tầm</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mắt</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và</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học</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hỏi</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được</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nhiều</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điều</a:t>
                      </a: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0.25</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7257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p:cNvPr>
          <p:cNvGraphicFramePr>
            <a:graphicFrameLocks noGrp="1"/>
          </p:cNvGraphicFramePr>
          <p:nvPr>
            <p:extLst/>
          </p:nvPr>
        </p:nvGraphicFramePr>
        <p:xfrm>
          <a:off x="145347" y="126048"/>
          <a:ext cx="11917180" cy="6217920"/>
        </p:xfrm>
        <a:graphic>
          <a:graphicData uri="http://schemas.openxmlformats.org/drawingml/2006/table">
            <a:tbl>
              <a:tblPr firstRow="1" firstCol="1" lastRow="1" lastCol="1" bandRow="1" bandCol="1">
                <a:tableStyleId>{5C22544A-7EE6-4342-B048-85BDC9FD1C3A}</a:tableStyleId>
              </a:tblPr>
              <a:tblGrid>
                <a:gridCol w="867534">
                  <a:extLst>
                    <a:ext uri="{9D8B030D-6E8A-4147-A177-3AD203B41FA5}">
                      <a16:colId xmlns:a16="http://schemas.microsoft.com/office/drawing/2014/main" val="20000"/>
                    </a:ext>
                  </a:extLst>
                </a:gridCol>
                <a:gridCol w="10182111">
                  <a:extLst>
                    <a:ext uri="{9D8B030D-6E8A-4147-A177-3AD203B41FA5}">
                      <a16:colId xmlns:a16="http://schemas.microsoft.com/office/drawing/2014/main" val="20001"/>
                    </a:ext>
                  </a:extLst>
                </a:gridCol>
                <a:gridCol w="867535">
                  <a:extLst>
                    <a:ext uri="{9D8B030D-6E8A-4147-A177-3AD203B41FA5}">
                      <a16:colId xmlns:a16="http://schemas.microsoft.com/office/drawing/2014/main" val="20002"/>
                    </a:ext>
                  </a:extLst>
                </a:gridCol>
              </a:tblGrid>
              <a:tr h="4087156">
                <a:tc>
                  <a:txBody>
                    <a:bodyPr/>
                    <a:lstStyle/>
                    <a:p>
                      <a:pPr algn="just">
                        <a:lnSpc>
                          <a:spcPct val="115000"/>
                        </a:lnSpc>
                        <a:spcAft>
                          <a:spcPts val="1000"/>
                        </a:spcAft>
                      </a:pPr>
                      <a:r>
                        <a:rPr lang="en-US" sz="2400" b="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c.Triển</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khai</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vấn</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đề</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nghị</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luận</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thành</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các</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luận</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điểm</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thể</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hiện</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sự</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nhận</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thức</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sâu</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sắc</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và</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vận</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dụng</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tốt</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các</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thao</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tác</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lập</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luận</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có</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sự</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kết</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hợp</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chặt</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chẽ</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giữa</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lí</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lẽ</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và</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dẫn</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i="1"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chứng</a:t>
                      </a:r>
                      <a:r>
                        <a:rPr lang="en-US" sz="2400" b="0" i="1"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Có</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thể</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triển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khai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theo</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hướng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sau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Mở</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bài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Giới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thiệu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và</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vấn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đề</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cần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trình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bày</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Có</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nhiều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cách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làm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giàu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hiểu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biết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Một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trong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những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cách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đó</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là</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việc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tham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du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Thân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bài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b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b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Giải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thích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tham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du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là</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gì</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b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b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Tham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du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là</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thăm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những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vùng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đất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mới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những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danh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lam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thắng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cảnh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và</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di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tích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sử</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nêu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một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số</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địa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danh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du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nổi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tiếng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có</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thực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của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đất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nước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và</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thế</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giới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pPr marL="342900" marR="0" lvl="0" indent="-342900" algn="l" defTabSz="914400" rtl="0" eaLnBrk="1" fontAlgn="auto" latinLnBrk="0" hangingPunct="1">
                        <a:lnSpc>
                          <a:spcPct val="100000"/>
                        </a:lnSpc>
                        <a:spcBef>
                          <a:spcPts val="0"/>
                        </a:spcBef>
                        <a:spcAft>
                          <a:spcPts val="0"/>
                        </a:spcAft>
                        <a:buClrTx/>
                        <a:buSzTx/>
                        <a:buFontTx/>
                        <a:buChar char="-"/>
                        <a:tabLst/>
                        <a:defRPr/>
                      </a:pP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Nêu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lợi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ích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của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hoạt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động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tham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du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b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b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  Khi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tham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du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chúng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ta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có</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thể</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được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mở</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mang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kiến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thức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về</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nhiều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lĩnh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vực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địa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lý</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sử</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văn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học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hiểu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cụ</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thể</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hơn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sâu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hơn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những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điều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được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học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ở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lớp</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hơn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thế</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nữa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tham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còn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giúp</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ta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hiểu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cả</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những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điều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chưa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nói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đến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trong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sách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vở</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lumMod val="95000"/>
                              <a:lumOff val="5000"/>
                            </a:schemeClr>
                          </a:solidFill>
                          <a:effectLst/>
                          <a:latin typeface="+mn-lt"/>
                          <a:ea typeface="+mn-ea"/>
                          <a:cs typeface="+mn-cs"/>
                        </a:rPr>
                        <a:t>       </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Bồi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dưởng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về</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tình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cảm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yêu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thiên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nhiên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yêu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quê</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hương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đất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nước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hơn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yêu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con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người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lao</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động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hơn</a:t>
                      </a:r>
                      <a:r>
                        <a:rPr lang="en-US" sz="2400" b="0" kern="1200" dirty="0" smtClean="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endPar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pPr>
                      <a:r>
                        <a:rPr lang="en-US" sz="2400" b="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3đ</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621692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49250" y="509588"/>
            <a:ext cx="11672888" cy="595153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19125" y="876300"/>
            <a:ext cx="11223625" cy="5262563"/>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 Điều gì làm nên tính nhạy cảm, dễ thông cảm với những người bất hạnh của Nguyên Hồng?</a:t>
            </a:r>
            <a:r>
              <a:rPr lang="en-US" sz="2400">
                <a:solidFill>
                  <a:srgbClr val="0D0D0D"/>
                </a:solidFill>
                <a:latin typeface="Times New Roman" pitchFamily="18" charset="0"/>
                <a:cs typeface="Times New Roman" pitchFamily="18" charset="0"/>
              </a:rPr>
              <a:t> </a:t>
            </a:r>
            <a:r>
              <a:rPr lang="en-US" sz="2400" b="1">
                <a:solidFill>
                  <a:srgbClr val="0D0D0D"/>
                </a:solidFill>
                <a:latin typeface="Times New Roman" pitchFamily="18" charset="0"/>
                <a:cs typeface="Times New Roman" pitchFamily="18" charset="0"/>
              </a:rPr>
              <a:t>Một trong những lí do lớn mà tác giả Nguyễn Đăng Mạnh đưa ra  là do nhà văn trải qua </a:t>
            </a:r>
            <a:r>
              <a:rPr lang="en-US" sz="2400" b="1">
                <a:latin typeface="Times New Roman" pitchFamily="18" charset="0"/>
                <a:cs typeface="Times New Roman" pitchFamily="18" charset="0"/>
              </a:rPr>
              <a:t>thời thơ ấu thiếu tình thương.</a:t>
            </a:r>
            <a:r>
              <a:rPr lang="en-US" sz="2400">
                <a:solidFill>
                  <a:srgbClr val="002060"/>
                </a:solidFill>
                <a:latin typeface="Times New Roman" pitchFamily="18" charset="0"/>
                <a:cs typeface="Times New Roman" pitchFamily="18" charset="0"/>
              </a:rPr>
              <a:t> </a:t>
            </a:r>
            <a:r>
              <a:rPr lang="en-US" sz="2400">
                <a:latin typeface="Times New Roman" pitchFamily="18" charset="0"/>
                <a:cs typeface="Times New Roman" pitchFamily="18" charset="0"/>
              </a:rPr>
              <a:t>Đầu tiên phải nói đến h</a:t>
            </a:r>
            <a:r>
              <a:rPr lang="vi-VN" sz="2400">
                <a:latin typeface="Times New Roman" pitchFamily="18" charset="0"/>
                <a:cs typeface="Times New Roman" pitchFamily="18" charset="0"/>
              </a:rPr>
              <a:t>oàn cảnh</a:t>
            </a:r>
            <a:r>
              <a:rPr lang="en-US" sz="2400">
                <a:latin typeface="Times New Roman" pitchFamily="18" charset="0"/>
                <a:cs typeface="Times New Roman" pitchFamily="18" charset="0"/>
              </a:rPr>
              <a:t> sống thời ấu thơ của nhà văn đầy bất hạnh. Giọng văn lắng xuống xúc động khi </a:t>
            </a:r>
            <a:r>
              <a:rPr lang="en-US" sz="2400">
                <a:solidFill>
                  <a:srgbClr val="000000"/>
                </a:solidFill>
                <a:latin typeface="Times New Roman" pitchFamily="18" charset="0"/>
                <a:cs typeface="Times New Roman" pitchFamily="18" charset="0"/>
              </a:rPr>
              <a:t>Nguyễn Đăng Mạnh kể về hoàn cảnh cơ cực của chú bé Hồng trong tập hồi kí của nhà văn.Tập hồi kí chính là khúc tâm tình về tuổi thơ cay đắng của Nguyên Hồng. Đó là cảnh </a:t>
            </a:r>
            <a:r>
              <a:rPr lang="en-US" sz="2400">
                <a:latin typeface="Times New Roman" pitchFamily="18" charset="0"/>
                <a:cs typeface="Times New Roman" pitchFamily="18" charset="0"/>
              </a:rPr>
              <a:t>m</a:t>
            </a:r>
            <a:r>
              <a:rPr lang="vi-VN" sz="2400">
                <a:solidFill>
                  <a:srgbClr val="0D0D0D"/>
                </a:solidFill>
                <a:latin typeface="Times New Roman" pitchFamily="18" charset="0"/>
                <a:cs typeface="Times New Roman" pitchFamily="18" charset="0"/>
              </a:rPr>
              <a:t>ồ côi cha từ năm 12 tuổi</a:t>
            </a:r>
            <a:r>
              <a:rPr lang="en-US" sz="2400">
                <a:solidFill>
                  <a:srgbClr val="0D0D0D"/>
                </a:solidFill>
                <a:latin typeface="Times New Roman" pitchFamily="18" charset="0"/>
                <a:cs typeface="Times New Roman" pitchFamily="18" charset="0"/>
              </a:rPr>
              <a:t>, m</a:t>
            </a:r>
            <a:r>
              <a:rPr lang="vi-VN" sz="2400">
                <a:solidFill>
                  <a:srgbClr val="0D0D0D"/>
                </a:solidFill>
                <a:latin typeface="Times New Roman" pitchFamily="18" charset="0"/>
                <a:cs typeface="Times New Roman" pitchFamily="18" charset="0"/>
              </a:rPr>
              <a:t>ẹ đi thêm bước nữa và thường làm ăn xa</a:t>
            </a:r>
            <a:r>
              <a:rPr lang="en-US" sz="2400">
                <a:solidFill>
                  <a:srgbClr val="0D0D0D"/>
                </a:solidFill>
                <a:latin typeface="Times New Roman" pitchFamily="18" charset="0"/>
                <a:cs typeface="Times New Roman" pitchFamily="18" charset="0"/>
              </a:rPr>
              <a:t>, s</a:t>
            </a:r>
            <a:r>
              <a:rPr lang="vi-VN" sz="2400">
                <a:solidFill>
                  <a:srgbClr val="0D0D0D"/>
                </a:solidFill>
                <a:latin typeface="Times New Roman" pitchFamily="18" charset="0"/>
                <a:cs typeface="Times New Roman" pitchFamily="18" charset="0"/>
              </a:rPr>
              <a:t>inh ra trong cuộc hôn nhân ép uổng. Vì cảnh ngộ éo le, gia đình chồng khinh ghét nên mẹ </a:t>
            </a:r>
            <a:r>
              <a:rPr lang="en-US" sz="2400">
                <a:solidFill>
                  <a:srgbClr val="0D0D0D"/>
                </a:solidFill>
                <a:latin typeface="Times New Roman" pitchFamily="18" charset="0"/>
                <a:cs typeface="Times New Roman" pitchFamily="18" charset="0"/>
              </a:rPr>
              <a:t>Hồng </a:t>
            </a:r>
            <a:r>
              <a:rPr lang="vi-VN" sz="2400">
                <a:solidFill>
                  <a:srgbClr val="0D0D0D"/>
                </a:solidFill>
                <a:latin typeface="Times New Roman" pitchFamily="18" charset="0"/>
                <a:cs typeface="Times New Roman" pitchFamily="18" charset="0"/>
              </a:rPr>
              <a:t>không </a:t>
            </a:r>
            <a:r>
              <a:rPr lang="en-US" sz="2400">
                <a:solidFill>
                  <a:srgbClr val="0D0D0D"/>
                </a:solidFill>
                <a:latin typeface="Times New Roman" pitchFamily="18" charset="0"/>
                <a:cs typeface="Times New Roman" pitchFamily="18" charset="0"/>
              </a:rPr>
              <a:t>thể </a:t>
            </a:r>
            <a:r>
              <a:rPr lang="vi-VN" sz="2400">
                <a:solidFill>
                  <a:srgbClr val="0D0D0D"/>
                </a:solidFill>
                <a:latin typeface="Times New Roman" pitchFamily="18" charset="0"/>
                <a:cs typeface="Times New Roman" pitchFamily="18" charset="0"/>
              </a:rPr>
              <a:t>gần gũi Hồng. </a:t>
            </a:r>
            <a:r>
              <a:rPr lang="en-US" sz="2400">
                <a:solidFill>
                  <a:srgbClr val="0D0D0D"/>
                </a:solidFill>
                <a:latin typeface="Times New Roman" pitchFamily="18" charset="0"/>
                <a:cs typeface="Times New Roman" pitchFamily="18" charset="0"/>
              </a:rPr>
              <a:t>Hơn nữa, </a:t>
            </a:r>
            <a:r>
              <a:rPr lang="en-US" sz="2400">
                <a:latin typeface="Times New Roman" pitchFamily="18" charset="0"/>
                <a:cs typeface="Times New Roman" pitchFamily="18" charset="0"/>
              </a:rPr>
              <a:t>thời thơ ấu của nhà văn Nguyên Hồng phải sồng trong s</a:t>
            </a:r>
            <a:r>
              <a:rPr lang="vi-VN" sz="2400">
                <a:solidFill>
                  <a:srgbClr val="0D0D0D"/>
                </a:solidFill>
                <a:latin typeface="Times New Roman" pitchFamily="18" charset="0"/>
                <a:cs typeface="Times New Roman" pitchFamily="18" charset="0"/>
              </a:rPr>
              <a:t>ự cô đơn, bị khinh ghét:</a:t>
            </a:r>
            <a:r>
              <a:rPr lang="en-US" sz="2400">
                <a:solidFill>
                  <a:srgbClr val="0D0D0D"/>
                </a:solidFill>
                <a:latin typeface="Times New Roman" pitchFamily="18" charset="0"/>
                <a:cs typeface="Times New Roman" pitchFamily="18" charset="0"/>
              </a:rPr>
              <a:t> k</a:t>
            </a:r>
            <a:r>
              <a:rPr lang="vi-VN" sz="2400">
                <a:solidFill>
                  <a:srgbClr val="0D0D0D"/>
                </a:solidFill>
                <a:latin typeface="Times New Roman" pitchFamily="18" charset="0"/>
                <a:cs typeface="Times New Roman" pitchFamily="18" charset="0"/>
              </a:rPr>
              <a:t>hông được gần mẹ</a:t>
            </a:r>
            <a:r>
              <a:rPr lang="en-US" sz="2400">
                <a:solidFill>
                  <a:srgbClr val="0D0D0D"/>
                </a:solidFill>
                <a:latin typeface="Times New Roman" pitchFamily="18" charset="0"/>
                <a:cs typeface="Times New Roman" pitchFamily="18" charset="0"/>
              </a:rPr>
              <a:t>; phải sống nhờ vào bà cô cay nghiệt- luôn có ý muốn chia rẽ tình cảm mẹ con Hồng.Nguyên Hồng tủi thân và khao khát tình mẫu tử:</a:t>
            </a:r>
            <a:r>
              <a:rPr lang="vi-VN" sz="2400">
                <a:solidFill>
                  <a:srgbClr val="0D0D0D"/>
                </a:solidFill>
                <a:latin typeface="Times New Roman" pitchFamily="18" charset="0"/>
                <a:cs typeface="Times New Roman" pitchFamily="18" charset="0"/>
              </a:rPr>
              <a:t> "</a:t>
            </a:r>
            <a:r>
              <a:rPr lang="vi-VN" sz="2400" i="1">
                <a:solidFill>
                  <a:srgbClr val="0D0D0D"/>
                </a:solidFill>
                <a:latin typeface="Times New Roman" pitchFamily="18" charset="0"/>
                <a:cs typeface="Times New Roman" pitchFamily="18" charset="0"/>
              </a:rPr>
              <a:t>Giá ai cho tôi</a:t>
            </a:r>
            <a:r>
              <a:rPr lang="en-US" sz="2400" i="1">
                <a:solidFill>
                  <a:srgbClr val="0D0D0D"/>
                </a:solidFill>
                <a:latin typeface="Times New Roman" pitchFamily="18" charset="0"/>
                <a:cs typeface="Times New Roman" pitchFamily="18" charset="0"/>
              </a:rPr>
              <a:t> một </a:t>
            </a:r>
            <a:r>
              <a:rPr lang="vi-VN" sz="2400" i="1">
                <a:solidFill>
                  <a:srgbClr val="0D0D0D"/>
                </a:solidFill>
                <a:latin typeface="Times New Roman" pitchFamily="18" charset="0"/>
                <a:cs typeface="Times New Roman" pitchFamily="18" charset="0"/>
              </a:rPr>
              <a:t> xu </a:t>
            </a:r>
            <a:r>
              <a:rPr lang="en-US" sz="2400" i="1">
                <a:solidFill>
                  <a:srgbClr val="0D0D0D"/>
                </a:solidFill>
                <a:latin typeface="Times New Roman" pitchFamily="18" charset="0"/>
                <a:cs typeface="Times New Roman" pitchFamily="18" charset="0"/>
              </a:rPr>
              <a:t>n</a:t>
            </a:r>
            <a:r>
              <a:rPr lang="vi-VN" sz="2400" i="1">
                <a:solidFill>
                  <a:srgbClr val="0D0D0D"/>
                </a:solidFill>
                <a:latin typeface="Times New Roman" pitchFamily="18" charset="0"/>
                <a:cs typeface="Times New Roman" pitchFamily="18" charset="0"/>
              </a:rPr>
              <a:t>hỉ</a:t>
            </a:r>
            <a:r>
              <a:rPr lang="en-US" sz="2400" i="1">
                <a:solidFill>
                  <a:srgbClr val="0D0D0D"/>
                </a:solidFill>
                <a:latin typeface="Times New Roman" pitchFamily="18" charset="0"/>
                <a:cs typeface="Times New Roman" pitchFamily="18" charset="0"/>
              </a:rPr>
              <a:t>…</a:t>
            </a:r>
            <a:r>
              <a:rPr lang="vi-VN" sz="2400" i="1">
                <a:solidFill>
                  <a:srgbClr val="0D0D0D"/>
                </a:solidFill>
                <a:latin typeface="Times New Roman" pitchFamily="18" charset="0"/>
                <a:cs typeface="Times New Roman" pitchFamily="18" charset="0"/>
              </a:rPr>
              <a:t>"Không! Không có ai cho tôi cả. Vì người ta có phải mẹ tôi đâu!".</a:t>
            </a:r>
            <a:r>
              <a:rPr lang="vi-VN" sz="2400">
                <a:solidFill>
                  <a:srgbClr val="0D0D0D"/>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Tuổi thơ của Nguyên Hồng t</a:t>
            </a:r>
            <a:r>
              <a:rPr lang="vi-VN" sz="2400">
                <a:solidFill>
                  <a:srgbClr val="0D0D0D"/>
                </a:solidFill>
                <a:latin typeface="Times New Roman" pitchFamily="18" charset="0"/>
                <a:cs typeface="Times New Roman" pitchFamily="18" charset="0"/>
              </a:rPr>
              <a:t>hiếu thốn</a:t>
            </a:r>
            <a:r>
              <a:rPr lang="en-US" sz="2400">
                <a:solidFill>
                  <a:srgbClr val="0D0D0D"/>
                </a:solidFill>
                <a:latin typeface="Times New Roman" pitchFamily="18" charset="0"/>
                <a:cs typeface="Times New Roman" pitchFamily="18" charset="0"/>
              </a:rPr>
              <a:t> tình cảm gia đình, </a:t>
            </a:r>
            <a:r>
              <a:rPr lang="vi-VN" sz="2400">
                <a:solidFill>
                  <a:srgbClr val="0D0D0D"/>
                </a:solidFill>
                <a:latin typeface="Times New Roman" pitchFamily="18" charset="0"/>
                <a:cs typeface="Times New Roman" pitchFamily="18" charset="0"/>
              </a:rPr>
              <a:t> khao khát cả vật chất lẫn tình thương nên </a:t>
            </a:r>
            <a:r>
              <a:rPr lang="en-US" sz="2400">
                <a:solidFill>
                  <a:srgbClr val="0D0D0D"/>
                </a:solidFill>
                <a:latin typeface="Times New Roman" pitchFamily="18" charset="0"/>
                <a:cs typeface="Times New Roman" pitchFamily="18" charset="0"/>
              </a:rPr>
              <a:t>hình thành trong ông tính nhạy cảm, </a:t>
            </a:r>
            <a:r>
              <a:rPr lang="vi-VN" sz="2400">
                <a:solidFill>
                  <a:srgbClr val="0D0D0D"/>
                </a:solidFill>
                <a:latin typeface="Times New Roman" pitchFamily="18" charset="0"/>
                <a:cs typeface="Times New Roman" pitchFamily="18" charset="0"/>
              </a:rPr>
              <a:t>dễ thông cảm với người bất hạnh.</a:t>
            </a:r>
            <a:endParaRPr lang="en-US" sz="24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p:cNvPr>
          <p:cNvGraphicFramePr>
            <a:graphicFrameLocks noGrp="1"/>
          </p:cNvGraphicFramePr>
          <p:nvPr>
            <p:extLst/>
          </p:nvPr>
        </p:nvGraphicFramePr>
        <p:xfrm>
          <a:off x="133350" y="616204"/>
          <a:ext cx="11882196" cy="6031688"/>
        </p:xfrm>
        <a:graphic>
          <a:graphicData uri="http://schemas.openxmlformats.org/drawingml/2006/table">
            <a:tbl>
              <a:tblPr firstRow="1" firstCol="1" lastRow="1" lastCol="1" bandRow="1" bandCol="1">
                <a:tableStyleId>{5C22544A-7EE6-4342-B048-85BDC9FD1C3A}</a:tableStyleId>
              </a:tblPr>
              <a:tblGrid>
                <a:gridCol w="864987">
                  <a:extLst>
                    <a:ext uri="{9D8B030D-6E8A-4147-A177-3AD203B41FA5}">
                      <a16:colId xmlns:a16="http://schemas.microsoft.com/office/drawing/2014/main" val="20000"/>
                    </a:ext>
                  </a:extLst>
                </a:gridCol>
                <a:gridCol w="10152221">
                  <a:extLst>
                    <a:ext uri="{9D8B030D-6E8A-4147-A177-3AD203B41FA5}">
                      <a16:colId xmlns:a16="http://schemas.microsoft.com/office/drawing/2014/main" val="20001"/>
                    </a:ext>
                  </a:extLst>
                </a:gridCol>
                <a:gridCol w="864988">
                  <a:extLst>
                    <a:ext uri="{9D8B030D-6E8A-4147-A177-3AD203B41FA5}">
                      <a16:colId xmlns:a16="http://schemas.microsoft.com/office/drawing/2014/main" val="20002"/>
                    </a:ext>
                  </a:extLst>
                </a:gridCol>
              </a:tblGrid>
              <a:tr h="6031688">
                <a:tc>
                  <a:txBody>
                    <a:bodyPr/>
                    <a:lstStyle/>
                    <a:p>
                      <a:pPr algn="just">
                        <a:lnSpc>
                          <a:spcPct val="115000"/>
                        </a:lnSpc>
                        <a:spcAft>
                          <a:spcPts val="1000"/>
                        </a:spcAft>
                      </a:pPr>
                      <a:r>
                        <a:rPr lang="en-US" sz="2400" b="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Nhân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thức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rõ</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hơn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trách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nhiệm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của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mình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trong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việc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bảo</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vệ</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danh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lam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thắng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cảnh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gìn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giữ</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và</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quảng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bá</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hình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ảnh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của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Việt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Nam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với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bạn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bè</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quốc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tế</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Có</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thời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gian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thư</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giãn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giải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trí</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giúp</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tâm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hồn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thoải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mái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hơn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xua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áp</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lực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mệt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mỏi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Là</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cơ</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hội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để</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bạn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bè</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gắn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kết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với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nhau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hiểu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nhau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hơn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đoàn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kết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hơn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Nên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tham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du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như</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thế</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nào</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để</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có</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hiệu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quả</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b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b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Trước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buổi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tham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du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cần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tìm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hiểu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trước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những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địa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điểm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mình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chuẩn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bị</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đến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p>
                    <a:p>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Phải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luôn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chú</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ý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sát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thường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xuyên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hỏi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những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gì</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mình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chứng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kiến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Ghi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chép</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ghi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hình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lại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những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điều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lí</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thú</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Kết</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đoạn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Khẳng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định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lại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ý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kiến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của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mình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về</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lợi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ích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của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việc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tham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du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Nêu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nguyện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vọng</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và</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dự</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định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của</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mình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nếu</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được</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đi</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tham</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quan</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du </a:t>
                      </a:r>
                      <a:r>
                        <a:rPr lang="en-US" sz="24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lịch</a:t>
                      </a:r>
                      <a:r>
                        <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endParaRPr lang="en-US" sz="24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pPr>
                      <a:endParaRPr lang="en-US" sz="24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10" name="Table 9"/>
          <p:cNvGraphicFramePr>
            <a:graphicFrameLocks noGrp="1"/>
          </p:cNvGraphicFramePr>
          <p:nvPr>
            <p:extLst/>
          </p:nvPr>
        </p:nvGraphicFramePr>
        <p:xfrm>
          <a:off x="1003300" y="5410453"/>
          <a:ext cx="11042650" cy="1271461"/>
        </p:xfrm>
        <a:graphic>
          <a:graphicData uri="http://schemas.openxmlformats.org/drawingml/2006/table">
            <a:tbl>
              <a:tblPr/>
              <a:tblGrid>
                <a:gridCol w="10142537">
                  <a:extLst>
                    <a:ext uri="{9D8B030D-6E8A-4147-A177-3AD203B41FA5}">
                      <a16:colId xmlns:a16="http://schemas.microsoft.com/office/drawing/2014/main" val="20000"/>
                    </a:ext>
                  </a:extLst>
                </a:gridCol>
                <a:gridCol w="900113">
                  <a:extLst>
                    <a:ext uri="{9D8B030D-6E8A-4147-A177-3AD203B41FA5}">
                      <a16:colId xmlns:a16="http://schemas.microsoft.com/office/drawing/2014/main" val="20001"/>
                    </a:ext>
                  </a:extLst>
                </a:gridCol>
              </a:tblGrid>
              <a:tr h="4302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d.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Sáng</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tạo</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Cách</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diễn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đạt</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độc</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đáo</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có</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suy</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nghĩ</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riêng</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về</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vấn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đề</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nghị</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luận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smtClean="0">
                          <a:ln>
                            <a:noFill/>
                          </a:ln>
                          <a:solidFill>
                            <a:schemeClr val="tx1">
                              <a:lumMod val="95000"/>
                              <a:lumOff val="5000"/>
                            </a:schemeClr>
                          </a:solidFill>
                          <a:effectLst/>
                          <a:latin typeface="Times New Roman" pitchFamily="18" charset="0"/>
                          <a:cs typeface="Times New Roman" pitchFamily="18" charset="0"/>
                        </a:rPr>
                        <a:t>0,25</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302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e.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Chính</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tả</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dùng</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từ</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đặt</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câu</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Đảm</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bảo</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chuẩn</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chính</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tả</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ngữ</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pháp</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ngữ</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nghĩa</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Tiếng</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lumMod val="95000"/>
                              <a:lumOff val="5000"/>
                            </a:schemeClr>
                          </a:solidFill>
                          <a:effectLst/>
                          <a:latin typeface="Times New Roman" pitchFamily="18" charset="0"/>
                          <a:cs typeface="Times New Roman" pitchFamily="18" charset="0"/>
                        </a:rPr>
                        <a:t>Việt</a:t>
                      </a:r>
                      <a:r>
                        <a:rPr kumimoji="0" lang="en-US" sz="2400" b="0"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dirty="0" smtClean="0">
                          <a:ln>
                            <a:noFill/>
                          </a:ln>
                          <a:solidFill>
                            <a:schemeClr val="tx1">
                              <a:lumMod val="95000"/>
                              <a:lumOff val="5000"/>
                            </a:schemeClr>
                          </a:solidFill>
                          <a:effectLst/>
                          <a:latin typeface="Times New Roman" pitchFamily="18" charset="0"/>
                          <a:cs typeface="Times New Roman" pitchFamily="18" charset="0"/>
                        </a:rPr>
                        <a:t>0,25</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5575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arn(inVertical)">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396875"/>
            <a:ext cx="6094413" cy="919163"/>
          </a:xfrm>
          <a:prstGeom prst="roundRect">
            <a:avLst>
              <a:gd name="adj" fmla="val 16667"/>
            </a:avLst>
          </a:prstGeom>
          <a:solidFill>
            <a:srgbClr val="FFC00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541338" y="3376612"/>
            <a:ext cx="11079163" cy="239871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842963" y="601663"/>
            <a:ext cx="6092825" cy="52228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0070C0"/>
                </a:solidFill>
                <a:effectLst/>
                <a:uLnTx/>
                <a:uFillTx/>
                <a:latin typeface="Times New Roman" pitchFamily="18" charset="0"/>
                <a:ea typeface="+mn-ea"/>
                <a:cs typeface="Times New Roman" pitchFamily="18" charset="0"/>
              </a:rPr>
              <a:t>Bài tham khảo câu 2 phần Làm văn</a:t>
            </a:r>
            <a:endParaRPr kumimoji="0" lang="en-US" sz="2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568325" y="1820863"/>
            <a:ext cx="11079163" cy="830262"/>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Đề bài:</a:t>
            </a:r>
            <a:r>
              <a:rPr kumimoji="0" lang="en-US" sz="2400" b="0"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 Trình bày ý kiến của em về nhận xét:</a:t>
            </a:r>
            <a:r>
              <a:rPr kumimoji="0" lang="en-US" sz="2400" b="0" i="1"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 "Đi tham quan, du lịch, chúng ta sẽ được mở rộng tầm mắt và học hỏi được nhiều điều".</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Rounded Rectangle 10"/>
          <p:cNvSpPr>
            <a:spLocks noChangeArrowheads="1"/>
          </p:cNvSpPr>
          <p:nvPr/>
        </p:nvSpPr>
        <p:spPr bwMode="auto">
          <a:xfrm>
            <a:off x="541338" y="1536700"/>
            <a:ext cx="11206162" cy="161925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0" name="TextBox 9"/>
          <p:cNvSpPr txBox="1">
            <a:spLocks noChangeArrowheads="1"/>
          </p:cNvSpPr>
          <p:nvPr/>
        </p:nvSpPr>
        <p:spPr bwMode="auto">
          <a:xfrm>
            <a:off x="592138" y="3662362"/>
            <a:ext cx="11028363" cy="1333500"/>
          </a:xfrm>
          <a:prstGeom prst="rect">
            <a:avLst/>
          </a:prstGeom>
          <a:noFill/>
          <a:ln w="9525">
            <a:noFill/>
            <a:miter lim="800000"/>
            <a:headEnd/>
            <a:tailEnd/>
          </a:ln>
        </p:spPr>
        <p:txBody>
          <a:bodyPr>
            <a:spAutoFit/>
          </a:bodyPr>
          <a:lstStyle/>
          <a:p>
            <a:pPr marL="0" marR="0" lvl="0" indent="269875"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Có nhiều cách làm giàu hiểu biết. Một trong những cách đó là việc tham quan, du </a:t>
            </a:r>
            <a:r>
              <a:rPr kumimoji="0" lang="en-US" sz="2400" b="0" i="0" u="none" strike="noStrike" kern="1200" cap="none" spc="0" normalizeH="0" baseline="0" noProof="0">
                <a:ln>
                  <a:noFill/>
                </a:ln>
                <a:solidFill>
                  <a:srgbClr val="262626"/>
                </a:solidFill>
                <a:effectLst/>
                <a:uLnTx/>
                <a:uFillTx/>
                <a:latin typeface="Times New Roman" pitchFamily="18" charset="0"/>
                <a:ea typeface="+mn-ea"/>
                <a:cs typeface="Times New Roman" pitchFamily="18" charset="0"/>
              </a:rPr>
              <a:t>lịch. Những chuyến đi thăm quan, du lịch sẽ giúp ta khám phá thêm bao điều mới mẻ, thú vị của cuộc sống, từ đó mở rộng tầm mắt và học hỏi được nhiều điều.</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81334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arn(inVertical)">
                                      <p:cBhvr>
                                        <p:cTn id="23" dur="500"/>
                                        <p:tgtEl>
                                          <p:spTgt spid="5"/>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8" grpId="0" animBg="1"/>
      <p:bldP spid="10" grpId="0"/>
    </p:bld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109663"/>
            <a:ext cx="11380788" cy="4930775"/>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415925" y="1566863"/>
            <a:ext cx="11360150" cy="3609975"/>
          </a:xfrm>
          <a:prstGeom prst="rect">
            <a:avLst/>
          </a:prstGeom>
          <a:noFill/>
          <a:ln w="9525">
            <a:noFill/>
            <a:miter lim="800000"/>
            <a:headEnd/>
            <a:tailEnd/>
          </a:ln>
        </p:spPr>
        <p:txBody>
          <a:bodyPr>
            <a:spAutoFit/>
          </a:bodyPr>
          <a:lstStyle/>
          <a:p>
            <a:pPr marL="0" marR="0" lvl="0" indent="269875" algn="just" defTabSz="914400" rtl="0" eaLnBrk="1" fontAlgn="base" latinLnBrk="0" hangingPunct="1">
              <a:lnSpc>
                <a:spcPct val="115000"/>
              </a:lnSpc>
              <a:spcBef>
                <a:spcPct val="0"/>
              </a:spcBef>
              <a:spcAft>
                <a:spcPts val="1200"/>
              </a:spcAft>
              <a:buClrTx/>
              <a:buSzTx/>
              <a:buFontTx/>
              <a:buNone/>
              <a:tabLst/>
              <a:defRPr/>
            </a:pPr>
            <a:r>
              <a:rPr kumimoji="0" lang="en-US" sz="2400" b="1" i="0" u="none" strike="noStrike" kern="1200" cap="none" spc="0" normalizeH="0" baseline="0" noProof="0">
                <a:ln>
                  <a:noFill/>
                </a:ln>
                <a:solidFill>
                  <a:srgbClr val="262626"/>
                </a:solidFill>
                <a:effectLst/>
                <a:uLnTx/>
                <a:uFillTx/>
                <a:latin typeface="Times New Roman" pitchFamily="18" charset="0"/>
                <a:ea typeface="+mn-ea"/>
                <a:cs typeface="Times New Roman" pitchFamily="18" charset="0"/>
              </a:rPr>
              <a:t>Đầu tiên chúng ta cần hiểu thế nào là tham quan, du lịch</a:t>
            </a:r>
            <a:r>
              <a:rPr kumimoji="0" lang="en-US" sz="2400" b="0" i="0" u="none" strike="noStrike" kern="1200" cap="none" spc="0" normalizeH="0" baseline="0" noProof="0">
                <a:ln>
                  <a:noFill/>
                </a:ln>
                <a:solidFill>
                  <a:srgbClr val="262626"/>
                </a:solidFill>
                <a:effectLst/>
                <a:uLnTx/>
                <a:uFillTx/>
                <a:latin typeface="Times New Roman" pitchFamily="18" charset="0"/>
                <a:ea typeface="+mn-ea"/>
                <a:cs typeface="Times New Roman" pitchFamily="18" charset="0"/>
              </a:rPr>
              <a:t>? Tham quan, du lịch là đi thăm những vùng đất mới, những danh lam thắng cảnh và di tích lịch sử,... Có rất nhiều địa điểm tham quan, du lịch nổi tiếng trong nước và quốc tế như: Vịnh Hạ Long, Văn miếu Quốc Tử Giám, Phong Nha - Kẻ Bàng,...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269875" algn="just" defTabSz="914400" rtl="0" eaLnBrk="1" fontAlgn="base" latinLnBrk="0" hangingPunct="1">
              <a:lnSpc>
                <a:spcPct val="115000"/>
              </a:lnSpc>
              <a:spcBef>
                <a:spcPct val="0"/>
              </a:spcBef>
              <a:spcAft>
                <a:spcPts val="1200"/>
              </a:spcAft>
              <a:buClrTx/>
              <a:buSzTx/>
              <a:buFontTx/>
              <a:buNone/>
              <a:tabLst/>
              <a:defRPr/>
            </a:pPr>
            <a:r>
              <a:rPr kumimoji="0" lang="en-US" sz="2400" b="1" i="0" u="none" strike="noStrike" kern="1200" cap="none" spc="0" normalizeH="0" baseline="0" noProof="0">
                <a:ln>
                  <a:noFill/>
                </a:ln>
                <a:solidFill>
                  <a:srgbClr val="262626"/>
                </a:solidFill>
                <a:effectLst/>
                <a:uLnTx/>
                <a:uFillTx/>
                <a:latin typeface="Times New Roman" pitchFamily="18" charset="0"/>
                <a:ea typeface="+mn-ea"/>
                <a:cs typeface="Times New Roman" pitchFamily="18" charset="0"/>
              </a:rPr>
              <a:t>Mục đích của những chuyến tham quan là vô cùng đa dạng</a:t>
            </a:r>
            <a:r>
              <a:rPr kumimoji="0" lang="en-US" sz="2400" b="0" i="0" u="none" strike="noStrike" kern="1200" cap="none" spc="0" normalizeH="0" baseline="0" noProof="0">
                <a:ln>
                  <a:noFill/>
                </a:ln>
                <a:solidFill>
                  <a:srgbClr val="262626"/>
                </a:solidFill>
                <a:effectLst/>
                <a:uLnTx/>
                <a:uFillTx/>
                <a:latin typeface="Times New Roman" pitchFamily="18" charset="0"/>
                <a:ea typeface="+mn-ea"/>
                <a:cs typeface="Times New Roman" pitchFamily="18" charset="0"/>
              </a:rPr>
              <a:t>. Đó có thể là nhu cầu đa dạng các hoạt động giảng dạy, trải nghiệm thực tế; giúp học sinh có thời gian thư giãn, kết hợp vừa học vừa chơi; giúp học sinh nắm được những kiến thức cụ thể trong quá trình tham quan hay đơn giản là tạo hứng thú học tập cho học sinh.</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01942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28625" y="1361281"/>
            <a:ext cx="11322050" cy="4541838"/>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508000" y="2108993"/>
            <a:ext cx="11163300" cy="3046413"/>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Từ</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những</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mục</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đich</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ấy</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việc</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tham</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gia</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thăm</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quan</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du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lịch</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mang</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lại</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cho</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chúng</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ta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rất</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nhiều</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lợi</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ích</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khác</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nhau</a:t>
            </a:r>
            <a:r>
              <a:rPr kumimoji="0" lang="en-US" sz="2400" b="1"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Trước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tiên</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chúng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ta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phải</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nhắc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tới</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sự</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hiều</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biết</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thêm</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về</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kiến</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thức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những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kiến</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thức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mới</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mà</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chúng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ta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không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học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đọc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qua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sách</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vở</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những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kiến</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thức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thu</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thập</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qua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những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trải</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nghiệm</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cuộc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sống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như</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câu</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Đi</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một</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ngày</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đàng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học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một</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sàng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khôn</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Có</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nhiều</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kiến</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thức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lịch</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sử</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địa</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lí</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sinh</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học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nếu</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chỉ</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nghe</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qua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lời</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giảng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thầy</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cô</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thì</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ta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chỉ</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có</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thể</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liên</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tưởng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tưởng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tượng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ra</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nhưng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khi</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đi</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tham</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quan</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du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lịch</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mắt</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thấy</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tai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nghe</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nên</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hiểu</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trực</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quan</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và</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cụ</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thể</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rõ</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ràng</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hơn</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rất</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262626"/>
                </a:solidFill>
                <a:effectLst/>
                <a:uLnTx/>
                <a:uFillTx/>
                <a:latin typeface="Times New Roman" pitchFamily="18" charset="0"/>
                <a:ea typeface="+mn-ea"/>
                <a:cs typeface="Times New Roman" pitchFamily="18" charset="0"/>
              </a:rPr>
              <a:t>nhiều</a:t>
            </a:r>
            <a:r>
              <a:rPr kumimoji="0" lang="en-US" sz="2400" b="0" i="0" u="none" strike="noStrike" kern="1200" cap="none" spc="0" normalizeH="0" baseline="0" noProof="0" dirty="0">
                <a:ln>
                  <a:noFill/>
                </a:ln>
                <a:solidFill>
                  <a:srgbClr val="262626"/>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dirty="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01269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350625" cy="4700587"/>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749300" y="1433513"/>
            <a:ext cx="10853738" cy="4313237"/>
          </a:xfrm>
          <a:prstGeom prst="rect">
            <a:avLst/>
          </a:prstGeom>
          <a:noFill/>
          <a:ln w="9525">
            <a:noFill/>
            <a:miter lim="800000"/>
            <a:headEnd/>
            <a:tailEnd/>
          </a:ln>
        </p:spPr>
        <p:txBody>
          <a:bodyPr>
            <a:spAutoFit/>
          </a:bodyPr>
          <a:lstStyle/>
          <a:p>
            <a:pPr marL="0" marR="0" lvl="0" indent="269875" algn="just" defTabSz="914400" rtl="0" eaLnBrk="1" fontAlgn="base" latinLnBrk="0" hangingPunct="1">
              <a:lnSpc>
                <a:spcPct val="115000"/>
              </a:lnSpc>
              <a:spcBef>
                <a:spcPct val="0"/>
              </a:spcBef>
              <a:spcAft>
                <a:spcPts val="750"/>
              </a:spcAft>
              <a:buClrTx/>
              <a:buSzTx/>
              <a:buFontTx/>
              <a:buNone/>
              <a:tabLst/>
              <a:defRPr/>
            </a:pPr>
            <a:r>
              <a:rPr kumimoji="0" lang="en-US" sz="2400" b="0" i="0" u="none" strike="noStrike" kern="1200" cap="none" spc="0" normalizeH="0" baseline="0" noProof="0">
                <a:ln>
                  <a:noFill/>
                </a:ln>
                <a:solidFill>
                  <a:srgbClr val="262626"/>
                </a:solidFill>
                <a:effectLst/>
                <a:uLnTx/>
                <a:uFillTx/>
                <a:latin typeface="Times New Roman" pitchFamily="18" charset="0"/>
                <a:ea typeface="+mn-ea"/>
                <a:cs typeface="Times New Roman" pitchFamily="18" charset="0"/>
              </a:rPr>
              <a:t>Ví dụ như được đến thăm đền Gióng, hồ Hoàn Kiếm, thành Cổ Loa,… thì ta sẽ hiểu thêm những giá trị lịch sử mà truyền thuyết đã phản ánh. Không chỉ mở mang tri thức, việc tham quan du lịch thực tế còn giúp ta giảm căng thẳng, làm cho tinh thần thư thái, thoải mái, sảng khoái, để sau đó làm việc, học tập tốt hơn, và hơn nữa là thêm yêu bản thân, đất nước, con người. Qua mỗi chuyến đi, ta thấy yêu mến và tự hào biết bao về vẻ đẹp cũng như truyền thống 4000 năm văn hiến của dải đất hình chữ S, từ đó càng nhân thức rõ hơn trách nhiệm của mình trong việc bảo vệ danh lam thắng cảnh, gìn giữ và quảng bá hình ảnh của Việt Nam với bạn bè quốc tế. Và một lợi ích khác mà tham quan, du lịch mang lại nếu các nhà trường tổ chức thì còn đem lại cơ hội quý giá để bạn bè gắn kết với nhau, hiểu nhau hơn, đoàn kết hơn.</a:t>
            </a:r>
            <a:endParaRPr kumimoji="0" lang="en-US" sz="24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Tree>
    <p:extLst>
      <p:ext uri="{BB962C8B-B14F-4D97-AF65-F5344CB8AC3E}">
        <p14:creationId xmlns:p14="http://schemas.microsoft.com/office/powerpoint/2010/main" val="677387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093788"/>
            <a:ext cx="11396663" cy="5232400"/>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539750" y="1331913"/>
            <a:ext cx="11025188" cy="4730750"/>
          </a:xfrm>
          <a:prstGeom prst="rect">
            <a:avLst/>
          </a:prstGeom>
          <a:noFill/>
          <a:ln w="9525">
            <a:noFill/>
            <a:miter lim="800000"/>
            <a:headEnd/>
            <a:tailEnd/>
          </a:ln>
        </p:spPr>
        <p:txBody>
          <a:bodyPr>
            <a:spAutoFit/>
          </a:bodyPr>
          <a:lstStyle/>
          <a:p>
            <a:pPr marL="0" marR="0" lvl="0" indent="269875" algn="just" defTabSz="914400" rtl="0" eaLnBrk="1" fontAlgn="base" latinLnBrk="0" hangingPunct="1">
              <a:lnSpc>
                <a:spcPct val="115000"/>
              </a:lnSpc>
              <a:spcBef>
                <a:spcPct val="0"/>
              </a:spcBef>
              <a:spcAft>
                <a:spcPts val="1200"/>
              </a:spcAft>
              <a:buClrTx/>
              <a:buSzTx/>
              <a:buFontTx/>
              <a:buNone/>
              <a:tabLst/>
              <a:defRPr/>
            </a:pPr>
            <a:r>
              <a:rPr kumimoji="0" lang="en-US" sz="2400" b="1" i="0" u="none" strike="noStrike" kern="1200" cap="none" spc="0" normalizeH="0" baseline="0" noProof="0">
                <a:ln>
                  <a:noFill/>
                </a:ln>
                <a:solidFill>
                  <a:srgbClr val="262626"/>
                </a:solidFill>
                <a:effectLst/>
                <a:uLnTx/>
                <a:uFillTx/>
                <a:latin typeface="Times New Roman" pitchFamily="18" charset="0"/>
                <a:ea typeface="+mn-ea"/>
                <a:cs typeface="Times New Roman" pitchFamily="18" charset="0"/>
              </a:rPr>
              <a:t>Vậy làm thế nào để những buổi tham quan, du lịch mang lại hiệu quả lợi ích to lớn như trên?</a:t>
            </a:r>
            <a:r>
              <a:rPr kumimoji="0" lang="en-US" sz="2400" b="0" i="0" u="none" strike="noStrike" kern="1200" cap="none" spc="0" normalizeH="0" baseline="0" noProof="0">
                <a:ln>
                  <a:noFill/>
                </a:ln>
                <a:solidFill>
                  <a:srgbClr val="262626"/>
                </a:solidFill>
                <a:effectLst/>
                <a:uLnTx/>
                <a:uFillTx/>
                <a:latin typeface="Times New Roman" pitchFamily="18" charset="0"/>
                <a:ea typeface="+mn-ea"/>
                <a:cs typeface="Times New Roman" pitchFamily="18" charset="0"/>
              </a:rPr>
              <a:t> . Để việc tham quan, du lịch đem lại những lợi ích thực sự, chúng ta cần phải tham quan, du lịch một cách phù hợp và có hiệu quả. Để làm được điều đó, chúng ta cần cân nhắc về mục đích của chuyến tham quan để lựa chọn địa điểm phù hợp; về sở thích và tài chính của từng cá nhân sao cho hợp lí. Hơn nữa, trước mỗi chuyến đi, chúng ta cần tìm hiểu qua những địa điểm sẽ đến để có tri thức nền giúp chúng ta thu lượm được kiến thức có chiều sâu hơn khi tham quan trực tiếp, không chỉ là “cưỡi ngựa xem hoa”. Đến mỗi địa điểm, ta phải luôn chú ý quan sát, có thể hỏi người hướng dẫn viên về những gì mình chưa biết để có hiểu biết đầy đủ, toàn diện nhất. Sau mỗi chuyến đi, mỗi học sinh cần  có bản ghi chép, thu hoạch, đánh giá cuối chuyến tham quan để học sinh thực sự tập trung tiếp nhận tri thức chứ không chỉ vui chơi.</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205165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154113"/>
            <a:ext cx="11426825" cy="4106862"/>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8" name="TextBox 7"/>
          <p:cNvSpPr txBox="1">
            <a:spLocks noChangeArrowheads="1"/>
          </p:cNvSpPr>
          <p:nvPr/>
        </p:nvSpPr>
        <p:spPr bwMode="auto">
          <a:xfrm>
            <a:off x="523875" y="2006600"/>
            <a:ext cx="11252200" cy="2182813"/>
          </a:xfrm>
          <a:prstGeom prst="rect">
            <a:avLst/>
          </a:prstGeom>
          <a:noFill/>
          <a:ln w="9525">
            <a:noFill/>
            <a:miter lim="800000"/>
            <a:headEnd/>
            <a:tailEnd/>
          </a:ln>
        </p:spPr>
        <p:txBody>
          <a:bodyPr>
            <a:spAutoFit/>
          </a:bodyPr>
          <a:lstStyle/>
          <a:p>
            <a:pPr marL="0" marR="0" lvl="0" indent="269875" algn="just" defTabSz="914400" rtl="0" eaLnBrk="1" fontAlgn="base" latinLnBrk="0" hangingPunct="1">
              <a:lnSpc>
                <a:spcPct val="115000"/>
              </a:lnSpc>
              <a:spcBef>
                <a:spcPct val="0"/>
              </a:spcBef>
              <a:spcAft>
                <a:spcPts val="1200"/>
              </a:spcAft>
              <a:buClrTx/>
              <a:buSzTx/>
              <a:buFontTx/>
              <a:buNone/>
              <a:tabLst/>
              <a:defRPr/>
            </a:pPr>
            <a:r>
              <a:rPr kumimoji="0" lang="en-US" sz="2400" b="0" i="0" u="none" strike="noStrike" kern="1200" cap="none" spc="0" normalizeH="0" baseline="0" noProof="0">
                <a:ln>
                  <a:noFill/>
                </a:ln>
                <a:solidFill>
                  <a:srgbClr val="262626"/>
                </a:solidFill>
                <a:effectLst/>
                <a:uLnTx/>
                <a:uFillTx/>
                <a:latin typeface="Times New Roman" pitchFamily="18" charset="0"/>
                <a:ea typeface="+mn-ea"/>
                <a:cs typeface="Times New Roman" pitchFamily="18" charset="0"/>
              </a:rPr>
              <a:t>Như vậy, có thể thấy, tham quan du lịch là một hoạt động trải nghiệm vô cùng hữu ích đối với mỗi cá nhân, tập thể cũng như cộng đồng. Như ai đó đã nói “Cuộc đời là những chuyến đi”, đi tham quan, du lịch sẽ giúp chúng ta thay đổi “thực đơn” cho đôi mắt, từ đó thu nhận được những tri thức, mở rộng hiểu biết. Vì thế, mỗi chúng ta hãy cố gắng đi nhiều nhất trong khả năng của mình , nhất là những năm tháng tuổi trẻ.</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37629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471488"/>
            <a:ext cx="3659188" cy="817562"/>
          </a:xfrm>
          <a:prstGeom prst="roundRect">
            <a:avLst>
              <a:gd name="adj" fmla="val 16667"/>
            </a:avLst>
          </a:prstGeom>
          <a:solidFill>
            <a:srgbClr val="92D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568325" y="1436687"/>
            <a:ext cx="11049000" cy="330676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7" name="TextBox 6"/>
          <p:cNvSpPr txBox="1">
            <a:spLocks noChangeArrowheads="1"/>
          </p:cNvSpPr>
          <p:nvPr/>
        </p:nvSpPr>
        <p:spPr bwMode="auto">
          <a:xfrm>
            <a:off x="-742950" y="619125"/>
            <a:ext cx="6094413" cy="484188"/>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15000"/>
              </a:lnSpc>
              <a:spcBef>
                <a:spcPts val="750"/>
              </a:spcBef>
              <a:spcAft>
                <a:spcPct val="0"/>
              </a:spcAft>
              <a:buClrTx/>
              <a:buSzTx/>
              <a:buFontTx/>
              <a:buNone/>
              <a:tabLst>
                <a:tab pos="400050" algn="l"/>
              </a:tabLst>
              <a:defRPr/>
            </a:pPr>
            <a:r>
              <a:rPr kumimoji="0" lang="da-DK"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Hoạt động 4 : Vận dụng</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9" name="TextBox 8"/>
          <p:cNvSpPr txBox="1">
            <a:spLocks noChangeArrowheads="1"/>
          </p:cNvSpPr>
          <p:nvPr/>
        </p:nvSpPr>
        <p:spPr bwMode="auto">
          <a:xfrm>
            <a:off x="823913" y="1822449"/>
            <a:ext cx="10537825" cy="914400"/>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sng"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Đề bài : </a:t>
            </a:r>
            <a:r>
              <a:rPr kumimoji="0" lang="en-US" sz="2400" b="1"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Nêu ý kiến của em về tác dụng của việc đọc truyện truyền thuyết, truyện cổ tích.</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11" name="TextBox 10"/>
          <p:cNvSpPr txBox="1">
            <a:spLocks noChangeArrowheads="1"/>
          </p:cNvSpPr>
          <p:nvPr/>
        </p:nvSpPr>
        <p:spPr bwMode="auto">
          <a:xfrm>
            <a:off x="1514475" y="3070223"/>
            <a:ext cx="9518650" cy="1331912"/>
          </a:xfrm>
          <a:prstGeom prst="rect">
            <a:avLst/>
          </a:prstGeom>
          <a:noFill/>
          <a:ln w="9525">
            <a:noFill/>
            <a:miter lim="800000"/>
            <a:headEnd/>
            <a:tailEnd/>
          </a:ln>
        </p:spPr>
        <p:txBody>
          <a:bodyPr>
            <a:spAutoFit/>
          </a:bodyPr>
          <a:lstStyle/>
          <a:p>
            <a:pPr marL="342900" marR="0" lvl="0" indent="-342900" algn="just" defTabSz="914400" rtl="0" eaLnBrk="1" fontAlgn="base" latinLnBrk="0" hangingPunct="1">
              <a:lnSpc>
                <a:spcPct val="115000"/>
              </a:lnSpc>
              <a:spcBef>
                <a:spcPct val="0"/>
              </a:spcBef>
              <a:spcAft>
                <a:spcPct val="0"/>
              </a:spcAft>
              <a:buClrTx/>
              <a:buSzTx/>
              <a:buFont typeface="Times New Roman" pitchFamily="18" charset="0"/>
              <a:buChar char="-"/>
              <a:tabLst>
                <a:tab pos="457200" algn="l"/>
              </a:tabLst>
              <a:defRPr/>
            </a:pP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B2: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Thực</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hiện</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nhiệm</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vụ</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HS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lập</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dàn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ý,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hoàn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thiện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bài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viết</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just" defTabSz="914400" rtl="0" eaLnBrk="1" fontAlgn="base" latinLnBrk="0" hangingPunct="1">
              <a:lnSpc>
                <a:spcPct val="115000"/>
              </a:lnSpc>
              <a:spcBef>
                <a:spcPct val="0"/>
              </a:spcBef>
              <a:spcAft>
                <a:spcPct val="0"/>
              </a:spcAft>
              <a:buClrTx/>
              <a:buSzTx/>
              <a:buFont typeface="Times New Roman" pitchFamily="18" charset="0"/>
              <a:buChar char="-"/>
              <a:tabLst>
                <a:tab pos="457200" algn="l"/>
              </a:tabLst>
              <a:defRPr/>
            </a:pP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B3: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Báo</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cáo</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thảo</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luận</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thực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hiện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trong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tiết</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học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sau</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just" defTabSz="914400" rtl="0" eaLnBrk="1" fontAlgn="base" latinLnBrk="0" hangingPunct="1">
              <a:lnSpc>
                <a:spcPct val="115000"/>
              </a:lnSpc>
              <a:spcBef>
                <a:spcPct val="0"/>
              </a:spcBef>
              <a:spcAft>
                <a:spcPts val="1000"/>
              </a:spcAft>
              <a:buClrTx/>
              <a:buSzTx/>
              <a:buFont typeface="Times New Roman" pitchFamily="18" charset="0"/>
              <a:buChar char="-"/>
              <a:tabLst>
                <a:tab pos="457200" algn="l"/>
              </a:tabLst>
              <a:defRPr/>
            </a:pP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B4: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Đánh</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giá</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chốt</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kiến</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thức</a:t>
            </a:r>
            <a:r>
              <a:rPr kumimoji="0" lang="en-US" sz="2400" b="1"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50773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9" grpId="0"/>
      <p:bldP spid="11" grpId="0"/>
    </p:bld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19563" y="320675"/>
            <a:ext cx="3319462" cy="628650"/>
          </a:xfrm>
          <a:prstGeom prst="roundRect">
            <a:avLst>
              <a:gd name="adj" fmla="val 16667"/>
            </a:avLst>
          </a:prstGeom>
          <a:solidFill>
            <a:srgbClr val="92D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400844" y="1130300"/>
            <a:ext cx="11349038" cy="2843212"/>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2732088" y="381000"/>
            <a:ext cx="6094412" cy="555625"/>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15000"/>
              </a:lnSpc>
              <a:spcBef>
                <a:spcPct val="0"/>
              </a:spcBef>
              <a:spcAft>
                <a:spcPts val="1000"/>
              </a:spcAft>
              <a:buClrTx/>
              <a:buSzTx/>
              <a:buFontTx/>
              <a:buNone/>
              <a:tabLst/>
              <a:defRPr/>
            </a:pPr>
            <a:r>
              <a:rPr kumimoji="0" lang="en-US" sz="2800" b="1" i="0" u="none" strike="noStrike" kern="1200" cap="none" spc="0" normalizeH="0" baseline="0" noProof="0">
                <a:ln>
                  <a:noFill/>
                </a:ln>
                <a:solidFill>
                  <a:srgbClr val="0070C0"/>
                </a:solidFill>
                <a:effectLst/>
                <a:uLnTx/>
                <a:uFillTx/>
                <a:latin typeface="Times New Roman" pitchFamily="18" charset="0"/>
                <a:ea typeface="+mn-ea"/>
                <a:cs typeface="Times New Roman" pitchFamily="18" charset="0"/>
              </a:rPr>
              <a:t>Gợi ý dàn ý</a:t>
            </a:r>
            <a:endParaRPr kumimoji="0" lang="en-US" sz="28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
        <p:nvSpPr>
          <p:cNvPr id="9" name="TextBox 8"/>
          <p:cNvSpPr txBox="1">
            <a:spLocks noChangeArrowheads="1"/>
          </p:cNvSpPr>
          <p:nvPr/>
        </p:nvSpPr>
        <p:spPr bwMode="auto">
          <a:xfrm>
            <a:off x="400844" y="1281112"/>
            <a:ext cx="11349038" cy="2335212"/>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200"/>
              </a:spcAft>
              <a:buClrTx/>
              <a:buSzTx/>
              <a:buFontTx/>
              <a:buNone/>
              <a:tabLst/>
              <a:defRPr/>
            </a:pPr>
            <a:r>
              <a:rPr kumimoji="0" lang="en-US" sz="2400" b="1"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*Mở bài</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Giới thiệu và vấn đề cần trình bày: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2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Ví dụ: Truyện truyền thuyết và truyện cổ tích từ xưa đến nay là sản phẩm tinh thần vô giá của cha ông, là nơi hội tụ trí tuệ cũng như những lời răn dạy con cháu muôn đời. Do đó, đọc truyện truyền thuyết, truyện cổ tích đem lại ý nghĩa và tác dụng vô cùng to lớn với mỗi học sinh. </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62759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9" grpId="0"/>
    </p:bld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120650" y="517525"/>
            <a:ext cx="11931650" cy="6062663"/>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TextBox 4"/>
          <p:cNvSpPr txBox="1">
            <a:spLocks noChangeArrowheads="1"/>
          </p:cNvSpPr>
          <p:nvPr/>
        </p:nvSpPr>
        <p:spPr bwMode="auto">
          <a:xfrm>
            <a:off x="388938" y="823913"/>
            <a:ext cx="11469687" cy="5411787"/>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*Thân bài</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Làm sáng tỏ ý nghĩa, tác dụng của việc đọc truyền truyền thuyết, truyện cổ tích:</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1"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(1) </a:t>
            </a:r>
            <a:r>
              <a:rPr kumimoji="0" lang="pt-BR"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Đọc truyện truyền thuyết và truyện cổ tích sẽ giúp ta tích luỹ, trau dồi vốn  tri thức vô cùng phong phú của tri ông cha:</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Đọc truyện truyền thuyến giúp ta biết được các sự kiện và nhân vật lịch sử, </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những người có công với đất nước, dân tộc hoặc cộng đồng cư dân của một vùng; đồng thời giúp ta lí giải được các hiện tượng tự nhiên và xã hội. (Ví dụ: đọc truyền thuyết “Con Rồng cháu Tiên giúp ta lí giải được nguồn gốc Tiên Rồng của người Việt; đọc truyền thuyết “Sự tích Hồ Gươm” giúp ta lí giải được tên gọi Hồ Hoàn Kiếm; đọc truyền thuyết “Thánh Gióng” giúp ta lí giải được những chứng tích mà người anh hùng để lại cùng nguồn gốc lễ hội Gióng hàng năm; đọc “Sơn Tinh, Thuỷ Tinh” giúp ta giải thích được hiện tượng lũ lụt hằng năm… Cha ông ta đã lí giải những hiện tượng tự nhiên, xã hội qua trí tưởng tượng phong phú, được chắp theo mộng và mơ.</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71796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149225" y="509588"/>
            <a:ext cx="11858625" cy="58166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31746" name="TextBox 5"/>
          <p:cNvSpPr txBox="1">
            <a:spLocks noChangeArrowheads="1"/>
          </p:cNvSpPr>
          <p:nvPr/>
        </p:nvSpPr>
        <p:spPr bwMode="auto">
          <a:xfrm>
            <a:off x="415925" y="987425"/>
            <a:ext cx="11360150" cy="5162550"/>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000000"/>
                </a:solidFill>
                <a:latin typeface="Times New Roman" pitchFamily="18" charset="0"/>
                <a:cs typeface="Times New Roman" pitchFamily="18" charset="0"/>
              </a:rPr>
              <a:t>Một lí do quan trọng khác để khẳng định Nguyên Hồng là nhà văn của nhân dân lao động chính là </a:t>
            </a:r>
            <a:r>
              <a:rPr lang="en-US" sz="2400" b="1" i="1">
                <a:solidFill>
                  <a:srgbClr val="000000"/>
                </a:solidFill>
                <a:latin typeface="Times New Roman" pitchFamily="18" charset="0"/>
                <a:cs typeface="Times New Roman" pitchFamily="18" charset="0"/>
              </a:rPr>
              <a:t>“chất dân nghèo, chất lao động</a:t>
            </a:r>
            <a:r>
              <a:rPr lang="en-US" sz="2400" b="1">
                <a:solidFill>
                  <a:srgbClr val="000000"/>
                </a:solidFill>
                <a:latin typeface="Times New Roman" pitchFamily="18" charset="0"/>
                <a:cs typeface="Times New Roman" pitchFamily="18" charset="0"/>
              </a:rPr>
              <a:t>” ở nhà văn.</a:t>
            </a:r>
            <a:r>
              <a:rPr lang="en-US" sz="2400">
                <a:solidFill>
                  <a:srgbClr val="000000"/>
                </a:solidFill>
                <a:latin typeface="Times New Roman" pitchFamily="18" charset="0"/>
                <a:cs typeface="Times New Roman" pitchFamily="18" charset="0"/>
              </a:rPr>
              <a:t> “</a:t>
            </a:r>
            <a:r>
              <a:rPr lang="en-US" sz="2400" i="1">
                <a:solidFill>
                  <a:srgbClr val="000000"/>
                </a:solidFill>
                <a:latin typeface="Times New Roman" pitchFamily="18" charset="0"/>
                <a:cs typeface="Times New Roman" pitchFamily="18" charset="0"/>
              </a:rPr>
              <a:t>Chất dân nghèo</a:t>
            </a:r>
            <a:r>
              <a:rPr lang="en-US" sz="2400">
                <a:solidFill>
                  <a:srgbClr val="000000"/>
                </a:solidFill>
                <a:latin typeface="Times New Roman" pitchFamily="18" charset="0"/>
                <a:cs typeface="Times New Roman" pitchFamily="18" charset="0"/>
              </a:rPr>
              <a:t>” ấy là do h</a:t>
            </a:r>
            <a:r>
              <a:rPr lang="vi-VN" sz="2400">
                <a:solidFill>
                  <a:srgbClr val="0D0D0D"/>
                </a:solidFill>
                <a:latin typeface="Times New Roman" pitchFamily="18" charset="0"/>
                <a:cs typeface="Times New Roman" pitchFamily="18" charset="0"/>
              </a:rPr>
              <a:t>oàn cảnh sống cực khổ</a:t>
            </a:r>
            <a:r>
              <a:rPr lang="en-US" sz="2400">
                <a:solidFill>
                  <a:srgbClr val="0D0D0D"/>
                </a:solidFill>
                <a:latin typeface="Times New Roman" pitchFamily="18" charset="0"/>
                <a:cs typeface="Times New Roman" pitchFamily="18" charset="0"/>
              </a:rPr>
              <a:t> của nhà văn.</a:t>
            </a:r>
            <a:r>
              <a:rPr lang="vi-VN" sz="2400">
                <a:solidFill>
                  <a:srgbClr val="0D0D0D"/>
                </a:solidFill>
                <a:latin typeface="Times New Roman" pitchFamily="18" charset="0"/>
                <a:cs typeface="Times New Roman" pitchFamily="18" charset="0"/>
              </a:rPr>
              <a:t> Từ thời cắp sách đến trường: lặn lội với đời sống dân nghèo để tự kiếm sống bằng những nghề nhỏ mọn, chung đụng với mọi hạng trẻ hư hỏng và các lớp cặn bã. Năm 16, khi đến Hải Phòng: càng nhập hẳn với cuộc sống của hạng người dưới đáy thành thị.</a:t>
            </a:r>
            <a:r>
              <a:rPr lang="en-US" sz="2400">
                <a:solidFill>
                  <a:srgbClr val="0D0D0D"/>
                </a:solidFill>
                <a:latin typeface="Times New Roman" pitchFamily="18" charset="0"/>
                <a:cs typeface="Times New Roman" pitchFamily="18" charset="0"/>
              </a:rPr>
              <a:t> Điều đó t</a:t>
            </a:r>
            <a:r>
              <a:rPr lang="vi-VN" sz="2400">
                <a:solidFill>
                  <a:srgbClr val="0D0D0D"/>
                </a:solidFill>
                <a:latin typeface="Times New Roman" pitchFamily="18" charset="0"/>
                <a:cs typeface="Times New Roman" pitchFamily="18" charset="0"/>
              </a:rPr>
              <a:t>ạo nên "</a:t>
            </a:r>
            <a:r>
              <a:rPr lang="vi-VN" sz="2400" i="1">
                <a:solidFill>
                  <a:srgbClr val="0D0D0D"/>
                </a:solidFill>
                <a:latin typeface="Times New Roman" pitchFamily="18" charset="0"/>
                <a:cs typeface="Times New Roman" pitchFamily="18" charset="0"/>
              </a:rPr>
              <a:t>chất dân nghèo, chất lao động</a:t>
            </a:r>
            <a:r>
              <a:rPr lang="vi-VN" sz="2400">
                <a:solidFill>
                  <a:srgbClr val="0D0D0D"/>
                </a:solidFill>
                <a:latin typeface="Times New Roman" pitchFamily="18" charset="0"/>
                <a:cs typeface="Times New Roman" pitchFamily="18" charset="0"/>
              </a:rPr>
              <a:t>"</a:t>
            </a:r>
            <a:r>
              <a:rPr lang="en-US" sz="2400">
                <a:solidFill>
                  <a:srgbClr val="0D0D0D"/>
                </a:solidFill>
                <a:latin typeface="Times New Roman" pitchFamily="18" charset="0"/>
                <a:cs typeface="Times New Roman" pitchFamily="18" charset="0"/>
              </a:rPr>
              <a:t>. Ngay v</a:t>
            </a:r>
            <a:r>
              <a:rPr lang="vi-VN" sz="2400">
                <a:solidFill>
                  <a:srgbClr val="0D0D0D"/>
                </a:solidFill>
                <a:latin typeface="Times New Roman" pitchFamily="18" charset="0"/>
                <a:cs typeface="Times New Roman" pitchFamily="18" charset="0"/>
              </a:rPr>
              <a:t>ẻ ngoài</a:t>
            </a:r>
            <a:r>
              <a:rPr lang="en-US" sz="2400">
                <a:solidFill>
                  <a:srgbClr val="0D0D0D"/>
                </a:solidFill>
                <a:latin typeface="Times New Roman" pitchFamily="18" charset="0"/>
                <a:cs typeface="Times New Roman" pitchFamily="18" charset="0"/>
              </a:rPr>
              <a:t> của nhà văn Nguyên Hồng cũng thấm đẫm chất lao động</a:t>
            </a:r>
            <a:r>
              <a:rPr lang="vi-VN" sz="2400">
                <a:solidFill>
                  <a:srgbClr val="0D0D0D"/>
                </a:solidFill>
                <a:latin typeface="Times New Roman" pitchFamily="18" charset="0"/>
                <a:cs typeface="Times New Roman" pitchFamily="18" charset="0"/>
              </a:rPr>
              <a:t> thoạt đầu tiếp xúc không thể phân biệt với những người dân lam lũ hay những bác thợ cày nước da sạm màu nắng gió.</a:t>
            </a:r>
            <a:r>
              <a:rPr lang="en-US" sz="2400">
                <a:solidFill>
                  <a:srgbClr val="0D0D0D"/>
                </a:solidFill>
                <a:latin typeface="Times New Roman" pitchFamily="18" charset="0"/>
                <a:cs typeface="Times New Roman" pitchFamily="18" charset="0"/>
              </a:rPr>
              <a:t> Rồi đến l</a:t>
            </a:r>
            <a:r>
              <a:rPr lang="vi-VN" sz="2400">
                <a:solidFill>
                  <a:srgbClr val="0D0D0D"/>
                </a:solidFill>
                <a:latin typeface="Times New Roman" pitchFamily="18" charset="0"/>
                <a:cs typeface="Times New Roman" pitchFamily="18" charset="0"/>
              </a:rPr>
              <a:t>ối sinh hoạt</a:t>
            </a:r>
            <a:r>
              <a:rPr lang="en-US" sz="2400">
                <a:solidFill>
                  <a:srgbClr val="0D0D0D"/>
                </a:solidFill>
                <a:latin typeface="Times New Roman" pitchFamily="18" charset="0"/>
                <a:cs typeface="Times New Roman" pitchFamily="18" charset="0"/>
              </a:rPr>
              <a:t> như</a:t>
            </a:r>
            <a:r>
              <a:rPr lang="vi-VN" sz="2400">
                <a:solidFill>
                  <a:srgbClr val="0D0D0D"/>
                </a:solidFill>
                <a:latin typeface="Times New Roman" pitchFamily="18" charset="0"/>
                <a:cs typeface="Times New Roman" pitchFamily="18" charset="0"/>
              </a:rPr>
              <a:t> thói quen ăn mặc, đi đứng, nói năng, thái độ giao tiếp, ứng xử, thích thú riêng trong ăn uống,...</a:t>
            </a:r>
            <a:r>
              <a:rPr lang="en-US" sz="2400">
                <a:solidFill>
                  <a:srgbClr val="0D0D0D"/>
                </a:solidFill>
                <a:latin typeface="Times New Roman" pitchFamily="18" charset="0"/>
                <a:cs typeface="Times New Roman" pitchFamily="18" charset="0"/>
              </a:rPr>
              <a:t>cũng của người lao động nghèo.</a:t>
            </a:r>
            <a:r>
              <a:rPr lang="vi-VN" sz="2400">
                <a:solidFill>
                  <a:srgbClr val="0D0D0D"/>
                </a:solidFill>
                <a:latin typeface="Times New Roman" pitchFamily="18" charset="0"/>
                <a:cs typeface="Times New Roman" pitchFamily="18" charset="0"/>
              </a:rPr>
              <a:t> Chất dân nghèo, lao động thấm sâu vào văn chương ôn</a:t>
            </a:r>
            <a:r>
              <a:rPr lang="en-US" sz="2400">
                <a:solidFill>
                  <a:srgbClr val="0D0D0D"/>
                </a:solidFill>
                <a:latin typeface="Times New Roman" pitchFamily="18" charset="0"/>
                <a:cs typeface="Times New Roman" pitchFamily="18" charset="0"/>
              </a:rPr>
              <a:t>g. Mỗi trang văn của Nguyên Hồng được chắt ra từ cuộc đời và con người thực của ông</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366500" cy="3335337"/>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530225" y="1595437"/>
            <a:ext cx="11252200" cy="261302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Các truyện cổ tích mở ra cho học sinh một thế giới nhân vật vô cùng đa dạng, đẹp đẽ.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Khi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đọc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những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câu</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truyện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cổ</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tích</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chúng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ta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sẽ</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hòa</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mình</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vào</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chính</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nhân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vật</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câu</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truyện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đó</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sẽ</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trải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qua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các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cung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bậc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cảm</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xúc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như</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vui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buồn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lo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lắng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và</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hồi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hộp</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một</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cách</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rất</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tự</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nhiên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Học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sinh</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chúng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ta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sẽ</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sống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đúng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với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tuổi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thơ</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mình</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thật</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hồn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nhiên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trong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sng"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hlinkClick r:id="rId2"/>
              </a:rPr>
              <a:t>thế</a:t>
            </a:r>
            <a:r>
              <a:rPr kumimoji="0" lang="en-US" sz="2400" b="0" i="0" u="sng"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hlinkClick r:id="rId2"/>
              </a:rPr>
              <a:t> </a:t>
            </a:r>
            <a:r>
              <a:rPr kumimoji="0" lang="en-US" sz="2400" b="0" i="0" u="sng"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hlinkClick r:id="rId2"/>
              </a:rPr>
              <a:t>giới</a:t>
            </a:r>
            <a:r>
              <a:rPr kumimoji="0" lang="en-US" sz="2400" b="0" i="0" u="sng"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hlinkClick r:id="rId2"/>
              </a:rPr>
              <a:t> </a:t>
            </a:r>
            <a:r>
              <a:rPr kumimoji="0" lang="en-US" sz="2400" b="0" i="0" u="sng"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hlinkClick r:id="rId2"/>
              </a:rPr>
              <a:t>cổ</a:t>
            </a:r>
            <a:r>
              <a:rPr kumimoji="0" lang="en-US" sz="2400" b="0" i="0" u="sng"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hlinkClick r:id="rId2"/>
              </a:rPr>
              <a:t> </a:t>
            </a:r>
            <a:r>
              <a:rPr kumimoji="0" lang="en-US" sz="2400" b="0" i="0" u="sng"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hlinkClick r:id="rId2"/>
              </a:rPr>
              <a:t>tích</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với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sng"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hlinkClick r:id="rId3"/>
              </a:rPr>
              <a:t>chú</a:t>
            </a:r>
            <a:r>
              <a:rPr kumimoji="0" lang="en-US" sz="2400" b="0" i="0" u="sng"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hlinkClick r:id="rId3"/>
              </a:rPr>
              <a:t> </a:t>
            </a:r>
            <a:r>
              <a:rPr kumimoji="0" lang="en-US" sz="2400" b="0" i="0" u="sng"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hlinkClick r:id="rId3"/>
              </a:rPr>
              <a:t>Cuội</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đáng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yêu</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sng"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hlinkClick r:id="rId4"/>
              </a:rPr>
              <a:t>Thạch</a:t>
            </a:r>
            <a:r>
              <a:rPr kumimoji="0" lang="en-US" sz="2400" b="0" i="0" u="sng"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hlinkClick r:id="rId4"/>
              </a:rPr>
              <a:t> </a:t>
            </a:r>
            <a:r>
              <a:rPr kumimoji="0" lang="en-US" sz="2400" b="0" i="0" u="sng"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hlinkClick r:id="rId4"/>
              </a:rPr>
              <a:t>Sanh</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hiền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lành</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Sọ</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Dừa</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thông</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minh,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cô</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Tấm</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hiền</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rgbClr val="0D0D0D"/>
                </a:solidFill>
                <a:effectLst/>
                <a:uLnTx/>
                <a:uFillTx/>
                <a:latin typeface="Times New Roman" pitchFamily="18" charset="0"/>
                <a:ea typeface="+mn-ea"/>
                <a:cs typeface="Times New Roman" pitchFamily="18" charset="0"/>
              </a:rPr>
              <a:t>hậu</a:t>
            </a:r>
            <a:r>
              <a:rPr kumimoji="0" lang="en-US"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a:t>
            </a:r>
            <a:endParaRPr kumimoji="0" lang="en-US" sz="2400" b="0" i="0" u="none" strike="noStrike" kern="1200" cap="none" spc="0" normalizeH="0" baseline="0" noProof="0" dirty="0">
              <a:ln>
                <a:noFill/>
              </a:ln>
              <a:solidFill>
                <a:prstClr val="black"/>
              </a:solidFill>
              <a:effectLst/>
              <a:uLnTx/>
              <a:uFillTx/>
              <a:latin typeface="Calibri" pitchFamily="34" charset="0"/>
              <a:ea typeface="+mn-ea"/>
              <a:cs typeface="Times New Roman" pitchFamily="18" charset="0"/>
            </a:endParaRPr>
          </a:p>
        </p:txBody>
      </p:sp>
    </p:spTree>
    <p:extLst>
      <p:ext uri="{BB962C8B-B14F-4D97-AF65-F5344CB8AC3E}">
        <p14:creationId xmlns:p14="http://schemas.microsoft.com/office/powerpoint/2010/main" val="269753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049338"/>
            <a:ext cx="11291888" cy="4916487"/>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635000" y="1512888"/>
            <a:ext cx="10922000" cy="4137025"/>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(2)</a:t>
            </a:r>
            <a:r>
              <a:rPr kumimoji="0" lang="en-US"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Tác dụng to lớn khác của đọc truyện truyền thuyết, truyện cổ tích là</a:t>
            </a:r>
            <a:r>
              <a:rPr kumimoji="0" lang="en-US" sz="2400" b="1"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a:t>
            </a:r>
            <a:r>
              <a:rPr kumimoji="0" lang="pt-BR" sz="2400" b="1"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tác dụng giáo dục sâu sắc:</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Những truyền thuyết về các sự kiện, nhân vật lịch sử dạy cho ta bài học về tình yêu quê hương, đất nước, tự hào về truyền thống dân tộc vẻ vang; giáo dục tinh thần, ý chí chống giặc cứu nước (</a:t>
            </a:r>
            <a:r>
              <a:rPr kumimoji="0" lang="pt-BR"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Sự tích Hồ Gươm, Thánh Gióng</a:t>
            </a: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giáo dục tinh thần lao động cần cù, sáng tạo (</a:t>
            </a:r>
            <a:r>
              <a:rPr kumimoji="0" lang="pt-BR" sz="2400" b="0" i="1"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Sự tích bánh chưng, bánh giầy),...</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defRPr/>
            </a:pPr>
            <a:r>
              <a:rPr kumimoji="0" lang="pt-BR" sz="2400" b="0" i="0" u="none" strike="noStrike" kern="1200" cap="none" spc="0" normalizeH="0" baseline="0" noProof="0">
                <a:ln>
                  <a:noFill/>
                </a:ln>
                <a:solidFill>
                  <a:srgbClr val="0D0D0D"/>
                </a:solidFill>
                <a:effectLst/>
                <a:uLnTx/>
                <a:uFillTx/>
                <a:latin typeface="Times New Roman" pitchFamily="18" charset="0"/>
                <a:ea typeface="+mn-ea"/>
                <a:cs typeface="Times New Roman" pitchFamily="18" charset="0"/>
              </a:rPr>
              <a:t>+ Các truyện cổ tích dạy cho học sinh biết yêu thương đồng loại, bồi đắp niềm tin vào chính nghĩa, vào chiến thắng của cái thiện trước cái ác, từ đó góp phần hình thành những phẩm chất tốt đẹp cho con người</a:t>
            </a:r>
            <a:endParaRPr kumimoji="0" 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58485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730250" y="1358901"/>
            <a:ext cx="10788650" cy="19195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marL="7620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a:t>
            </a:r>
            <a:r>
              <a:rPr kumimoji="0" lang="en-US" sz="2400" b="1"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Kết</a:t>
            </a:r>
            <a:r>
              <a:rPr kumimoji="0" lang="en-US" sz="2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bài</a:t>
            </a:r>
            <a:r>
              <a:rPr kumimoji="0" lang="en-US" sz="2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a:t>
            </a:r>
            <a:endPar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a:p>
            <a:pPr marL="76200" marR="0" lvl="0" indent="0" algn="just" defTabSz="914400" rtl="0" eaLnBrk="1" fontAlgn="base" latinLnBrk="0" hangingPunct="1">
              <a:lnSpc>
                <a:spcPct val="115000"/>
              </a:lnSpc>
              <a:spcBef>
                <a:spcPct val="0"/>
              </a:spcBef>
              <a:spcAft>
                <a:spcPts val="1000"/>
              </a:spcAft>
              <a:buClrTx/>
              <a:buSzTx/>
              <a:buFontTx/>
              <a:buNone/>
              <a:tabLst/>
              <a:defRPr/>
            </a:pP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Khẳng</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định</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lại</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ý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kiến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mình</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về</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tác</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dụng</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việc</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đọc</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truyện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truyền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thuyết</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và</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truyện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cổ</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tích</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Truyện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truyền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thuyết</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và</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truyện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cổ</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tích</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mãi</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là</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kho</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tàng</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sản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phẩm</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tinh</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thần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quý</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giá</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nhân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dân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cần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được</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lưu</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giữ</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và</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truyền</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cho</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thế</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hệ</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con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cháu</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mai</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prstClr val="white"/>
                </a:solidFill>
                <a:effectLst/>
                <a:uLnTx/>
                <a:uFillTx/>
                <a:latin typeface="Times New Roman" pitchFamily="18" charset="0"/>
                <a:ea typeface="+mn-ea"/>
                <a:cs typeface="Times New Roman" pitchFamily="18" charset="0"/>
              </a:rPr>
              <a:t>sau</a:t>
            </a:r>
            <a:r>
              <a:rPr kumimoji="0" lang="en-US"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p>
        </p:txBody>
      </p:sp>
    </p:spTree>
    <p:extLst>
      <p:ext uri="{BB962C8B-B14F-4D97-AF65-F5344CB8AC3E}">
        <p14:creationId xmlns:p14="http://schemas.microsoft.com/office/powerpoint/2010/main" val="234333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435475" y="600075"/>
            <a:ext cx="3321050" cy="857250"/>
          </a:xfrm>
          <a:prstGeom prst="roundRect">
            <a:avLst>
              <a:gd name="adj" fmla="val 16667"/>
            </a:avLst>
          </a:prstGeom>
          <a:solidFill>
            <a:srgbClr val="92D050"/>
          </a:solid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Rounded Rectangle 10"/>
          <p:cNvSpPr>
            <a:spLocks noChangeArrowheads="1"/>
          </p:cNvSpPr>
          <p:nvPr/>
        </p:nvSpPr>
        <p:spPr bwMode="auto">
          <a:xfrm>
            <a:off x="660400" y="1597025"/>
            <a:ext cx="11363325" cy="2611438"/>
          </a:xfrm>
          <a:prstGeom prst="roundRect">
            <a:avLst>
              <a:gd name="adj" fmla="val 16667"/>
            </a:avLst>
          </a:prstGeom>
          <a:noFill/>
          <a:ln w="25400">
            <a:solidFill>
              <a:srgbClr val="243F60"/>
            </a:solidFill>
            <a:round/>
            <a:headEnd/>
            <a:tailEnd/>
          </a:ln>
        </p:spPr>
        <p:txBody>
          <a:bodyPr anchor="ct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6" name="TextBox 5"/>
          <p:cNvSpPr txBox="1">
            <a:spLocks noChangeArrowheads="1"/>
          </p:cNvSpPr>
          <p:nvPr/>
        </p:nvSpPr>
        <p:spPr bwMode="auto">
          <a:xfrm>
            <a:off x="3049588" y="739775"/>
            <a:ext cx="6092825" cy="557213"/>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15000"/>
              </a:lnSpc>
              <a:spcBef>
                <a:spcPct val="0"/>
              </a:spcBef>
              <a:spcAft>
                <a:spcPts val="1000"/>
              </a:spcAft>
              <a:buClrTx/>
              <a:buSzTx/>
              <a:buFontTx/>
              <a:buNone/>
              <a:tabLst/>
              <a:defRPr/>
            </a:pPr>
            <a:r>
              <a:rPr kumimoji="0" lang="en-US" sz="2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Hoạt động tự học</a:t>
            </a:r>
            <a:endParaRPr kumimoji="0" lang="en-US" sz="2800" b="0" i="0" u="none" strike="noStrike" kern="1200" cap="none" spc="0" normalizeH="0" baseline="0" noProof="0">
              <a:ln>
                <a:noFill/>
              </a:ln>
              <a:solidFill>
                <a:prstClr val="black"/>
              </a:solidFill>
              <a:effectLst/>
              <a:uLnTx/>
              <a:uFillTx/>
              <a:latin typeface="Calibri" pitchFamily="34" charset="0"/>
              <a:ea typeface="+mn-ea"/>
              <a:cs typeface="Times New Roman" pitchFamily="18" charset="0"/>
            </a:endParaRPr>
          </a:p>
        </p:txBody>
      </p:sp>
      <p:sp>
        <p:nvSpPr>
          <p:cNvPr id="7" name="TextBox 6"/>
          <p:cNvSpPr txBox="1">
            <a:spLocks noChangeArrowheads="1"/>
          </p:cNvSpPr>
          <p:nvPr/>
        </p:nvSpPr>
        <p:spPr bwMode="auto">
          <a:xfrm>
            <a:off x="935038" y="2051050"/>
            <a:ext cx="11088687" cy="1595438"/>
          </a:xfrm>
          <a:prstGeom prst="rect">
            <a:avLst/>
          </a:prstGeom>
          <a:noFill/>
          <a:ln w="9525">
            <a:noFill/>
            <a:miter lim="800000"/>
            <a:headEnd/>
            <a:tailEnd/>
          </a:ln>
        </p:spPr>
        <p:txBody>
          <a:bodyPr>
            <a:spAutoFit/>
          </a:bodyPr>
          <a:lstStyle/>
          <a:p>
            <a:pPr marL="0" marR="0" lvl="0" indent="0" algn="just" defTabSz="914400" rtl="0" eaLnBrk="1" fontAlgn="base" latinLnBrk="0" hangingPunct="1">
              <a:lnSpc>
                <a:spcPct val="115000"/>
              </a:lnSpc>
              <a:spcBef>
                <a:spcPct val="0"/>
              </a:spcBef>
              <a:spcAft>
                <a:spcPts val="1000"/>
              </a:spcAft>
              <a:buClrTx/>
              <a:buSzTx/>
              <a:buFontTx/>
              <a:buNone/>
              <a:tabLst>
                <a:tab pos="400050" algn="l"/>
              </a:tabLst>
              <a:defRPr/>
            </a:pPr>
            <a:r>
              <a:rPr kumimoji="0" lang="pt-BR"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Tìm đọc và tham khảo các tài liệu liên quan đến nội dung bài học.</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tab pos="400050" algn="l"/>
              </a:tabLst>
              <a:defRPr/>
            </a:pPr>
            <a:r>
              <a:rPr kumimoji="0" lang="pt-BR"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Học bài ở nhà, ôn tập các nội dung đã học.</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tab pos="400050" algn="l"/>
              </a:tabLst>
              <a:defRPr/>
            </a:pPr>
            <a:r>
              <a:rPr kumimoji="0" lang="pt-BR" sz="2400" b="0" i="0" u="none" strike="noStrike" kern="1200" cap="none" spc="0" normalizeH="0" baseline="0" noProof="0" dirty="0">
                <a:ln>
                  <a:noFill/>
                </a:ln>
                <a:solidFill>
                  <a:srgbClr val="0D0D0D"/>
                </a:solidFill>
                <a:effectLst/>
                <a:uLnTx/>
                <a:uFillTx/>
                <a:latin typeface="Times New Roman" pitchFamily="18" charset="0"/>
                <a:ea typeface="+mn-ea"/>
                <a:cs typeface="Times New Roman" pitchFamily="18" charset="0"/>
              </a:rPr>
              <a:t>- Làm hoàn chỉnh các đề bài.</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72417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5"/>
          <p:cNvPicPr>
            <a:picLocks noChangeAspect="1" noChangeArrowheads="1"/>
          </p:cNvPicPr>
          <p:nvPr/>
        </p:nvPicPr>
        <p:blipFill>
          <a:blip r:embed="rId2"/>
          <a:srcRect/>
          <a:stretch>
            <a:fillRect/>
          </a:stretch>
        </p:blipFill>
        <p:spPr bwMode="auto">
          <a:xfrm>
            <a:off x="0" y="-190500"/>
            <a:ext cx="12192000" cy="7048500"/>
          </a:xfrm>
          <a:prstGeom prst="rect">
            <a:avLst/>
          </a:prstGeom>
          <a:noFill/>
          <a:ln w="9525">
            <a:noFill/>
            <a:miter lim="800000"/>
            <a:headEnd/>
            <a:tailEnd/>
          </a:ln>
        </p:spPr>
      </p:pic>
      <p:graphicFrame>
        <p:nvGraphicFramePr>
          <p:cNvPr id="3" name="Table 2"/>
          <p:cNvGraphicFramePr>
            <a:graphicFrameLocks noGrp="1"/>
          </p:cNvGraphicFramePr>
          <p:nvPr>
            <p:extLst>
              <p:ext uri="{D42A27DB-BD31-4B8C-83A1-F6EECF244321}">
                <p14:modId xmlns:p14="http://schemas.microsoft.com/office/powerpoint/2010/main" val="1985429437"/>
              </p:ext>
            </p:extLst>
          </p:nvPr>
        </p:nvGraphicFramePr>
        <p:xfrm>
          <a:off x="82550" y="1771650"/>
          <a:ext cx="12026900" cy="5258689"/>
        </p:xfrm>
        <a:graphic>
          <a:graphicData uri="http://schemas.openxmlformats.org/drawingml/2006/table">
            <a:tbl>
              <a:tblPr/>
              <a:tblGrid>
                <a:gridCol w="2490788">
                  <a:extLst>
                    <a:ext uri="{9D8B030D-6E8A-4147-A177-3AD203B41FA5}">
                      <a16:colId xmlns:a16="http://schemas.microsoft.com/office/drawing/2014/main" val="20000"/>
                    </a:ext>
                  </a:extLst>
                </a:gridCol>
                <a:gridCol w="9536112">
                  <a:extLst>
                    <a:ext uri="{9D8B030D-6E8A-4147-A177-3AD203B41FA5}">
                      <a16:colId xmlns:a16="http://schemas.microsoft.com/office/drawing/2014/main" val="20001"/>
                    </a:ext>
                  </a:extLst>
                </a:gridCol>
              </a:tblGrid>
              <a:tr h="18256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KĨ NĂNG</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NỘI DUNG CỤ THỂ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504825">
                <a:tc rowSpan="4">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Đọc</a:t>
                      </a: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hiểu</a:t>
                      </a: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văn</a:t>
                      </a: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bản</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Văn</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bản</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1</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04825">
                <a:tc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Văn</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bản</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2: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04825">
                <a:tc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Thực</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hành</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đọc</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hiểu</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Văn</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bản</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04825">
                <a:tc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Thực</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hành</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tiếng</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Việt</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048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Viết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5048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Nói và nghe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t>
                      </a:r>
                    </a:p>
                    <a:p>
                      <a:pPr marL="0" marR="0" lvl="0" indent="0" algn="l" defTabSz="914400" rtl="0" eaLnBrk="1" fontAlgn="base" latinLnBrk="0" hangingPunct="1">
                        <a:lnSpc>
                          <a:spcPct val="115000"/>
                        </a:lnSpc>
                        <a:spcBef>
                          <a:spcPct val="0"/>
                        </a:spcBef>
                        <a:spcAft>
                          <a:spcPts val="100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14361" name="Cloud 3"/>
          <p:cNvSpPr>
            <a:spLocks/>
          </p:cNvSpPr>
          <p:nvPr/>
        </p:nvSpPr>
        <p:spPr bwMode="auto">
          <a:xfrm>
            <a:off x="3836988" y="0"/>
            <a:ext cx="4683125" cy="1771650"/>
          </a:xfrm>
          <a:custGeom>
            <a:avLst/>
            <a:gdLst>
              <a:gd name="T0" fmla="*/ 29849483 w 43200"/>
              <a:gd name="T1" fmla="*/ 17041124 h 43200"/>
              <a:gd name="T2" fmla="*/ 13738500 w 43200"/>
              <a:gd name="T3" fmla="*/ 16522296 h 43200"/>
              <a:gd name="T4" fmla="*/ 44065033 w 43200"/>
              <a:gd name="T5" fmla="*/ 22719123 h 43200"/>
              <a:gd name="T6" fmla="*/ 37017757 w 43200"/>
              <a:gd name="T7" fmla="*/ 22967137 h 43200"/>
              <a:gd name="T8" fmla="*/ 104807106 w 43200"/>
              <a:gd name="T9" fmla="*/ 25447441 h 43200"/>
              <a:gd name="T10" fmla="*/ 100558401 w 43200"/>
              <a:gd name="T11" fmla="*/ 24314688 h 43200"/>
              <a:gd name="T12" fmla="*/ 183352079 w 43200"/>
              <a:gd name="T13" fmla="*/ 22622755 h 43200"/>
              <a:gd name="T14" fmla="*/ 181653876 w 43200"/>
              <a:gd name="T15" fmla="*/ 23865532 h 43200"/>
              <a:gd name="T16" fmla="*/ 217075116 w 43200"/>
              <a:gd name="T17" fmla="*/ 14942970 h 43200"/>
              <a:gd name="T18" fmla="*/ 237752848 w 43200"/>
              <a:gd name="T19" fmla="*/ 19588475 h 43200"/>
              <a:gd name="T20" fmla="*/ 265853264 w 43200"/>
              <a:gd name="T21" fmla="*/ 9995400 h 43200"/>
              <a:gd name="T22" fmla="*/ 256643308 w 43200"/>
              <a:gd name="T23" fmla="*/ 11737447 h 43200"/>
              <a:gd name="T24" fmla="*/ 243757003 w 43200"/>
              <a:gd name="T25" fmla="*/ 3532314 h 43200"/>
              <a:gd name="T26" fmla="*/ 244240562 w 43200"/>
              <a:gd name="T27" fmla="*/ 4355173 h 43200"/>
              <a:gd name="T28" fmla="*/ 184948583 w 43200"/>
              <a:gd name="T29" fmla="*/ 2572736 h 43200"/>
              <a:gd name="T30" fmla="*/ 189668054 w 43200"/>
              <a:gd name="T31" fmla="*/ 1523351 h 43200"/>
              <a:gd name="T32" fmla="*/ 140826317 w 43200"/>
              <a:gd name="T33" fmla="*/ 3072701 h 43200"/>
              <a:gd name="T34" fmla="*/ 143109669 w 43200"/>
              <a:gd name="T35" fmla="*/ 2167826 h 43200"/>
              <a:gd name="T36" fmla="*/ 89046010 w 43200"/>
              <a:gd name="T37" fmla="*/ 3379971 h 43200"/>
              <a:gd name="T38" fmla="*/ 97314544 w 43200"/>
              <a:gd name="T39" fmla="*/ 4257533 h 43200"/>
              <a:gd name="T40" fmla="*/ 26249455 w 43200"/>
              <a:gd name="T41" fmla="*/ 10278558 h 43200"/>
              <a:gd name="T42" fmla="*/ 24805717 w 43200"/>
              <a:gd name="T43" fmla="*/ 9354821 h 432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200"/>
              <a:gd name="T67" fmla="*/ 0 h 43200"/>
              <a:gd name="T68" fmla="*/ 43200 w 43200"/>
              <a:gd name="T69" fmla="*/ 43200 h 4320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solidFill>
            <a:srgbClr val="FFFFFF"/>
          </a:solidFill>
          <a:ln w="25400">
            <a:solidFill>
              <a:srgbClr val="F79646"/>
            </a:solidFill>
            <a:miter lim="800000"/>
            <a:headEnd/>
            <a:tailEnd/>
          </a:ln>
        </p:spPr>
        <p:txBody>
          <a:bodyPr anchor="ctr"/>
          <a:lstStyle/>
          <a:p>
            <a:pPr algn="ctr" eaLnBrk="0" hangingPunct="0">
              <a:spcAft>
                <a:spcPts val="800"/>
              </a:spcAft>
            </a:pPr>
            <a:r>
              <a:rPr lang="en-US" altLang="en-US" sz="2400" b="1">
                <a:solidFill>
                  <a:srgbClr val="0070C0"/>
                </a:solidFill>
                <a:latin typeface="Times New Roman" pitchFamily="18" charset="0"/>
                <a:cs typeface="Times New Roman" pitchFamily="18" charset="0"/>
              </a:rPr>
              <a:t>PHIẾU HỌC TẬP 01</a:t>
            </a:r>
            <a:endParaRPr lang="en-US" altLang="en-US"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869950"/>
            <a:ext cx="11322050" cy="544036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454025" y="1246188"/>
            <a:ext cx="11283950" cy="4465637"/>
          </a:xfrm>
          <a:prstGeom prst="rect">
            <a:avLst/>
          </a:prstGeom>
          <a:noFill/>
          <a:ln w="9525">
            <a:noFill/>
            <a:miter lim="800000"/>
            <a:headEnd/>
            <a:tailEnd/>
          </a:ln>
        </p:spPr>
        <p:txBody>
          <a:bodyPr>
            <a:spAutoFit/>
          </a:bodyPr>
          <a:lstStyle/>
          <a:p>
            <a:pPr algn="just">
              <a:lnSpc>
                <a:spcPct val="115000"/>
              </a:lnSpc>
              <a:spcAft>
                <a:spcPts val="1200"/>
              </a:spcAft>
            </a:pPr>
            <a:r>
              <a:rPr lang="en-US" sz="2400">
                <a:solidFill>
                  <a:srgbClr val="000000"/>
                </a:solidFill>
                <a:latin typeface="Times New Roman" pitchFamily="18" charset="0"/>
                <a:cs typeface="Times New Roman" pitchFamily="18" charset="0"/>
              </a:rPr>
              <a:t>Nguyễn Đăng Mạnh dùng những cụm từ thật đắt như “</a:t>
            </a:r>
            <a:r>
              <a:rPr lang="en-US" sz="2400" i="1">
                <a:solidFill>
                  <a:srgbClr val="000000"/>
                </a:solidFill>
                <a:latin typeface="Times New Roman" pitchFamily="18" charset="0"/>
                <a:cs typeface="Times New Roman" pitchFamily="18" charset="0"/>
              </a:rPr>
              <a:t>chất dân nghèo, chất lao động”</a:t>
            </a:r>
            <a:r>
              <a:rPr lang="en-US" sz="2400">
                <a:solidFill>
                  <a:srgbClr val="000000"/>
                </a:solidFill>
                <a:latin typeface="Times New Roman" pitchFamily="18" charset="0"/>
                <a:cs typeface="Times New Roman" pitchFamily="18" charset="0"/>
              </a:rPr>
              <a:t>để bình luận, đánh giá sự hòa nhập giữa con người và phong cách sống và văn chương của Nguyên Hồng thật thấm thía. Chi tiết lời kể của bà Nguyên Hồng được đưa vào bài viết như một minh chứng sinh động nhất, gần gũi nhất giúp người đọc hình dung ra “</a:t>
            </a:r>
            <a:r>
              <a:rPr lang="en-US" sz="2400" i="1">
                <a:solidFill>
                  <a:srgbClr val="000000"/>
                </a:solidFill>
                <a:latin typeface="Times New Roman" pitchFamily="18" charset="0"/>
                <a:cs typeface="Times New Roman" pitchFamily="18" charset="0"/>
              </a:rPr>
              <a:t>chất dân nghèo, chất lao động”</a:t>
            </a:r>
            <a:endParaRPr lang="en-US" sz="2400">
              <a:latin typeface="Calibri" pitchFamily="34" charset="0"/>
              <a:cs typeface="Times New Roman" pitchFamily="18" charset="0"/>
            </a:endParaRPr>
          </a:p>
          <a:p>
            <a:pPr algn="just">
              <a:lnSpc>
                <a:spcPct val="115000"/>
              </a:lnSpc>
              <a:spcAft>
                <a:spcPts val="1200"/>
              </a:spcAft>
            </a:pPr>
            <a:r>
              <a:rPr lang="en-US" sz="2400" b="1">
                <a:solidFill>
                  <a:srgbClr val="000000"/>
                </a:solidFill>
                <a:latin typeface="Times New Roman" pitchFamily="18" charset="0"/>
                <a:cs typeface="Times New Roman" pitchFamily="18" charset="0"/>
              </a:rPr>
              <a:t>     </a:t>
            </a:r>
            <a:r>
              <a:rPr lang="en-US" sz="2400">
                <a:solidFill>
                  <a:srgbClr val="000000"/>
                </a:solidFill>
                <a:latin typeface="Times New Roman" pitchFamily="18" charset="0"/>
                <a:cs typeface="Times New Roman" pitchFamily="18" charset="0"/>
              </a:rPr>
              <a:t>Nhà nghiên cứu văn học Nguyễn Đăng Mạnh đã gửi vào bài viết của mình biết bao tình cảm yêu mến, đồng cảm và trân trọng với Nguyên Hồng. Ông đ</a:t>
            </a:r>
            <a:r>
              <a:rPr lang="en-US" sz="2400">
                <a:solidFill>
                  <a:srgbClr val="0D0D0D"/>
                </a:solidFill>
                <a:latin typeface="Times New Roman" pitchFamily="18" charset="0"/>
                <a:cs typeface="Times New Roman" pitchFamily="18" charset="0"/>
              </a:rPr>
              <a:t>ồng cảm với cuộc đời nhiều bất hạnh, đáng thương của nhà văn Nguyên Hồng.  Từ bài viết, người đọc nhận thấy tác giảg biết ơn, ngợi ca những nét đẹp trong tâm hồn nhà văn Nguyên Hồng, đồng thời làm nổi bật tình yêu thương của Nguyên Hồng dành cho những người cùng khổ.</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688975"/>
            <a:ext cx="11350625" cy="509746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415925" y="1481138"/>
            <a:ext cx="11360150" cy="3463925"/>
          </a:xfrm>
          <a:prstGeom prst="rect">
            <a:avLst/>
          </a:prstGeom>
          <a:noFill/>
          <a:ln w="9525">
            <a:noFill/>
            <a:miter lim="800000"/>
            <a:headEnd/>
            <a:tailEnd/>
          </a:ln>
        </p:spPr>
        <p:txBody>
          <a:bodyPr>
            <a:spAutoFit/>
          </a:bodyPr>
          <a:lstStyle/>
          <a:p>
            <a:pPr algn="just">
              <a:lnSpc>
                <a:spcPct val="115000"/>
              </a:lnSpc>
              <a:spcAft>
                <a:spcPts val="1000"/>
              </a:spcAft>
            </a:pPr>
            <a:r>
              <a:rPr lang="en-US" sz="2400">
                <a:solidFill>
                  <a:srgbClr val="0D0D0D"/>
                </a:solidFill>
                <a:latin typeface="Times New Roman" pitchFamily="18" charset="0"/>
                <a:cs typeface="Times New Roman" pitchFamily="18" charset="0"/>
              </a:rPr>
              <a:t>Tóm lại, văn </a:t>
            </a:r>
            <a:r>
              <a:rPr lang="en-US" sz="2400" i="1">
                <a:solidFill>
                  <a:srgbClr val="0D0D0D"/>
                </a:solidFill>
                <a:latin typeface="Times New Roman" pitchFamily="18" charset="0"/>
                <a:cs typeface="Times New Roman" pitchFamily="18" charset="0"/>
              </a:rPr>
              <a:t>bản </a:t>
            </a:r>
            <a:r>
              <a:rPr lang="vi-VN" sz="2400" i="1">
                <a:solidFill>
                  <a:srgbClr val="0D0D0D"/>
                </a:solidFill>
                <a:latin typeface="Times New Roman" pitchFamily="18" charset="0"/>
                <a:cs typeface="Times New Roman" pitchFamily="18" charset="0"/>
              </a:rPr>
              <a:t>Nguyên Hồng- nhà văn của những người cùng khổ</a:t>
            </a:r>
            <a:r>
              <a:rPr lang="en-US" sz="2400">
                <a:solidFill>
                  <a:srgbClr val="0D0D0D"/>
                </a:solidFill>
                <a:latin typeface="Times New Roman" pitchFamily="18" charset="0"/>
                <a:cs typeface="Times New Roman" pitchFamily="18" charset="0"/>
              </a:rPr>
              <a:t> là văn bản nghị luận đặc sắc.Với</a:t>
            </a:r>
            <a:r>
              <a:rPr lang="en-US" sz="2400" b="1" i="1">
                <a:solidFill>
                  <a:srgbClr val="0D0D0D"/>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h</a:t>
            </a:r>
            <a:r>
              <a:rPr lang="en-US" sz="2400">
                <a:latin typeface="Times New Roman" pitchFamily="18" charset="0"/>
                <a:cs typeface="Times New Roman" pitchFamily="18" charset="0"/>
              </a:rPr>
              <a:t>ệ thống lí lẽ sắc bén;  dẫn chứng chân thực, thuyết phục; sử dụng một số biện pháp tu từ: liệt kê, so sánh, điệp, giọng văn chân thành xúc động, Nguyễn Đăng Mạnh xứng đáng là nhà nghiên cứu đầu ngành của văn học hiện đại Việt Nam</a:t>
            </a:r>
            <a:r>
              <a:rPr lang="en-US" sz="2400" b="1">
                <a:latin typeface="Times New Roman" pitchFamily="18" charset="0"/>
                <a:cs typeface="Times New Roman" pitchFamily="18" charset="0"/>
              </a:rPr>
              <a:t>. </a:t>
            </a:r>
            <a:r>
              <a:rPr lang="en-US" sz="2400">
                <a:latin typeface="Times New Roman" pitchFamily="18" charset="0"/>
                <a:cs typeface="Times New Roman" pitchFamily="18" charset="0"/>
              </a:rPr>
              <a:t>Qua văn bản, tác giả Nguyễn Đăng Mạnh đã chứng minh Nguyên Hồng là nhà văn nhạy cảm, khao khát tình yêu thường và đồng cảm với những người cùng khổ nhất trong xã hội cũ. Sự đồng cảm và tình yêu người đặc biệt ấy xuất phát từ chính hoàn cảnh xuất thân và môi trường sống của ông. Nguyên Hồng xứng đáng được coi là nhà văn của những người cùng khổ. </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014788" y="215900"/>
            <a:ext cx="4027487"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4410075" y="334963"/>
            <a:ext cx="6094413" cy="490537"/>
          </a:xfrm>
          <a:prstGeom prst="rect">
            <a:avLst/>
          </a:prstGeom>
          <a:noFill/>
          <a:ln w="9525">
            <a:noFill/>
            <a:miter lim="800000"/>
            <a:headEnd/>
            <a:tailEnd/>
          </a:ln>
        </p:spPr>
        <p:txBody>
          <a:bodyPr>
            <a:spAutoFit/>
          </a:bodyPr>
          <a:lstStyle/>
          <a:p>
            <a:pPr algn="just">
              <a:lnSpc>
                <a:spcPct val="115000"/>
              </a:lnSpc>
              <a:spcAft>
                <a:spcPts val="1000"/>
              </a:spcAft>
            </a:pPr>
            <a:r>
              <a:rPr lang="en-US" sz="2400">
                <a:latin typeface="Times New Roman" pitchFamily="18" charset="0"/>
                <a:cs typeface="Times New Roman" pitchFamily="18" charset="0"/>
                <a:sym typeface="Wingdings" pitchFamily="2" charset="2"/>
              </a:rPr>
              <a:t></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ĐỀ ĐỌC HIỂU SỐ 1 </a:t>
            </a:r>
            <a:endParaRPr lang="en-US" sz="2400">
              <a:latin typeface="Calibri" pitchFamily="34" charset="0"/>
              <a:cs typeface="Times New Roman" pitchFamily="18" charset="0"/>
            </a:endParaRPr>
          </a:p>
        </p:txBody>
      </p:sp>
      <p:pic>
        <p:nvPicPr>
          <p:cNvPr id="3481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12975" y="2889250"/>
            <a:ext cx="206375" cy="169863"/>
          </a:xfrm>
          <a:prstGeom prst="rect">
            <a:avLst/>
          </a:prstGeom>
          <a:noFill/>
          <a:ln w="9525">
            <a:noFill/>
            <a:miter lim="800000"/>
            <a:headEnd/>
            <a:tailEnd/>
          </a:ln>
        </p:spPr>
      </p:pic>
      <p:pic>
        <p:nvPicPr>
          <p:cNvPr id="34820"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41325" y="2740025"/>
            <a:ext cx="252412" cy="219075"/>
          </a:xfrm>
          <a:prstGeom prst="rect">
            <a:avLst/>
          </a:prstGeom>
          <a:noFill/>
          <a:ln w="9525">
            <a:noFill/>
            <a:miter lim="800000"/>
            <a:headEnd/>
            <a:tailEnd/>
          </a:ln>
        </p:spPr>
      </p:pic>
      <p:sp>
        <p:nvSpPr>
          <p:cNvPr id="9" name="Rectangle 6"/>
          <p:cNvSpPr>
            <a:spLocks noChangeArrowheads="1"/>
          </p:cNvSpPr>
          <p:nvPr/>
        </p:nvSpPr>
        <p:spPr bwMode="auto">
          <a:xfrm>
            <a:off x="750888" y="4427537"/>
            <a:ext cx="10788650" cy="1201738"/>
          </a:xfrm>
          <a:prstGeom prst="rect">
            <a:avLst/>
          </a:prstGeom>
          <a:solidFill>
            <a:srgbClr val="FFFFFF"/>
          </a:solidFill>
          <a:ln w="9525">
            <a:noFill/>
            <a:miter lim="800000"/>
            <a:headEnd/>
            <a:tailEnd/>
          </a:ln>
        </p:spPr>
        <p:txBody>
          <a:bodyPr anchor="ctr">
            <a:spAutoFit/>
          </a:bodyPr>
          <a:lstStyle/>
          <a:p>
            <a:pPr algn="just" eaLnBrk="0" hangingPunct="0"/>
            <a:r>
              <a:rPr lang="en-US" altLang="en-US" sz="2400" i="1">
                <a:solidFill>
                  <a:srgbClr val="0D0D0D"/>
                </a:solidFill>
                <a:latin typeface="Times New Roman" pitchFamily="18" charset="0"/>
                <a:cs typeface="Times New Roman" pitchFamily="18" charset="0"/>
              </a:rPr>
              <a:t>ông viết ra là một dòng nước mắt nóng bỏng tình xót thương ép thẳng ra từ trái tim vô cùng nhạy cảm của mình.</a:t>
            </a:r>
            <a:endParaRPr lang="en-US" altLang="en-US" sz="2400">
              <a:latin typeface="Times New Roman" pitchFamily="18" charset="0"/>
              <a:cs typeface="Times New Roman" pitchFamily="18" charset="0"/>
            </a:endParaRPr>
          </a:p>
          <a:p>
            <a:pPr algn="just" eaLnBrk="0" hangingPunct="0"/>
            <a:r>
              <a:rPr lang="en-US" altLang="en-US" sz="2400" i="1">
                <a:solidFill>
                  <a:srgbClr val="0D0D0D"/>
                </a:solidFill>
                <a:latin typeface="Times New Roman" pitchFamily="18" charset="0"/>
                <a:cs typeface="Times New Roman" pitchFamily="18" charset="0"/>
              </a:rPr>
              <a:t>                   (</a:t>
            </a:r>
            <a:r>
              <a:rPr lang="vi-VN" altLang="en-US" sz="2400" i="1">
                <a:solidFill>
                  <a:srgbClr val="0D0D0D"/>
                </a:solidFill>
                <a:latin typeface="Times New Roman" pitchFamily="18" charset="0"/>
                <a:cs typeface="Times New Roman" pitchFamily="18" charset="0"/>
              </a:rPr>
              <a:t>Nguyên Hồng- nhà văn của những người cùng khổ</a:t>
            </a:r>
            <a:r>
              <a:rPr lang="en-US" altLang="en-US" sz="2400" i="1">
                <a:solidFill>
                  <a:srgbClr val="0D0D0D"/>
                </a:solidFill>
                <a:latin typeface="Times New Roman" pitchFamily="18" charset="0"/>
                <a:cs typeface="Times New Roman" pitchFamily="18" charset="0"/>
              </a:rPr>
              <a:t>, </a:t>
            </a:r>
            <a:r>
              <a:rPr lang="en-US" altLang="en-US" sz="2400">
                <a:solidFill>
                  <a:srgbClr val="0D0D0D"/>
                </a:solidFill>
                <a:latin typeface="Times New Roman" pitchFamily="18" charset="0"/>
                <a:cs typeface="Times New Roman" pitchFamily="18" charset="0"/>
              </a:rPr>
              <a:t>Nguyễn Đăng Mạnh</a:t>
            </a:r>
            <a:r>
              <a:rPr lang="en-US" altLang="en-US" sz="2400" i="1">
                <a:solidFill>
                  <a:srgbClr val="0D0D0D"/>
                </a:solidFill>
                <a:latin typeface="Times New Roman" pitchFamily="18" charset="0"/>
                <a:cs typeface="Times New Roman" pitchFamily="18" charset="0"/>
              </a:rPr>
              <a:t>)</a:t>
            </a:r>
            <a:r>
              <a:rPr lang="en-US" altLang="en-US" sz="2400">
                <a:solidFill>
                  <a:srgbClr val="0D0D0D"/>
                </a:solidFill>
                <a:latin typeface="Times New Roman" pitchFamily="18" charset="0"/>
                <a:cs typeface="Times New Roman" pitchFamily="18" charset="0"/>
              </a:rPr>
              <a:t> </a:t>
            </a:r>
            <a:endParaRPr lang="en-US" altLang="en-US" sz="2400">
              <a:latin typeface="Times New Roman" pitchFamily="18" charset="0"/>
              <a:cs typeface="Times New Roman" pitchFamily="18" charset="0"/>
            </a:endParaRPr>
          </a:p>
        </p:txBody>
      </p:sp>
      <p:sp>
        <p:nvSpPr>
          <p:cNvPr id="8" name="Rectangle 5"/>
          <p:cNvSpPr>
            <a:spLocks noChangeArrowheads="1"/>
          </p:cNvSpPr>
          <p:nvPr/>
        </p:nvSpPr>
        <p:spPr bwMode="auto">
          <a:xfrm>
            <a:off x="750888" y="1311275"/>
            <a:ext cx="10788650" cy="3046412"/>
          </a:xfrm>
          <a:prstGeom prst="rect">
            <a:avLst/>
          </a:prstGeom>
          <a:solidFill>
            <a:srgbClr val="FFFFFF"/>
          </a:solidFill>
          <a:ln w="9525">
            <a:noFill/>
            <a:miter lim="800000"/>
            <a:headEnd/>
            <a:tailEnd/>
          </a:ln>
        </p:spPr>
        <p:txBody>
          <a:bodyPr anchor="ctr">
            <a:spAutoFit/>
          </a:bodyPr>
          <a:lstStyle/>
          <a:p>
            <a:pPr indent="457200" algn="just" eaLnBrk="0" hangingPunct="0"/>
            <a:r>
              <a:rPr lang="en-US" altLang="en-US" sz="2400" b="1" dirty="0" err="1">
                <a:latin typeface="Times New Roman" pitchFamily="18" charset="0"/>
                <a:cs typeface="Times New Roman" pitchFamily="18" charset="0"/>
              </a:rPr>
              <a:t>Đọc</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đoạn</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văn</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sau</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và</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trả</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lời</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các</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câu</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hỏi</a:t>
            </a:r>
            <a:r>
              <a:rPr lang="en-US" altLang="en-US" sz="2400" b="1" dirty="0">
                <a:latin typeface="Times New Roman" pitchFamily="18" charset="0"/>
                <a:cs typeface="Times New Roman" pitchFamily="18" charset="0"/>
              </a:rPr>
              <a:t>:</a:t>
            </a:r>
            <a:endParaRPr lang="en-US" altLang="en-US" sz="2400" dirty="0">
              <a:latin typeface="Times New Roman" pitchFamily="18" charset="0"/>
              <a:cs typeface="Times New Roman" pitchFamily="18" charset="0"/>
            </a:endParaRPr>
          </a:p>
          <a:p>
            <a:pPr indent="457200" algn="just" eaLnBrk="0" hangingPunct="0"/>
            <a:r>
              <a:rPr lang="en-US" altLang="en-US" sz="2400" dirty="0">
                <a:solidFill>
                  <a:srgbClr val="000000"/>
                </a:solidFill>
                <a:latin typeface="Times New Roman" pitchFamily="18" charset="0"/>
                <a:cs typeface="Times New Roman" pitchFamily="18" charset="0"/>
              </a:rPr>
              <a:t>  </a:t>
            </a:r>
            <a:r>
              <a:rPr lang="en-US" altLang="en-US" sz="2400" i="1" dirty="0">
                <a:solidFill>
                  <a:srgbClr val="000000"/>
                </a:solidFill>
                <a:latin typeface="Times New Roman" pitchFamily="18" charset="0"/>
                <a:cs typeface="Times New Roman" pitchFamily="18" charset="0"/>
              </a:rPr>
              <a:t>Ai </a:t>
            </a:r>
            <a:r>
              <a:rPr lang="en-US" altLang="en-US" sz="2400" i="1" dirty="0" err="1">
                <a:solidFill>
                  <a:srgbClr val="000000"/>
                </a:solidFill>
                <a:latin typeface="Times New Roman" pitchFamily="18" charset="0"/>
                <a:cs typeface="Times New Roman" pitchFamily="18" charset="0"/>
              </a:rPr>
              <a:t>từng</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tiếp</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xúc</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với</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Nguyên</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Hồng</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đều</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thấy</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rõ</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điều</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này</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ông</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rất</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dễ</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xúc</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động</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rất</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dễ</a:t>
            </a:r>
            <a:r>
              <a:rPr lang="en-US" altLang="en-US" sz="2400" i="1" dirty="0">
                <a:solidFill>
                  <a:srgbClr val="000000"/>
                </a:solidFill>
                <a:latin typeface="Times New Roman" pitchFamily="18" charset="0"/>
                <a:cs typeface="Times New Roman" pitchFamily="18" charset="0"/>
              </a:rPr>
              <a:t> </a:t>
            </a:r>
            <a:r>
              <a:rPr lang="en-US" altLang="en-US" sz="2400" i="1" dirty="0" err="1">
                <a:solidFill>
                  <a:srgbClr val="000000"/>
                </a:solidFill>
                <a:latin typeface="Times New Roman" pitchFamily="18" charset="0"/>
                <a:cs typeface="Times New Roman" pitchFamily="18" charset="0"/>
              </a:rPr>
              <a:t>khóc</a:t>
            </a:r>
            <a:r>
              <a:rPr lang="en-US" altLang="en-US" sz="2400" i="1" dirty="0">
                <a:solidFill>
                  <a:srgbClr val="000000"/>
                </a:solidFill>
                <a:latin typeface="Times New Roman" pitchFamily="18" charset="0"/>
                <a:cs typeface="Times New Roman" pitchFamily="18" charset="0"/>
              </a:rPr>
              <a:t>.</a:t>
            </a:r>
            <a:r>
              <a:rPr lang="vi-VN" altLang="en-US" sz="2400" i="1" dirty="0">
                <a:solidFill>
                  <a:srgbClr val="0D0D0D"/>
                </a:solidFill>
                <a:latin typeface="Times New Roman" pitchFamily="18" charset="0"/>
                <a:cs typeface="Times New Roman" pitchFamily="18" charset="0"/>
              </a:rPr>
              <a:t> Khóc khi nhớ đến bạn bè, đồng chí từng chia bùi sẻ ngọt; khóc khi nghĩ đến đời sống khổ cực của nhân dân mình ngày trước; khóc khi nói đến công ơn của Tổ quốc, quê hương đã sinh ra mình, đến công ơn của Đảng, của Bác Hồ đã đem đến cho mình lí tưởng cao đẹp của thời đại; khóc khi kể lại những nỗi đau, oan trái của những nhân vật là những đứa con tinh thần do chính mình </a:t>
            </a:r>
            <a:r>
              <a:rPr lang="en-US" altLang="en-US" sz="2400" i="1" dirty="0">
                <a:solidFill>
                  <a:srgbClr val="0D0D0D"/>
                </a:solidFill>
                <a:latin typeface="Times New Roman" pitchFamily="18" charset="0"/>
                <a:cs typeface="Times New Roman" pitchFamily="18" charset="0"/>
              </a:rPr>
              <a:t>“</a:t>
            </a:r>
            <a:r>
              <a:rPr lang="vi-VN" altLang="en-US" sz="2400" i="1" dirty="0">
                <a:solidFill>
                  <a:srgbClr val="0D0D0D"/>
                </a:solidFill>
                <a:latin typeface="Times New Roman" pitchFamily="18" charset="0"/>
                <a:cs typeface="Times New Roman" pitchFamily="18" charset="0"/>
              </a:rPr>
              <a:t>hư cấu</a:t>
            </a:r>
            <a:r>
              <a:rPr lang="en-US" altLang="en-US" sz="2400" i="1" dirty="0">
                <a:solidFill>
                  <a:srgbClr val="0D0D0D"/>
                </a:solidFill>
                <a:latin typeface="Times New Roman" pitchFamily="18" charset="0"/>
                <a:cs typeface="Times New Roman" pitchFamily="18" charset="0"/>
              </a:rPr>
              <a:t>”</a:t>
            </a:r>
            <a:r>
              <a:rPr lang="vi-VN" altLang="en-US" sz="2400" i="1" dirty="0">
                <a:solidFill>
                  <a:srgbClr val="0D0D0D"/>
                </a:solidFill>
                <a:latin typeface="Times New Roman" pitchFamily="18" charset="0"/>
                <a:cs typeface="Times New Roman" pitchFamily="18" charset="0"/>
              </a:rPr>
              <a:t> nên</a:t>
            </a:r>
            <a:r>
              <a:rPr lang="en-US" altLang="en-US" sz="2400" i="1" dirty="0">
                <a:solidFill>
                  <a:srgbClr val="0D0D0D"/>
                </a:solidFill>
                <a:latin typeface="Times New Roman" pitchFamily="18" charset="0"/>
                <a:cs typeface="Times New Roman" pitchFamily="18" charset="0"/>
              </a:rPr>
              <a:t>,  [… ]</a:t>
            </a:r>
            <a:r>
              <a:rPr lang="en-US" sz="2400" i="1" dirty="0">
                <a:solidFill>
                  <a:srgbClr val="0D0D0D"/>
                </a:solidFill>
                <a:latin typeface="Times New Roman" pitchFamily="18" charset="0"/>
                <a:cs typeface="Times New Roman" pitchFamily="18" charset="0"/>
              </a:rPr>
              <a:t> Ai </a:t>
            </a:r>
            <a:r>
              <a:rPr lang="en-US" sz="2400" i="1" dirty="0" err="1">
                <a:solidFill>
                  <a:srgbClr val="0D0D0D"/>
                </a:solidFill>
                <a:latin typeface="Times New Roman" pitchFamily="18" charset="0"/>
                <a:cs typeface="Times New Roman" pitchFamily="18" charset="0"/>
              </a:rPr>
              <a:t>biết</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được</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trong</a:t>
            </a:r>
            <a:r>
              <a:rPr lang="en-US" sz="2400" i="1" dirty="0">
                <a:solidFill>
                  <a:srgbClr val="0D0D0D"/>
                </a:solidFill>
                <a:latin typeface="Times New Roman" pitchFamily="18" charset="0"/>
                <a:cs typeface="Times New Roman" pitchFamily="18" charset="0"/>
              </a:rPr>
              <a:t> </a:t>
            </a:r>
            <a:endParaRPr lang="en-US" altLang="en-US" sz="2400" dirty="0">
              <a:latin typeface="Times New Roman" pitchFamily="18" charset="0"/>
              <a:cs typeface="Times New Roman" pitchFamily="18" charset="0"/>
            </a:endParaRPr>
          </a:p>
        </p:txBody>
      </p:sp>
      <p:sp>
        <p:nvSpPr>
          <p:cNvPr id="5" name="Rounded Rectangle 10"/>
          <p:cNvSpPr>
            <a:spLocks noChangeArrowheads="1"/>
          </p:cNvSpPr>
          <p:nvPr/>
        </p:nvSpPr>
        <p:spPr bwMode="auto">
          <a:xfrm>
            <a:off x="617538" y="1130300"/>
            <a:ext cx="11228388" cy="51054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14" name="TextBox 13"/>
          <p:cNvSpPr txBox="1">
            <a:spLocks noChangeArrowheads="1"/>
          </p:cNvSpPr>
          <p:nvPr/>
        </p:nvSpPr>
        <p:spPr bwMode="auto">
          <a:xfrm>
            <a:off x="1487488" y="4184650"/>
            <a:ext cx="7202487" cy="460375"/>
          </a:xfrm>
          <a:prstGeom prst="rect">
            <a:avLst/>
          </a:prstGeom>
          <a:noFill/>
          <a:ln w="9525">
            <a:noFill/>
            <a:miter lim="800000"/>
            <a:headEnd/>
            <a:tailEnd/>
          </a:ln>
        </p:spPr>
        <p:txBody>
          <a:bodyPr>
            <a:spAutoFit/>
          </a:bodyPr>
          <a:lstStyle/>
          <a:p>
            <a:r>
              <a:rPr lang="en-US" sz="2400" i="1">
                <a:solidFill>
                  <a:srgbClr val="0D0D0D"/>
                </a:solidFill>
                <a:latin typeface="Times New Roman" pitchFamily="18" charset="0"/>
                <a:cs typeface="Times New Roman" pitchFamily="18" charset="0"/>
              </a:rPr>
              <a:t>cuộc đời mình, Nguyên Hồng ðã khóc bao nhiêu lần! </a:t>
            </a:r>
            <a:endParaRPr lang="en-US" sz="2400">
              <a:latin typeface="Calibri" pitchFamily="34" charset="0"/>
            </a:endParaRPr>
          </a:p>
        </p:txBody>
      </p:sp>
      <p:sp>
        <p:nvSpPr>
          <p:cNvPr id="16" name="TextBox 15"/>
          <p:cNvSpPr txBox="1">
            <a:spLocks noChangeArrowheads="1"/>
          </p:cNvSpPr>
          <p:nvPr/>
        </p:nvSpPr>
        <p:spPr bwMode="auto">
          <a:xfrm>
            <a:off x="8042275" y="4202113"/>
            <a:ext cx="7202488" cy="461962"/>
          </a:xfrm>
          <a:prstGeom prst="rect">
            <a:avLst/>
          </a:prstGeom>
          <a:noFill/>
          <a:ln w="9525">
            <a:noFill/>
            <a:miter lim="800000"/>
            <a:headEnd/>
            <a:tailEnd/>
          </a:ln>
        </p:spPr>
        <p:txBody>
          <a:bodyPr>
            <a:spAutoFit/>
          </a:bodyPr>
          <a:lstStyle/>
          <a:p>
            <a:r>
              <a:rPr lang="en-US" sz="2400" i="1">
                <a:solidFill>
                  <a:srgbClr val="0D0D0D"/>
                </a:solidFill>
                <a:latin typeface="Times New Roman" pitchFamily="18" charset="0"/>
                <a:cs typeface="Times New Roman" pitchFamily="18" charset="0"/>
              </a:rPr>
              <a:t>Có thể nói mỗi dòng chữ </a:t>
            </a:r>
            <a:endParaRPr lang="en-US" sz="24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barn(inVertical)">
                                      <p:cBhvr>
                                        <p:cTn id="10" dur="5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arn(inVertical)">
                                      <p:cBhvr>
                                        <p:cTn id="21" dur="500"/>
                                        <p:tgtEl>
                                          <p:spTgt spid="14"/>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barn(inVertical)">
                                      <p:cBhvr>
                                        <p:cTn id="24" dur="500"/>
                                        <p:tgtEl>
                                          <p:spTgt spid="16"/>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8" grpId="0" animBg="1"/>
      <p:bldP spid="5" grpId="0" animBg="1"/>
      <p:bldP spid="14" grpId="0"/>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55588" y="682625"/>
            <a:ext cx="11691937" cy="5627688"/>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38175" y="833438"/>
            <a:ext cx="11137900" cy="5191125"/>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0D0D0D"/>
                </a:solidFill>
                <a:latin typeface="Times New Roman" pitchFamily="18" charset="0"/>
                <a:cs typeface="Times New Roman" pitchFamily="18" charset="0"/>
              </a:rPr>
              <a:t>Câu 1</a:t>
            </a:r>
            <a:r>
              <a:rPr lang="en-US" sz="2400">
                <a:solidFill>
                  <a:srgbClr val="0D0D0D"/>
                </a:solidFill>
                <a:latin typeface="Times New Roman" pitchFamily="18" charset="0"/>
                <a:cs typeface="Times New Roman" pitchFamily="18" charset="0"/>
              </a:rPr>
              <a:t>. Xác định phương thức biểu đạt chính của đoạn văn trên? </a:t>
            </a:r>
            <a:endParaRPr lang="en-US" sz="2400">
              <a:latin typeface="Times New Roman" pitchFamily="18" charset="0"/>
              <a:cs typeface="Times New Roman" pitchFamily="18" charset="0"/>
            </a:endParaRPr>
          </a:p>
          <a:p>
            <a:pPr algn="just">
              <a:lnSpc>
                <a:spcPct val="115000"/>
              </a:lnSpc>
              <a:spcAft>
                <a:spcPts val="1200"/>
              </a:spcAft>
            </a:pPr>
            <a:r>
              <a:rPr lang="en-US" sz="2400" b="1">
                <a:solidFill>
                  <a:srgbClr val="0D0D0D"/>
                </a:solidFill>
                <a:latin typeface="Times New Roman" pitchFamily="18" charset="0"/>
                <a:cs typeface="Times New Roman" pitchFamily="18" charset="0"/>
              </a:rPr>
              <a:t>Câu 2</a:t>
            </a:r>
            <a:r>
              <a:rPr lang="en-US" sz="2400">
                <a:solidFill>
                  <a:srgbClr val="0D0D0D"/>
                </a:solidFill>
                <a:latin typeface="Times New Roman" pitchFamily="18" charset="0"/>
                <a:cs typeface="Times New Roman" pitchFamily="18" charset="0"/>
              </a:rPr>
              <a:t>. Chỉ ra một thành ngữ và giải thích nghĩa của thành ngữ được tác giả sử dụng trong đoạn văn ?</a:t>
            </a:r>
            <a:endParaRPr lang="en-US" sz="2400">
              <a:latin typeface="Times New Roman" pitchFamily="18" charset="0"/>
              <a:cs typeface="Times New Roman" pitchFamily="18" charset="0"/>
            </a:endParaRPr>
          </a:p>
          <a:p>
            <a:pPr algn="just">
              <a:lnSpc>
                <a:spcPct val="115000"/>
              </a:lnSpc>
              <a:spcAft>
                <a:spcPts val="1200"/>
              </a:spcAft>
            </a:pPr>
            <a:r>
              <a:rPr lang="en-US" sz="2400" b="1">
                <a:solidFill>
                  <a:srgbClr val="0D0D0D"/>
                </a:solidFill>
                <a:latin typeface="Times New Roman" pitchFamily="18" charset="0"/>
                <a:cs typeface="Times New Roman" pitchFamily="18" charset="0"/>
              </a:rPr>
              <a:t>Câu 3</a:t>
            </a:r>
            <a:r>
              <a:rPr lang="en-US" sz="2400">
                <a:solidFill>
                  <a:srgbClr val="0D0D0D"/>
                </a:solidFill>
                <a:latin typeface="Times New Roman" pitchFamily="18" charset="0"/>
                <a:cs typeface="Times New Roman" pitchFamily="18" charset="0"/>
              </a:rPr>
              <a:t>. Câu “</a:t>
            </a:r>
            <a:r>
              <a:rPr lang="vi-VN" sz="2400" i="1">
                <a:solidFill>
                  <a:srgbClr val="0D0D0D"/>
                </a:solidFill>
                <a:latin typeface="Times New Roman" pitchFamily="18" charset="0"/>
                <a:cs typeface="Times New Roman" pitchFamily="18" charset="0"/>
              </a:rPr>
              <a:t>Khóc khi nhớ đến bạn bè, đồng chí từng chia bùi sẻ ngọt; khóc khi nghĩ đến đời sống khổ cực của nhân dân mình ngày trước; khóc khi nói đến công ơn của Tổ quốc, quê hương đã sinh ra mình, đến công ơn của Đảng, của Bác Hồ đã đem đến cho mình lí tưởng cao đẹp của thời đại; khóc khi kể lại những nỗi đau, oan trái của những nhân vật là những đứa con tinh thần do chính mình </a:t>
            </a:r>
            <a:r>
              <a:rPr lang="en-US" sz="2400" i="1">
                <a:solidFill>
                  <a:srgbClr val="0D0D0D"/>
                </a:solidFill>
                <a:latin typeface="Times New Roman" pitchFamily="18" charset="0"/>
                <a:cs typeface="Times New Roman" pitchFamily="18" charset="0"/>
              </a:rPr>
              <a:t>“</a:t>
            </a:r>
            <a:r>
              <a:rPr lang="vi-VN" sz="2400" i="1">
                <a:solidFill>
                  <a:srgbClr val="0D0D0D"/>
                </a:solidFill>
                <a:latin typeface="Times New Roman" pitchFamily="18" charset="0"/>
                <a:cs typeface="Times New Roman" pitchFamily="18" charset="0"/>
              </a:rPr>
              <a:t>hư cấu</a:t>
            </a:r>
            <a:r>
              <a:rPr lang="en-US" sz="2400" i="1">
                <a:solidFill>
                  <a:srgbClr val="0D0D0D"/>
                </a:solidFill>
                <a:latin typeface="Times New Roman" pitchFamily="18" charset="0"/>
                <a:cs typeface="Times New Roman" pitchFamily="18" charset="0"/>
              </a:rPr>
              <a:t>”</a:t>
            </a:r>
            <a:r>
              <a:rPr lang="vi-VN" sz="2400" i="1">
                <a:solidFill>
                  <a:srgbClr val="0D0D0D"/>
                </a:solidFill>
                <a:latin typeface="Times New Roman" pitchFamily="18" charset="0"/>
                <a:cs typeface="Times New Roman" pitchFamily="18" charset="0"/>
              </a:rPr>
              <a:t> nên</a:t>
            </a:r>
            <a:r>
              <a:rPr lang="en-US" sz="2400" i="1">
                <a:solidFill>
                  <a:srgbClr val="0D0D0D"/>
                </a:solidFill>
                <a:latin typeface="Times New Roman" pitchFamily="18" charset="0"/>
                <a:cs typeface="Times New Roman" pitchFamily="18" charset="0"/>
              </a:rPr>
              <a:t>.” d</a:t>
            </a:r>
            <a:r>
              <a:rPr lang="en-US" sz="2400">
                <a:solidFill>
                  <a:srgbClr val="0D0D0D"/>
                </a:solidFill>
                <a:latin typeface="Times New Roman" pitchFamily="18" charset="0"/>
                <a:cs typeface="Times New Roman" pitchFamily="18" charset="0"/>
              </a:rPr>
              <a:t>ấu chấm phẩy được tác giả sử dụng mấy lần và có công dụng gì ? </a:t>
            </a:r>
            <a:endParaRPr lang="en-US" sz="2400">
              <a:latin typeface="Times New Roman" pitchFamily="18" charset="0"/>
              <a:cs typeface="Times New Roman" pitchFamily="18" charset="0"/>
            </a:endParaRPr>
          </a:p>
          <a:p>
            <a:pPr algn="just">
              <a:lnSpc>
                <a:spcPct val="115000"/>
              </a:lnSpc>
              <a:spcAft>
                <a:spcPts val="1200"/>
              </a:spcAft>
            </a:pPr>
            <a:r>
              <a:rPr lang="en-US" sz="2400" b="1">
                <a:solidFill>
                  <a:srgbClr val="0D0D0D"/>
                </a:solidFill>
                <a:latin typeface="Times New Roman" pitchFamily="18" charset="0"/>
                <a:cs typeface="Times New Roman" pitchFamily="18" charset="0"/>
              </a:rPr>
              <a:t>Câu 4</a:t>
            </a:r>
            <a:r>
              <a:rPr lang="en-US" sz="2400">
                <a:solidFill>
                  <a:srgbClr val="0D0D0D"/>
                </a:solidFill>
                <a:latin typeface="Times New Roman" pitchFamily="18" charset="0"/>
                <a:cs typeface="Times New Roman" pitchFamily="18" charset="0"/>
              </a:rPr>
              <a:t>. Theo em, tình cảm và thái độ của tác giả Nguyễn Đăng Mạnh dành cho Nguyên Hồng trong đoạn văn trên như thế nào?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49238" y="1465263"/>
            <a:ext cx="11693525" cy="371316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pic>
        <p:nvPicPr>
          <p:cNvPr id="36866"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970213" y="2555875"/>
            <a:ext cx="123825" cy="142875"/>
          </a:xfrm>
          <a:prstGeom prst="rect">
            <a:avLst/>
          </a:prstGeom>
          <a:noFill/>
          <a:ln w="9525">
            <a:noFill/>
            <a:miter lim="800000"/>
            <a:headEnd/>
            <a:tailEnd/>
          </a:ln>
        </p:spPr>
      </p:pic>
      <p:sp>
        <p:nvSpPr>
          <p:cNvPr id="8" name="TextBox 7">
            <a:extLst/>
          </p:cNvPr>
          <p:cNvSpPr txBox="1"/>
          <p:nvPr/>
        </p:nvSpPr>
        <p:spPr>
          <a:xfrm>
            <a:off x="504825" y="1876425"/>
            <a:ext cx="11182350" cy="2566988"/>
          </a:xfrm>
          <a:prstGeom prst="rect">
            <a:avLst/>
          </a:prstGeom>
          <a:noFill/>
        </p:spPr>
        <p:txBody>
          <a:bodyPr>
            <a:spAutoFit/>
          </a:bodyPr>
          <a:lstStyle/>
          <a:p>
            <a:pPr indent="457200" algn="just">
              <a:lnSpc>
                <a:spcPct val="115000"/>
              </a:lnSpc>
              <a:spcAft>
                <a:spcPts val="1000"/>
              </a:spcAft>
              <a:tabLst>
                <a:tab pos="3028950" algn="l"/>
              </a:tabLst>
            </a:pPr>
            <a:r>
              <a:rPr lang="en-US" sz="2400" b="1" dirty="0" err="1">
                <a:solidFill>
                  <a:srgbClr val="FF0000"/>
                </a:solidFill>
                <a:latin typeface="Times New Roman" pitchFamily="18" charset="0"/>
                <a:cs typeface="Times New Roman" pitchFamily="18" charset="0"/>
              </a:rPr>
              <a:t>Gợi</a:t>
            </a:r>
            <a:r>
              <a:rPr lang="en-US" sz="2400" b="1" dirty="0">
                <a:solidFill>
                  <a:srgbClr val="FF0000"/>
                </a:solidFill>
                <a:latin typeface="Times New Roman" pitchFamily="18" charset="0"/>
                <a:cs typeface="Times New Roman" pitchFamily="18" charset="0"/>
              </a:rPr>
              <a:t> ý </a:t>
            </a:r>
            <a:r>
              <a:rPr lang="en-US" sz="2400" b="1" dirty="0" err="1">
                <a:solidFill>
                  <a:srgbClr val="FF0000"/>
                </a:solidFill>
                <a:latin typeface="Times New Roman" pitchFamily="18" charset="0"/>
                <a:cs typeface="Times New Roman" pitchFamily="18" charset="0"/>
              </a:rPr>
              <a:t>trả</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pPr indent="457200" algn="just">
              <a:lnSpc>
                <a:spcPct val="115000"/>
              </a:lnSpc>
              <a:spcAft>
                <a:spcPts val="1000"/>
              </a:spcAft>
              <a:tabLst>
                <a:tab pos="3028950" algn="l"/>
              </a:tabLst>
            </a:pPr>
            <a:r>
              <a:rPr lang="en-US" sz="2400" b="1" dirty="0" err="1">
                <a:solidFill>
                  <a:srgbClr val="0D0D0D"/>
                </a:solidFill>
                <a:latin typeface="Times New Roman" pitchFamily="18" charset="0"/>
                <a:cs typeface="Times New Roman" pitchFamily="18" charset="0"/>
              </a:rPr>
              <a:t>Câu</a:t>
            </a:r>
            <a:r>
              <a:rPr lang="en-US" sz="2400" b="1" dirty="0">
                <a:solidFill>
                  <a:srgbClr val="0D0D0D"/>
                </a:solidFill>
                <a:latin typeface="Times New Roman" pitchFamily="18" charset="0"/>
                <a:cs typeface="Times New Roman" pitchFamily="18" charset="0"/>
              </a:rPr>
              <a:t> 1</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Đoạn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văn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bản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trên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sử</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dụng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phương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thức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biểu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đạt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chính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Nghị</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luận</a:t>
            </a:r>
            <a:endParaRPr lang="en-US" sz="2400" dirty="0">
              <a:latin typeface="Times New Roman" pitchFamily="18" charset="0"/>
              <a:cs typeface="Times New Roman" pitchFamily="18" charset="0"/>
            </a:endParaRPr>
          </a:p>
          <a:p>
            <a:pPr indent="457200" algn="just">
              <a:lnSpc>
                <a:spcPct val="115000"/>
              </a:lnSpc>
              <a:spcAft>
                <a:spcPts val="1000"/>
              </a:spcAft>
              <a:tabLst>
                <a:tab pos="3028950" algn="l"/>
              </a:tabLst>
            </a:pPr>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Chia </a:t>
            </a:r>
            <a:r>
              <a:rPr lang="en-US" sz="2400" i="1" dirty="0" err="1">
                <a:latin typeface="Times New Roman" pitchFamily="18" charset="0"/>
                <a:cs typeface="Times New Roman" pitchFamily="18" charset="0"/>
              </a:rPr>
              <a:t>ngọt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sẻ</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bùi</a:t>
            </a:r>
            <a:r>
              <a:rPr lang="en-US" sz="2400" dirty="0">
                <a:latin typeface="Times New Roman" pitchFamily="18" charset="0"/>
                <a:cs typeface="Times New Roman" pitchFamily="18" charset="0"/>
              </a:rPr>
              <a:t>.</a:t>
            </a:r>
          </a:p>
          <a:p>
            <a:pPr indent="457200" algn="just">
              <a:lnSpc>
                <a:spcPct val="115000"/>
              </a:lnSpc>
              <a:spcAft>
                <a:spcPts val="1000"/>
              </a:spcAft>
              <a:tabLst>
                <a:tab pos="3028950" algn="l"/>
              </a:tabLst>
            </a:pP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c</a:t>
            </a:r>
            <a:r>
              <a:rPr lang="en-US" sz="2400" i="1" dirty="0">
                <a:latin typeface="Times New Roman" pitchFamily="18" charset="0"/>
                <a:cs typeface="Times New Roman" pitchFamily="18" charset="0"/>
              </a:rPr>
              <a:t>hia </a:t>
            </a:r>
            <a:r>
              <a:rPr lang="en-US" sz="2400" i="1" dirty="0" err="1">
                <a:latin typeface="Times New Roman" pitchFamily="18" charset="0"/>
                <a:cs typeface="Times New Roman" pitchFamily="18" charset="0"/>
              </a:rPr>
              <a:t>ngọt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sẻ</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bùi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chia </a:t>
            </a:r>
            <a:r>
              <a:rPr lang="en-US" sz="2400" dirty="0" err="1">
                <a:latin typeface="Times New Roman" pitchFamily="18" charset="0"/>
                <a:cs typeface="Times New Roman" pitchFamily="18" charset="0"/>
              </a:rPr>
              <a:t>sẻ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hưởng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ít</a:t>
            </a:r>
            <a:r>
              <a:rPr lang="en-US" sz="2400" dirty="0">
                <a:latin typeface="Times New Roman" pitchFamily="18" charset="0"/>
                <a:cs typeface="Times New Roman" pitchFamily="18" charset="0"/>
              </a:rPr>
              <a:t> hay </a:t>
            </a:r>
            <a:r>
              <a:rPr lang="en-US" sz="2400" dirty="0" err="1">
                <a:latin typeface="Times New Roman" pitchFamily="18" charset="0"/>
                <a:cs typeface="Times New Roman" pitchFamily="18" charset="0"/>
              </a:rPr>
              <a:t>nhiều</a:t>
            </a:r>
            <a:r>
              <a:rPr lang="en-US" sz="24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04813" y="1123950"/>
            <a:ext cx="11603037" cy="50673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2" name="Rectangle 2"/>
          <p:cNvSpPr>
            <a:spLocks noChangeArrowheads="1"/>
          </p:cNvSpPr>
          <p:nvPr/>
        </p:nvSpPr>
        <p:spPr bwMode="auto">
          <a:xfrm>
            <a:off x="823913" y="1584325"/>
            <a:ext cx="11183937" cy="2678113"/>
          </a:xfrm>
          <a:prstGeom prst="rect">
            <a:avLst/>
          </a:prstGeom>
          <a:noFill/>
          <a:ln w="9525">
            <a:noFill/>
            <a:miter lim="800000"/>
            <a:headEnd/>
            <a:tailEnd/>
          </a:ln>
        </p:spPr>
        <p:txBody>
          <a:bodyPr anchor="ctr">
            <a:spAutoFit/>
          </a:bodyPr>
          <a:lstStyle/>
          <a:p>
            <a:pPr eaLnBrk="0" hangingPunct="0"/>
            <a:r>
              <a:rPr lang="en-US" altLang="en-US" sz="2400" b="1">
                <a:latin typeface="Times New Roman" pitchFamily="18" charset="0"/>
                <a:cs typeface="Times New Roman" pitchFamily="18" charset="0"/>
              </a:rPr>
              <a:t>Câu 3</a:t>
            </a:r>
            <a:r>
              <a:rPr lang="en-US" altLang="en-US" sz="2400">
                <a:latin typeface="Times New Roman" pitchFamily="18" charset="0"/>
                <a:cs typeface="Times New Roman" pitchFamily="18" charset="0"/>
              </a:rPr>
              <a:t>. </a:t>
            </a:r>
            <a:r>
              <a:rPr lang="en-US" altLang="en-US" sz="2400">
                <a:solidFill>
                  <a:srgbClr val="0D0D0D"/>
                </a:solidFill>
                <a:latin typeface="Times New Roman" pitchFamily="18" charset="0"/>
                <a:cs typeface="Times New Roman" pitchFamily="18" charset="0"/>
              </a:rPr>
              <a:t>Câu văn “</a:t>
            </a:r>
            <a:r>
              <a:rPr lang="vi-VN" altLang="en-US" sz="2400" i="1">
                <a:solidFill>
                  <a:srgbClr val="0D0D0D"/>
                </a:solidFill>
                <a:latin typeface="Times New Roman" pitchFamily="18" charset="0"/>
                <a:cs typeface="Times New Roman" pitchFamily="18" charset="0"/>
              </a:rPr>
              <a:t>Khóc khi nhớ đến bạn bè</a:t>
            </a:r>
            <a:r>
              <a:rPr lang="en-US" altLang="en-US" sz="2400" i="1">
                <a:solidFill>
                  <a:srgbClr val="0D0D0D"/>
                </a:solidFill>
                <a:latin typeface="Times New Roman" pitchFamily="18" charset="0"/>
                <a:cs typeface="Times New Roman" pitchFamily="18" charset="0"/>
              </a:rPr>
              <a:t>..</a:t>
            </a:r>
            <a:r>
              <a:rPr lang="vi-VN" altLang="en-US" sz="2400" i="1">
                <a:solidFill>
                  <a:srgbClr val="0D0D0D"/>
                </a:solidFill>
                <a:latin typeface="Times New Roman" pitchFamily="18" charset="0"/>
                <a:cs typeface="Times New Roman" pitchFamily="18" charset="0"/>
              </a:rPr>
              <a:t>do chính mình </a:t>
            </a:r>
            <a:r>
              <a:rPr lang="en-US" altLang="en-US" sz="2400" i="1">
                <a:solidFill>
                  <a:srgbClr val="0D0D0D"/>
                </a:solidFill>
                <a:latin typeface="Times New Roman" pitchFamily="18" charset="0"/>
                <a:cs typeface="Times New Roman" pitchFamily="18" charset="0"/>
              </a:rPr>
              <a:t>“</a:t>
            </a:r>
            <a:r>
              <a:rPr lang="vi-VN" altLang="en-US" sz="2400" i="1">
                <a:solidFill>
                  <a:srgbClr val="0D0D0D"/>
                </a:solidFill>
                <a:latin typeface="Times New Roman" pitchFamily="18" charset="0"/>
                <a:cs typeface="Times New Roman" pitchFamily="18" charset="0"/>
              </a:rPr>
              <a:t>hư cấu</a:t>
            </a:r>
            <a:r>
              <a:rPr lang="en-US" altLang="en-US" sz="2400" i="1">
                <a:solidFill>
                  <a:srgbClr val="0D0D0D"/>
                </a:solidFill>
                <a:latin typeface="Times New Roman" pitchFamily="18" charset="0"/>
                <a:cs typeface="Times New Roman" pitchFamily="18" charset="0"/>
              </a:rPr>
              <a:t>”</a:t>
            </a:r>
            <a:r>
              <a:rPr lang="vi-VN" altLang="en-US" sz="2400" i="1">
                <a:solidFill>
                  <a:srgbClr val="0D0D0D"/>
                </a:solidFill>
                <a:latin typeface="Times New Roman" pitchFamily="18" charset="0"/>
                <a:cs typeface="Times New Roman" pitchFamily="18" charset="0"/>
              </a:rPr>
              <a:t> nên</a:t>
            </a:r>
            <a:r>
              <a:rPr lang="en-US" altLang="en-US" sz="2400" i="1">
                <a:solidFill>
                  <a:srgbClr val="0D0D0D"/>
                </a:solidFill>
                <a:latin typeface="Times New Roman" pitchFamily="18" charset="0"/>
                <a:cs typeface="Times New Roman" pitchFamily="18" charset="0"/>
              </a:rPr>
              <a:t>.”.</a:t>
            </a:r>
            <a:r>
              <a:rPr lang="en-US" altLang="en-US" sz="2400">
                <a:solidFill>
                  <a:srgbClr val="0D0D0D"/>
                </a:solidFill>
                <a:latin typeface="Times New Roman" pitchFamily="18" charset="0"/>
                <a:cs typeface="Times New Roman" pitchFamily="18" charset="0"/>
              </a:rPr>
              <a:t> dấu chấm phẩy được tác giả sử dụng 3 lần</a:t>
            </a:r>
            <a:endParaRPr lang="en-US" altLang="en-US" sz="2400">
              <a:latin typeface="Times New Roman" pitchFamily="18" charset="0"/>
              <a:cs typeface="Times New Roman" pitchFamily="18" charset="0"/>
            </a:endParaRPr>
          </a:p>
          <a:p>
            <a:pPr eaLnBrk="0" hangingPunct="0"/>
            <a:r>
              <a:rPr lang="en-US" altLang="en-US" sz="2400">
                <a:latin typeface="Times New Roman" pitchFamily="18" charset="0"/>
                <a:cs typeface="Times New Roman" pitchFamily="18" charset="0"/>
              </a:rPr>
              <a:t>Tác dụng: </a:t>
            </a:r>
          </a:p>
          <a:p>
            <a:pPr eaLnBrk="0" hangingPunct="0"/>
            <a:r>
              <a:rPr lang="en-US" altLang="en-US" sz="2400">
                <a:latin typeface="Times New Roman" pitchFamily="18" charset="0"/>
                <a:cs typeface="Times New Roman" pitchFamily="18" charset="0"/>
              </a:rPr>
              <a:t>- Đánh dấu ranh giới giữa các vế của câu ghép có cấu tạo phức tạp (nhiều vế, nhiều ý…)</a:t>
            </a:r>
          </a:p>
          <a:p>
            <a:pPr eaLnBrk="0" hangingPunct="0"/>
            <a:r>
              <a:rPr lang="en-US" altLang="en-US" sz="2400">
                <a:latin typeface="Times New Roman" pitchFamily="18" charset="0"/>
                <a:cs typeface="Times New Roman" pitchFamily="18" charset="0"/>
              </a:rPr>
              <a:t>- Đánh dấu ranh giới giữa các bộ phận của phép liệt kê (liệt kê những lần Nguyên Hồng khóc).</a:t>
            </a:r>
          </a:p>
          <a:p>
            <a:pPr eaLnBrk="0" hangingPunct="0"/>
            <a:endParaRPr lang="en-US" altLang="en-US" sz="2400">
              <a:latin typeface="Times New Roman" pitchFamily="18" charset="0"/>
              <a:cs typeface="Times New Roman" pitchFamily="18" charset="0"/>
            </a:endParaRPr>
          </a:p>
        </p:txBody>
      </p:sp>
      <p:pic>
        <p:nvPicPr>
          <p:cNvPr id="716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835150" y="2538413"/>
            <a:ext cx="128587" cy="146050"/>
          </a:xfrm>
          <a:prstGeom prst="rect">
            <a:avLst/>
          </a:prstGeom>
          <a:noFill/>
          <a:ln w="9525">
            <a:noFill/>
            <a:miter lim="800000"/>
            <a:headEnd/>
            <a:tailEnd/>
          </a:ln>
        </p:spPr>
      </p:pic>
      <p:sp>
        <p:nvSpPr>
          <p:cNvPr id="3" name="Rectangle 3"/>
          <p:cNvSpPr>
            <a:spLocks noChangeArrowheads="1"/>
          </p:cNvSpPr>
          <p:nvPr/>
        </p:nvSpPr>
        <p:spPr bwMode="auto">
          <a:xfrm>
            <a:off x="823913" y="3933825"/>
            <a:ext cx="10963275" cy="1570038"/>
          </a:xfrm>
          <a:prstGeom prst="rect">
            <a:avLst/>
          </a:prstGeom>
          <a:noFill/>
          <a:ln w="9525">
            <a:noFill/>
            <a:miter lim="800000"/>
            <a:headEnd/>
            <a:tailEnd/>
          </a:ln>
        </p:spPr>
        <p:txBody>
          <a:bodyPr anchor="ctr">
            <a:spAutoFit/>
          </a:bodyPr>
          <a:lstStyle/>
          <a:p>
            <a:pPr algn="just" eaLnBrk="0" hangingPunct="0"/>
            <a:r>
              <a:rPr lang="en-US" altLang="en-US" sz="2400">
                <a:latin typeface="Times New Roman" pitchFamily="18" charset="0"/>
                <a:cs typeface="Times New Roman" pitchFamily="18" charset="0"/>
              </a:rPr>
              <a:t> Nhấn mạnh về một tâm hồn nhạy của nhà văn Nguyên Hồng: dễ khó, dễ xúc động.</a:t>
            </a:r>
          </a:p>
          <a:p>
            <a:pPr algn="just" eaLnBrk="0" hangingPunct="0"/>
            <a:r>
              <a:rPr lang="en-US" altLang="en-US" sz="2400" b="1">
                <a:solidFill>
                  <a:srgbClr val="0D0D0D"/>
                </a:solidFill>
                <a:latin typeface="Times New Roman" pitchFamily="18" charset="0"/>
                <a:cs typeface="Times New Roman" pitchFamily="18" charset="0"/>
              </a:rPr>
              <a:t>Câu 4</a:t>
            </a:r>
            <a:r>
              <a:rPr lang="en-US" altLang="en-US" sz="2400">
                <a:solidFill>
                  <a:srgbClr val="0D0D0D"/>
                </a:solidFill>
                <a:latin typeface="Times New Roman" pitchFamily="18" charset="0"/>
                <a:cs typeface="Times New Roman" pitchFamily="18" charset="0"/>
              </a:rPr>
              <a:t>. Tình cảm và thái độ của tác giả Nguyễn Đăng Mạnh dành cho Nguyên Hồng trong đoạn văn trên là: đồng cảm, trân trọng một con người – một nhà văn có tuổi thơ bất hạnh và một tâm hồn cao đẹp.</a:t>
            </a:r>
            <a:endParaRPr lang="en-US" alt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par>
                                <p:cTn id="11" presetID="16" presetClass="entr" presetSubtype="21" fill="hold" nodeType="withEffect">
                                  <p:stCondLst>
                                    <p:cond delay="0"/>
                                  </p:stCondLst>
                                  <p:childTnLst>
                                    <p:set>
                                      <p:cBhvr>
                                        <p:cTn id="12" dur="1" fill="hold">
                                          <p:stCondLst>
                                            <p:cond delay="0"/>
                                          </p:stCondLst>
                                        </p:cTn>
                                        <p:tgtEl>
                                          <p:spTgt spid="7169"/>
                                        </p:tgtEl>
                                        <p:attrNameLst>
                                          <p:attrName>style.visibility</p:attrName>
                                        </p:attrNameLst>
                                      </p:cBhvr>
                                      <p:to>
                                        <p:strVal val="visible"/>
                                      </p:to>
                                    </p:set>
                                    <p:animEffect transition="in" filter="barn(inVertical)">
                                      <p:cBhvr>
                                        <p:cTn id="13" dur="500"/>
                                        <p:tgtEl>
                                          <p:spTgt spid="716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barn(inVertical)">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492500" y="231775"/>
            <a:ext cx="4032250"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a:extLst/>
          </p:cNvPr>
          <p:cNvSpPr txBox="1"/>
          <p:nvPr/>
        </p:nvSpPr>
        <p:spPr>
          <a:xfrm>
            <a:off x="3714466" y="-286470"/>
            <a:ext cx="6093500" cy="1035605"/>
          </a:xfrm>
          <a:prstGeom prst="rect">
            <a:avLst/>
          </a:prstGeom>
          <a:noFill/>
        </p:spPr>
        <p:txBody>
          <a:bodyPr>
            <a:spAutoFit/>
          </a:bodyPr>
          <a:lstStyle/>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ĐỀ ĐỌC HIỂU SỐ 2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a:spLocks noChangeArrowheads="1"/>
          </p:cNvSpPr>
          <p:nvPr/>
        </p:nvSpPr>
        <p:spPr bwMode="auto">
          <a:xfrm>
            <a:off x="839788" y="2114550"/>
            <a:ext cx="10987087" cy="2309813"/>
          </a:xfrm>
          <a:prstGeom prst="rect">
            <a:avLst/>
          </a:prstGeom>
          <a:noFill/>
          <a:ln w="9525">
            <a:noFill/>
            <a:miter lim="800000"/>
            <a:headEnd/>
            <a:tailEnd/>
          </a:ln>
        </p:spPr>
        <p:txBody>
          <a:bodyPr anchor="ctr">
            <a:spAutoFit/>
          </a:bodyPr>
          <a:lstStyle/>
          <a:p>
            <a:pPr indent="457200" algn="just" eaLnBrk="0" hangingPunct="0"/>
            <a:r>
              <a:rPr lang="en-US" altLang="en-US" sz="2400" b="1">
                <a:latin typeface="Times New Roman" pitchFamily="18" charset="0"/>
                <a:cs typeface="Times New Roman" pitchFamily="18" charset="0"/>
              </a:rPr>
              <a:t>Đọc đoạn văn sau và trả lời các câu hỏi:</a:t>
            </a:r>
            <a:endParaRPr lang="en-US" altLang="en-US" sz="2400">
              <a:latin typeface="Times New Roman" pitchFamily="18" charset="0"/>
              <a:cs typeface="Times New Roman" pitchFamily="18" charset="0"/>
            </a:endParaRPr>
          </a:p>
          <a:p>
            <a:pPr indent="457200" algn="just" eaLnBrk="0" hangingPunct="0"/>
            <a:r>
              <a:rPr lang="en-US" altLang="en-US" sz="2400" i="1">
                <a:latin typeface="Times New Roman" pitchFamily="18" charset="0"/>
                <a:cs typeface="Times New Roman" pitchFamily="18" charset="0"/>
              </a:rPr>
              <a:t>Cảnh ngộ ấy đã ném Nguyên Hồng vào môi trường những người cùng khổ nhất trong xã hội cũ. Ngay từ tuổi cắp sách đến trường, ông đã phải lăn lộn với đời sống dân nghèo để tự kiếm sống bằng những nghề “nhỏ mọn” nơi vườn hoa, cổng chợ, bến tàu, bến ô tô, bãi đá bóng…chung đụng với mọi hạng trẻ “hư hỏng” của các lớp “cặn bã”, tụi trẻ</a:t>
            </a:r>
            <a:r>
              <a:rPr lang="en-US" altLang="en-US" sz="2400" b="1" i="1">
                <a:latin typeface="Times New Roman" pitchFamily="18" charset="0"/>
                <a:cs typeface="Times New Roman" pitchFamily="18" charset="0"/>
              </a:rPr>
              <a:t>  […] </a:t>
            </a:r>
            <a:r>
              <a:rPr lang="en-US" sz="2400" i="1">
                <a:solidFill>
                  <a:srgbClr val="0D0D0D"/>
                </a:solidFill>
                <a:latin typeface="Times New Roman" pitchFamily="18" charset="0"/>
                <a:cs typeface="Times New Roman" pitchFamily="18" charset="0"/>
              </a:rPr>
              <a:t>bán báo, bán xôi chè, bánh kẹo, hoa quả, </a:t>
            </a:r>
            <a:r>
              <a:rPr lang="en-US" altLang="en-US" sz="2400" i="1">
                <a:solidFill>
                  <a:srgbClr val="0D0D0D"/>
                </a:solidFill>
                <a:latin typeface="Times New Roman" pitchFamily="18" charset="0"/>
                <a:cs typeface="Times New Roman" pitchFamily="18" charset="0"/>
              </a:rPr>
              <a:t>bán các đồ chơi lặt vặt, đi ở bế </a:t>
            </a:r>
            <a:endParaRPr lang="en-US" altLang="en-US" sz="2400">
              <a:latin typeface="Times New Roman" pitchFamily="18" charset="0"/>
              <a:cs typeface="Times New Roman" pitchFamily="18" charset="0"/>
            </a:endParaRPr>
          </a:p>
        </p:txBody>
      </p:sp>
      <p:pic>
        <p:nvPicPr>
          <p:cNvPr id="38916"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00475" y="2600325"/>
            <a:ext cx="146050" cy="142875"/>
          </a:xfrm>
          <a:prstGeom prst="rect">
            <a:avLst/>
          </a:prstGeom>
          <a:noFill/>
          <a:ln w="9525">
            <a:noFill/>
            <a:miter lim="800000"/>
            <a:headEnd/>
            <a:tailEnd/>
          </a:ln>
        </p:spPr>
      </p:pic>
      <p:sp>
        <p:nvSpPr>
          <p:cNvPr id="7" name="Rectangle 3"/>
          <p:cNvSpPr>
            <a:spLocks noChangeArrowheads="1"/>
          </p:cNvSpPr>
          <p:nvPr/>
        </p:nvSpPr>
        <p:spPr bwMode="auto">
          <a:xfrm>
            <a:off x="365125" y="4424363"/>
            <a:ext cx="11258550" cy="830262"/>
          </a:xfrm>
          <a:prstGeom prst="rect">
            <a:avLst/>
          </a:prstGeom>
          <a:solidFill>
            <a:srgbClr val="FFFFFF"/>
          </a:solidFill>
          <a:ln w="9525">
            <a:noFill/>
            <a:miter lim="800000"/>
            <a:headEnd/>
            <a:tailEnd/>
          </a:ln>
        </p:spPr>
        <p:txBody>
          <a:bodyPr anchor="ctr">
            <a:spAutoFit/>
          </a:bodyPr>
          <a:lstStyle/>
          <a:p>
            <a:pPr indent="457200" algn="just" eaLnBrk="0" hangingPunct="0"/>
            <a:r>
              <a:rPr lang="en-US" altLang="en-US" sz="2400" i="1">
                <a:solidFill>
                  <a:srgbClr val="0D0D0D"/>
                </a:solidFill>
                <a:latin typeface="Times New Roman" pitchFamily="18" charset="0"/>
                <a:cs typeface="Times New Roman" pitchFamily="18" charset="0"/>
              </a:rPr>
              <a:t>con hay nhặt bóng quần, hoặc ăn mày, ăn cắp từ con cá, lá rau.</a:t>
            </a:r>
            <a:endParaRPr lang="en-US" altLang="en-US" sz="2400">
              <a:latin typeface="Times New Roman" pitchFamily="18" charset="0"/>
              <a:cs typeface="Times New Roman" pitchFamily="18" charset="0"/>
            </a:endParaRPr>
          </a:p>
          <a:p>
            <a:pPr indent="457200" algn="just" eaLnBrk="0" hangingPunct="0"/>
            <a:r>
              <a:rPr lang="en-US" altLang="en-US" sz="2400" i="1">
                <a:solidFill>
                  <a:srgbClr val="0D0D0D"/>
                </a:solidFill>
                <a:latin typeface="Times New Roman" pitchFamily="18" charset="0"/>
                <a:cs typeface="Times New Roman" pitchFamily="18" charset="0"/>
              </a:rPr>
              <a:t>                  (</a:t>
            </a:r>
            <a:r>
              <a:rPr lang="vi-VN" altLang="en-US" sz="2400" i="1">
                <a:solidFill>
                  <a:srgbClr val="0D0D0D"/>
                </a:solidFill>
                <a:latin typeface="Times New Roman" pitchFamily="18" charset="0"/>
                <a:cs typeface="Times New Roman" pitchFamily="18" charset="0"/>
              </a:rPr>
              <a:t>Nguyên Hồng- </a:t>
            </a:r>
            <a:r>
              <a:rPr lang="en-US" altLang="en-US" sz="2400" i="1">
                <a:solidFill>
                  <a:srgbClr val="0D0D0D"/>
                </a:solidFill>
                <a:latin typeface="Times New Roman" pitchFamily="18" charset="0"/>
                <a:cs typeface="Times New Roman" pitchFamily="18" charset="0"/>
              </a:rPr>
              <a:t>n</a:t>
            </a:r>
            <a:r>
              <a:rPr lang="vi-VN" altLang="en-US" sz="2400" i="1">
                <a:solidFill>
                  <a:srgbClr val="0D0D0D"/>
                </a:solidFill>
                <a:latin typeface="Times New Roman" pitchFamily="18" charset="0"/>
                <a:cs typeface="Times New Roman" pitchFamily="18" charset="0"/>
              </a:rPr>
              <a:t>hà văn của những người cùng khổ</a:t>
            </a:r>
            <a:r>
              <a:rPr lang="en-US" altLang="en-US" sz="2400" i="1">
                <a:solidFill>
                  <a:srgbClr val="0D0D0D"/>
                </a:solidFill>
                <a:latin typeface="Times New Roman" pitchFamily="18" charset="0"/>
                <a:cs typeface="Times New Roman" pitchFamily="18" charset="0"/>
              </a:rPr>
              <a:t>, </a:t>
            </a:r>
            <a:r>
              <a:rPr lang="en-US" altLang="en-US" sz="2400">
                <a:solidFill>
                  <a:srgbClr val="0D0D0D"/>
                </a:solidFill>
                <a:latin typeface="Times New Roman" pitchFamily="18" charset="0"/>
                <a:cs typeface="Times New Roman" pitchFamily="18" charset="0"/>
              </a:rPr>
              <a:t>Nguyễn Đăng Mạnh</a:t>
            </a:r>
            <a:r>
              <a:rPr lang="en-US" altLang="en-US" sz="2400" i="1">
                <a:solidFill>
                  <a:srgbClr val="0D0D0D"/>
                </a:solidFill>
                <a:latin typeface="Times New Roman" pitchFamily="18" charset="0"/>
                <a:cs typeface="Times New Roman" pitchFamily="18" charset="0"/>
              </a:rPr>
              <a:t>)</a:t>
            </a:r>
            <a:r>
              <a:rPr lang="en-US" altLang="en-US" sz="2400">
                <a:solidFill>
                  <a:srgbClr val="0D0D0D"/>
                </a:solidFill>
                <a:latin typeface="Times New Roman" pitchFamily="18" charset="0"/>
                <a:cs typeface="Times New Roman" pitchFamily="18" charset="0"/>
              </a:rPr>
              <a:t> </a:t>
            </a:r>
            <a:endParaRPr lang="en-US" altLang="en-US" sz="2400">
              <a:latin typeface="Times New Roman" pitchFamily="18" charset="0"/>
              <a:cs typeface="Times New Roman" pitchFamily="18" charset="0"/>
            </a:endParaRPr>
          </a:p>
        </p:txBody>
      </p:sp>
      <p:sp>
        <p:nvSpPr>
          <p:cNvPr id="5" name="Rounded Rectangle 10"/>
          <p:cNvSpPr>
            <a:spLocks noChangeArrowheads="1"/>
          </p:cNvSpPr>
          <p:nvPr/>
        </p:nvSpPr>
        <p:spPr bwMode="auto">
          <a:xfrm>
            <a:off x="568325" y="1603375"/>
            <a:ext cx="11258550" cy="4243388"/>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arn(inVertical)">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barn(inVertical)">
                                      <p:cBhvr>
                                        <p:cTn id="18" dur="500"/>
                                        <p:tgtEl>
                                          <p:spTgt spid="3"/>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Vertical)">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7"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350625" cy="40259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425450" y="1935163"/>
            <a:ext cx="11341100" cy="2566987"/>
          </a:xfrm>
          <a:prstGeom prst="rect">
            <a:avLst/>
          </a:prstGeom>
          <a:noFill/>
          <a:ln w="9525">
            <a:noFill/>
            <a:miter lim="800000"/>
            <a:headEnd/>
            <a:tailEnd/>
          </a:ln>
        </p:spPr>
        <p:txBody>
          <a:bodyPr>
            <a:spAutoFit/>
          </a:bodyPr>
          <a:lstStyle/>
          <a:p>
            <a:pPr algn="just">
              <a:lnSpc>
                <a:spcPct val="115000"/>
              </a:lnSpc>
              <a:spcAft>
                <a:spcPts val="1000"/>
              </a:spcAft>
            </a:pPr>
            <a:r>
              <a:rPr lang="en-US" sz="2400" b="1">
                <a:latin typeface="Times New Roman" pitchFamily="18" charset="0"/>
                <a:cs typeface="Times New Roman" pitchFamily="18" charset="0"/>
              </a:rPr>
              <a:t>Câu 1</a:t>
            </a:r>
            <a:r>
              <a:rPr lang="en-US" sz="2400">
                <a:latin typeface="Times New Roman" pitchFamily="18" charset="0"/>
                <a:cs typeface="Times New Roman" pitchFamily="18" charset="0"/>
              </a:rPr>
              <a:t>. Xác định nội dung chính của đoạn văn ?</a:t>
            </a:r>
          </a:p>
          <a:p>
            <a:pPr algn="just">
              <a:lnSpc>
                <a:spcPct val="115000"/>
              </a:lnSpc>
              <a:spcAft>
                <a:spcPts val="1000"/>
              </a:spcAft>
            </a:pPr>
            <a:r>
              <a:rPr lang="en-US" sz="2400" b="1">
                <a:latin typeface="Times New Roman" pitchFamily="18" charset="0"/>
                <a:cs typeface="Times New Roman" pitchFamily="18" charset="0"/>
              </a:rPr>
              <a:t>Câu 2</a:t>
            </a:r>
            <a:r>
              <a:rPr lang="en-US" sz="2400">
                <a:latin typeface="Times New Roman" pitchFamily="18" charset="0"/>
                <a:cs typeface="Times New Roman" pitchFamily="18" charset="0"/>
              </a:rPr>
              <a:t>. Theo tác giả, tuổi thơ của Nguyên Hồng lăn lộn, cơ cực như thế nào?</a:t>
            </a:r>
          </a:p>
          <a:p>
            <a:pPr algn="just">
              <a:lnSpc>
                <a:spcPct val="115000"/>
              </a:lnSpc>
              <a:spcAft>
                <a:spcPts val="1000"/>
              </a:spcAft>
            </a:pPr>
            <a:r>
              <a:rPr lang="en-US" sz="2400" b="1">
                <a:latin typeface="Times New Roman" pitchFamily="18" charset="0"/>
                <a:cs typeface="Times New Roman" pitchFamily="18" charset="0"/>
              </a:rPr>
              <a:t>Câu 3. </a:t>
            </a:r>
            <a:r>
              <a:rPr lang="en-US" sz="2400">
                <a:latin typeface="Times New Roman" pitchFamily="18" charset="0"/>
                <a:cs typeface="Times New Roman" pitchFamily="18" charset="0"/>
              </a:rPr>
              <a:t>Theo em, những nơi, những công việc mà cậu bé Nguyên Hồng kiếm sống nói lên điều gì?</a:t>
            </a:r>
          </a:p>
          <a:p>
            <a:pPr algn="just">
              <a:lnSpc>
                <a:spcPct val="115000"/>
              </a:lnSpc>
              <a:spcAft>
                <a:spcPts val="1000"/>
              </a:spcAft>
            </a:pPr>
            <a:r>
              <a:rPr lang="en-US" sz="2400" b="1">
                <a:latin typeface="Times New Roman" pitchFamily="18" charset="0"/>
                <a:cs typeface="Times New Roman" pitchFamily="18" charset="0"/>
              </a:rPr>
              <a:t>Câu 4</a:t>
            </a:r>
            <a:r>
              <a:rPr lang="en-US" sz="2400">
                <a:latin typeface="Times New Roman" pitchFamily="18" charset="0"/>
                <a:cs typeface="Times New Roman" pitchFamily="18" charset="0"/>
              </a:rPr>
              <a:t>. Ở tuổi cắp sách đến trường, em nghĩ tuổi thơ cần những gì?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869950"/>
            <a:ext cx="11409363" cy="498951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749300" y="998538"/>
            <a:ext cx="11228388" cy="4521200"/>
          </a:xfrm>
          <a:prstGeom prst="rect">
            <a:avLst/>
          </a:prstGeom>
          <a:noFill/>
          <a:ln w="9525">
            <a:noFill/>
            <a:miter lim="800000"/>
            <a:headEnd/>
            <a:tailEnd/>
          </a:ln>
        </p:spPr>
        <p:txBody>
          <a:bodyPr>
            <a:spAutoFit/>
          </a:bodyPr>
          <a:lstStyle/>
          <a:p>
            <a:pPr algn="ctr">
              <a:lnSpc>
                <a:spcPct val="115000"/>
              </a:lnSpc>
              <a:spcAft>
                <a:spcPts val="1000"/>
              </a:spcAft>
            </a:pPr>
            <a:r>
              <a:rPr lang="en-US" sz="2400" b="1">
                <a:solidFill>
                  <a:srgbClr val="FF0000"/>
                </a:solidFill>
                <a:latin typeface="Times New Roman" pitchFamily="18" charset="0"/>
                <a:cs typeface="Times New Roman" pitchFamily="18" charset="0"/>
              </a:rPr>
              <a:t>Gợi ý trả lời</a:t>
            </a:r>
            <a:endParaRPr lang="en-US" sz="2400">
              <a:latin typeface="Times New Roman" pitchFamily="18" charset="0"/>
              <a:cs typeface="Times New Roman" pitchFamily="18" charset="0"/>
            </a:endParaRPr>
          </a:p>
          <a:p>
            <a:pPr algn="just">
              <a:lnSpc>
                <a:spcPct val="115000"/>
              </a:lnSpc>
              <a:spcAft>
                <a:spcPts val="1000"/>
              </a:spcAft>
            </a:pPr>
            <a:r>
              <a:rPr lang="en-US" sz="2400" b="1">
                <a:latin typeface="Times New Roman" pitchFamily="18" charset="0"/>
                <a:cs typeface="Times New Roman" pitchFamily="18" charset="0"/>
              </a:rPr>
              <a:t> Câu 1</a:t>
            </a:r>
            <a:r>
              <a:rPr lang="en-US" sz="2400">
                <a:latin typeface="Times New Roman" pitchFamily="18" charset="0"/>
                <a:cs typeface="Times New Roman" pitchFamily="18" charset="0"/>
              </a:rPr>
              <a:t>. Đoạn văn bản trên nói về tuổi thơ cơ cực, lang thang, bất hạnh của nhà văn Nguyên Hồng.</a:t>
            </a:r>
          </a:p>
          <a:p>
            <a:pPr algn="just">
              <a:lnSpc>
                <a:spcPct val="115000"/>
              </a:lnSpc>
              <a:spcAft>
                <a:spcPts val="1000"/>
              </a:spcAft>
            </a:pPr>
            <a:r>
              <a:rPr lang="en-US" sz="2400" b="1">
                <a:latin typeface="Times New Roman" pitchFamily="18" charset="0"/>
                <a:cs typeface="Times New Roman" pitchFamily="18" charset="0"/>
              </a:rPr>
              <a:t>Câu 2</a:t>
            </a:r>
            <a:r>
              <a:rPr lang="en-US" sz="2400">
                <a:latin typeface="Times New Roman" pitchFamily="18" charset="0"/>
                <a:cs typeface="Times New Roman" pitchFamily="18" charset="0"/>
              </a:rPr>
              <a:t>.. Theo tác giả, tuổi thơ của Nguyên Hồng lăn lộn, cơ cực :</a:t>
            </a:r>
          </a:p>
          <a:p>
            <a:pPr algn="just">
              <a:lnSpc>
                <a:spcPct val="115000"/>
              </a:lnSpc>
              <a:spcAft>
                <a:spcPts val="1000"/>
              </a:spcAft>
            </a:pPr>
            <a:r>
              <a:rPr lang="en-US" sz="2400">
                <a:latin typeface="Times New Roman" pitchFamily="18" charset="0"/>
                <a:cs typeface="Times New Roman" pitchFamily="18" charset="0"/>
              </a:rPr>
              <a:t>- Ông phải làm nhiều nghề cơ cực để kiếm sống: từ những nghề “nhỏ mọn” .</a:t>
            </a:r>
          </a:p>
          <a:p>
            <a:pPr algn="just">
              <a:lnSpc>
                <a:spcPct val="115000"/>
              </a:lnSpc>
              <a:spcAft>
                <a:spcPts val="1000"/>
              </a:spcAft>
            </a:pPr>
            <a:r>
              <a:rPr lang="en-US" sz="2400">
                <a:latin typeface="Times New Roman" pitchFamily="18" charset="0"/>
                <a:cs typeface="Times New Roman" pitchFamily="18" charset="0"/>
              </a:rPr>
              <a:t>- Những nơi ông thường đến là nơi vườn hoa, cổng chợ, bến tàu, bến ô tô, bãi đá bóng…;</a:t>
            </a:r>
          </a:p>
          <a:p>
            <a:pPr algn="just">
              <a:lnSpc>
                <a:spcPct val="115000"/>
              </a:lnSpc>
              <a:spcAft>
                <a:spcPts val="1000"/>
              </a:spcAft>
            </a:pPr>
            <a:r>
              <a:rPr lang="en-US" sz="2400">
                <a:latin typeface="Times New Roman" pitchFamily="18" charset="0"/>
                <a:cs typeface="Times New Roman" pitchFamily="18" charset="0"/>
              </a:rPr>
              <a:t>- Ông tiếp xúc với nhiều người với mọi hạng trẻ “hư hỏng” của các lớp “cặn bã”, tụi trẻ […]</a:t>
            </a:r>
            <a:r>
              <a:rPr lang="en-US" sz="2400" b="1">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 bán báo, bán xôi chè, bánh kẹo, hoa quả, bán các đồ chơi lặt vặt, đi ở bế con hay nhặt bóng quần, hoặc ăn mày, ăn cắp từ con cá, lá rau.</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004888"/>
            <a:ext cx="11261725" cy="526097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a:extLst/>
          </p:cNvPr>
          <p:cNvSpPr txBox="1"/>
          <p:nvPr/>
        </p:nvSpPr>
        <p:spPr>
          <a:xfrm>
            <a:off x="514350" y="1423988"/>
            <a:ext cx="11163300" cy="4632325"/>
          </a:xfrm>
          <a:prstGeom prst="rect">
            <a:avLst/>
          </a:prstGeom>
          <a:noFill/>
        </p:spPr>
        <p:txBody>
          <a:bodyPr>
            <a:spAutoFit/>
          </a:bodyPr>
          <a:lstStyle/>
          <a:p>
            <a:pPr algn="just">
              <a:lnSpc>
                <a:spcPct val="115000"/>
              </a:lnSpc>
              <a:spcAft>
                <a:spcPts val="1000"/>
              </a:spcAft>
            </a:pPr>
            <a:r>
              <a:rPr lang="en-US" sz="2400" b="1">
                <a:latin typeface="Times New Roman" pitchFamily="18" charset="0"/>
                <a:cs typeface="Times New Roman" pitchFamily="18" charset="0"/>
              </a:rPr>
              <a:t>Câu 3. </a:t>
            </a:r>
            <a:r>
              <a:rPr lang="en-US" sz="2400">
                <a:latin typeface="Times New Roman" pitchFamily="18" charset="0"/>
                <a:cs typeface="Times New Roman" pitchFamily="18" charset="0"/>
              </a:rPr>
              <a:t>Theo em, những nơi, những công việc mà cậu bé Nguyên Hồng kiếm sống nói lên: </a:t>
            </a:r>
            <a:endParaRPr lang="en-US" sz="2400">
              <a:latin typeface="Calibri" pitchFamily="34" charset="0"/>
              <a:cs typeface="Times New Roman" pitchFamily="18" charset="0"/>
            </a:endParaRPr>
          </a:p>
          <a:p>
            <a:pPr algn="just">
              <a:lnSpc>
                <a:spcPct val="115000"/>
              </a:lnSpc>
              <a:spcAft>
                <a:spcPts val="800"/>
              </a:spcAft>
              <a:buFont typeface="Times New Roman" pitchFamily="18" charset="0"/>
              <a:buChar char="-"/>
            </a:pPr>
            <a:r>
              <a:rPr lang="en-US" sz="2400">
                <a:latin typeface="Times New Roman" pitchFamily="18" charset="0"/>
                <a:cs typeface="Times New Roman" pitchFamily="18" charset="0"/>
              </a:rPr>
              <a:t>Tuổi thơ cơ cực, thiếu thốn cả về vật chất và tinh thần của nhà văn Nguyên Hồng.</a:t>
            </a:r>
            <a:endParaRPr lang="en-US" sz="2400">
              <a:latin typeface="Calibri" pitchFamily="34" charset="0"/>
              <a:cs typeface="Times New Roman" pitchFamily="18" charset="0"/>
            </a:endParaRPr>
          </a:p>
          <a:p>
            <a:pPr algn="just">
              <a:lnSpc>
                <a:spcPct val="115000"/>
              </a:lnSpc>
              <a:spcAft>
                <a:spcPts val="1000"/>
              </a:spcAft>
            </a:pPr>
            <a:r>
              <a:rPr lang="en-US" sz="2400" b="1">
                <a:latin typeface="Times New Roman" pitchFamily="18" charset="0"/>
                <a:cs typeface="Times New Roman" pitchFamily="18" charset="0"/>
              </a:rPr>
              <a:t>Câu 4</a:t>
            </a:r>
            <a:r>
              <a:rPr lang="en-US" sz="2400">
                <a:latin typeface="Times New Roman" pitchFamily="18" charset="0"/>
                <a:cs typeface="Times New Roman" pitchFamily="18" charset="0"/>
              </a:rPr>
              <a:t>. Ở tuổi cắp sách đến trường, em nghĩ tuổi thơ cần được:</a:t>
            </a:r>
            <a:endParaRPr lang="en-US" sz="2400">
              <a:latin typeface="Calibri" pitchFamily="34"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Sống trong tình yêu thương, chăm sóc, che chở của người thân, cần một gia đình đúng nghĩa.</a:t>
            </a:r>
            <a:endParaRPr lang="en-US" sz="2400">
              <a:latin typeface="Calibri" pitchFamily="34"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Cần được vui chơi, nô đùa, được đến trường học hành.</a:t>
            </a:r>
            <a:endParaRPr lang="en-US" sz="2400">
              <a:latin typeface="Calibri" pitchFamily="34"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Cần được quan tâm chăm sóc về vật chất và tinh thần.</a:t>
            </a:r>
            <a:endParaRPr lang="en-US" sz="2400">
              <a:latin typeface="Calibri" pitchFamily="34"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(HS đưa được ra ý kiến riêng, phù hợp là được)</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425450"/>
            <a:ext cx="4364038" cy="630238"/>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842963" y="555625"/>
            <a:ext cx="6092825" cy="461963"/>
          </a:xfrm>
          <a:prstGeom prst="rect">
            <a:avLst/>
          </a:prstGeom>
          <a:noFill/>
          <a:ln w="9525">
            <a:noFill/>
            <a:miter lim="800000"/>
            <a:headEnd/>
            <a:tailEnd/>
          </a:ln>
        </p:spPr>
        <p:txBody>
          <a:bodyPr>
            <a:spAutoFit/>
          </a:bodyPr>
          <a:lstStyle/>
          <a:p>
            <a:r>
              <a:rPr lang="da-DK" sz="2400" dirty="0" smtClean="0">
                <a:latin typeface="Times New Roman" pitchFamily="18" charset="0"/>
                <a:cs typeface="Times New Roman" pitchFamily="18" charset="0"/>
              </a:rPr>
              <a:t>Nội </a:t>
            </a:r>
            <a:r>
              <a:rPr lang="da-DK" sz="2400" dirty="0">
                <a:latin typeface="Times New Roman" pitchFamily="18" charset="0"/>
                <a:cs typeface="Times New Roman" pitchFamily="18" charset="0"/>
              </a:rPr>
              <a:t>dung ôn tập</a:t>
            </a:r>
            <a:endParaRPr lang="en-US" sz="2400" dirty="0">
              <a:latin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862761587"/>
              </p:ext>
            </p:extLst>
          </p:nvPr>
        </p:nvGraphicFramePr>
        <p:xfrm>
          <a:off x="351234" y="1185863"/>
          <a:ext cx="11476832" cy="5184777"/>
        </p:xfrm>
        <a:graphic>
          <a:graphicData uri="http://schemas.openxmlformats.org/drawingml/2006/table">
            <a:tbl>
              <a:tblPr/>
              <a:tblGrid>
                <a:gridCol w="1610352">
                  <a:extLst>
                    <a:ext uri="{9D8B030D-6E8A-4147-A177-3AD203B41FA5}">
                      <a16:colId xmlns:a16="http://schemas.microsoft.com/office/drawing/2014/main" val="20000"/>
                    </a:ext>
                  </a:extLst>
                </a:gridCol>
                <a:gridCol w="9866480">
                  <a:extLst>
                    <a:ext uri="{9D8B030D-6E8A-4147-A177-3AD203B41FA5}">
                      <a16:colId xmlns:a16="http://schemas.microsoft.com/office/drawing/2014/main" val="20001"/>
                    </a:ext>
                  </a:extLst>
                </a:gridCol>
              </a:tblGrid>
              <a:tr h="422275">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200" b="1" i="0" u="none" strike="noStrike" cap="none" normalizeH="0" baseline="0" smtClean="0">
                          <a:ln>
                            <a:noFill/>
                          </a:ln>
                          <a:solidFill>
                            <a:srgbClr val="FFFFFF"/>
                          </a:solidFill>
                          <a:effectLst/>
                          <a:latin typeface="Times New Roman" pitchFamily="18" charset="0"/>
                          <a:cs typeface="Times New Roman" pitchFamily="18" charset="0"/>
                        </a:rPr>
                        <a:t>KĨ NĂNG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200" b="1" i="0" u="none" strike="noStrike" cap="none" normalizeH="0" baseline="0" smtClean="0">
                          <a:ln>
                            <a:noFill/>
                          </a:ln>
                          <a:solidFill>
                            <a:srgbClr val="FFFFFF"/>
                          </a:solidFill>
                          <a:effectLst/>
                          <a:latin typeface="Times New Roman" pitchFamily="18" charset="0"/>
                          <a:cs typeface="Times New Roman" pitchFamily="18" charset="0"/>
                        </a:rPr>
                        <a:t>NỘI DUNG CỤ THỂ</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493838">
                <a:tc rowSpan="4">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200" b="1" i="0" u="none" strike="noStrike" cap="none" normalizeH="0" baseline="0" smtClean="0">
                          <a:ln>
                            <a:noFill/>
                          </a:ln>
                          <a:solidFill>
                            <a:srgbClr val="FFFFFF"/>
                          </a:solidFill>
                          <a:effectLst/>
                          <a:latin typeface="Times New Roman" pitchFamily="18" charset="0"/>
                          <a:cs typeface="Times New Roman" pitchFamily="18" charset="0"/>
                        </a:rPr>
                        <a:t>Đọc – hiểu văn bản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da-DK" sz="2200" b="0" i="0" u="none" strike="noStrike" cap="none" normalizeH="0" baseline="0" dirty="0" smtClean="0">
                          <a:ln>
                            <a:noFill/>
                          </a:ln>
                          <a:solidFill>
                            <a:srgbClr val="000000"/>
                          </a:solidFill>
                          <a:effectLst/>
                          <a:latin typeface="Times New Roman" pitchFamily="18" charset="0"/>
                          <a:cs typeface="Times New Roman" pitchFamily="18" charset="0"/>
                        </a:rPr>
                        <a:t>Đọc hiểu văn bản: </a:t>
                      </a:r>
                      <a:endParaRPr kumimoji="0" lang="en-US" sz="2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da-DK" sz="2200" b="0" i="0" u="none" strike="noStrike" cap="none" normalizeH="0" baseline="0" dirty="0" smtClean="0">
                          <a:ln>
                            <a:noFill/>
                          </a:ln>
                          <a:solidFill>
                            <a:srgbClr val="000000"/>
                          </a:solidFill>
                          <a:effectLst/>
                          <a:latin typeface="Times New Roman" pitchFamily="18" charset="0"/>
                          <a:cs typeface="Times New Roman" pitchFamily="18" charset="0"/>
                        </a:rPr>
                        <a:t>+Văn bản 1: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Nguyên</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Hồng</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nhà</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văn</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của</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những</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người</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cùng</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khổ</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Nguyễn</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Đăng</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Mạnh</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extLst>
                  <a:ext uri="{0D108BD9-81ED-4DB2-BD59-A6C34878D82A}">
                    <a16:rowId xmlns:a16="http://schemas.microsoft.com/office/drawing/2014/main" val="10001"/>
                  </a:ext>
                </a:extLst>
              </a:tr>
              <a:tr h="595313">
                <a:tc vMerge="1">
                  <a:txBody>
                    <a:bodyPr/>
                    <a:lstStyle/>
                    <a:p>
                      <a:endParaRPr lang="en-US"/>
                    </a:p>
                  </a:txBody>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200" b="0" i="0" u="none" strike="noStrike" cap="none" normalizeH="0" baseline="0" smtClean="0">
                          <a:ln>
                            <a:noFill/>
                          </a:ln>
                          <a:solidFill>
                            <a:srgbClr val="000000"/>
                          </a:solidFill>
                          <a:effectLst/>
                          <a:latin typeface="Times New Roman" pitchFamily="18" charset="0"/>
                          <a:cs typeface="Times New Roman" pitchFamily="18" charset="0"/>
                        </a:rPr>
                        <a:t>+ Văn bản 2: Vẻ đẹp của một bài ca dao (Hoàng Tiến Tựu)</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extLst>
                  <a:ext uri="{0D108BD9-81ED-4DB2-BD59-A6C34878D82A}">
                    <a16:rowId xmlns:a16="http://schemas.microsoft.com/office/drawing/2014/main" val="10002"/>
                  </a:ext>
                </a:extLst>
              </a:tr>
              <a:tr h="595313">
                <a:tc vMerge="1">
                  <a:txBody>
                    <a:bodyPr/>
                    <a:lstStyle/>
                    <a:p>
                      <a:endParaRPr lang="en-US"/>
                    </a:p>
                  </a:txBody>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200" b="0" i="0" u="none" strike="noStrike" cap="none" normalizeH="0" baseline="0" smtClean="0">
                          <a:ln>
                            <a:noFill/>
                          </a:ln>
                          <a:solidFill>
                            <a:srgbClr val="000000"/>
                          </a:solidFill>
                          <a:effectLst/>
                          <a:latin typeface="Times New Roman" pitchFamily="18" charset="0"/>
                          <a:cs typeface="Times New Roman" pitchFamily="18" charset="0"/>
                        </a:rPr>
                        <a:t>Thực hành Tiếng Việt: ý nghĩa và tác dụng của thành ngữ và dấu chấm phẩy.</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extLst>
                  <a:ext uri="{0D108BD9-81ED-4DB2-BD59-A6C34878D82A}">
                    <a16:rowId xmlns:a16="http://schemas.microsoft.com/office/drawing/2014/main" val="10003"/>
                  </a:ext>
                </a:extLst>
              </a:tr>
              <a:tr h="1060450">
                <a:tc vMerge="1">
                  <a:txBody>
                    <a:bodyPr/>
                    <a:lstStyle/>
                    <a:p>
                      <a:endParaRPr lang="en-US"/>
                    </a:p>
                  </a:txBody>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da-DK" sz="2200" b="0" i="0" u="none" strike="noStrike" cap="none" normalizeH="0" baseline="0" smtClean="0">
                          <a:ln>
                            <a:noFill/>
                          </a:ln>
                          <a:solidFill>
                            <a:srgbClr val="000000"/>
                          </a:solidFill>
                          <a:effectLst/>
                          <a:latin typeface="Times New Roman" pitchFamily="18" charset="0"/>
                          <a:cs typeface="Times New Roman" pitchFamily="18" charset="0"/>
                        </a:rPr>
                        <a:t>Thực hành đọc hiểu: </a:t>
                      </a:r>
                      <a:endParaRPr kumimoji="0" lang="en-US" sz="2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da-DK" sz="2200" b="0" i="0" u="none" strike="noStrike" cap="none" normalizeH="0" baseline="0" smtClean="0">
                          <a:ln>
                            <a:noFill/>
                          </a:ln>
                          <a:solidFill>
                            <a:srgbClr val="000000"/>
                          </a:solidFill>
                          <a:effectLst/>
                          <a:latin typeface="Times New Roman" pitchFamily="18" charset="0"/>
                          <a:cs typeface="Times New Roman" pitchFamily="18" charset="0"/>
                        </a:rPr>
                        <a:t>+ Văn bản: </a:t>
                      </a:r>
                      <a:r>
                        <a:rPr kumimoji="0" lang="en-US" sz="2200" b="0" i="0" u="none" strike="noStrike" cap="none" normalizeH="0" baseline="0" smtClean="0">
                          <a:ln>
                            <a:noFill/>
                          </a:ln>
                          <a:solidFill>
                            <a:srgbClr val="000000"/>
                          </a:solidFill>
                          <a:effectLst/>
                          <a:latin typeface="Times New Roman" pitchFamily="18" charset="0"/>
                          <a:cs typeface="Times New Roman" pitchFamily="18" charset="0"/>
                        </a:rPr>
                        <a:t>Thánh Gióng – tượng đài vĩnh cửu của lòng yêu nước (Bùi Mạnh Nhị)</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extLst>
                  <a:ext uri="{0D108BD9-81ED-4DB2-BD59-A6C34878D82A}">
                    <a16:rowId xmlns:a16="http://schemas.microsoft.com/office/drawing/2014/main" val="10004"/>
                  </a:ext>
                </a:extLst>
              </a:tr>
              <a:tr h="5953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200" b="1" i="0" u="none" strike="noStrike" cap="none" normalizeH="0" baseline="0" smtClean="0">
                          <a:ln>
                            <a:noFill/>
                          </a:ln>
                          <a:solidFill>
                            <a:srgbClr val="FFFFFF"/>
                          </a:solidFill>
                          <a:effectLst/>
                          <a:latin typeface="Times New Roman" pitchFamily="18" charset="0"/>
                          <a:cs typeface="Times New Roman" pitchFamily="18" charset="0"/>
                        </a:rPr>
                        <a:t>Viết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200" b="0" i="0" u="none" strike="noStrike" cap="none" normalizeH="0" baseline="0" smtClean="0">
                          <a:ln>
                            <a:noFill/>
                          </a:ln>
                          <a:solidFill>
                            <a:srgbClr val="000000"/>
                          </a:solidFill>
                          <a:effectLst/>
                          <a:latin typeface="Times New Roman" pitchFamily="18" charset="0"/>
                          <a:cs typeface="Times New Roman" pitchFamily="18" charset="0"/>
                        </a:rPr>
                        <a:t>Viết: Viết đoạn văn nêu cảm nghĩ về một bài thơ lục bát.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extLst>
                  <a:ext uri="{0D108BD9-81ED-4DB2-BD59-A6C34878D82A}">
                    <a16:rowId xmlns:a16="http://schemas.microsoft.com/office/drawing/2014/main" val="10005"/>
                  </a:ext>
                </a:extLst>
              </a:tr>
              <a:tr h="422275">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200" b="1" i="0" u="none" strike="noStrike" cap="none" normalizeH="0" baseline="0" smtClean="0">
                          <a:ln>
                            <a:noFill/>
                          </a:ln>
                          <a:solidFill>
                            <a:srgbClr val="FFFFFF"/>
                          </a:solidFill>
                          <a:effectLst/>
                          <a:latin typeface="Times New Roman" pitchFamily="18" charset="0"/>
                          <a:cs typeface="Times New Roman" pitchFamily="18" charset="0"/>
                        </a:rPr>
                        <a:t>Nói và nghe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Nói</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và</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nghe</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Trình</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bày</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ý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kiến</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về</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một</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vấn</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200" b="0" i="0" u="none" strike="noStrike" cap="none" normalizeH="0" baseline="0" dirty="0" err="1" smtClean="0">
                          <a:ln>
                            <a:noFill/>
                          </a:ln>
                          <a:solidFill>
                            <a:srgbClr val="000000"/>
                          </a:solidFill>
                          <a:effectLst/>
                          <a:latin typeface="Times New Roman" pitchFamily="18" charset="0"/>
                          <a:cs typeface="Times New Roman" pitchFamily="18" charset="0"/>
                        </a:rPr>
                        <a:t>đề</a:t>
                      </a:r>
                      <a:r>
                        <a:rPr kumimoji="0" lang="en-US" sz="2200" b="0" i="0" u="none" strike="noStrike" cap="none" normalizeH="0" baseline="0" dirty="0" smtClean="0">
                          <a:ln>
                            <a:noFill/>
                          </a:ln>
                          <a:solidFill>
                            <a:srgbClr val="000000"/>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barn(inVertical)">
                                      <p:cBhvr>
                                        <p:cTn id="10" dur="5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478000" y="211211"/>
            <a:ext cx="4032250"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dirty="0">
              <a:latin typeface="Times New Roman" pitchFamily="18" charset="0"/>
              <a:cs typeface="Times New Roman" pitchFamily="18" charset="0"/>
            </a:endParaRPr>
          </a:p>
          <a:p>
            <a:pPr algn="ctr" eaLnBrk="0" hangingPunct="0"/>
            <a:endParaRPr lang="en-US" altLang="en-US" sz="2400" dirty="0">
              <a:latin typeface="Times New Roman" pitchFamily="18" charset="0"/>
              <a:cs typeface="Times New Roman" pitchFamily="18" charset="0"/>
            </a:endParaRPr>
          </a:p>
        </p:txBody>
      </p:sp>
      <p:sp>
        <p:nvSpPr>
          <p:cNvPr id="6" name="TextBox 5">
            <a:extLst/>
          </p:cNvPr>
          <p:cNvSpPr txBox="1"/>
          <p:nvPr/>
        </p:nvSpPr>
        <p:spPr>
          <a:xfrm>
            <a:off x="4478000" y="-287326"/>
            <a:ext cx="6093500" cy="1070037"/>
          </a:xfrm>
          <a:prstGeom prst="rect">
            <a:avLst/>
          </a:prstGeom>
          <a:noFill/>
        </p:spPr>
        <p:txBody>
          <a:bodyPr>
            <a:spAutoFit/>
          </a:bodyPr>
          <a:lstStyle/>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ĐỀ ĐỌC HIỂU SỐ </a:t>
            </a:r>
            <a:r>
              <a:rPr lang="en-US" sz="2400" b="1" dirty="0" smtClean="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3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a:spLocks noChangeArrowheads="1"/>
          </p:cNvSpPr>
          <p:nvPr/>
        </p:nvSpPr>
        <p:spPr bwMode="auto">
          <a:xfrm>
            <a:off x="478301" y="155800"/>
            <a:ext cx="11390777" cy="6863417"/>
          </a:xfrm>
          <a:prstGeom prst="rect">
            <a:avLst/>
          </a:prstGeom>
          <a:noFill/>
          <a:ln w="9525">
            <a:noFill/>
            <a:miter lim="800000"/>
            <a:headEnd/>
            <a:tailEnd/>
          </a:ln>
        </p:spPr>
        <p:txBody>
          <a:bodyPr wrap="square" anchor="ctr">
            <a:spAutoFit/>
          </a:bodyPr>
          <a:lstStyle/>
          <a:p>
            <a:pPr indent="457200" algn="just" eaLnBrk="0" hangingPunct="0"/>
            <a:endParaRPr lang="en-US" altLang="en-US" sz="2000" b="1" dirty="0" smtClean="0">
              <a:latin typeface="Times New Roman" pitchFamily="18" charset="0"/>
              <a:cs typeface="Times New Roman" pitchFamily="18" charset="0"/>
            </a:endParaRPr>
          </a:p>
          <a:p>
            <a:pPr indent="457200" algn="just" eaLnBrk="0" hangingPunct="0"/>
            <a:endParaRPr lang="en-US" altLang="en-US" sz="2000" b="1" dirty="0">
              <a:latin typeface="Times New Roman" pitchFamily="18" charset="0"/>
              <a:cs typeface="Times New Roman" pitchFamily="18" charset="0"/>
            </a:endParaRPr>
          </a:p>
          <a:p>
            <a:pPr indent="457200" algn="just" eaLnBrk="0" hangingPunct="0"/>
            <a:r>
              <a:rPr lang="en-US" altLang="en-US" sz="2000" b="1" dirty="0" err="1" smtClean="0">
                <a:latin typeface="Times New Roman" pitchFamily="18" charset="0"/>
                <a:cs typeface="Times New Roman" pitchFamily="18" charset="0"/>
              </a:rPr>
              <a:t>Đọc</a:t>
            </a:r>
            <a:r>
              <a:rPr lang="en-US" altLang="en-US" sz="2000" b="1" dirty="0" smtClean="0">
                <a:latin typeface="Times New Roman" pitchFamily="18" charset="0"/>
                <a:cs typeface="Times New Roman" pitchFamily="18" charset="0"/>
              </a:rPr>
              <a:t> </a:t>
            </a:r>
            <a:r>
              <a:rPr lang="en-US" altLang="en-US" sz="2000" b="1" dirty="0" err="1">
                <a:latin typeface="Times New Roman" pitchFamily="18" charset="0"/>
                <a:cs typeface="Times New Roman" pitchFamily="18" charset="0"/>
              </a:rPr>
              <a:t>đoạn</a:t>
            </a:r>
            <a:r>
              <a:rPr lang="en-US" altLang="en-US" sz="2000" b="1" dirty="0">
                <a:latin typeface="Times New Roman" pitchFamily="18" charset="0"/>
                <a:cs typeface="Times New Roman" pitchFamily="18" charset="0"/>
              </a:rPr>
              <a:t> </a:t>
            </a:r>
            <a:r>
              <a:rPr lang="en-US" altLang="en-US" sz="2000" b="1" dirty="0" err="1">
                <a:latin typeface="Times New Roman" pitchFamily="18" charset="0"/>
                <a:cs typeface="Times New Roman" pitchFamily="18" charset="0"/>
              </a:rPr>
              <a:t>văn</a:t>
            </a:r>
            <a:r>
              <a:rPr lang="en-US" altLang="en-US" sz="2000" b="1" dirty="0">
                <a:latin typeface="Times New Roman" pitchFamily="18" charset="0"/>
                <a:cs typeface="Times New Roman" pitchFamily="18" charset="0"/>
              </a:rPr>
              <a:t> </a:t>
            </a:r>
            <a:r>
              <a:rPr lang="en-US" altLang="en-US" sz="2000" b="1" dirty="0" err="1">
                <a:latin typeface="Times New Roman" pitchFamily="18" charset="0"/>
                <a:cs typeface="Times New Roman" pitchFamily="18" charset="0"/>
              </a:rPr>
              <a:t>sau</a:t>
            </a:r>
            <a:r>
              <a:rPr lang="en-US" altLang="en-US" sz="2000" b="1" dirty="0">
                <a:latin typeface="Times New Roman" pitchFamily="18" charset="0"/>
                <a:cs typeface="Times New Roman" pitchFamily="18" charset="0"/>
              </a:rPr>
              <a:t> </a:t>
            </a:r>
            <a:r>
              <a:rPr lang="en-US" altLang="en-US" sz="2000" b="1" dirty="0" err="1">
                <a:latin typeface="Times New Roman" pitchFamily="18" charset="0"/>
                <a:cs typeface="Times New Roman" pitchFamily="18" charset="0"/>
              </a:rPr>
              <a:t>và</a:t>
            </a:r>
            <a:r>
              <a:rPr lang="en-US" altLang="en-US" sz="2000" b="1" dirty="0">
                <a:latin typeface="Times New Roman" pitchFamily="18" charset="0"/>
                <a:cs typeface="Times New Roman" pitchFamily="18" charset="0"/>
              </a:rPr>
              <a:t> </a:t>
            </a:r>
            <a:r>
              <a:rPr lang="en-US" altLang="en-US" sz="2000" b="1" dirty="0" err="1">
                <a:latin typeface="Times New Roman" pitchFamily="18" charset="0"/>
                <a:cs typeface="Times New Roman" pitchFamily="18" charset="0"/>
              </a:rPr>
              <a:t>trả</a:t>
            </a:r>
            <a:r>
              <a:rPr lang="en-US" altLang="en-US" sz="2000" b="1" dirty="0">
                <a:latin typeface="Times New Roman" pitchFamily="18" charset="0"/>
                <a:cs typeface="Times New Roman" pitchFamily="18" charset="0"/>
              </a:rPr>
              <a:t> </a:t>
            </a:r>
            <a:r>
              <a:rPr lang="en-US" altLang="en-US" sz="2000" b="1" dirty="0" err="1">
                <a:latin typeface="Times New Roman" pitchFamily="18" charset="0"/>
                <a:cs typeface="Times New Roman" pitchFamily="18" charset="0"/>
              </a:rPr>
              <a:t>lời</a:t>
            </a:r>
            <a:r>
              <a:rPr lang="en-US" altLang="en-US" sz="2000" b="1" dirty="0">
                <a:latin typeface="Times New Roman" pitchFamily="18" charset="0"/>
                <a:cs typeface="Times New Roman" pitchFamily="18" charset="0"/>
              </a:rPr>
              <a:t> </a:t>
            </a:r>
            <a:r>
              <a:rPr lang="en-US" altLang="en-US" sz="2000" b="1" dirty="0" err="1">
                <a:latin typeface="Times New Roman" pitchFamily="18" charset="0"/>
                <a:cs typeface="Times New Roman" pitchFamily="18" charset="0"/>
              </a:rPr>
              <a:t>các</a:t>
            </a:r>
            <a:r>
              <a:rPr lang="en-US" altLang="en-US" sz="2000" b="1" dirty="0">
                <a:latin typeface="Times New Roman" pitchFamily="18" charset="0"/>
                <a:cs typeface="Times New Roman" pitchFamily="18" charset="0"/>
              </a:rPr>
              <a:t> </a:t>
            </a:r>
            <a:r>
              <a:rPr lang="en-US" altLang="en-US" sz="2000" b="1" dirty="0" err="1">
                <a:latin typeface="Times New Roman" pitchFamily="18" charset="0"/>
                <a:cs typeface="Times New Roman" pitchFamily="18" charset="0"/>
              </a:rPr>
              <a:t>câu</a:t>
            </a:r>
            <a:r>
              <a:rPr lang="en-US" altLang="en-US" sz="2000" b="1" dirty="0">
                <a:latin typeface="Times New Roman" pitchFamily="18" charset="0"/>
                <a:cs typeface="Times New Roman" pitchFamily="18" charset="0"/>
              </a:rPr>
              <a:t> </a:t>
            </a:r>
            <a:r>
              <a:rPr lang="en-US" altLang="en-US" sz="2000" b="1" dirty="0" err="1">
                <a:latin typeface="Times New Roman" pitchFamily="18" charset="0"/>
                <a:cs typeface="Times New Roman" pitchFamily="18" charset="0"/>
              </a:rPr>
              <a:t>hỏi</a:t>
            </a:r>
            <a:r>
              <a:rPr lang="en-US" altLang="en-US" sz="2000" b="1" dirty="0">
                <a:latin typeface="Times New Roman" pitchFamily="18" charset="0"/>
                <a:cs typeface="Times New Roman" pitchFamily="18" charset="0"/>
              </a:rPr>
              <a:t>:</a:t>
            </a:r>
            <a:endParaRPr lang="en-US" altLang="en-US" sz="2000" dirty="0">
              <a:latin typeface="Times New Roman" pitchFamily="18" charset="0"/>
              <a:cs typeface="Times New Roman" pitchFamily="18" charset="0"/>
            </a:endParaRPr>
          </a:p>
          <a:p>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Đọc</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Sủn</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đỉnh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núi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nuôi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dưỡng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bồi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đắp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đẹp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ấy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ông</a:t>
            </a:r>
            <a:r>
              <a:rPr lang="en-US" sz="2000" dirty="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Trước</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núi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lớn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tỉnh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nhỏ</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ấy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cỏ</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núi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đắm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đẹp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sườn</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nơi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a:t>
            </a:r>
          </a:p>
          <a:p>
            <a:pPr indent="2054225"/>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đỉnh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núi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a:t>
            </a:r>
            <a:endParaRPr lang="en-US" sz="2000" dirty="0">
              <a:latin typeface="Times New Roman" panose="02020603050405020304" pitchFamily="18" charset="0"/>
              <a:cs typeface="Times New Roman" panose="02020603050405020304" pitchFamily="18" charset="0"/>
            </a:endParaRPr>
          </a:p>
          <a:p>
            <a:pPr indent="2054225"/>
            <a:r>
              <a:rPr lang="en-US" sz="2000" dirty="0" err="1">
                <a:latin typeface="Times New Roman" panose="02020603050405020304" pitchFamily="18" charset="0"/>
                <a:cs typeface="Times New Roman" panose="02020603050405020304" pitchFamily="18" charset="0"/>
              </a:rPr>
              <a:t>Rừng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núi</a:t>
            </a:r>
            <a:endParaRPr lang="en-US" sz="2000" dirty="0">
              <a:latin typeface="Times New Roman" panose="02020603050405020304" pitchFamily="18" charset="0"/>
              <a:cs typeface="Times New Roman" panose="02020603050405020304" pitchFamily="18" charset="0"/>
            </a:endParaRPr>
          </a:p>
          <a:p>
            <a:pPr indent="2054225"/>
            <a:r>
              <a:rPr lang="en-US" sz="2000" dirty="0" err="1">
                <a:latin typeface="Times New Roman" panose="02020603050405020304" pitchFamily="18" charset="0"/>
                <a:cs typeface="Times New Roman" panose="02020603050405020304" pitchFamily="18" charset="0"/>
              </a:rPr>
              <a:t>Nâng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mạch</a:t>
            </a:r>
            <a:endParaRPr lang="en-US" sz="2000" dirty="0">
              <a:latin typeface="Times New Roman" panose="02020603050405020304" pitchFamily="18" charset="0"/>
              <a:cs typeface="Times New Roman" panose="02020603050405020304" pitchFamily="18" charset="0"/>
            </a:endParaRPr>
          </a:p>
          <a:p>
            <a:pPr indent="2054225"/>
            <a:r>
              <a:rPr lang="en-US" sz="2000" dirty="0" err="1">
                <a:latin typeface="Times New Roman" panose="02020603050405020304" pitchFamily="18" charset="0"/>
                <a:cs typeface="Times New Roman" panose="02020603050405020304" pitchFamily="18" charset="0"/>
              </a:rPr>
              <a:t>Rừng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vạm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vỡ</a:t>
            </a:r>
            <a:endParaRPr lang="en-US" sz="2000" dirty="0">
              <a:latin typeface="Times New Roman" panose="02020603050405020304" pitchFamily="18" charset="0"/>
              <a:cs typeface="Times New Roman" panose="02020603050405020304" pitchFamily="18" charset="0"/>
            </a:endParaRPr>
          </a:p>
          <a:p>
            <a:pPr indent="2054225"/>
            <a:r>
              <a:rPr lang="en-US" sz="2000" dirty="0">
                <a:latin typeface="Times New Roman" panose="02020603050405020304" pitchFamily="18" charset="0"/>
                <a:cs typeface="Times New Roman" panose="02020603050405020304" pitchFamily="18" charset="0"/>
              </a:rPr>
              <a:t>Quay </a:t>
            </a:r>
            <a:r>
              <a:rPr lang="en-US" sz="2000" dirty="0" err="1">
                <a:latin typeface="Times New Roman" panose="02020603050405020304" pitchFamily="18" charset="0"/>
                <a:cs typeface="Times New Roman" panose="02020603050405020304" pitchFamily="18" charset="0"/>
              </a:rPr>
              <a:t>mình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đường</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Đỉnh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núi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liệt</a:t>
            </a:r>
            <a:r>
              <a:rPr lang="en-US"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Khi</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lớn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cậu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chắc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hẳn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hạn</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nữa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Mặt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dặm</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đến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ùa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hồn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khoáng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phía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quốc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nuôi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dưỡng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bồi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đắp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trầm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ca </a:t>
            </a:r>
            <a:r>
              <a:rPr lang="en-US" sz="2000" dirty="0" err="1">
                <a:latin typeface="Times New Roman" panose="02020603050405020304" pitchFamily="18" charset="0"/>
                <a:cs typeface="Times New Roman" panose="02020603050405020304" pitchFamily="18" charset="0"/>
              </a:rPr>
              <a:t>khúc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p:txBody>
      </p:sp>
      <p:pic>
        <p:nvPicPr>
          <p:cNvPr id="38916"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00475" y="2600325"/>
            <a:ext cx="146050" cy="142875"/>
          </a:xfrm>
          <a:prstGeom prst="rect">
            <a:avLst/>
          </a:prstGeom>
          <a:noFill/>
          <a:ln w="9525">
            <a:noFill/>
            <a:miter lim="800000"/>
            <a:headEnd/>
            <a:tailEnd/>
          </a:ln>
        </p:spPr>
      </p:pic>
      <p:sp>
        <p:nvSpPr>
          <p:cNvPr id="2" name="Oval 1"/>
          <p:cNvSpPr/>
          <p:nvPr/>
        </p:nvSpPr>
        <p:spPr>
          <a:xfrm>
            <a:off x="1" y="-37855"/>
            <a:ext cx="3868616" cy="62865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solidFill>
                  <a:srgbClr val="FF0000"/>
                </a:solidFill>
                <a:latin typeface="Times New Roman" panose="02020603050405020304" pitchFamily="18" charset="0"/>
                <a:cs typeface="Times New Roman" panose="02020603050405020304" pitchFamily="18" charset="0"/>
              </a:rPr>
              <a:t>Đọc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hiểu</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ngoài</a:t>
            </a:r>
            <a:r>
              <a:rPr lang="en-US" sz="2000" b="1" dirty="0" smtClean="0">
                <a:solidFill>
                  <a:srgbClr val="FF0000"/>
                </a:solidFill>
                <a:latin typeface="Times New Roman" panose="02020603050405020304" pitchFamily="18" charset="0"/>
                <a:cs typeface="Times New Roman" panose="02020603050405020304" pitchFamily="18" charset="0"/>
              </a:rPr>
              <a:t> SGK:</a:t>
            </a:r>
            <a:endParaRPr lang="en-US"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74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arn(inVertical)">
                                      <p:cBhvr>
                                        <p:cTn id="10" dur="500"/>
                                        <p:tgtEl>
                                          <p:spTgt spid="6">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464023" y="409433"/>
            <a:ext cx="10385947" cy="5632311"/>
          </a:xfrm>
          <a:prstGeom prst="rect">
            <a:avLst/>
          </a:prstGeom>
          <a:noFill/>
          <a:ln w="9525">
            <a:noFill/>
            <a:miter lim="800000"/>
            <a:headEnd/>
            <a:tailEnd/>
          </a:ln>
        </p:spPr>
        <p:txBody>
          <a:bodyPr wrap="square">
            <a:spAutoFit/>
          </a:bodyPr>
          <a:lstStyle/>
          <a:p>
            <a:pPr indent="2797175"/>
            <a:r>
              <a:rPr lang="en-US" dirty="0" err="1" smtClean="0"/>
              <a:t>Chiều</a:t>
            </a:r>
            <a:r>
              <a:rPr lang="en-US" dirty="0" smtClean="0"/>
              <a:t> </a:t>
            </a:r>
            <a:r>
              <a:rPr lang="en-US" dirty="0" err="1"/>
              <a:t>biên</a:t>
            </a:r>
            <a:r>
              <a:rPr lang="en-US" dirty="0"/>
              <a:t> </a:t>
            </a:r>
            <a:r>
              <a:rPr lang="en-US" dirty="0" err="1"/>
              <a:t>giới</a:t>
            </a:r>
            <a:r>
              <a:rPr lang="en-US" dirty="0"/>
              <a:t> </a:t>
            </a:r>
            <a:r>
              <a:rPr lang="en-US" dirty="0" err="1"/>
              <a:t>em</a:t>
            </a:r>
            <a:r>
              <a:rPr lang="en-US" dirty="0"/>
              <a:t> </a:t>
            </a:r>
            <a:r>
              <a:rPr lang="en-US" dirty="0" err="1"/>
              <a:t>ơi</a:t>
            </a:r>
            <a:endParaRPr lang="en-US" dirty="0"/>
          </a:p>
          <a:p>
            <a:pPr indent="2797175"/>
            <a:r>
              <a:rPr lang="en-US" dirty="0" err="1"/>
              <a:t>Có</a:t>
            </a:r>
            <a:r>
              <a:rPr lang="en-US" dirty="0"/>
              <a:t> </a:t>
            </a:r>
            <a:r>
              <a:rPr lang="en-US" dirty="0" err="1"/>
              <a:t>nơi</a:t>
            </a:r>
            <a:r>
              <a:rPr lang="en-US" dirty="0"/>
              <a:t> </a:t>
            </a:r>
            <a:r>
              <a:rPr lang="en-US" dirty="0" err="1"/>
              <a:t>nào</a:t>
            </a:r>
            <a:r>
              <a:rPr lang="en-US" dirty="0"/>
              <a:t> </a:t>
            </a:r>
            <a:r>
              <a:rPr lang="en-US" dirty="0" err="1"/>
              <a:t>cao</a:t>
            </a:r>
            <a:r>
              <a:rPr lang="en-US" dirty="0"/>
              <a:t> </a:t>
            </a:r>
            <a:r>
              <a:rPr lang="en-US" dirty="0" err="1"/>
              <a:t>hơn</a:t>
            </a:r>
            <a:endParaRPr lang="en-US" dirty="0"/>
          </a:p>
          <a:p>
            <a:pPr indent="2797175"/>
            <a:r>
              <a:rPr lang="en-US" dirty="0" err="1"/>
              <a:t>Như</a:t>
            </a:r>
            <a:r>
              <a:rPr lang="en-US" dirty="0"/>
              <a:t> </a:t>
            </a:r>
            <a:r>
              <a:rPr lang="en-US" dirty="0" err="1"/>
              <a:t>đầu</a:t>
            </a:r>
            <a:r>
              <a:rPr lang="en-US" dirty="0"/>
              <a:t> </a:t>
            </a:r>
            <a:r>
              <a:rPr lang="en-US" dirty="0" err="1"/>
              <a:t>sông</a:t>
            </a:r>
            <a:r>
              <a:rPr lang="en-US" dirty="0"/>
              <a:t> </a:t>
            </a:r>
            <a:r>
              <a:rPr lang="en-US" dirty="0" err="1"/>
              <a:t>đầu</a:t>
            </a:r>
            <a:r>
              <a:rPr lang="en-US" dirty="0"/>
              <a:t> </a:t>
            </a:r>
            <a:r>
              <a:rPr lang="en-US" dirty="0" err="1" smtClean="0"/>
              <a:t>suốI</a:t>
            </a:r>
            <a:endParaRPr lang="en-US" dirty="0"/>
          </a:p>
          <a:p>
            <a:pPr indent="2797175"/>
            <a:r>
              <a:rPr lang="en-US" dirty="0" err="1"/>
              <a:t>Như</a:t>
            </a:r>
            <a:r>
              <a:rPr lang="en-US" dirty="0"/>
              <a:t> </a:t>
            </a:r>
            <a:r>
              <a:rPr lang="en-US" dirty="0" err="1"/>
              <a:t>đầu</a:t>
            </a:r>
            <a:r>
              <a:rPr lang="en-US" dirty="0"/>
              <a:t> </a:t>
            </a:r>
            <a:r>
              <a:rPr lang="en-US" dirty="0" err="1"/>
              <a:t>mây</a:t>
            </a:r>
            <a:r>
              <a:rPr lang="en-US" dirty="0"/>
              <a:t> </a:t>
            </a:r>
            <a:r>
              <a:rPr lang="en-US" dirty="0" err="1"/>
              <a:t>đầu</a:t>
            </a:r>
            <a:r>
              <a:rPr lang="en-US" dirty="0"/>
              <a:t> </a:t>
            </a:r>
            <a:r>
              <a:rPr lang="en-US" dirty="0" err="1"/>
              <a:t>gió</a:t>
            </a:r>
            <a:endParaRPr lang="en-US" dirty="0"/>
          </a:p>
          <a:p>
            <a:pPr indent="2797175"/>
            <a:r>
              <a:rPr lang="en-US" dirty="0" err="1"/>
              <a:t>Như</a:t>
            </a:r>
            <a:r>
              <a:rPr lang="en-US" dirty="0"/>
              <a:t> </a:t>
            </a:r>
            <a:r>
              <a:rPr lang="en-US" dirty="0" err="1"/>
              <a:t>quê</a:t>
            </a:r>
            <a:r>
              <a:rPr lang="en-US" dirty="0"/>
              <a:t> ta </a:t>
            </a:r>
            <a:r>
              <a:rPr lang="en-US" dirty="0" err="1"/>
              <a:t>ngọn</a:t>
            </a:r>
            <a:r>
              <a:rPr lang="en-US" dirty="0"/>
              <a:t> </a:t>
            </a:r>
            <a:r>
              <a:rPr lang="en-US" dirty="0" err="1"/>
              <a:t>núi</a:t>
            </a:r>
            <a:endParaRPr lang="en-US" dirty="0"/>
          </a:p>
          <a:p>
            <a:pPr indent="2797175"/>
            <a:r>
              <a:rPr lang="en-US" dirty="0" err="1"/>
              <a:t>Như</a:t>
            </a:r>
            <a:r>
              <a:rPr lang="en-US" dirty="0"/>
              <a:t> </a:t>
            </a:r>
            <a:r>
              <a:rPr lang="en-US" dirty="0" err="1"/>
              <a:t>đất</a:t>
            </a:r>
            <a:r>
              <a:rPr lang="en-US" dirty="0"/>
              <a:t> </a:t>
            </a:r>
            <a:r>
              <a:rPr lang="en-US" dirty="0" err="1"/>
              <a:t>trời</a:t>
            </a:r>
            <a:r>
              <a:rPr lang="en-US" dirty="0"/>
              <a:t> </a:t>
            </a:r>
            <a:r>
              <a:rPr lang="en-US" dirty="0" err="1"/>
              <a:t>biên</a:t>
            </a:r>
            <a:r>
              <a:rPr lang="en-US" dirty="0"/>
              <a:t> </a:t>
            </a:r>
            <a:r>
              <a:rPr lang="en-US" dirty="0" err="1"/>
              <a:t>cương</a:t>
            </a:r>
            <a:r>
              <a:rPr lang="en-US" dirty="0"/>
              <a:t>.</a:t>
            </a:r>
          </a:p>
          <a:p>
            <a:pPr indent="2797175"/>
            <a:r>
              <a:rPr lang="en-US" dirty="0"/>
              <a:t>(</a:t>
            </a:r>
            <a:r>
              <a:rPr lang="en-US" dirty="0" err="1"/>
              <a:t>Chiều</a:t>
            </a:r>
            <a:r>
              <a:rPr lang="en-US" dirty="0"/>
              <a:t> </a:t>
            </a:r>
            <a:r>
              <a:rPr lang="en-US" dirty="0" err="1"/>
              <a:t>biên</a:t>
            </a:r>
            <a:r>
              <a:rPr lang="en-US" dirty="0"/>
              <a:t> </a:t>
            </a:r>
            <a:r>
              <a:rPr lang="en-US" dirty="0" err="1"/>
              <a:t>giới</a:t>
            </a:r>
            <a:r>
              <a:rPr lang="en-US" dirty="0"/>
              <a:t>)</a:t>
            </a:r>
          </a:p>
          <a:p>
            <a:r>
              <a:rPr lang="en-US" dirty="0" smtClean="0"/>
              <a:t>	</a:t>
            </a:r>
            <a:r>
              <a:rPr lang="en-US" dirty="0" err="1" smtClean="0"/>
              <a:t>Dù</a:t>
            </a:r>
            <a:r>
              <a:rPr lang="en-US" dirty="0" smtClean="0"/>
              <a:t> </a:t>
            </a:r>
            <a:r>
              <a:rPr lang="en-US" dirty="0" err="1"/>
              <a:t>có</a:t>
            </a:r>
            <a:r>
              <a:rPr lang="en-US" dirty="0"/>
              <a:t> </a:t>
            </a:r>
            <a:r>
              <a:rPr lang="en-US" dirty="0" err="1"/>
              <a:t>đi</a:t>
            </a:r>
            <a:r>
              <a:rPr lang="en-US" dirty="0"/>
              <a:t> </a:t>
            </a:r>
            <a:r>
              <a:rPr lang="en-US" dirty="0" err="1"/>
              <a:t>khắp</a:t>
            </a:r>
            <a:r>
              <a:rPr lang="en-US" dirty="0"/>
              <a:t> </a:t>
            </a:r>
            <a:r>
              <a:rPr lang="en-US" dirty="0" err="1"/>
              <a:t>mọi</a:t>
            </a:r>
            <a:r>
              <a:rPr lang="en-US" dirty="0"/>
              <a:t> </a:t>
            </a:r>
            <a:r>
              <a:rPr lang="en-US" dirty="0" err="1"/>
              <a:t>nẻo</a:t>
            </a:r>
            <a:r>
              <a:rPr lang="en-US" dirty="0"/>
              <a:t> </a:t>
            </a:r>
            <a:r>
              <a:rPr lang="en-US" dirty="0" err="1"/>
              <a:t>đường</a:t>
            </a:r>
            <a:r>
              <a:rPr lang="en-US" dirty="0"/>
              <a:t>, </a:t>
            </a:r>
            <a:r>
              <a:rPr lang="en-US" dirty="0" err="1"/>
              <a:t>những</a:t>
            </a:r>
            <a:r>
              <a:rPr lang="en-US" dirty="0"/>
              <a:t> </a:t>
            </a:r>
            <a:r>
              <a:rPr lang="en-US" dirty="0" err="1"/>
              <a:t>sườn</a:t>
            </a:r>
            <a:r>
              <a:rPr lang="en-US" dirty="0"/>
              <a:t> non, </a:t>
            </a:r>
            <a:r>
              <a:rPr lang="en-US" dirty="0" err="1"/>
              <a:t>dốc</a:t>
            </a:r>
            <a:r>
              <a:rPr lang="en-US" dirty="0"/>
              <a:t> </a:t>
            </a:r>
            <a:r>
              <a:rPr lang="en-US" dirty="0" err="1"/>
              <a:t>núi</a:t>
            </a:r>
            <a:r>
              <a:rPr lang="en-US" dirty="0"/>
              <a:t>, </a:t>
            </a:r>
            <a:r>
              <a:rPr lang="en-US" dirty="0" err="1"/>
              <a:t>những</a:t>
            </a:r>
            <a:r>
              <a:rPr lang="en-US" dirty="0"/>
              <a:t> </a:t>
            </a:r>
            <a:r>
              <a:rPr lang="en-US" dirty="0" err="1"/>
              <a:t>miền</a:t>
            </a:r>
            <a:r>
              <a:rPr lang="en-US" dirty="0"/>
              <a:t> </a:t>
            </a:r>
            <a:r>
              <a:rPr lang="en-US" dirty="0" err="1"/>
              <a:t>thác</a:t>
            </a:r>
            <a:r>
              <a:rPr lang="en-US" dirty="0"/>
              <a:t> </a:t>
            </a:r>
            <a:r>
              <a:rPr lang="en-US" dirty="0" err="1"/>
              <a:t>đổ</a:t>
            </a:r>
            <a:r>
              <a:rPr lang="en-US" dirty="0"/>
              <a:t> </a:t>
            </a:r>
            <a:r>
              <a:rPr lang="en-US" dirty="0" err="1"/>
              <a:t>réo</a:t>
            </a:r>
            <a:r>
              <a:rPr lang="en-US" dirty="0"/>
              <a:t> </a:t>
            </a:r>
            <a:r>
              <a:rPr lang="en-US" dirty="0" err="1"/>
              <a:t>sôi</a:t>
            </a:r>
            <a:r>
              <a:rPr lang="en-US" dirty="0"/>
              <a:t>, </a:t>
            </a:r>
            <a:r>
              <a:rPr lang="en-US" dirty="0" err="1"/>
              <a:t>vắt</a:t>
            </a:r>
            <a:r>
              <a:rPr lang="en-US" dirty="0"/>
              <a:t> </a:t>
            </a:r>
            <a:r>
              <a:rPr lang="en-US" dirty="0" err="1"/>
              <a:t>vẻo</a:t>
            </a:r>
            <a:r>
              <a:rPr lang="en-US" dirty="0"/>
              <a:t> </a:t>
            </a:r>
            <a:r>
              <a:rPr lang="en-US" dirty="0" err="1"/>
              <a:t>như</a:t>
            </a:r>
            <a:r>
              <a:rPr lang="en-US" dirty="0"/>
              <a:t> </a:t>
            </a:r>
            <a:r>
              <a:rPr lang="en-US" dirty="0" err="1"/>
              <a:t>dây</a:t>
            </a:r>
            <a:r>
              <a:rPr lang="en-US" dirty="0"/>
              <a:t> </a:t>
            </a:r>
            <a:r>
              <a:rPr lang="en-US" dirty="0" err="1"/>
              <a:t>leo</a:t>
            </a:r>
            <a:r>
              <a:rPr lang="en-US" dirty="0"/>
              <a:t> </a:t>
            </a:r>
            <a:r>
              <a:rPr lang="en-US" dirty="0" err="1"/>
              <a:t>của</a:t>
            </a:r>
            <a:r>
              <a:rPr lang="en-US" dirty="0"/>
              <a:t> </a:t>
            </a:r>
            <a:r>
              <a:rPr lang="en-US" dirty="0" err="1"/>
              <a:t>quê</a:t>
            </a:r>
            <a:r>
              <a:rPr lang="en-US" dirty="0"/>
              <a:t> </a:t>
            </a:r>
            <a:r>
              <a:rPr lang="en-US" dirty="0" err="1"/>
              <a:t>hương</a:t>
            </a:r>
            <a:r>
              <a:rPr lang="en-US" dirty="0"/>
              <a:t> </a:t>
            </a:r>
            <a:r>
              <a:rPr lang="en-US" dirty="0" err="1"/>
              <a:t>vẫn</a:t>
            </a:r>
            <a:r>
              <a:rPr lang="en-US" dirty="0"/>
              <a:t> </a:t>
            </a:r>
            <a:r>
              <a:rPr lang="en-US" dirty="0" err="1"/>
              <a:t>là</a:t>
            </a:r>
            <a:r>
              <a:rPr lang="en-US" dirty="0"/>
              <a:t> con </a:t>
            </a:r>
            <a:r>
              <a:rPr lang="en-US" dirty="0" err="1"/>
              <a:t>đường</a:t>
            </a:r>
            <a:r>
              <a:rPr lang="en-US" dirty="0"/>
              <a:t> </a:t>
            </a:r>
            <a:r>
              <a:rPr lang="en-US" dirty="0" err="1"/>
              <a:t>quyến</a:t>
            </a:r>
            <a:r>
              <a:rPr lang="en-US" dirty="0"/>
              <a:t> </a:t>
            </a:r>
            <a:r>
              <a:rPr lang="en-US" dirty="0" err="1"/>
              <a:t>rũ</a:t>
            </a:r>
            <a:r>
              <a:rPr lang="en-US" dirty="0"/>
              <a:t> </a:t>
            </a:r>
            <a:r>
              <a:rPr lang="en-US" dirty="0" err="1"/>
              <a:t>nhất</a:t>
            </a:r>
            <a:r>
              <a:rPr lang="en-US" dirty="0"/>
              <a:t> </a:t>
            </a:r>
            <a:r>
              <a:rPr lang="en-US" dirty="0" err="1"/>
              <a:t>với</a:t>
            </a:r>
            <a:r>
              <a:rPr lang="en-US" dirty="0"/>
              <a:t> </a:t>
            </a:r>
            <a:r>
              <a:rPr lang="en-US" dirty="0" err="1"/>
              <a:t>người</a:t>
            </a:r>
            <a:r>
              <a:rPr lang="en-US" dirty="0"/>
              <a:t> con </a:t>
            </a:r>
            <a:r>
              <a:rPr lang="en-US" dirty="0" err="1"/>
              <a:t>của</a:t>
            </a:r>
            <a:r>
              <a:rPr lang="en-US" dirty="0"/>
              <a:t> </a:t>
            </a:r>
            <a:r>
              <a:rPr lang="en-US" dirty="0" err="1"/>
              <a:t>núi</a:t>
            </a:r>
            <a:r>
              <a:rPr lang="en-US" dirty="0"/>
              <a:t>. </a:t>
            </a:r>
            <a:r>
              <a:rPr lang="en-US" dirty="0" err="1"/>
              <a:t>Dường</a:t>
            </a:r>
            <a:r>
              <a:rPr lang="en-US" dirty="0"/>
              <a:t> </a:t>
            </a:r>
            <a:r>
              <a:rPr lang="en-US" dirty="0" err="1"/>
              <a:t>như</a:t>
            </a:r>
            <a:r>
              <a:rPr lang="en-US" dirty="0"/>
              <a:t> </a:t>
            </a:r>
            <a:r>
              <a:rPr lang="en-US" dirty="0" err="1"/>
              <a:t>đó</a:t>
            </a:r>
            <a:r>
              <a:rPr lang="en-US" dirty="0"/>
              <a:t> </a:t>
            </a:r>
            <a:r>
              <a:rPr lang="en-US" dirty="0" err="1"/>
              <a:t>cũng</a:t>
            </a:r>
            <a:r>
              <a:rPr lang="en-US" dirty="0"/>
              <a:t> </a:t>
            </a:r>
            <a:r>
              <a:rPr lang="en-US" dirty="0" err="1"/>
              <a:t>chính</a:t>
            </a:r>
            <a:r>
              <a:rPr lang="en-US" dirty="0"/>
              <a:t> </a:t>
            </a:r>
            <a:r>
              <a:rPr lang="en-US" dirty="0" err="1"/>
              <a:t>là</a:t>
            </a:r>
            <a:r>
              <a:rPr lang="en-US" dirty="0"/>
              <a:t> con </a:t>
            </a:r>
            <a:r>
              <a:rPr lang="en-US" dirty="0" err="1"/>
              <a:t>đường</a:t>
            </a:r>
            <a:r>
              <a:rPr lang="en-US" dirty="0"/>
              <a:t> </a:t>
            </a:r>
            <a:r>
              <a:rPr lang="en-US" dirty="0" err="1"/>
              <a:t>thơ</a:t>
            </a:r>
            <a:r>
              <a:rPr lang="en-US" dirty="0"/>
              <a:t> ca </a:t>
            </a:r>
            <a:r>
              <a:rPr lang="en-US" dirty="0" err="1"/>
              <a:t>của</a:t>
            </a:r>
            <a:r>
              <a:rPr lang="en-US" dirty="0"/>
              <a:t> </a:t>
            </a:r>
            <a:r>
              <a:rPr lang="en-US" dirty="0" err="1"/>
              <a:t>Lò</a:t>
            </a:r>
            <a:r>
              <a:rPr lang="en-US" dirty="0"/>
              <a:t> </a:t>
            </a:r>
            <a:r>
              <a:rPr lang="en-US" dirty="0" err="1"/>
              <a:t>Ngân</a:t>
            </a:r>
            <a:r>
              <a:rPr lang="en-US" dirty="0"/>
              <a:t> </a:t>
            </a:r>
            <a:r>
              <a:rPr lang="en-US" dirty="0" err="1"/>
              <a:t>Sủn</a:t>
            </a:r>
            <a:r>
              <a:rPr lang="en-US" dirty="0"/>
              <a:t>:</a:t>
            </a:r>
          </a:p>
          <a:p>
            <a:pPr indent="2852738"/>
            <a:r>
              <a:rPr lang="en-US" dirty="0"/>
              <a:t>Ta </a:t>
            </a:r>
            <a:r>
              <a:rPr lang="en-US" dirty="0" err="1"/>
              <a:t>đi</a:t>
            </a:r>
            <a:r>
              <a:rPr lang="en-US" dirty="0"/>
              <a:t> </a:t>
            </a:r>
            <a:r>
              <a:rPr lang="en-US" dirty="0" err="1"/>
              <a:t>trên</a:t>
            </a:r>
            <a:r>
              <a:rPr lang="en-US" dirty="0"/>
              <a:t> </a:t>
            </a:r>
            <a:r>
              <a:rPr lang="en-US" dirty="0" err="1"/>
              <a:t>chín</a:t>
            </a:r>
            <a:r>
              <a:rPr lang="en-US" dirty="0"/>
              <a:t> </a:t>
            </a:r>
            <a:r>
              <a:rPr lang="en-US" dirty="0" err="1"/>
              <a:t>khúc</a:t>
            </a:r>
            <a:r>
              <a:rPr lang="en-US" dirty="0"/>
              <a:t> </a:t>
            </a:r>
            <a:r>
              <a:rPr lang="en-US" dirty="0" err="1"/>
              <a:t>Bản</a:t>
            </a:r>
            <a:r>
              <a:rPr lang="en-US" dirty="0"/>
              <a:t> </a:t>
            </a:r>
            <a:r>
              <a:rPr lang="en-US" dirty="0" err="1"/>
              <a:t>Xèo</a:t>
            </a:r>
            <a:endParaRPr lang="en-US" dirty="0"/>
          </a:p>
          <a:p>
            <a:pPr indent="2852738"/>
            <a:r>
              <a:rPr lang="en-US" dirty="0"/>
              <a:t>con </a:t>
            </a:r>
            <a:r>
              <a:rPr lang="en-US" dirty="0" err="1"/>
              <a:t>đường</a:t>
            </a:r>
            <a:r>
              <a:rPr lang="en-US" dirty="0"/>
              <a:t> </a:t>
            </a:r>
            <a:r>
              <a:rPr lang="en-US" dirty="0" err="1"/>
              <a:t>là</a:t>
            </a:r>
            <a:r>
              <a:rPr lang="en-US" dirty="0"/>
              <a:t> </a:t>
            </a:r>
            <a:r>
              <a:rPr lang="en-US" dirty="0" err="1"/>
              <a:t>cái</a:t>
            </a:r>
            <a:r>
              <a:rPr lang="en-US" dirty="0"/>
              <a:t> </a:t>
            </a:r>
            <a:r>
              <a:rPr lang="en-US" dirty="0" err="1"/>
              <a:t>hạt</a:t>
            </a:r>
            <a:r>
              <a:rPr lang="en-US" dirty="0"/>
              <a:t> ta </a:t>
            </a:r>
            <a:r>
              <a:rPr lang="en-US" dirty="0" err="1"/>
              <a:t>gieo</a:t>
            </a:r>
            <a:endParaRPr lang="en-US" dirty="0"/>
          </a:p>
          <a:p>
            <a:pPr indent="2852738"/>
            <a:r>
              <a:rPr lang="en-US" dirty="0"/>
              <a:t>con </a:t>
            </a:r>
            <a:r>
              <a:rPr lang="en-US" dirty="0" err="1"/>
              <a:t>đường</a:t>
            </a:r>
            <a:r>
              <a:rPr lang="en-US" dirty="0"/>
              <a:t> </a:t>
            </a:r>
            <a:r>
              <a:rPr lang="en-US" dirty="0" err="1"/>
              <a:t>là</a:t>
            </a:r>
            <a:r>
              <a:rPr lang="en-US" dirty="0"/>
              <a:t> </a:t>
            </a:r>
            <a:r>
              <a:rPr lang="en-US" dirty="0" err="1"/>
              <a:t>cái</a:t>
            </a:r>
            <a:r>
              <a:rPr lang="en-US" dirty="0"/>
              <a:t> </a:t>
            </a:r>
            <a:r>
              <a:rPr lang="en-US" dirty="0" err="1"/>
              <a:t>rễ</a:t>
            </a:r>
            <a:r>
              <a:rPr lang="en-US" dirty="0"/>
              <a:t> </a:t>
            </a:r>
            <a:r>
              <a:rPr lang="en-US" dirty="0" err="1"/>
              <a:t>lan</a:t>
            </a:r>
            <a:r>
              <a:rPr lang="en-US" dirty="0"/>
              <a:t> </a:t>
            </a:r>
            <a:r>
              <a:rPr lang="en-US" dirty="0" err="1"/>
              <a:t>tỏa</a:t>
            </a:r>
            <a:endParaRPr lang="en-US" dirty="0"/>
          </a:p>
          <a:p>
            <a:pPr indent="2852738"/>
            <a:r>
              <a:rPr lang="en-US" dirty="0" err="1"/>
              <a:t>dệt</a:t>
            </a:r>
            <a:r>
              <a:rPr lang="en-US" dirty="0"/>
              <a:t> </a:t>
            </a:r>
            <a:r>
              <a:rPr lang="en-US" dirty="0" err="1"/>
              <a:t>nên</a:t>
            </a:r>
            <a:r>
              <a:rPr lang="en-US" dirty="0"/>
              <a:t> </a:t>
            </a:r>
            <a:r>
              <a:rPr lang="en-US" dirty="0" err="1"/>
              <a:t>hoa</a:t>
            </a:r>
            <a:r>
              <a:rPr lang="en-US" dirty="0"/>
              <a:t> </a:t>
            </a:r>
            <a:r>
              <a:rPr lang="en-US" dirty="0" err="1"/>
              <a:t>trái</a:t>
            </a:r>
            <a:r>
              <a:rPr lang="en-US" dirty="0"/>
              <a:t>, </a:t>
            </a:r>
            <a:r>
              <a:rPr lang="en-US" dirty="0" err="1"/>
              <a:t>tiếng</a:t>
            </a:r>
            <a:r>
              <a:rPr lang="en-US" dirty="0"/>
              <a:t> </a:t>
            </a:r>
            <a:r>
              <a:rPr lang="en-US" dirty="0" err="1"/>
              <a:t>chim</a:t>
            </a:r>
            <a:r>
              <a:rPr lang="en-US" dirty="0"/>
              <a:t> ca</a:t>
            </a:r>
          </a:p>
          <a:p>
            <a:pPr indent="2852738"/>
            <a:r>
              <a:rPr lang="en-US" dirty="0"/>
              <a:t>(</a:t>
            </a:r>
            <a:r>
              <a:rPr lang="en-US" dirty="0" err="1"/>
              <a:t>Đi</a:t>
            </a:r>
            <a:r>
              <a:rPr lang="en-US" dirty="0"/>
              <a:t> </a:t>
            </a:r>
            <a:r>
              <a:rPr lang="en-US" dirty="0" err="1"/>
              <a:t>trên</a:t>
            </a:r>
            <a:r>
              <a:rPr lang="en-US" dirty="0"/>
              <a:t> </a:t>
            </a:r>
            <a:r>
              <a:rPr lang="en-US" dirty="0" err="1"/>
              <a:t>chín</a:t>
            </a:r>
            <a:r>
              <a:rPr lang="en-US" dirty="0"/>
              <a:t> </a:t>
            </a:r>
            <a:r>
              <a:rPr lang="en-US" dirty="0" err="1"/>
              <a:t>khúc</a:t>
            </a:r>
            <a:r>
              <a:rPr lang="en-US" dirty="0"/>
              <a:t> </a:t>
            </a:r>
            <a:r>
              <a:rPr lang="en-US" dirty="0" err="1"/>
              <a:t>Bản</a:t>
            </a:r>
            <a:r>
              <a:rPr lang="en-US" dirty="0"/>
              <a:t> </a:t>
            </a:r>
            <a:r>
              <a:rPr lang="en-US" dirty="0" err="1"/>
              <a:t>Xèo</a:t>
            </a:r>
            <a:r>
              <a:rPr lang="en-US" dirty="0"/>
              <a:t>)</a:t>
            </a:r>
          </a:p>
          <a:p>
            <a:r>
              <a:rPr lang="en-US" dirty="0" smtClean="0"/>
              <a:t>	</a:t>
            </a:r>
            <a:r>
              <a:rPr lang="en-US" dirty="0" err="1" smtClean="0"/>
              <a:t>Không</a:t>
            </a:r>
            <a:r>
              <a:rPr lang="en-US" dirty="0" smtClean="0"/>
              <a:t> </a:t>
            </a:r>
            <a:r>
              <a:rPr lang="en-US" dirty="0" err="1"/>
              <a:t>có</a:t>
            </a:r>
            <a:r>
              <a:rPr lang="en-US" dirty="0"/>
              <a:t> </a:t>
            </a:r>
            <a:r>
              <a:rPr lang="en-US" dirty="0" err="1"/>
              <a:t>tình</a:t>
            </a:r>
            <a:r>
              <a:rPr lang="en-US" dirty="0"/>
              <a:t> </a:t>
            </a:r>
            <a:r>
              <a:rPr lang="en-US" dirty="0" err="1"/>
              <a:t>yêu</a:t>
            </a:r>
            <a:r>
              <a:rPr lang="en-US" dirty="0"/>
              <a:t> </a:t>
            </a:r>
            <a:r>
              <a:rPr lang="en-US" dirty="0" err="1"/>
              <a:t>tha</a:t>
            </a:r>
            <a:r>
              <a:rPr lang="en-US" dirty="0"/>
              <a:t> </a:t>
            </a:r>
            <a:r>
              <a:rPr lang="en-US" dirty="0" err="1"/>
              <a:t>thiết</a:t>
            </a:r>
            <a:r>
              <a:rPr lang="en-US" dirty="0"/>
              <a:t> </a:t>
            </a:r>
            <a:r>
              <a:rPr lang="en-US" dirty="0" err="1"/>
              <a:t>với</a:t>
            </a:r>
            <a:r>
              <a:rPr lang="en-US" dirty="0"/>
              <a:t> </a:t>
            </a:r>
            <a:r>
              <a:rPr lang="en-US" dirty="0" err="1"/>
              <a:t>núi</a:t>
            </a:r>
            <a:r>
              <a:rPr lang="en-US" dirty="0"/>
              <a:t> </a:t>
            </a:r>
            <a:r>
              <a:rPr lang="en-US" dirty="0" err="1"/>
              <a:t>rừng</a:t>
            </a:r>
            <a:r>
              <a:rPr lang="en-US" dirty="0"/>
              <a:t>, </a:t>
            </a:r>
            <a:r>
              <a:rPr lang="en-US" dirty="0" err="1"/>
              <a:t>với</a:t>
            </a:r>
            <a:r>
              <a:rPr lang="en-US" dirty="0"/>
              <a:t> </a:t>
            </a:r>
            <a:r>
              <a:rPr lang="en-US" dirty="0" err="1"/>
              <a:t>quê</a:t>
            </a:r>
            <a:r>
              <a:rPr lang="en-US" dirty="0"/>
              <a:t> </a:t>
            </a:r>
            <a:r>
              <a:rPr lang="en-US" dirty="0" err="1"/>
              <a:t>hương</a:t>
            </a:r>
            <a:r>
              <a:rPr lang="en-US" dirty="0"/>
              <a:t>, </a:t>
            </a:r>
            <a:r>
              <a:rPr lang="en-US" dirty="0" err="1"/>
              <a:t>với</a:t>
            </a:r>
            <a:r>
              <a:rPr lang="en-US" dirty="0"/>
              <a:t> “</a:t>
            </a:r>
            <a:r>
              <a:rPr lang="en-US" dirty="0" err="1"/>
              <a:t>chồi</a:t>
            </a:r>
            <a:r>
              <a:rPr lang="en-US" dirty="0"/>
              <a:t> non </a:t>
            </a:r>
            <a:r>
              <a:rPr lang="en-US" dirty="0" err="1"/>
              <a:t>cỏ</a:t>
            </a:r>
            <a:r>
              <a:rPr lang="en-US" dirty="0"/>
              <a:t> </a:t>
            </a:r>
            <a:r>
              <a:rPr lang="en-US" dirty="0" err="1"/>
              <a:t>biếc</a:t>
            </a:r>
            <a:r>
              <a:rPr lang="en-US" dirty="0"/>
              <a:t>”, </a:t>
            </a:r>
            <a:r>
              <a:rPr lang="en-US" dirty="0" err="1"/>
              <a:t>với</a:t>
            </a:r>
            <a:r>
              <a:rPr lang="en-US" dirty="0"/>
              <a:t> “</a:t>
            </a:r>
            <a:r>
              <a:rPr lang="en-US" dirty="0" err="1"/>
              <a:t>đầu</a:t>
            </a:r>
            <a:r>
              <a:rPr lang="en-US" dirty="0"/>
              <a:t> </a:t>
            </a:r>
            <a:r>
              <a:rPr lang="en-US" dirty="0" err="1"/>
              <a:t>sông</a:t>
            </a:r>
            <a:r>
              <a:rPr lang="en-US" dirty="0"/>
              <a:t> </a:t>
            </a:r>
            <a:r>
              <a:rPr lang="en-US" dirty="0" err="1"/>
              <a:t>đầu</a:t>
            </a:r>
            <a:r>
              <a:rPr lang="en-US" dirty="0"/>
              <a:t> </a:t>
            </a:r>
            <a:r>
              <a:rPr lang="en-US" dirty="0" err="1"/>
              <a:t>suối</a:t>
            </a:r>
            <a:r>
              <a:rPr lang="en-US" dirty="0"/>
              <a:t>”, </a:t>
            </a:r>
            <a:r>
              <a:rPr lang="en-US" dirty="0" err="1"/>
              <a:t>với</a:t>
            </a:r>
            <a:r>
              <a:rPr lang="en-US" dirty="0"/>
              <a:t> </a:t>
            </a:r>
            <a:r>
              <a:rPr lang="en-US" dirty="0" err="1"/>
              <a:t>những</a:t>
            </a:r>
            <a:r>
              <a:rPr lang="en-US" dirty="0"/>
              <a:t> “</a:t>
            </a:r>
            <a:r>
              <a:rPr lang="en-US" dirty="0" err="1"/>
              <a:t>bậc</a:t>
            </a:r>
            <a:r>
              <a:rPr lang="en-US" dirty="0"/>
              <a:t> thang </a:t>
            </a:r>
            <a:r>
              <a:rPr lang="en-US" dirty="0" err="1"/>
              <a:t>mây</a:t>
            </a:r>
            <a:r>
              <a:rPr lang="en-US" dirty="0"/>
              <a:t>”… </a:t>
            </a:r>
            <a:r>
              <a:rPr lang="en-US" dirty="0" err="1"/>
              <a:t>chắc</a:t>
            </a:r>
            <a:r>
              <a:rPr lang="en-US" dirty="0"/>
              <a:t> </a:t>
            </a:r>
            <a:r>
              <a:rPr lang="en-US" dirty="0" err="1"/>
              <a:t>hẳn</a:t>
            </a:r>
            <a:r>
              <a:rPr lang="en-US" dirty="0"/>
              <a:t> </a:t>
            </a:r>
            <a:r>
              <a:rPr lang="en-US" dirty="0" err="1"/>
              <a:t>không</a:t>
            </a:r>
            <a:r>
              <a:rPr lang="en-US" dirty="0"/>
              <a:t> </a:t>
            </a:r>
            <a:r>
              <a:rPr lang="en-US" dirty="0" err="1"/>
              <a:t>thể</a:t>
            </a:r>
            <a:r>
              <a:rPr lang="en-US" dirty="0"/>
              <a:t> </a:t>
            </a:r>
            <a:r>
              <a:rPr lang="en-US" dirty="0" err="1"/>
              <a:t>có</a:t>
            </a:r>
            <a:r>
              <a:rPr lang="en-US" dirty="0"/>
              <a:t> </a:t>
            </a:r>
            <a:r>
              <a:rPr lang="en-US" dirty="0" err="1"/>
              <a:t>nhà</a:t>
            </a:r>
            <a:r>
              <a:rPr lang="en-US" dirty="0"/>
              <a:t> </a:t>
            </a:r>
            <a:r>
              <a:rPr lang="en-US" dirty="0" err="1"/>
              <a:t>thơ</a:t>
            </a:r>
            <a:r>
              <a:rPr lang="en-US" dirty="0"/>
              <a:t> </a:t>
            </a:r>
            <a:r>
              <a:rPr lang="en-US" dirty="0" err="1"/>
              <a:t>Lò</a:t>
            </a:r>
            <a:r>
              <a:rPr lang="en-US" dirty="0"/>
              <a:t> </a:t>
            </a:r>
            <a:r>
              <a:rPr lang="en-US" dirty="0" err="1"/>
              <a:t>Ngân</a:t>
            </a:r>
            <a:r>
              <a:rPr lang="en-US" dirty="0"/>
              <a:t> </a:t>
            </a:r>
            <a:r>
              <a:rPr lang="en-US" dirty="0" err="1"/>
              <a:t>Sủn</a:t>
            </a:r>
            <a:r>
              <a:rPr lang="en-US" dirty="0"/>
              <a:t> </a:t>
            </a:r>
            <a:r>
              <a:rPr lang="en-US" dirty="0" err="1"/>
              <a:t>với</a:t>
            </a:r>
            <a:r>
              <a:rPr lang="en-US" dirty="0"/>
              <a:t> </a:t>
            </a:r>
            <a:r>
              <a:rPr lang="en-US" dirty="0" err="1"/>
              <a:t>những</a:t>
            </a:r>
            <a:r>
              <a:rPr lang="en-US" dirty="0"/>
              <a:t> </a:t>
            </a:r>
            <a:r>
              <a:rPr lang="en-US" dirty="0" err="1"/>
              <a:t>câu</a:t>
            </a:r>
            <a:r>
              <a:rPr lang="en-US" dirty="0"/>
              <a:t> </a:t>
            </a:r>
            <a:r>
              <a:rPr lang="en-US" dirty="0" err="1"/>
              <a:t>thơ</a:t>
            </a:r>
            <a:r>
              <a:rPr lang="en-US" dirty="0"/>
              <a:t> “</a:t>
            </a:r>
            <a:r>
              <a:rPr lang="en-US" dirty="0" err="1"/>
              <a:t>vạm</a:t>
            </a:r>
            <a:r>
              <a:rPr lang="en-US" dirty="0"/>
              <a:t> </a:t>
            </a:r>
            <a:r>
              <a:rPr lang="en-US" dirty="0" err="1"/>
              <a:t>vỡ</a:t>
            </a:r>
            <a:r>
              <a:rPr lang="en-US" dirty="0"/>
              <a:t>” </a:t>
            </a:r>
            <a:r>
              <a:rPr lang="en-US" dirty="0" err="1"/>
              <a:t>mà</a:t>
            </a:r>
            <a:r>
              <a:rPr lang="en-US" dirty="0"/>
              <a:t> </a:t>
            </a:r>
            <a:r>
              <a:rPr lang="en-US" dirty="0" err="1"/>
              <a:t>âm</a:t>
            </a:r>
            <a:r>
              <a:rPr lang="en-US" dirty="0"/>
              <a:t> </a:t>
            </a:r>
            <a:r>
              <a:rPr lang="en-US" dirty="0" err="1"/>
              <a:t>vang</a:t>
            </a:r>
            <a:r>
              <a:rPr lang="en-US" dirty="0"/>
              <a:t> </a:t>
            </a:r>
            <a:r>
              <a:rPr lang="en-US" dirty="0" err="1"/>
              <a:t>như</a:t>
            </a:r>
            <a:r>
              <a:rPr lang="en-US" dirty="0"/>
              <a:t> “con </a:t>
            </a:r>
            <a:r>
              <a:rPr lang="en-US" dirty="0" err="1"/>
              <a:t>suối</a:t>
            </a:r>
            <a:r>
              <a:rPr lang="en-US" dirty="0"/>
              <a:t> </a:t>
            </a:r>
            <a:r>
              <a:rPr lang="en-US" dirty="0" err="1"/>
              <a:t>thác</a:t>
            </a:r>
            <a:r>
              <a:rPr lang="en-US" dirty="0"/>
              <a:t> </a:t>
            </a:r>
            <a:r>
              <a:rPr lang="en-US" dirty="0" err="1"/>
              <a:t>đổ</a:t>
            </a:r>
            <a:r>
              <a:rPr lang="en-US" dirty="0"/>
              <a:t>”.</a:t>
            </a:r>
          </a:p>
          <a:p>
            <a:r>
              <a:rPr lang="en-US" dirty="0"/>
              <a:t>(Theo </a:t>
            </a:r>
            <a:r>
              <a:rPr lang="en-US" b="1" i="1" dirty="0" err="1"/>
              <a:t>Nhà</a:t>
            </a:r>
            <a:r>
              <a:rPr lang="en-US" b="1" i="1" dirty="0"/>
              <a:t> </a:t>
            </a:r>
            <a:r>
              <a:rPr lang="en-US" b="1" i="1" dirty="0" err="1"/>
              <a:t>thơ</a:t>
            </a:r>
            <a:r>
              <a:rPr lang="en-US" b="1" i="1" dirty="0"/>
              <a:t> </a:t>
            </a:r>
            <a:r>
              <a:rPr lang="en-US" b="1" i="1" dirty="0" err="1"/>
              <a:t>Lò</a:t>
            </a:r>
            <a:r>
              <a:rPr lang="en-US" b="1" i="1" dirty="0"/>
              <a:t> </a:t>
            </a:r>
            <a:r>
              <a:rPr lang="en-US" b="1" i="1" dirty="0" err="1"/>
              <a:t>Ngân</a:t>
            </a:r>
            <a:r>
              <a:rPr lang="en-US" b="1" i="1" dirty="0"/>
              <a:t> </a:t>
            </a:r>
            <a:r>
              <a:rPr lang="en-US" b="1" i="1" dirty="0" err="1"/>
              <a:t>Sủn</a:t>
            </a:r>
            <a:r>
              <a:rPr lang="en-US" b="1" i="1" dirty="0"/>
              <a:t> – </a:t>
            </a:r>
            <a:r>
              <a:rPr lang="en-US" b="1" i="1" dirty="0" err="1"/>
              <a:t>người</a:t>
            </a:r>
            <a:r>
              <a:rPr lang="en-US" b="1" i="1" dirty="0"/>
              <a:t> con </a:t>
            </a:r>
            <a:r>
              <a:rPr lang="en-US" b="1" i="1" dirty="0" err="1"/>
              <a:t>của</a:t>
            </a:r>
            <a:r>
              <a:rPr lang="en-US" b="1" i="1" dirty="0"/>
              <a:t> </a:t>
            </a:r>
            <a:r>
              <a:rPr lang="en-US" b="1" i="1" dirty="0" err="1"/>
              <a:t>núi</a:t>
            </a:r>
            <a:r>
              <a:rPr lang="en-US" b="1" dirty="0"/>
              <a:t>, </a:t>
            </a:r>
            <a:r>
              <a:rPr lang="en-US" dirty="0"/>
              <a:t>Minh </a:t>
            </a:r>
            <a:r>
              <a:rPr lang="en-US" dirty="0" err="1"/>
              <a:t>Khoa</a:t>
            </a:r>
            <a:r>
              <a:rPr lang="en-US" dirty="0"/>
              <a:t>, </a:t>
            </a:r>
            <a:r>
              <a:rPr lang="en-US" dirty="0" err="1"/>
              <a:t>báo</a:t>
            </a:r>
            <a:r>
              <a:rPr lang="en-US" dirty="0"/>
              <a:t> giaoduc.net.vn, </a:t>
            </a:r>
            <a:r>
              <a:rPr lang="en-US" dirty="0" err="1"/>
              <a:t>ngày</a:t>
            </a:r>
            <a:r>
              <a:rPr lang="en-US" dirty="0"/>
              <a:t> 12/11/2020)</a:t>
            </a:r>
          </a:p>
        </p:txBody>
      </p:sp>
    </p:spTree>
    <p:extLst>
      <p:ext uri="{BB962C8B-B14F-4D97-AF65-F5344CB8AC3E}">
        <p14:creationId xmlns:p14="http://schemas.microsoft.com/office/powerpoint/2010/main" val="47355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350625" cy="40259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425450" y="1935163"/>
            <a:ext cx="11341100" cy="2677656"/>
          </a:xfrm>
          <a:prstGeom prst="rect">
            <a:avLst/>
          </a:prstGeom>
          <a:noFill/>
          <a:ln w="9525">
            <a:noFill/>
            <a:miter lim="800000"/>
            <a:headEnd/>
            <a:tailEnd/>
          </a:ln>
        </p:spPr>
        <p:txBody>
          <a:bodyPr>
            <a:spAutoFit/>
          </a:body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Lò</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núi</a:t>
            </a:r>
            <a:r>
              <a:rPr lang="en-US" sz="2400" dirty="0">
                <a:latin typeface="Times New Roman" panose="02020603050405020304" pitchFamily="18" charset="0"/>
                <a:cs typeface="Times New Roman" panose="02020603050405020304" pitchFamily="18" charset="0"/>
              </a:rPr>
              <a:t>”?</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trò</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lưu</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4b:</a:t>
            </a:r>
            <a:r>
              <a:rPr lang="en-US" sz="2400" dirty="0">
                <a:latin typeface="Times New Roman" panose="02020603050405020304" pitchFamily="18" charset="0"/>
                <a:cs typeface="Times New Roman" panose="02020603050405020304" pitchFamily="18" charset="0"/>
              </a:rPr>
              <a:t> Theo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trò</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khoảng</a:t>
            </a:r>
            <a:r>
              <a:rPr lang="en-US" sz="2400" dirty="0">
                <a:latin typeface="Times New Roman" panose="02020603050405020304" pitchFamily="18" charset="0"/>
                <a:cs typeface="Times New Roman" panose="02020603050405020304" pitchFamily="18" charset="0"/>
              </a:rPr>
              <a:t> 3 – 5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7889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869950"/>
            <a:ext cx="11409363" cy="498951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749300" y="998538"/>
            <a:ext cx="11228388" cy="3230628"/>
          </a:xfrm>
          <a:prstGeom prst="rect">
            <a:avLst/>
          </a:prstGeom>
          <a:noFill/>
          <a:ln w="9525">
            <a:noFill/>
            <a:miter lim="800000"/>
            <a:headEnd/>
            <a:tailEnd/>
          </a:ln>
        </p:spPr>
        <p:txBody>
          <a:bodyPr>
            <a:spAutoFit/>
          </a:bodyPr>
          <a:lstStyle/>
          <a:p>
            <a:pPr algn="ctr">
              <a:lnSpc>
                <a:spcPct val="115000"/>
              </a:lnSpc>
              <a:spcAft>
                <a:spcPts val="1000"/>
              </a:spcAft>
            </a:pPr>
            <a:r>
              <a:rPr lang="en-US" sz="2400" b="1" dirty="0" err="1">
                <a:solidFill>
                  <a:srgbClr val="FF0000"/>
                </a:solidFill>
                <a:latin typeface="Times New Roman" pitchFamily="18" charset="0"/>
                <a:cs typeface="Times New Roman" pitchFamily="18" charset="0"/>
              </a:rPr>
              <a:t>Gợi</a:t>
            </a:r>
            <a:r>
              <a:rPr lang="en-US" sz="2400" b="1" dirty="0">
                <a:solidFill>
                  <a:srgbClr val="FF0000"/>
                </a:solidFill>
                <a:latin typeface="Times New Roman" pitchFamily="18" charset="0"/>
                <a:cs typeface="Times New Roman" pitchFamily="18" charset="0"/>
              </a:rPr>
              <a:t> ý </a:t>
            </a:r>
            <a:r>
              <a:rPr lang="en-US" sz="2400" b="1" dirty="0" err="1">
                <a:solidFill>
                  <a:srgbClr val="FF0000"/>
                </a:solidFill>
                <a:latin typeface="Times New Roman" pitchFamily="18" charset="0"/>
                <a:cs typeface="Times New Roman" pitchFamily="18" charset="0"/>
              </a:rPr>
              <a:t>trả</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r>
              <a:rPr lang="en-US" sz="2800" b="1" dirty="0" err="1" smtClean="0">
                <a:latin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đắm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cương</a:t>
            </a:r>
            <a:r>
              <a:rPr lang="en-US" sz="2800" dirty="0">
                <a:latin typeface="Times New Roman" panose="02020603050405020304" pitchFamily="18" charset="0"/>
                <a:cs typeface="Times New Roman" panose="02020603050405020304" pitchFamily="18" charset="0"/>
              </a:rPr>
              <a:t>.</a:t>
            </a: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Vậy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điều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gì</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nuôi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dưỡng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bồi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đắp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vẻ</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đẹp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thơ</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mộng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mãnh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ấy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thơ</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ông</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trò</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93843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004888"/>
            <a:ext cx="11261725" cy="526097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a:extLst/>
          </p:cNvPr>
          <p:cNvSpPr txBox="1"/>
          <p:nvPr/>
        </p:nvSpPr>
        <p:spPr>
          <a:xfrm>
            <a:off x="514350" y="1423988"/>
            <a:ext cx="11163300" cy="3539430"/>
          </a:xfrm>
          <a:prstGeom prst="rect">
            <a:avLst/>
          </a:prstGeom>
          <a:noFill/>
        </p:spPr>
        <p:txBody>
          <a:bodyPr>
            <a:spAutoFit/>
          </a:bodyPr>
          <a:lstStyle/>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4a: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nét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rút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a:t>
            </a: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4b: </a:t>
            </a:r>
            <a:r>
              <a:rPr lang="en-US" sz="2800" dirty="0">
                <a:latin typeface="Times New Roman" panose="02020603050405020304" pitchFamily="18" charset="0"/>
                <a:cs typeface="Times New Roman" panose="02020603050405020304" pitchFamily="18" charset="0"/>
              </a:rPr>
              <a:t>HS chia </a:t>
            </a:r>
            <a:r>
              <a:rPr lang="en-US" sz="2800" dirty="0" err="1">
                <a:latin typeface="Times New Roman" panose="02020603050405020304" pitchFamily="18" charset="0"/>
                <a:cs typeface="Times New Roman" panose="02020603050405020304" pitchFamily="18" charset="0"/>
              </a:rPr>
              <a:t>sẻ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nghĩ</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Ví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nuôi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buồn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Do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4489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1762125" y="366713"/>
            <a:ext cx="8931275"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5" name="Rounded Rectangle 10"/>
          <p:cNvSpPr>
            <a:spLocks noChangeArrowheads="1"/>
          </p:cNvSpPr>
          <p:nvPr/>
        </p:nvSpPr>
        <p:spPr bwMode="auto">
          <a:xfrm>
            <a:off x="155575" y="1319213"/>
            <a:ext cx="7894638" cy="517207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1498600" y="366713"/>
            <a:ext cx="9121775" cy="490537"/>
          </a:xfrm>
          <a:prstGeom prst="rect">
            <a:avLst/>
          </a:prstGeom>
          <a:noFill/>
          <a:ln w="9525">
            <a:noFill/>
            <a:miter lim="800000"/>
            <a:headEnd/>
            <a:tailEnd/>
          </a:ln>
        </p:spPr>
        <p:txBody>
          <a:bodyPr>
            <a:spAutoFit/>
          </a:bodyPr>
          <a:lstStyle/>
          <a:p>
            <a:pPr algn="ctr">
              <a:lnSpc>
                <a:spcPct val="115000"/>
              </a:lnSpc>
              <a:spcAft>
                <a:spcPts val="1000"/>
              </a:spcAft>
            </a:pPr>
            <a:r>
              <a:rPr lang="en-US" sz="2400" b="1">
                <a:solidFill>
                  <a:srgbClr val="FF0000"/>
                </a:solidFill>
                <a:latin typeface="Times New Roman" pitchFamily="18" charset="0"/>
                <a:cs typeface="Times New Roman" pitchFamily="18" charset="0"/>
                <a:sym typeface="Wingdings 2" pitchFamily="18" charset="2"/>
              </a:rPr>
              <a:t></a:t>
            </a:r>
            <a:r>
              <a:rPr lang="en-US" sz="2400" b="1">
                <a:solidFill>
                  <a:srgbClr val="FF0000"/>
                </a:solidFill>
                <a:latin typeface="Times New Roman" pitchFamily="18" charset="0"/>
                <a:cs typeface="Times New Roman" pitchFamily="18" charset="0"/>
              </a:rPr>
              <a:t> Ôn tập văn bản 2: </a:t>
            </a:r>
            <a:r>
              <a:rPr lang="pt-BR" sz="2400" b="1" i="1">
                <a:solidFill>
                  <a:srgbClr val="FF0000"/>
                </a:solidFill>
                <a:latin typeface="Times New Roman" pitchFamily="18" charset="0"/>
                <a:cs typeface="Times New Roman" pitchFamily="18" charset="0"/>
              </a:rPr>
              <a:t>Vẻ đẹp của một bài ca dao </a:t>
            </a:r>
            <a:r>
              <a:rPr lang="pt-BR" sz="2400" b="1">
                <a:solidFill>
                  <a:srgbClr val="FF0000"/>
                </a:solidFill>
                <a:latin typeface="Times New Roman" pitchFamily="18" charset="0"/>
                <a:cs typeface="Times New Roman" pitchFamily="18" charset="0"/>
              </a:rPr>
              <a:t>(Hoàng Tiến Tựu)</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708025" y="1319213"/>
            <a:ext cx="6094413" cy="488950"/>
          </a:xfrm>
          <a:prstGeom prst="rect">
            <a:avLst/>
          </a:prstGeom>
          <a:noFill/>
          <a:ln w="9525">
            <a:noFill/>
            <a:miter lim="800000"/>
            <a:headEnd/>
            <a:tailEnd/>
          </a:ln>
        </p:spPr>
        <p:txBody>
          <a:bodyPr>
            <a:spAutoFit/>
          </a:bodyPr>
          <a:lstStyle/>
          <a:p>
            <a:pPr marL="342900" indent="-342900" algn="just">
              <a:lnSpc>
                <a:spcPct val="115000"/>
              </a:lnSpc>
              <a:spcAft>
                <a:spcPts val="1000"/>
              </a:spcAft>
              <a:buFont typeface="Calibri Light"/>
              <a:buAutoNum type="romanUcPeriod"/>
            </a:pPr>
            <a:r>
              <a:rPr lang="en-US" sz="2400" b="1">
                <a:solidFill>
                  <a:srgbClr val="FF0000"/>
                </a:solidFill>
                <a:latin typeface="Times New Roman" pitchFamily="18" charset="0"/>
                <a:cs typeface="Times New Roman" pitchFamily="18" charset="0"/>
              </a:rPr>
              <a:t>TÁC GIẢ HOÀNG TIẾN TỰU</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390525" y="1808163"/>
            <a:ext cx="7478713" cy="4471987"/>
          </a:xfrm>
          <a:prstGeom prst="rect">
            <a:avLst/>
          </a:prstGeom>
          <a:noFill/>
          <a:ln w="9525">
            <a:noFill/>
            <a:miter lim="800000"/>
            <a:headEnd/>
            <a:tailEnd/>
          </a:ln>
        </p:spPr>
        <p:txBody>
          <a:bodyPr>
            <a:spAutoFit/>
          </a:bodyPr>
          <a:lstStyle/>
          <a:p>
            <a:pPr algn="just">
              <a:lnSpc>
                <a:spcPct val="115000"/>
              </a:lnSpc>
              <a:spcAft>
                <a:spcPts val="1200"/>
              </a:spcAft>
            </a:pPr>
            <a:r>
              <a:rPr lang="vi-VN" sz="2400">
                <a:solidFill>
                  <a:srgbClr val="4A4A4A"/>
                </a:solidFill>
                <a:latin typeface="Times New Roman" pitchFamily="18" charset="0"/>
                <a:cs typeface="Times New Roman" pitchFamily="18" charset="0"/>
              </a:rPr>
              <a:t>- </a:t>
            </a:r>
            <a:r>
              <a:rPr lang="vi-VN" sz="2400" b="1">
                <a:solidFill>
                  <a:srgbClr val="0D0D0D"/>
                </a:solidFill>
                <a:latin typeface="Times New Roman" pitchFamily="18" charset="0"/>
                <a:cs typeface="Times New Roman" pitchFamily="18" charset="0"/>
              </a:rPr>
              <a:t>Quê quán</a:t>
            </a:r>
            <a:r>
              <a:rPr lang="vi-VN" sz="2400">
                <a:solidFill>
                  <a:srgbClr val="0D0D0D"/>
                </a:solidFill>
                <a:latin typeface="Times New Roman" pitchFamily="18" charset="0"/>
                <a:cs typeface="Times New Roman" pitchFamily="18" charset="0"/>
              </a:rPr>
              <a:t>: Thanh Hóa.</a:t>
            </a:r>
            <a:endParaRPr lang="en-US" sz="2400">
              <a:latin typeface="Times New Roman" pitchFamily="18" charset="0"/>
              <a:cs typeface="Times New Roman" pitchFamily="18" charset="0"/>
            </a:endParaRPr>
          </a:p>
          <a:p>
            <a:pPr algn="just">
              <a:lnSpc>
                <a:spcPct val="115000"/>
              </a:lnSpc>
              <a:spcAft>
                <a:spcPts val="1200"/>
              </a:spcAft>
            </a:pPr>
            <a:r>
              <a:rPr lang="vi-VN" sz="2400">
                <a:solidFill>
                  <a:srgbClr val="0D0D0D"/>
                </a:solidFill>
                <a:latin typeface="Times New Roman" pitchFamily="18" charset="0"/>
                <a:cs typeface="Times New Roman" pitchFamily="18" charset="0"/>
              </a:rPr>
              <a:t>- </a:t>
            </a:r>
            <a:r>
              <a:rPr lang="vi-VN" sz="2400" b="1">
                <a:solidFill>
                  <a:srgbClr val="0D0D0D"/>
                </a:solidFill>
                <a:latin typeface="Times New Roman" pitchFamily="18" charset="0"/>
                <a:cs typeface="Times New Roman" pitchFamily="18" charset="0"/>
              </a:rPr>
              <a:t>Vị trí</a:t>
            </a:r>
            <a:r>
              <a:rPr lang="vi-VN" sz="2400">
                <a:solidFill>
                  <a:srgbClr val="0D0D0D"/>
                </a:solidFill>
                <a:latin typeface="Times New Roman" pitchFamily="18" charset="0"/>
                <a:cs typeface="Times New Roman" pitchFamily="18" charset="0"/>
              </a:rPr>
              <a:t>: </a:t>
            </a:r>
            <a:endParaRPr lang="en-US" sz="2400">
              <a:latin typeface="Times New Roman" pitchFamily="18" charset="0"/>
              <a:cs typeface="Times New Roman" pitchFamily="18" charset="0"/>
            </a:endParaRPr>
          </a:p>
          <a:p>
            <a:pPr algn="just">
              <a:lnSpc>
                <a:spcPct val="115000"/>
              </a:lnSpc>
              <a:spcAft>
                <a:spcPts val="1200"/>
              </a:spcAft>
            </a:pPr>
            <a:r>
              <a:rPr lang="en-US" sz="2400">
                <a:solidFill>
                  <a:srgbClr val="0D0D0D"/>
                </a:solidFill>
                <a:latin typeface="Times New Roman" pitchFamily="18" charset="0"/>
                <a:cs typeface="Times New Roman" pitchFamily="18" charset="0"/>
              </a:rPr>
              <a:t>+ </a:t>
            </a:r>
            <a:r>
              <a:rPr lang="vi-VN" sz="2400">
                <a:solidFill>
                  <a:srgbClr val="0D0D0D"/>
                </a:solidFill>
                <a:latin typeface="Times New Roman" pitchFamily="18" charset="0"/>
                <a:cs typeface="Times New Roman" pitchFamily="18" charset="0"/>
              </a:rPr>
              <a:t>Là nhà nghiên cứu hàng đầu về chuyên ngành Văn học dân gian.</a:t>
            </a:r>
            <a:endParaRPr lang="en-US" sz="2400">
              <a:latin typeface="Times New Roman" pitchFamily="18" charset="0"/>
              <a:cs typeface="Times New Roman" pitchFamily="18" charset="0"/>
            </a:endParaRPr>
          </a:p>
          <a:p>
            <a:pPr algn="just">
              <a:lnSpc>
                <a:spcPct val="115000"/>
              </a:lnSpc>
              <a:spcAft>
                <a:spcPts val="1000"/>
              </a:spcAft>
            </a:pPr>
            <a:r>
              <a:rPr lang="en-US" sz="2400">
                <a:solidFill>
                  <a:srgbClr val="000000"/>
                </a:solidFill>
                <a:latin typeface="Times New Roman" pitchFamily="18" charset="0"/>
                <a:cs typeface="Times New Roman" pitchFamily="18" charset="0"/>
              </a:rPr>
              <a:t>+ Là thầy giáo - người dạy văn học bằng chính cảm xúc văn học; bằng cảm xúc chân thành nhất, giản dị nhất của trái tim mình.</a:t>
            </a:r>
            <a:endParaRPr lang="en-US" sz="2400">
              <a:latin typeface="Times New Roman" pitchFamily="18"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 Công trình nghiên cứu lớn nhất của nhà phê bình Hoàng Tiến Tự là “Bình giảng ca dao”</a:t>
            </a:r>
          </a:p>
        </p:txBody>
      </p:sp>
      <p:pic>
        <p:nvPicPr>
          <p:cNvPr id="11266" name="Picture 23" descr="https://hoc24.vn/source/V%C4%83n6/cac_thay_giao_cua_toi.jpg"/>
          <p:cNvPicPr>
            <a:picLocks noChangeArrowheads="1"/>
          </p:cNvPicPr>
          <p:nvPr/>
        </p:nvPicPr>
        <p:blipFill>
          <a:blip r:embed="rId2"/>
          <a:srcRect/>
          <a:stretch>
            <a:fillRect/>
          </a:stretch>
        </p:blipFill>
        <p:spPr bwMode="auto">
          <a:xfrm>
            <a:off x="8188325" y="1319213"/>
            <a:ext cx="3848100" cy="51720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par>
                                <p:cTn id="24" presetID="16" presetClass="entr" presetSubtype="21" fill="hold" nodeType="withEffect">
                                  <p:stCondLst>
                                    <p:cond delay="0"/>
                                  </p:stCondLst>
                                  <p:childTnLst>
                                    <p:set>
                                      <p:cBhvr>
                                        <p:cTn id="25" dur="1" fill="hold">
                                          <p:stCondLst>
                                            <p:cond delay="0"/>
                                          </p:stCondLst>
                                        </p:cTn>
                                        <p:tgtEl>
                                          <p:spTgt spid="11266"/>
                                        </p:tgtEl>
                                        <p:attrNameLst>
                                          <p:attrName>style.visibility</p:attrName>
                                        </p:attrNameLst>
                                      </p:cBhvr>
                                      <p:to>
                                        <p:strVal val="visible"/>
                                      </p:to>
                                    </p:set>
                                    <p:animEffect transition="in" filter="barn(inVertical)">
                                      <p:cBhvr>
                                        <p:cTn id="26"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p:cNvSpPr>
            <a:spLocks noChangeArrowheads="1"/>
          </p:cNvSpPr>
          <p:nvPr/>
        </p:nvSpPr>
        <p:spPr bwMode="auto">
          <a:xfrm>
            <a:off x="355600" y="1130300"/>
            <a:ext cx="11468100" cy="46799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752475" y="546100"/>
            <a:ext cx="6213475" cy="490538"/>
          </a:xfrm>
          <a:prstGeom prst="rect">
            <a:avLst/>
          </a:prstGeom>
          <a:noFill/>
          <a:ln w="9525">
            <a:noFill/>
            <a:miter lim="800000"/>
            <a:headEnd/>
            <a:tailEnd/>
          </a:ln>
        </p:spPr>
        <p:txBody>
          <a:bodyPr>
            <a:spAutoFit/>
          </a:bodyPr>
          <a:lstStyle/>
          <a:p>
            <a:pPr algn="just">
              <a:lnSpc>
                <a:spcPct val="115000"/>
              </a:lnSpc>
              <a:spcAft>
                <a:spcPts val="1000"/>
              </a:spcAft>
              <a:tabLst>
                <a:tab pos="2155825" algn="l"/>
              </a:tabLst>
            </a:pPr>
            <a:r>
              <a:rPr lang="de-DE" sz="2400" b="1">
                <a:solidFill>
                  <a:srgbClr val="FF0000"/>
                </a:solidFill>
                <a:latin typeface="Times New Roman" pitchFamily="18" charset="0"/>
                <a:cs typeface="Times New Roman" pitchFamily="18" charset="0"/>
              </a:rPr>
              <a:t>II. VĂN BẢN: </a:t>
            </a:r>
            <a:r>
              <a:rPr lang="pt-BR" sz="2400" b="1" i="1">
                <a:solidFill>
                  <a:srgbClr val="FF0000"/>
                </a:solidFill>
                <a:latin typeface="Times New Roman" pitchFamily="18" charset="0"/>
                <a:cs typeface="Times New Roman" pitchFamily="18" charset="0"/>
              </a:rPr>
              <a:t>Vẻ đẹp của một bài ca dao</a:t>
            </a:r>
            <a:endParaRPr lang="en-US" sz="2400">
              <a:latin typeface="Calibri" pitchFamily="34" charset="0"/>
              <a:cs typeface="Times New Roman" pitchFamily="18" charset="0"/>
            </a:endParaRPr>
          </a:p>
        </p:txBody>
      </p:sp>
      <p:sp>
        <p:nvSpPr>
          <p:cNvPr id="9" name="TextBox 8"/>
          <p:cNvSpPr txBox="1">
            <a:spLocks noChangeArrowheads="1"/>
          </p:cNvSpPr>
          <p:nvPr/>
        </p:nvSpPr>
        <p:spPr bwMode="auto">
          <a:xfrm>
            <a:off x="412750" y="1612900"/>
            <a:ext cx="11291887" cy="384810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1.</a:t>
            </a:r>
            <a:r>
              <a:rPr lang="vi-VN" sz="2400">
                <a:solidFill>
                  <a:srgbClr val="000000"/>
                </a:solidFill>
                <a:latin typeface="Times New Roman" pitchFamily="18" charset="0"/>
                <a:cs typeface="Times New Roman" pitchFamily="18" charset="0"/>
              </a:rPr>
              <a:t> </a:t>
            </a:r>
            <a:r>
              <a:rPr lang="vi-VN" sz="2400" b="1">
                <a:solidFill>
                  <a:srgbClr val="000000"/>
                </a:solidFill>
                <a:latin typeface="Times New Roman" pitchFamily="18" charset="0"/>
                <a:cs typeface="Times New Roman" pitchFamily="18" charset="0"/>
              </a:rPr>
              <a:t>Xuất xứ</a:t>
            </a:r>
            <a:r>
              <a:rPr lang="vi-VN" sz="2400">
                <a:solidFill>
                  <a:srgbClr val="000000"/>
                </a:solidFill>
                <a:latin typeface="Times New Roman" pitchFamily="18" charset="0"/>
                <a:cs typeface="Times New Roman" pitchFamily="18" charset="0"/>
              </a:rPr>
              <a:t>: </a:t>
            </a:r>
            <a:r>
              <a:rPr lang="vi-VN" sz="2400">
                <a:solidFill>
                  <a:srgbClr val="0D0D0D"/>
                </a:solidFill>
                <a:latin typeface="Times New Roman" pitchFamily="18" charset="0"/>
                <a:cs typeface="Times New Roman" pitchFamily="18" charset="0"/>
              </a:rPr>
              <a:t>Trích </a:t>
            </a:r>
            <a:r>
              <a:rPr lang="vi-VN" sz="2400" i="1">
                <a:solidFill>
                  <a:srgbClr val="0D0D0D"/>
                </a:solidFill>
                <a:latin typeface="Times New Roman" pitchFamily="18" charset="0"/>
                <a:cs typeface="Times New Roman" pitchFamily="18" charset="0"/>
              </a:rPr>
              <a:t>Bình giảng ca dao</a:t>
            </a:r>
            <a:r>
              <a:rPr lang="vi-VN" sz="2400">
                <a:solidFill>
                  <a:srgbClr val="0D0D0D"/>
                </a:solidFill>
                <a:latin typeface="Times New Roman" pitchFamily="18" charset="0"/>
                <a:cs typeface="Times New Roman" pitchFamily="18" charset="0"/>
              </a:rPr>
              <a:t> (1992).</a:t>
            </a:r>
            <a:endParaRPr lang="en-US" sz="2400">
              <a:latin typeface="Times New Roman" pitchFamily="18" charset="0"/>
              <a:cs typeface="Times New Roman" pitchFamily="18" charset="0"/>
            </a:endParaRPr>
          </a:p>
          <a:p>
            <a:pPr algn="just">
              <a:lnSpc>
                <a:spcPct val="115000"/>
              </a:lnSpc>
            </a:pPr>
            <a:r>
              <a:rPr lang="en-US" sz="2400" b="1">
                <a:solidFill>
                  <a:srgbClr val="000000"/>
                </a:solidFill>
                <a:latin typeface="Times New Roman" pitchFamily="18" charset="0"/>
                <a:ea typeface="MS Mincho" pitchFamily="49" charset="-128"/>
              </a:rPr>
              <a:t>2.</a:t>
            </a:r>
            <a:r>
              <a:rPr lang="en-US" sz="2400">
                <a:solidFill>
                  <a:srgbClr val="000000"/>
                </a:solidFill>
                <a:latin typeface="Times New Roman" pitchFamily="18" charset="0"/>
                <a:cs typeface="Times New Roman" pitchFamily="18" charset="0"/>
              </a:rPr>
              <a:t>  </a:t>
            </a:r>
            <a:r>
              <a:rPr lang="en-US" sz="2400" b="1">
                <a:solidFill>
                  <a:srgbClr val="0D0D0D"/>
                </a:solidFill>
                <a:latin typeface="Times New Roman" pitchFamily="18" charset="0"/>
                <a:cs typeface="Times New Roman" pitchFamily="18" charset="0"/>
              </a:rPr>
              <a:t>Phương thức biểu đạt</a:t>
            </a:r>
            <a:r>
              <a:rPr lang="en-US" sz="2400">
                <a:solidFill>
                  <a:srgbClr val="0D0D0D"/>
                </a:solidFill>
                <a:latin typeface="Times New Roman" pitchFamily="18" charset="0"/>
                <a:cs typeface="Times New Roman" pitchFamily="18" charset="0"/>
              </a:rPr>
              <a:t>: </a:t>
            </a:r>
            <a:r>
              <a:rPr lang="en-US" sz="2400">
                <a:solidFill>
                  <a:srgbClr val="000000"/>
                </a:solidFill>
                <a:latin typeface="Times New Roman" pitchFamily="18" charset="0"/>
                <a:cs typeface="Times New Roman" pitchFamily="18" charset="0"/>
              </a:rPr>
              <a:t>Nghị luận </a:t>
            </a:r>
            <a:endParaRPr lang="en-US" sz="2400">
              <a:latin typeface="Times New Roman" pitchFamily="18" charset="0"/>
              <a:cs typeface="Times New Roman" pitchFamily="18" charset="0"/>
            </a:endParaRPr>
          </a:p>
          <a:p>
            <a:pPr algn="just">
              <a:lnSpc>
                <a:spcPct val="115000"/>
              </a:lnSpc>
              <a:spcAft>
                <a:spcPts val="1000"/>
              </a:spcAft>
            </a:pPr>
            <a:r>
              <a:rPr lang="en-US" sz="2400" b="1">
                <a:solidFill>
                  <a:srgbClr val="000000"/>
                </a:solidFill>
                <a:latin typeface="Times New Roman" pitchFamily="18" charset="0"/>
                <a:cs typeface="Times New Roman" pitchFamily="18" charset="0"/>
              </a:rPr>
              <a:t>3</a:t>
            </a:r>
            <a:r>
              <a:rPr lang="en-US" sz="2400">
                <a:solidFill>
                  <a:srgbClr val="000000"/>
                </a:solidFill>
                <a:latin typeface="Times New Roman" pitchFamily="18" charset="0"/>
                <a:cs typeface="Times New Roman" pitchFamily="18" charset="0"/>
              </a:rPr>
              <a:t>. </a:t>
            </a:r>
            <a:r>
              <a:rPr lang="en-US" sz="2400" b="1">
                <a:latin typeface="Times New Roman" pitchFamily="18" charset="0"/>
                <a:cs typeface="Times New Roman" pitchFamily="18" charset="0"/>
              </a:rPr>
              <a:t>Nội dung: </a:t>
            </a:r>
            <a:r>
              <a:rPr lang="en-US" sz="2400">
                <a:latin typeface="Times New Roman" pitchFamily="18" charset="0"/>
                <a:cs typeface="Times New Roman" pitchFamily="18" charset="0"/>
              </a:rPr>
              <a:t>Tác giả Hoàng Tiến Tựu đã nêu lên ý kiến của mình về vẻ đẹp của bài ca dao “</a:t>
            </a:r>
            <a:r>
              <a:rPr lang="en-US" sz="2400" i="1">
                <a:latin typeface="Times New Roman" pitchFamily="18" charset="0"/>
                <a:cs typeface="Times New Roman" pitchFamily="18" charset="0"/>
              </a:rPr>
              <a:t>Đứng bên ni đồng ngó bên tê đồng…</a:t>
            </a:r>
            <a:r>
              <a:rPr lang="en-US" sz="2400">
                <a:latin typeface="Times New Roman" pitchFamily="18" charset="0"/>
                <a:cs typeface="Times New Roman" pitchFamily="18" charset="0"/>
              </a:rPr>
              <a:t>” cả về nội dung và hình thức nghệ thuật.</a:t>
            </a:r>
            <a:endParaRPr lang="en-US" sz="2400">
              <a:latin typeface="Calibri" pitchFamily="34" charset="0"/>
              <a:cs typeface="Times New Roman" pitchFamily="18" charset="0"/>
            </a:endParaRPr>
          </a:p>
          <a:p>
            <a:pPr algn="just">
              <a:lnSpc>
                <a:spcPct val="115000"/>
              </a:lnSpc>
              <a:spcAft>
                <a:spcPts val="1000"/>
              </a:spcAft>
            </a:pPr>
            <a:r>
              <a:rPr lang="en-US" sz="2400" b="1">
                <a:latin typeface="Times New Roman" pitchFamily="18" charset="0"/>
                <a:cs typeface="Times New Roman" pitchFamily="18" charset="0"/>
              </a:rPr>
              <a:t>4. Đặc sắc nghệ thuật</a:t>
            </a:r>
            <a:endParaRPr lang="en-US" sz="2400">
              <a:latin typeface="Calibri" pitchFamily="34"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Nghệ thuật lập luận xuất sắc với hệ thống lí lẽ và dẫn chứng chặt chẽ, thuyết phục; ngôn ngữ lập luận sắc bén.</a:t>
            </a:r>
            <a:endParaRPr lang="en-US" sz="2400">
              <a:latin typeface="Calibri" pitchFamily="34"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Có những tìm tòi, khám phá thú vị, mới mẻ đối tượng. </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36575" y="501650"/>
            <a:ext cx="6792913"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5" name="Rounded Rectangle 10"/>
          <p:cNvSpPr>
            <a:spLocks noChangeArrowheads="1"/>
          </p:cNvSpPr>
          <p:nvPr/>
        </p:nvSpPr>
        <p:spPr bwMode="auto">
          <a:xfrm>
            <a:off x="536575" y="1612900"/>
            <a:ext cx="11306175" cy="47434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928688" y="620713"/>
            <a:ext cx="6116637" cy="482600"/>
          </a:xfrm>
          <a:prstGeom prst="rect">
            <a:avLst/>
          </a:prstGeom>
          <a:noFill/>
          <a:ln w="9525">
            <a:noFill/>
            <a:miter lim="800000"/>
            <a:headEnd/>
            <a:tailEnd/>
          </a:ln>
        </p:spPr>
        <p:txBody>
          <a:bodyPr>
            <a:spAutoFit/>
          </a:bodyPr>
          <a:lstStyle/>
          <a:p>
            <a:pPr algn="just">
              <a:lnSpc>
                <a:spcPct val="115000"/>
              </a:lnSpc>
              <a:spcAft>
                <a:spcPts val="1000"/>
              </a:spcAft>
            </a:pPr>
            <a:r>
              <a:rPr lang="en-US" sz="2400" b="1">
                <a:solidFill>
                  <a:srgbClr val="FF0000"/>
                </a:solidFill>
                <a:latin typeface="Times New Roman" pitchFamily="18" charset="0"/>
                <a:cs typeface="Times New Roman" pitchFamily="18" charset="0"/>
              </a:rPr>
              <a:t>III. ĐỊNH HƯỚNG PHÂN TÍCH VĂN BẢN</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952500" y="1731963"/>
            <a:ext cx="6092825" cy="48260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1. Dàn ý:</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536575" y="2214563"/>
            <a:ext cx="6092825" cy="48260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1.1. Nêu vấn đề: </a:t>
            </a:r>
            <a:endParaRPr lang="en-US" sz="2400">
              <a:latin typeface="Times New Roman" pitchFamily="18" charset="0"/>
              <a:cs typeface="Times New Roman" pitchFamily="18" charset="0"/>
            </a:endParaRPr>
          </a:p>
        </p:txBody>
      </p:sp>
      <p:sp>
        <p:nvSpPr>
          <p:cNvPr id="11" name="TextBox 10"/>
          <p:cNvSpPr txBox="1">
            <a:spLocks noChangeArrowheads="1"/>
          </p:cNvSpPr>
          <p:nvPr/>
        </p:nvSpPr>
        <p:spPr bwMode="auto">
          <a:xfrm>
            <a:off x="536575" y="2730500"/>
            <a:ext cx="11306175" cy="2182813"/>
          </a:xfrm>
          <a:prstGeom prst="rect">
            <a:avLst/>
          </a:prstGeom>
          <a:noFill/>
          <a:ln w="9525">
            <a:noFill/>
            <a:miter lim="800000"/>
            <a:headEnd/>
            <a:tailEnd/>
          </a:ln>
        </p:spPr>
        <p:txBody>
          <a:bodyPr>
            <a:spAutoFit/>
          </a:bodyPr>
          <a:lstStyle/>
          <a:p>
            <a:pPr algn="just">
              <a:lnSpc>
                <a:spcPct val="115000"/>
              </a:lnSpc>
            </a:pPr>
            <a:r>
              <a:rPr lang="en-US" sz="2400" b="1">
                <a:latin typeface="Times New Roman" pitchFamily="18" charset="0"/>
                <a:cs typeface="Times New Roman" pitchFamily="18" charset="0"/>
              </a:rPr>
              <a:t>- </a:t>
            </a:r>
            <a:r>
              <a:rPr lang="en-US" sz="2400">
                <a:latin typeface="Times New Roman" pitchFamily="18" charset="0"/>
                <a:cs typeface="Times New Roman" pitchFamily="18" charset="0"/>
              </a:rPr>
              <a:t>Tác giả Hoàng Tiến Tựu là nhà nghiên cứu hàng đầu về chuyên ngành Văn học dân gian.</a:t>
            </a:r>
          </a:p>
          <a:p>
            <a:pPr algn="just">
              <a:lnSpc>
                <a:spcPct val="115000"/>
              </a:lnSpc>
            </a:pPr>
            <a:r>
              <a:rPr lang="en-US" sz="2400">
                <a:latin typeface="Times New Roman" pitchFamily="18" charset="0"/>
                <a:cs typeface="Times New Roman" pitchFamily="18" charset="0"/>
              </a:rPr>
              <a:t>- Văn bản:  “</a:t>
            </a:r>
            <a:r>
              <a:rPr lang="en-US" sz="2400" i="1">
                <a:latin typeface="Times New Roman" pitchFamily="18" charset="0"/>
                <a:cs typeface="Times New Roman" pitchFamily="18" charset="0"/>
              </a:rPr>
              <a:t>Vẻ đẹp của một bài ca dao</a:t>
            </a:r>
            <a:r>
              <a:rPr lang="en-US" sz="2400">
                <a:latin typeface="Times New Roman" pitchFamily="18" charset="0"/>
                <a:cs typeface="Times New Roman" pitchFamily="18" charset="0"/>
              </a:rPr>
              <a:t>”  là bài viết đặc sắc của ông.</a:t>
            </a:r>
          </a:p>
          <a:p>
            <a:pPr algn="just">
              <a:lnSpc>
                <a:spcPct val="115000"/>
              </a:lnSpc>
            </a:pPr>
            <a:r>
              <a:rPr lang="en-US" sz="2400">
                <a:latin typeface="Times New Roman" pitchFamily="18" charset="0"/>
                <a:cs typeface="Times New Roman" pitchFamily="18" charset="0"/>
              </a:rPr>
              <a:t>- Nội dung VB  </a:t>
            </a:r>
            <a:r>
              <a:rPr lang="en-US" sz="2400">
                <a:solidFill>
                  <a:srgbClr val="0D0D0D"/>
                </a:solidFill>
                <a:latin typeface="Times New Roman" pitchFamily="18" charset="0"/>
                <a:cs typeface="Times New Roman" pitchFamily="18" charset="0"/>
              </a:rPr>
              <a:t>:Văn bản đã thể hiện sự tìm hiểu, phân tích vẻ đẹp của bài ca dao “Đứng bên ni đồng ngó bên tê đồng…” cả về nội dung và hình thức nghệ thuật của Hoàng Tiến Tựu.</a:t>
            </a:r>
            <a:r>
              <a:rPr lang="en-US" sz="2400">
                <a:latin typeface="Times New Roman" pitchFamily="18" charset="0"/>
                <a:cs typeface="Times New Roman" pitchFamily="18" charset="0"/>
              </a:rPr>
              <a:t> </a:t>
            </a:r>
          </a:p>
        </p:txBody>
      </p:sp>
      <p:sp>
        <p:nvSpPr>
          <p:cNvPr id="13" name="TextBox 12"/>
          <p:cNvSpPr txBox="1">
            <a:spLocks noChangeArrowheads="1"/>
          </p:cNvSpPr>
          <p:nvPr/>
        </p:nvSpPr>
        <p:spPr bwMode="auto">
          <a:xfrm>
            <a:off x="536575" y="4854575"/>
            <a:ext cx="6092825" cy="484188"/>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1.2. Giải quyết vấn đề:</a:t>
            </a:r>
            <a:endParaRPr lang="en-US" sz="2400">
              <a:latin typeface="Times New Roman" pitchFamily="18" charset="0"/>
              <a:cs typeface="Times New Roman" pitchFamily="18" charset="0"/>
            </a:endParaRPr>
          </a:p>
        </p:txBody>
      </p:sp>
      <p:sp>
        <p:nvSpPr>
          <p:cNvPr id="15" name="TextBox 14"/>
          <p:cNvSpPr txBox="1">
            <a:spLocks noChangeArrowheads="1"/>
          </p:cNvSpPr>
          <p:nvPr/>
        </p:nvSpPr>
        <p:spPr bwMode="auto">
          <a:xfrm>
            <a:off x="536575" y="5364163"/>
            <a:ext cx="11118850" cy="48260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  Khái quát về văn bản: </a:t>
            </a:r>
            <a:r>
              <a:rPr lang="en-US" sz="2400">
                <a:solidFill>
                  <a:srgbClr val="000000"/>
                </a:solidFill>
                <a:latin typeface="Times New Roman" pitchFamily="18" charset="0"/>
                <a:cs typeface="Times New Roman" pitchFamily="18" charset="0"/>
              </a:rPr>
              <a:t>bố cục văn bản, trình tự lập luận, phương thưc biểu đạt,...</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barn(inVertical)">
                                      <p:cBhvr>
                                        <p:cTn id="3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9" grpId="0"/>
      <p:bldP spid="11" grpId="0"/>
      <p:bldP spid="13" grpId="0"/>
      <p:bldP spid="1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409700"/>
            <a:ext cx="11052175" cy="4319588"/>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a:extLst/>
          </p:cNvPr>
          <p:cNvSpPr txBox="1"/>
          <p:nvPr/>
        </p:nvSpPr>
        <p:spPr>
          <a:xfrm>
            <a:off x="466725" y="1708151"/>
            <a:ext cx="11052175" cy="3579812"/>
          </a:xfrm>
          <a:prstGeom prst="rect">
            <a:avLst/>
          </a:prstGeom>
          <a:noFill/>
        </p:spPr>
        <p:txBody>
          <a:bodyPr>
            <a:spAutoFit/>
          </a:bodyPr>
          <a:lstStyle/>
          <a:p>
            <a:pPr algn="just">
              <a:lnSpc>
                <a:spcPct val="115000"/>
              </a:lnSpc>
            </a:pP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Hệ</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thống</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luận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điểm</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luận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cứ</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cơ</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bản</a:t>
            </a:r>
            <a:r>
              <a:rPr lang="en-US" sz="2400" b="1" dirty="0">
                <a:solidFill>
                  <a:srgbClr val="000000"/>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lnSpc>
                <a:spcPct val="115000"/>
              </a:lnSpc>
              <a:spcAft>
                <a:spcPts val="1000"/>
              </a:spcAft>
            </a:pPr>
            <a:r>
              <a:rPr lang="en-US" sz="2400" b="1" dirty="0">
                <a:latin typeface="Times New Roman" pitchFamily="18" charset="0"/>
                <a:cs typeface="Times New Roman" pitchFamily="18" charset="0"/>
              </a:rPr>
              <a:t>a. </a:t>
            </a:r>
            <a:r>
              <a:rPr lang="en-US" sz="2400" b="1" dirty="0" err="1">
                <a:latin typeface="Times New Roman" pitchFamily="18" charset="0"/>
                <a:cs typeface="Times New Roman" pitchFamily="18" charset="0"/>
              </a:rPr>
              <a:t>Khái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quát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vẻ</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đẹp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bài</a:t>
            </a:r>
            <a:r>
              <a:rPr lang="en-US" sz="2400" b="1" dirty="0">
                <a:latin typeface="Times New Roman" pitchFamily="18" charset="0"/>
                <a:cs typeface="Times New Roman" pitchFamily="18" charset="0"/>
              </a:rPr>
              <a:t> ca </a:t>
            </a:r>
            <a:r>
              <a:rPr lang="en-US" sz="2400" b="1" dirty="0" err="1">
                <a:latin typeface="Times New Roman" pitchFamily="18" charset="0"/>
                <a:cs typeface="Times New Roman" pitchFamily="18" charset="0"/>
              </a:rPr>
              <a:t>dao</a:t>
            </a:r>
            <a:endParaRPr lang="en-US" sz="2400" dirty="0">
              <a:latin typeface="Times New Roman" pitchFamily="18" charset="0"/>
              <a:cs typeface="Times New Roman" pitchFamily="18" charset="0"/>
            </a:endParaRPr>
          </a:p>
          <a:p>
            <a:pPr algn="just">
              <a:lnSpc>
                <a:spcPct val="115000"/>
              </a:lnSpc>
            </a:pP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Tác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giả</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mở</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đầu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bằng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việc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trích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bài</a:t>
            </a:r>
            <a:r>
              <a:rPr lang="en-US" sz="2400" dirty="0">
                <a:solidFill>
                  <a:srgbClr val="0D0D0D"/>
                </a:solidFill>
                <a:latin typeface="Times New Roman" pitchFamily="18" charset="0"/>
                <a:cs typeface="Times New Roman" pitchFamily="18" charset="0"/>
              </a:rPr>
              <a:t> ca </a:t>
            </a:r>
            <a:r>
              <a:rPr lang="en-US" sz="2400" dirty="0" err="1">
                <a:solidFill>
                  <a:srgbClr val="0D0D0D"/>
                </a:solidFill>
                <a:latin typeface="Times New Roman" pitchFamily="18" charset="0"/>
                <a:cs typeface="Times New Roman" pitchFamily="18" charset="0"/>
              </a:rPr>
              <a:t>dao</a:t>
            </a:r>
            <a:r>
              <a:rPr lang="en-US" sz="2400" dirty="0">
                <a:solidFill>
                  <a:srgbClr val="0D0D0D"/>
                </a:solidFill>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lnSpc>
                <a:spcPct val="115000"/>
              </a:lnSpc>
            </a:pP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Cách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vào</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đề</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trực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tiếp</a:t>
            </a:r>
            <a:r>
              <a:rPr lang="en-US" sz="2400" dirty="0">
                <a:solidFill>
                  <a:srgbClr val="0D0D0D"/>
                </a:solidFill>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lnSpc>
                <a:spcPct val="115000"/>
              </a:lnSpc>
            </a:pP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Nêu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ra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cái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đẹp</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cái</a:t>
            </a:r>
            <a:r>
              <a:rPr lang="en-US" sz="2400" dirty="0">
                <a:solidFill>
                  <a:srgbClr val="0D0D0D"/>
                </a:solidFill>
                <a:latin typeface="Times New Roman" pitchFamily="18" charset="0"/>
                <a:cs typeface="Times New Roman" pitchFamily="18" charset="0"/>
              </a:rPr>
              <a:t> hay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bài</a:t>
            </a:r>
            <a:r>
              <a:rPr lang="en-US" sz="2400" dirty="0">
                <a:solidFill>
                  <a:srgbClr val="0D0D0D"/>
                </a:solidFill>
                <a:latin typeface="Times New Roman" pitchFamily="18" charset="0"/>
                <a:cs typeface="Times New Roman" pitchFamily="18" charset="0"/>
              </a:rPr>
              <a:t> ca </a:t>
            </a:r>
            <a:r>
              <a:rPr lang="en-US" sz="2400" dirty="0" err="1">
                <a:solidFill>
                  <a:srgbClr val="0D0D0D"/>
                </a:solidFill>
                <a:latin typeface="Times New Roman" pitchFamily="18" charset="0"/>
                <a:cs typeface="Times New Roman" pitchFamily="18" charset="0"/>
              </a:rPr>
              <a:t>dao</a:t>
            </a:r>
            <a:r>
              <a:rPr lang="en-US" sz="2400"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lnSpc>
                <a:spcPct val="115000"/>
              </a:lnSpc>
            </a:pPr>
            <a:r>
              <a:rPr lang="en-US" sz="2400" dirty="0">
                <a:solidFill>
                  <a:srgbClr val="0D0D0D"/>
                </a:solidFill>
                <a:latin typeface="Times New Roman" pitchFamily="18" charset="0"/>
                <a:cs typeface="Times New Roman" pitchFamily="18" charset="0"/>
              </a:rPr>
              <a:t>+ Hai </a:t>
            </a:r>
            <a:r>
              <a:rPr lang="en-US" sz="2400" dirty="0" err="1">
                <a:solidFill>
                  <a:srgbClr val="0D0D0D"/>
                </a:solidFill>
                <a:latin typeface="Times New Roman" pitchFamily="18" charset="0"/>
                <a:cs typeface="Times New Roman" pitchFamily="18" charset="0"/>
              </a:rPr>
              <a:t>cái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đẹp</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cánh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đồng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cô</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gái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thăm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đồng</a:t>
            </a:r>
            <a:r>
              <a:rPr lang="en-US" sz="2400" dirty="0">
                <a:solidFill>
                  <a:srgbClr val="0D0D0D"/>
                </a:solidFill>
                <a:latin typeface="Times New Roman" pitchFamily="18" charset="0"/>
                <a:cs typeface="Times New Roman" pitchFamily="18" charset="0"/>
              </a:rPr>
              <a:t>. → </a:t>
            </a:r>
            <a:r>
              <a:rPr lang="en-US" sz="2400" dirty="0" err="1">
                <a:solidFill>
                  <a:srgbClr val="0D0D0D"/>
                </a:solidFill>
                <a:latin typeface="Times New Roman" pitchFamily="18" charset="0"/>
                <a:cs typeface="Times New Roman" pitchFamily="18" charset="0"/>
              </a:rPr>
              <a:t>Đều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được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miêu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tả</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rất</a:t>
            </a:r>
            <a:r>
              <a:rPr lang="en-US" sz="2400" dirty="0">
                <a:solidFill>
                  <a:srgbClr val="0D0D0D"/>
                </a:solidFill>
                <a:latin typeface="Times New Roman" pitchFamily="18" charset="0"/>
                <a:cs typeface="Times New Roman" pitchFamily="18" charset="0"/>
              </a:rPr>
              <a:t> hay.</a:t>
            </a:r>
            <a:endParaRPr lang="en-US" sz="2400" dirty="0">
              <a:latin typeface="Times New Roman" pitchFamily="18" charset="0"/>
              <a:cs typeface="Times New Roman" pitchFamily="18" charset="0"/>
            </a:endParaRPr>
          </a:p>
          <a:p>
            <a:pPr algn="just">
              <a:lnSpc>
                <a:spcPct val="115000"/>
              </a:lnSpc>
            </a:pP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Cái</a:t>
            </a:r>
            <a:r>
              <a:rPr lang="en-US" sz="2400" dirty="0">
                <a:solidFill>
                  <a:srgbClr val="0D0D0D"/>
                </a:solidFill>
                <a:latin typeface="Times New Roman" pitchFamily="18" charset="0"/>
                <a:cs typeface="Times New Roman" pitchFamily="18" charset="0"/>
              </a:rPr>
              <a:t> hay: </a:t>
            </a:r>
            <a:r>
              <a:rPr lang="en-US" sz="2400" dirty="0" err="1">
                <a:solidFill>
                  <a:srgbClr val="0D0D0D"/>
                </a:solidFill>
                <a:latin typeface="Times New Roman" pitchFamily="18" charset="0"/>
                <a:cs typeface="Times New Roman" pitchFamily="18" charset="0"/>
              </a:rPr>
              <a:t>cái</a:t>
            </a:r>
            <a:r>
              <a:rPr lang="en-US" sz="2400" dirty="0">
                <a:solidFill>
                  <a:srgbClr val="0D0D0D"/>
                </a:solidFill>
                <a:latin typeface="Times New Roman" pitchFamily="18" charset="0"/>
                <a:cs typeface="Times New Roman" pitchFamily="18" charset="0"/>
              </a:rPr>
              <a:t> hay </a:t>
            </a:r>
            <a:r>
              <a:rPr lang="en-US" sz="2400" dirty="0" err="1">
                <a:solidFill>
                  <a:srgbClr val="0D0D0D"/>
                </a:solidFill>
                <a:latin typeface="Times New Roman" pitchFamily="18" charset="0"/>
                <a:cs typeface="Times New Roman" pitchFamily="18" charset="0"/>
              </a:rPr>
              <a:t>riêng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không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thấy</a:t>
            </a:r>
            <a:r>
              <a:rPr lang="en-US" sz="2400" dirty="0">
                <a:solidFill>
                  <a:srgbClr val="0D0D0D"/>
                </a:solidFill>
                <a:latin typeface="Times New Roman" pitchFamily="18" charset="0"/>
                <a:cs typeface="Times New Roman" pitchFamily="18" charset="0"/>
              </a:rPr>
              <a:t> ở </a:t>
            </a:r>
            <a:r>
              <a:rPr lang="en-US" sz="2400" dirty="0" err="1">
                <a:solidFill>
                  <a:srgbClr val="0D0D0D"/>
                </a:solidFill>
                <a:latin typeface="Times New Roman" pitchFamily="18" charset="0"/>
                <a:cs typeface="Times New Roman" pitchFamily="18" charset="0"/>
              </a:rPr>
              <a:t>bất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kì</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bài</a:t>
            </a:r>
            <a:r>
              <a:rPr lang="en-US" sz="2400" dirty="0">
                <a:solidFill>
                  <a:srgbClr val="0D0D0D"/>
                </a:solidFill>
                <a:latin typeface="Times New Roman" pitchFamily="18" charset="0"/>
                <a:cs typeface="Times New Roman" pitchFamily="18" charset="0"/>
              </a:rPr>
              <a:t> ca </a:t>
            </a:r>
            <a:r>
              <a:rPr lang="en-US" sz="2400" dirty="0" err="1">
                <a:solidFill>
                  <a:srgbClr val="0D0D0D"/>
                </a:solidFill>
                <a:latin typeface="Times New Roman" pitchFamily="18" charset="0"/>
                <a:cs typeface="Times New Roman" pitchFamily="18" charset="0"/>
              </a:rPr>
              <a:t>dao</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khác</a:t>
            </a:r>
            <a:r>
              <a:rPr lang="en-US" sz="2400"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lnSpc>
                <a:spcPct val="115000"/>
              </a:lnSpc>
            </a:pPr>
            <a:r>
              <a:rPr lang="en-US" sz="2400" dirty="0">
                <a:solidFill>
                  <a:srgbClr val="0D0D0D"/>
                </a:solidFill>
                <a:latin typeface="Times New Roman" pitchFamily="18" charset="0"/>
                <a:ea typeface="MS Gothic" pitchFamily="49" charset="-128"/>
                <a:cs typeface="Times New Roman" pitchFamily="18" charset="0"/>
              </a:rPr>
              <a: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Khẳng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định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bài</a:t>
            </a:r>
            <a:r>
              <a:rPr lang="en-US" sz="2400" dirty="0">
                <a:solidFill>
                  <a:srgbClr val="0D0D0D"/>
                </a:solidFill>
                <a:latin typeface="Times New Roman" pitchFamily="18" charset="0"/>
                <a:cs typeface="Times New Roman" pitchFamily="18" charset="0"/>
              </a:rPr>
              <a:t> ca </a:t>
            </a:r>
            <a:r>
              <a:rPr lang="en-US" sz="2400" dirty="0" err="1">
                <a:solidFill>
                  <a:srgbClr val="0D0D0D"/>
                </a:solidFill>
                <a:latin typeface="Times New Roman" pitchFamily="18" charset="0"/>
                <a:cs typeface="Times New Roman" pitchFamily="18" charset="0"/>
              </a:rPr>
              <a:t>dao</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đẹp</a:t>
            </a:r>
            <a:r>
              <a:rPr lang="en-US" sz="2400" dirty="0">
                <a:solidFill>
                  <a:srgbClr val="0D0D0D"/>
                </a:solidFill>
                <a:latin typeface="Times New Roman" pitchFamily="18" charset="0"/>
                <a:cs typeface="Times New Roman" pitchFamily="18" charset="0"/>
              </a:rPr>
              <a:t>, hay </a:t>
            </a:r>
            <a:r>
              <a:rPr lang="en-US" sz="2400" dirty="0" err="1">
                <a:solidFill>
                  <a:srgbClr val="0D0D0D"/>
                </a:solidFill>
                <a:latin typeface="Times New Roman" pitchFamily="18" charset="0"/>
                <a:cs typeface="Times New Roman" pitchFamily="18" charset="0"/>
              </a:rPr>
              <a:t>riêng</a:t>
            </a:r>
            <a:r>
              <a:rPr lang="en-US" sz="2400" dirty="0">
                <a:solidFill>
                  <a:srgbClr val="0D0D0D"/>
                </a:solidFill>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854075"/>
            <a:ext cx="11336338" cy="514191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54038" y="1257300"/>
            <a:ext cx="11077575" cy="4302125"/>
          </a:xfrm>
          <a:prstGeom prst="rect">
            <a:avLst/>
          </a:prstGeom>
          <a:noFill/>
          <a:ln w="9525">
            <a:noFill/>
            <a:miter lim="800000"/>
            <a:headEnd/>
            <a:tailEnd/>
          </a:ln>
        </p:spPr>
        <p:txBody>
          <a:bodyPr>
            <a:spAutoFit/>
          </a:bodyPr>
          <a:lstStyle/>
          <a:p>
            <a:pPr algn="just">
              <a:lnSpc>
                <a:spcPct val="115000"/>
              </a:lnSpc>
            </a:pPr>
            <a:r>
              <a:rPr lang="en-US" sz="2400" b="1">
                <a:solidFill>
                  <a:srgbClr val="0D0D0D"/>
                </a:solidFill>
                <a:latin typeface="Times New Roman" pitchFamily="18" charset="0"/>
                <a:cs typeface="Times New Roman" pitchFamily="18" charset="0"/>
              </a:rPr>
              <a:t>b. </a:t>
            </a:r>
            <a:r>
              <a:rPr lang="en-US" sz="2400" b="1">
                <a:solidFill>
                  <a:srgbClr val="000000"/>
                </a:solidFill>
                <a:latin typeface="Times New Roman" pitchFamily="18" charset="0"/>
                <a:cs typeface="Times New Roman" pitchFamily="18" charset="0"/>
              </a:rPr>
              <a:t>Phân tích bố cục bài ca dao</a:t>
            </a:r>
            <a:endParaRPr lang="en-US" sz="2400">
              <a:latin typeface="Times New Roman" pitchFamily="18" charset="0"/>
              <a:cs typeface="Times New Roman" pitchFamily="18" charset="0"/>
            </a:endParaRPr>
          </a:p>
          <a:p>
            <a:pPr algn="just">
              <a:lnSpc>
                <a:spcPct val="115000"/>
              </a:lnSpc>
            </a:pPr>
            <a:r>
              <a:rPr lang="en-US" sz="2400" b="1">
                <a:solidFill>
                  <a:srgbClr val="0070C0"/>
                </a:solidFill>
                <a:latin typeface="Times New Roman" pitchFamily="18" charset="0"/>
                <a:cs typeface="Times New Roman" pitchFamily="18" charset="0"/>
              </a:rPr>
              <a:t> </a:t>
            </a:r>
            <a:r>
              <a:rPr lang="en-US" sz="2400">
                <a:solidFill>
                  <a:srgbClr val="4A4A4A"/>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Ý kiến của nhiều người: chia 2 phần (2 câu đầu - 2 câu cuối, hình ảnh cánh đồng - hình ảnh cô gái thăm đồng)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Ý kiến tác giả: Không hoàn toàn như vậy.</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Ngay 2 câu đầu, cô gái đã xuất hiện: cô gái đã miêu tả, giới thiệu rất cụ thể chỗ đứng cũng như cách quan sát cánh đồng.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Cụm từ "mênh mông bát ngát" được đặt vị trí cuối 2 câu đầu và có sự đảo vị trí.</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Cô gái hiện lên năng động, tích cực: đứng bên ni đồng rồi lại đứng bên tê đồng, ngắm nhìn cảnh vật từ nhiều phía như muốn thâu tóm, cảm nhận cả cánh đồng bát ngát.</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ea typeface="MS Gothic" pitchFamily="49" charset="-128"/>
                <a:cs typeface="Times New Roman" pitchFamily="18" charset="0"/>
              </a:rPr>
              <a:t>➩</a:t>
            </a:r>
            <a:r>
              <a:rPr lang="en-US" sz="2400">
                <a:solidFill>
                  <a:srgbClr val="0D0D0D"/>
                </a:solidFill>
                <a:latin typeface="Times New Roman" pitchFamily="18" charset="0"/>
                <a:cs typeface="Times New Roman" pitchFamily="18" charset="0"/>
              </a:rPr>
              <a:t> Khẳng định ý kiến không nên chia 2 phần để phân tích.</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687763" y="165100"/>
            <a:ext cx="5291137" cy="1093788"/>
          </a:xfrm>
          <a:prstGeom prst="roundRect">
            <a:avLst>
              <a:gd name="adj" fmla="val 16667"/>
            </a:avLst>
          </a:prstGeom>
          <a:solidFill>
            <a:srgbClr val="92D050"/>
          </a:solid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5" name="Rounded Rectangle 10"/>
          <p:cNvSpPr>
            <a:spLocks noChangeArrowheads="1"/>
          </p:cNvSpPr>
          <p:nvPr/>
        </p:nvSpPr>
        <p:spPr bwMode="auto">
          <a:xfrm>
            <a:off x="477838" y="1527176"/>
            <a:ext cx="7199312" cy="55721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3814763" y="433388"/>
            <a:ext cx="6138862" cy="549275"/>
          </a:xfrm>
          <a:prstGeom prst="rect">
            <a:avLst/>
          </a:prstGeom>
          <a:noFill/>
          <a:ln w="9525">
            <a:noFill/>
            <a:miter lim="800000"/>
            <a:headEnd/>
            <a:tailEnd/>
          </a:ln>
        </p:spPr>
        <p:txBody>
          <a:bodyPr>
            <a:spAutoFit/>
          </a:bodyPr>
          <a:lstStyle/>
          <a:p>
            <a:pPr>
              <a:lnSpc>
                <a:spcPct val="115000"/>
              </a:lnSpc>
              <a:spcAft>
                <a:spcPts val="1000"/>
              </a:spcAft>
            </a:pPr>
            <a:r>
              <a:rPr lang="en-US" sz="2800" b="1">
                <a:solidFill>
                  <a:srgbClr val="0D0D0D"/>
                </a:solidFill>
                <a:latin typeface="Times New Roman" pitchFamily="18" charset="0"/>
                <a:cs typeface="Times New Roman" pitchFamily="18" charset="0"/>
              </a:rPr>
              <a:t>ÔN TẬP ĐỌC HIỂU VĂN BẢN</a:t>
            </a:r>
            <a:endParaRPr lang="en-US" sz="2800">
              <a:latin typeface="Times New Roman" pitchFamily="18" charset="0"/>
              <a:cs typeface="Times New Roman" pitchFamily="18" charset="0"/>
            </a:endParaRPr>
          </a:p>
        </p:txBody>
      </p:sp>
      <p:sp>
        <p:nvSpPr>
          <p:cNvPr id="9" name="TextBox 8"/>
          <p:cNvSpPr txBox="1">
            <a:spLocks noChangeArrowheads="1"/>
          </p:cNvSpPr>
          <p:nvPr/>
        </p:nvSpPr>
        <p:spPr bwMode="auto">
          <a:xfrm>
            <a:off x="479425" y="1577977"/>
            <a:ext cx="7197725" cy="482600"/>
          </a:xfrm>
          <a:prstGeom prst="rect">
            <a:avLst/>
          </a:prstGeom>
          <a:noFill/>
          <a:ln w="9525">
            <a:noFill/>
            <a:miter lim="800000"/>
            <a:headEnd/>
            <a:tailEnd/>
          </a:ln>
        </p:spPr>
        <p:txBody>
          <a:bodyPr>
            <a:spAutoFit/>
          </a:bodyPr>
          <a:lstStyle/>
          <a:p>
            <a:pPr algn="just">
              <a:lnSpc>
                <a:spcPct val="115000"/>
              </a:lnSpc>
              <a:spcAft>
                <a:spcPts val="1000"/>
              </a:spcAft>
            </a:pPr>
            <a:r>
              <a:rPr lang="en-US" sz="2400" dirty="0">
                <a:latin typeface="Times New Roman" pitchFamily="18" charset="0"/>
                <a:cs typeface="Times New Roman" pitchFamily="18" charset="0"/>
                <a:sym typeface="Wingdings" pitchFamily="2" charset="2"/>
              </a:rPr>
              <a:t></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KIẾN THỨC CHUNG </a:t>
            </a:r>
            <a:r>
              <a:rPr lang="en-US" sz="2400" b="1" dirty="0">
                <a:solidFill>
                  <a:srgbClr val="0D0D0D"/>
                </a:solidFill>
                <a:latin typeface="Times New Roman" pitchFamily="18" charset="0"/>
                <a:cs typeface="Times New Roman" pitchFamily="18" charset="0"/>
              </a:rPr>
              <a:t>VỀ VĂN NGHỊ LUẬN</a:t>
            </a:r>
            <a:endParaRPr lang="en-US" sz="2400" dirty="0">
              <a:latin typeface="Times New Roman" pitchFamily="18" charset="0"/>
              <a:cs typeface="Times New Roman" pitchFamily="18" charset="0"/>
            </a:endParaRPr>
          </a:p>
        </p:txBody>
      </p:sp>
      <p:sp>
        <p:nvSpPr>
          <p:cNvPr id="10" name="Rounded Rectangle 10"/>
          <p:cNvSpPr>
            <a:spLocks noChangeArrowheads="1"/>
          </p:cNvSpPr>
          <p:nvPr/>
        </p:nvSpPr>
        <p:spPr bwMode="auto">
          <a:xfrm>
            <a:off x="436563" y="2387601"/>
            <a:ext cx="11287125" cy="405447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11" name="Rectangle 1"/>
          <p:cNvSpPr>
            <a:spLocks noChangeArrowheads="1"/>
          </p:cNvSpPr>
          <p:nvPr/>
        </p:nvSpPr>
        <p:spPr bwMode="auto">
          <a:xfrm>
            <a:off x="479425" y="2605089"/>
            <a:ext cx="8653463" cy="461963"/>
          </a:xfrm>
          <a:prstGeom prst="rect">
            <a:avLst/>
          </a:prstGeom>
          <a:noFill/>
          <a:ln w="9525">
            <a:noFill/>
            <a:miter lim="800000"/>
            <a:headEnd/>
            <a:tailEnd/>
          </a:ln>
        </p:spPr>
        <p:txBody>
          <a:bodyPr anchor="ctr">
            <a:spAutoFit/>
          </a:bodyPr>
          <a:lstStyle/>
          <a:p>
            <a:pPr eaLnBrk="0" hangingPunct="0"/>
            <a:r>
              <a:rPr lang="en-US" altLang="en-US" sz="2400" b="1">
                <a:solidFill>
                  <a:srgbClr val="0D0D0D"/>
                </a:solidFill>
                <a:latin typeface="Times New Roman" pitchFamily="18" charset="0"/>
                <a:cs typeface="Times New Roman" pitchFamily="18" charset="0"/>
              </a:rPr>
              <a:t>I.  Định nghĩa</a:t>
            </a:r>
            <a:r>
              <a:rPr lang="en-US" altLang="en-US" sz="2400">
                <a:solidFill>
                  <a:srgbClr val="0D0D0D"/>
                </a:solidFill>
                <a:latin typeface="Times New Roman" pitchFamily="18" charset="0"/>
                <a:cs typeface="Times New Roman" pitchFamily="18" charset="0"/>
              </a:rPr>
              <a:t>: </a:t>
            </a:r>
            <a:r>
              <a:rPr lang="en-US" altLang="en-US" sz="2400">
                <a:latin typeface="Times New Roman" pitchFamily="18" charset="0"/>
                <a:cs typeface="Times New Roman" pitchFamily="18" charset="0"/>
              </a:rPr>
              <a:t> </a:t>
            </a:r>
          </a:p>
        </p:txBody>
      </p:sp>
      <p:sp>
        <p:nvSpPr>
          <p:cNvPr id="13" name="TextBox 12"/>
          <p:cNvSpPr txBox="1">
            <a:spLocks noChangeArrowheads="1"/>
          </p:cNvSpPr>
          <p:nvPr/>
        </p:nvSpPr>
        <p:spPr bwMode="auto">
          <a:xfrm>
            <a:off x="2476499" y="2605089"/>
            <a:ext cx="8839200" cy="908050"/>
          </a:xfrm>
          <a:prstGeom prst="rect">
            <a:avLst/>
          </a:prstGeom>
          <a:noFill/>
          <a:ln w="9525">
            <a:noFill/>
            <a:miter lim="800000"/>
            <a:headEnd/>
            <a:tailEnd/>
          </a:ln>
        </p:spPr>
        <p:txBody>
          <a:bodyPr>
            <a:spAutoFit/>
          </a:bodyPr>
          <a:lstStyle/>
          <a:p>
            <a:pPr algn="just">
              <a:lnSpc>
                <a:spcPct val="115000"/>
              </a:lnSpc>
            </a:pPr>
            <a:r>
              <a:rPr lang="en-US" sz="2400" dirty="0" err="1">
                <a:solidFill>
                  <a:srgbClr val="0D0D0D"/>
                </a:solidFill>
                <a:latin typeface="Times New Roman" pitchFamily="18" charset="0"/>
                <a:cs typeface="Times New Roman" pitchFamily="18" charset="0"/>
              </a:rPr>
              <a:t>Văn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bản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nghị</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luận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loại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văn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bản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nhằm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thuyết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phục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người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đọc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người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nghe</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về</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một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vấn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đề</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nào</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đó</a:t>
            </a:r>
            <a:r>
              <a:rPr lang="en-US" sz="2400" dirty="0">
                <a:solidFill>
                  <a:srgbClr val="0D0D0D"/>
                </a:solidFill>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15" name="TextBox 14"/>
          <p:cNvSpPr txBox="1">
            <a:spLocks noChangeArrowheads="1"/>
          </p:cNvSpPr>
          <p:nvPr/>
        </p:nvSpPr>
        <p:spPr bwMode="auto">
          <a:xfrm>
            <a:off x="573088" y="3571876"/>
            <a:ext cx="6197600" cy="482600"/>
          </a:xfrm>
          <a:prstGeom prst="rect">
            <a:avLst/>
          </a:prstGeom>
          <a:noFill/>
          <a:ln w="9525">
            <a:noFill/>
            <a:miter lim="800000"/>
            <a:headEnd/>
            <a:tailEnd/>
          </a:ln>
        </p:spPr>
        <p:txBody>
          <a:bodyPr>
            <a:spAutoFit/>
          </a:bodyPr>
          <a:lstStyle/>
          <a:p>
            <a:pPr algn="just">
              <a:lnSpc>
                <a:spcPct val="115000"/>
              </a:lnSpc>
            </a:pPr>
            <a:r>
              <a:rPr lang="en-US" sz="2400" b="1">
                <a:solidFill>
                  <a:srgbClr val="0D0D0D"/>
                </a:solidFill>
                <a:latin typeface="Times New Roman" pitchFamily="18" charset="0"/>
                <a:cs typeface="Times New Roman" pitchFamily="18" charset="0"/>
              </a:rPr>
              <a:t>II.</a:t>
            </a:r>
            <a:r>
              <a:rPr lang="en-US" sz="2400">
                <a:solidFill>
                  <a:srgbClr val="0D0D0D"/>
                </a:solidFill>
                <a:latin typeface="Times New Roman" pitchFamily="18" charset="0"/>
                <a:cs typeface="Times New Roman" pitchFamily="18" charset="0"/>
              </a:rPr>
              <a:t> </a:t>
            </a:r>
            <a:r>
              <a:rPr lang="en-US" sz="2400" b="1">
                <a:solidFill>
                  <a:srgbClr val="0D0D0D"/>
                </a:solidFill>
                <a:latin typeface="Times New Roman" pitchFamily="18" charset="0"/>
                <a:cs typeface="Times New Roman" pitchFamily="18" charset="0"/>
              </a:rPr>
              <a:t>Phân loại:</a:t>
            </a:r>
            <a:r>
              <a:rPr lang="en-US" sz="2400">
                <a:solidFill>
                  <a:srgbClr val="0D0D0D"/>
                </a:solidFill>
                <a:latin typeface="Times New Roman" pitchFamily="18" charset="0"/>
                <a:cs typeface="Times New Roman" pitchFamily="18" charset="0"/>
              </a:rPr>
              <a:t> Các dạng văn nghị luận :</a:t>
            </a:r>
            <a:endParaRPr lang="en-US" sz="2400">
              <a:latin typeface="Times New Roman" pitchFamily="18" charset="0"/>
              <a:cs typeface="Times New Roman" pitchFamily="18" charset="0"/>
            </a:endParaRPr>
          </a:p>
        </p:txBody>
      </p:sp>
      <p:sp>
        <p:nvSpPr>
          <p:cNvPr id="17" name="TextBox 16"/>
          <p:cNvSpPr txBox="1">
            <a:spLocks noChangeArrowheads="1"/>
          </p:cNvSpPr>
          <p:nvPr/>
        </p:nvSpPr>
        <p:spPr bwMode="auto">
          <a:xfrm>
            <a:off x="573088" y="4144964"/>
            <a:ext cx="11169650" cy="2181225"/>
          </a:xfrm>
          <a:prstGeom prst="rect">
            <a:avLst/>
          </a:prstGeom>
          <a:noFill/>
          <a:ln w="9525">
            <a:noFill/>
            <a:miter lim="800000"/>
            <a:headEnd/>
            <a:tailEnd/>
          </a:ln>
        </p:spPr>
        <p:txBody>
          <a:bodyPr>
            <a:spAutoFit/>
          </a:bodyPr>
          <a:lstStyle/>
          <a:p>
            <a:pPr algn="just">
              <a:lnSpc>
                <a:spcPct val="115000"/>
              </a:lnSpc>
            </a:pPr>
            <a:r>
              <a:rPr lang="en-US" sz="2400">
                <a:solidFill>
                  <a:srgbClr val="0D0D0D"/>
                </a:solidFill>
                <a:latin typeface="Times New Roman" pitchFamily="18" charset="0"/>
                <a:cs typeface="Times New Roman" pitchFamily="18" charset="0"/>
              </a:rPr>
              <a:t>- Nghị luận văn học: </a:t>
            </a:r>
            <a:r>
              <a:rPr lang="en-US" sz="2400">
                <a:solidFill>
                  <a:srgbClr val="4A4A4A"/>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là văn bản nghị luận bàn về các vấn đề văn học.</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Nghị luận xã hội: là văn bản nghị luận về các vấn đề thuộc các lĩnh vực xã hội, chính trị, đạo đức, chân lý đời sống, gồm hai dạng chính:</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Nghị luận về một tư tưởng đạo lí</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 Nghị luận về một hiện tượng đời sống</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arn(inVertical)">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barn(inVertical)">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arn(inVertical)">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arn(inVertical)">
                                      <p:cBhvr>
                                        <p:cTn id="4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9" grpId="0"/>
      <p:bldP spid="10" grpId="0" animBg="1"/>
      <p:bldP spid="11" grpId="0"/>
      <p:bldP spid="13" grpId="0"/>
      <p:bldP spid="15" grpId="0"/>
      <p:bldP spid="1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063625"/>
            <a:ext cx="11322050" cy="5411788"/>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14363" y="1484313"/>
            <a:ext cx="11123612" cy="473075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 c. Phân tích hai câu đầu bài ca dao</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Cả 2 câu đều không có chủ ngữ. </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Người nghe đồng cảm, như cùng cô gái đi thăm đồng, cùng vị trí đứng và ngắm nhìn.</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Cảm giác về sự mênh mông, bát ngát cũng lan truyền sang người đọc một cách tự nhiên.</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Cảm giác như chính bản thân cảm nhận và nói lên.</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ea typeface="MS Gothic" pitchFamily="49" charset="-128"/>
                <a:cs typeface="Times New Roman" pitchFamily="18" charset="0"/>
              </a:rPr>
              <a:t>➩</a:t>
            </a:r>
            <a:r>
              <a:rPr lang="en-US" sz="2400">
                <a:solidFill>
                  <a:srgbClr val="0D0D0D"/>
                </a:solidFill>
                <a:latin typeface="Times New Roman" pitchFamily="18" charset="0"/>
                <a:cs typeface="Times New Roman" pitchFamily="18" charset="0"/>
              </a:rPr>
              <a:t> Cái nhìn khái quát cảnh vật.</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Nghệ thuật:</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Điệp từ, điệp cấu trúc "đứng bên ni đồng", "đứng bên tê đồng", "ngó", "bát ngát", "mênh mông".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Đảo ngữ.</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630238"/>
            <a:ext cx="11396663" cy="564991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415925" y="1027113"/>
            <a:ext cx="11360150" cy="473075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 d. Phân tích hai câu cuối bài ca dao</a:t>
            </a:r>
            <a:endParaRPr lang="en-US" sz="2400">
              <a:latin typeface="Times New Roman" pitchFamily="18" charset="0"/>
              <a:cs typeface="Times New Roman" pitchFamily="18" charset="0"/>
            </a:endParaRPr>
          </a:p>
          <a:p>
            <a:pPr algn="just">
              <a:lnSpc>
                <a:spcPct val="115000"/>
              </a:lnSpc>
            </a:pPr>
            <a:r>
              <a:rPr lang="en-US" sz="2400">
                <a:solidFill>
                  <a:srgbClr val="4A4A4A"/>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Tập trung ngắm nhìn, quan sát, đặc tả "chẽn lúa đòng đòng" đang phất phơ dưới "ngọn nắng hồng ban mai". </a:t>
            </a:r>
            <a:r>
              <a:rPr lang="en-US" sz="2400" i="1">
                <a:solidFill>
                  <a:srgbClr val="0D0D0D"/>
                </a:solidFill>
                <a:latin typeface="Times New Roman" pitchFamily="18" charset="0"/>
                <a:cs typeface="Times New Roman" pitchFamily="18" charset="0"/>
              </a:rPr>
              <a:t>Ngọn nắng</a:t>
            </a:r>
            <a:r>
              <a:rPr lang="en-US" sz="2400">
                <a:solidFill>
                  <a:srgbClr val="0D0D0D"/>
                </a:solidFill>
                <a:latin typeface="Times New Roman" pitchFamily="18" charset="0"/>
                <a:cs typeface="Times New Roman" pitchFamily="18" charset="0"/>
              </a:rPr>
              <a:t> cũng được coi là một hoán dụ của Mặt Trời.</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Miêu tả cảnh vật tươi đẹp của thiên nhiên, đất nước.</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Tả "chẽn lúa đòng đòng" trong mối liên hệ so sánh với cô gái đi thăm đồng.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Cô gái đến tuổi dậy thì, căng đầy sức sống.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Cuối cùng khẳng định lại "Bài ca dao quả là bức tranh tuyệt đẹp và giàu ý tưởng".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Segoe UI Symbol" pitchFamily="34" charset="0"/>
                <a:ea typeface="MS Gothic" pitchFamily="49" charset="-128"/>
                <a:cs typeface="Segoe UI Symbol" pitchFamily="34" charset="0"/>
              </a:rPr>
              <a:t>➩</a:t>
            </a:r>
            <a:r>
              <a:rPr lang="en-US" sz="2400">
                <a:solidFill>
                  <a:srgbClr val="0D0D0D"/>
                </a:solidFill>
                <a:latin typeface="Times New Roman" pitchFamily="18" charset="0"/>
                <a:cs typeface="Times New Roman" pitchFamily="18" charset="0"/>
              </a:rPr>
              <a:t> Cái nhìn chi tiết, bộ phận.</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Nghệ thuật:</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So sánh: “Thân em” - “chẽn lúa đòng đòng”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Cách dùng từ ngữ độc đáo; “ngọn nắng”</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28625" y="306388"/>
            <a:ext cx="11322050" cy="505142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415925" y="679450"/>
            <a:ext cx="11322050" cy="4305300"/>
          </a:xfrm>
          <a:prstGeom prst="rect">
            <a:avLst/>
          </a:prstGeom>
          <a:noFill/>
          <a:ln w="9525">
            <a:noFill/>
            <a:miter lim="800000"/>
            <a:headEnd/>
            <a:tailEnd/>
          </a:ln>
        </p:spPr>
        <p:txBody>
          <a:bodyPr>
            <a:spAutoFit/>
          </a:bodyPr>
          <a:lstStyle/>
          <a:p>
            <a:pPr algn="just">
              <a:lnSpc>
                <a:spcPct val="115000"/>
              </a:lnSpc>
            </a:pPr>
            <a:r>
              <a:rPr lang="en-US" sz="2400" b="1" dirty="0">
                <a:solidFill>
                  <a:srgbClr val="000000"/>
                </a:solidFill>
                <a:latin typeface="Times New Roman" pitchFamily="18" charset="0"/>
                <a:cs typeface="Times New Roman" pitchFamily="18" charset="0"/>
              </a:rPr>
              <a:t>e. </a:t>
            </a:r>
            <a:r>
              <a:rPr lang="en-US" sz="2400" b="1" dirty="0" err="1">
                <a:solidFill>
                  <a:srgbClr val="000000"/>
                </a:solidFill>
                <a:latin typeface="Times New Roman" pitchFamily="18" charset="0"/>
                <a:cs typeface="Times New Roman" pitchFamily="18" charset="0"/>
              </a:rPr>
              <a:t>Tình</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cảm</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của</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người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viết</a:t>
            </a:r>
            <a:endParaRPr lang="en-US" sz="2400" dirty="0">
              <a:latin typeface="Times New Roman" pitchFamily="18" charset="0"/>
              <a:cs typeface="Times New Roman" pitchFamily="18" charset="0"/>
            </a:endParaRPr>
          </a:p>
          <a:p>
            <a:pPr algn="just">
              <a:lnSpc>
                <a:spcPct val="115000"/>
              </a:lnSpc>
            </a:pPr>
            <a:r>
              <a:rPr lang="en-US" sz="2400" b="1" dirty="0">
                <a:solidFill>
                  <a:srgbClr val="0D0D0D"/>
                </a:solidFill>
                <a:latin typeface="Times New Roman" pitchFamily="18" charset="0"/>
                <a:cs typeface="Times New Roman" pitchFamily="18" charset="0"/>
              </a:rPr>
              <a:t>- Qua </a:t>
            </a:r>
            <a:r>
              <a:rPr lang="en-US" sz="2400" b="1" dirty="0" err="1">
                <a:solidFill>
                  <a:srgbClr val="0D0D0D"/>
                </a:solidFill>
                <a:latin typeface="Times New Roman" pitchFamily="18" charset="0"/>
                <a:cs typeface="Times New Roman" pitchFamily="18" charset="0"/>
              </a:rPr>
              <a:t>bài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nghị</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luận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văn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học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người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đọc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thấy</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được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sự</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trân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trọng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tìm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tòi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của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tác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giả</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Hoàng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Tiến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Tựu</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khi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khám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phá</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vẻ</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đẹp</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của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bài</a:t>
            </a:r>
            <a:r>
              <a:rPr lang="en-US" sz="2400" b="1" dirty="0">
                <a:solidFill>
                  <a:srgbClr val="0D0D0D"/>
                </a:solidFill>
                <a:latin typeface="Times New Roman" pitchFamily="18" charset="0"/>
                <a:cs typeface="Times New Roman" pitchFamily="18" charset="0"/>
              </a:rPr>
              <a:t> ca </a:t>
            </a:r>
            <a:r>
              <a:rPr lang="en-US" sz="2400" b="1" dirty="0" err="1">
                <a:solidFill>
                  <a:srgbClr val="0D0D0D"/>
                </a:solidFill>
                <a:latin typeface="Times New Roman" pitchFamily="18" charset="0"/>
                <a:cs typeface="Times New Roman" pitchFamily="18" charset="0"/>
              </a:rPr>
              <a:t>dao</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của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nhân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dân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lao</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động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Điều</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đó</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thể</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hiện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niềm</a:t>
            </a:r>
            <a:r>
              <a:rPr lang="en-US" sz="2400" b="1" dirty="0">
                <a:solidFill>
                  <a:srgbClr val="0D0D0D"/>
                </a:solidFill>
                <a:latin typeface="Times New Roman" pitchFamily="18" charset="0"/>
                <a:cs typeface="Times New Roman" pitchFamily="18" charset="0"/>
              </a:rPr>
              <a:t> say </a:t>
            </a:r>
            <a:r>
              <a:rPr lang="en-US" sz="2400" b="1" dirty="0" err="1">
                <a:solidFill>
                  <a:srgbClr val="0D0D0D"/>
                </a:solidFill>
                <a:latin typeface="Times New Roman" pitchFamily="18" charset="0"/>
                <a:cs typeface="Times New Roman" pitchFamily="18" charset="0"/>
              </a:rPr>
              <a:t>mê</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tình</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cảm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trân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trọng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gắn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bó</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yêu</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mến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của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nhà</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nghiên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cứu</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đối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với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vốn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văn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học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dân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gian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của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dân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tộc</a:t>
            </a:r>
            <a:r>
              <a:rPr lang="en-US" sz="2400" b="1"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lnSpc>
                <a:spcPct val="115000"/>
              </a:lnSpc>
            </a:pP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Người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đọc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rút</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ra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được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bài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học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khi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tìm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hiều</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một</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bài</a:t>
            </a:r>
            <a:r>
              <a:rPr lang="en-US" sz="2400" b="1" dirty="0">
                <a:solidFill>
                  <a:srgbClr val="0D0D0D"/>
                </a:solidFill>
                <a:latin typeface="Times New Roman" pitchFamily="18" charset="0"/>
                <a:cs typeface="Times New Roman" pitchFamily="18" charset="0"/>
              </a:rPr>
              <a:t> ca </a:t>
            </a:r>
            <a:r>
              <a:rPr lang="en-US" sz="2400" b="1" dirty="0" err="1">
                <a:solidFill>
                  <a:srgbClr val="0D0D0D"/>
                </a:solidFill>
                <a:latin typeface="Times New Roman" pitchFamily="18" charset="0"/>
                <a:cs typeface="Times New Roman" pitchFamily="18" charset="0"/>
              </a:rPr>
              <a:t>dao</a:t>
            </a:r>
            <a:r>
              <a:rPr lang="en-US" sz="2400" b="1"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lnSpc>
                <a:spcPct val="115000"/>
              </a:lnSpc>
            </a:pP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Phải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khám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khá</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cả</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vẻ</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đẹp</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nội</a:t>
            </a:r>
            <a:r>
              <a:rPr lang="en-US" sz="2400" b="1" dirty="0">
                <a:solidFill>
                  <a:srgbClr val="0D0D0D"/>
                </a:solidFill>
                <a:latin typeface="Times New Roman" pitchFamily="18" charset="0"/>
                <a:cs typeface="Times New Roman" pitchFamily="18" charset="0"/>
              </a:rPr>
              <a:t> dung </a:t>
            </a:r>
            <a:r>
              <a:rPr lang="en-US" sz="2400" b="1" dirty="0" err="1">
                <a:solidFill>
                  <a:srgbClr val="0D0D0D"/>
                </a:solidFill>
                <a:latin typeface="Times New Roman" pitchFamily="18" charset="0"/>
                <a:cs typeface="Times New Roman" pitchFamily="18" charset="0"/>
              </a:rPr>
              <a:t>và</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hình</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thức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của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bài</a:t>
            </a:r>
            <a:r>
              <a:rPr lang="en-US" sz="2400" b="1" dirty="0">
                <a:solidFill>
                  <a:srgbClr val="0D0D0D"/>
                </a:solidFill>
                <a:latin typeface="Times New Roman" pitchFamily="18" charset="0"/>
                <a:cs typeface="Times New Roman" pitchFamily="18" charset="0"/>
              </a:rPr>
              <a:t> ca </a:t>
            </a:r>
            <a:r>
              <a:rPr lang="en-US" sz="2400" b="1" dirty="0" err="1">
                <a:solidFill>
                  <a:srgbClr val="0D0D0D"/>
                </a:solidFill>
                <a:latin typeface="Times New Roman" pitchFamily="18" charset="0"/>
                <a:cs typeface="Times New Roman" pitchFamily="18" charset="0"/>
              </a:rPr>
              <a:t>dao</a:t>
            </a:r>
            <a:r>
              <a:rPr lang="en-US" sz="2400" b="1"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lnSpc>
                <a:spcPct val="115000"/>
              </a:lnSpc>
            </a:pP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Chú</a:t>
            </a:r>
            <a:r>
              <a:rPr lang="en-US" sz="2400" b="1" dirty="0">
                <a:solidFill>
                  <a:srgbClr val="0D0D0D"/>
                </a:solidFill>
                <a:latin typeface="Times New Roman" pitchFamily="18" charset="0"/>
                <a:cs typeface="Times New Roman" pitchFamily="18" charset="0"/>
              </a:rPr>
              <a:t> ý </a:t>
            </a:r>
            <a:r>
              <a:rPr lang="en-US" sz="2400" b="1" dirty="0" err="1">
                <a:solidFill>
                  <a:srgbClr val="0D0D0D"/>
                </a:solidFill>
                <a:latin typeface="Times New Roman" pitchFamily="18" charset="0"/>
                <a:cs typeface="Times New Roman" pitchFamily="18" charset="0"/>
              </a:rPr>
              <a:t>đến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bố</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cục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của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bài</a:t>
            </a:r>
            <a:r>
              <a:rPr lang="en-US" sz="2400" b="1" dirty="0">
                <a:solidFill>
                  <a:srgbClr val="0D0D0D"/>
                </a:solidFill>
                <a:latin typeface="Times New Roman" pitchFamily="18" charset="0"/>
                <a:cs typeface="Times New Roman" pitchFamily="18" charset="0"/>
              </a:rPr>
              <a:t> ca </a:t>
            </a:r>
            <a:r>
              <a:rPr lang="en-US" sz="2400" b="1" dirty="0" err="1">
                <a:solidFill>
                  <a:srgbClr val="0D0D0D"/>
                </a:solidFill>
                <a:latin typeface="Times New Roman" pitchFamily="18" charset="0"/>
                <a:cs typeface="Times New Roman" pitchFamily="18" charset="0"/>
              </a:rPr>
              <a:t>dao</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các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từ</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ngữ</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hình</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ảnh</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đặc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sắc</a:t>
            </a:r>
            <a:r>
              <a:rPr lang="en-US" sz="2400" b="1" dirty="0">
                <a:solidFill>
                  <a:srgbClr val="0D0D0D"/>
                </a:solidFill>
                <a:latin typeface="Times New Roman" pitchFamily="18" charset="0"/>
                <a:cs typeface="Times New Roman" pitchFamily="18" charset="0"/>
              </a:rPr>
              <a:t>,... . </a:t>
            </a:r>
            <a:r>
              <a:rPr lang="en-US" sz="2400" b="1" dirty="0" err="1">
                <a:solidFill>
                  <a:srgbClr val="0D0D0D"/>
                </a:solidFill>
                <a:latin typeface="Times New Roman" pitchFamily="18" charset="0"/>
                <a:cs typeface="Times New Roman" pitchFamily="18" charset="0"/>
              </a:rPr>
              <a:t>Tìm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tòi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phát</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hiện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ra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những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vẻ</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đẹp</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thú</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vị</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của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bài</a:t>
            </a:r>
            <a:r>
              <a:rPr lang="en-US" sz="2400" b="1" dirty="0">
                <a:solidFill>
                  <a:srgbClr val="0D0D0D"/>
                </a:solidFill>
                <a:latin typeface="Times New Roman" pitchFamily="18" charset="0"/>
                <a:cs typeface="Times New Roman" pitchFamily="18" charset="0"/>
              </a:rPr>
              <a:t> ca </a:t>
            </a:r>
            <a:r>
              <a:rPr lang="en-US" sz="2400" b="1" dirty="0" err="1">
                <a:solidFill>
                  <a:srgbClr val="0D0D0D"/>
                </a:solidFill>
                <a:latin typeface="Times New Roman" pitchFamily="18" charset="0"/>
                <a:cs typeface="Times New Roman" pitchFamily="18" charset="0"/>
              </a:rPr>
              <a:t>dao</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tránh</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sa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vào</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cảm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nhận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theo</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lối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mòn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đã</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có</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trước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đó</a:t>
            </a:r>
            <a:r>
              <a:rPr lang="en-US" sz="2400" b="1"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314450"/>
            <a:ext cx="11215688" cy="478631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415925" y="1831975"/>
            <a:ext cx="11215688" cy="3711575"/>
          </a:xfrm>
          <a:prstGeom prst="rect">
            <a:avLst/>
          </a:prstGeom>
          <a:noFill/>
          <a:ln w="9525">
            <a:noFill/>
            <a:miter lim="800000"/>
            <a:headEnd/>
            <a:tailEnd/>
          </a:ln>
        </p:spPr>
        <p:txBody>
          <a:bodyPr>
            <a:spAutoFit/>
          </a:bodyPr>
          <a:lstStyle/>
          <a:p>
            <a:pPr algn="just">
              <a:lnSpc>
                <a:spcPct val="115000"/>
              </a:lnSpc>
            </a:pPr>
            <a:r>
              <a:rPr lang="en-US" sz="2400" b="1">
                <a:solidFill>
                  <a:srgbClr val="0D0D0D"/>
                </a:solidFill>
                <a:latin typeface="Times New Roman" pitchFamily="18" charset="0"/>
                <a:cs typeface="Times New Roman" pitchFamily="18" charset="0"/>
              </a:rPr>
              <a:t>1.3 Đánh giá </a:t>
            </a:r>
            <a:endParaRPr lang="en-US" sz="2400">
              <a:latin typeface="Times New Roman" pitchFamily="18" charset="0"/>
              <a:cs typeface="Times New Roman" pitchFamily="18" charset="0"/>
            </a:endParaRPr>
          </a:p>
          <a:p>
            <a:pPr algn="just">
              <a:lnSpc>
                <a:spcPct val="115000"/>
              </a:lnSpc>
              <a:spcAft>
                <a:spcPts val="1000"/>
              </a:spcAft>
            </a:pPr>
            <a:r>
              <a:rPr lang="en-US" sz="2400" b="1">
                <a:solidFill>
                  <a:srgbClr val="0D0D0D"/>
                </a:solidFill>
                <a:latin typeface="Times New Roman" pitchFamily="18" charset="0"/>
                <a:cs typeface="Times New Roman" pitchFamily="18" charset="0"/>
              </a:rPr>
              <a:t>a. </a:t>
            </a:r>
            <a:r>
              <a:rPr lang="en-US" sz="2400" b="1">
                <a:latin typeface="Times New Roman" pitchFamily="18" charset="0"/>
                <a:cs typeface="Times New Roman" pitchFamily="18" charset="0"/>
              </a:rPr>
              <a:t>Nghệ thuật</a:t>
            </a:r>
            <a:endParaRPr lang="en-US" sz="2400">
              <a:latin typeface="Times New Roman" pitchFamily="18"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Nghệ thuật lập luận xuất sắc với hệ thống lí lẽ và dẫn chứng chặt chẽ, thuyết phục; ngôn ngữ lập luận sắc bén.</a:t>
            </a:r>
          </a:p>
          <a:p>
            <a:pPr algn="just">
              <a:lnSpc>
                <a:spcPct val="115000"/>
              </a:lnSpc>
            </a:pPr>
            <a:r>
              <a:rPr lang="en-US" sz="2400">
                <a:latin typeface="Times New Roman" pitchFamily="18" charset="0"/>
                <a:cs typeface="Times New Roman" pitchFamily="18" charset="0"/>
              </a:rPr>
              <a:t>- Có những tìm tòi, khám phá thú vị, mới mẻ về đối tượng.</a:t>
            </a:r>
          </a:p>
          <a:p>
            <a:pPr algn="just">
              <a:lnSpc>
                <a:spcPct val="115000"/>
              </a:lnSpc>
            </a:pPr>
            <a:r>
              <a:rPr lang="en-US" sz="2400" b="1">
                <a:solidFill>
                  <a:srgbClr val="0D0D0D"/>
                </a:solidFill>
                <a:latin typeface="Times New Roman" pitchFamily="18" charset="0"/>
                <a:cs typeface="Times New Roman" pitchFamily="18" charset="0"/>
              </a:rPr>
              <a:t>b. Nội dung</a:t>
            </a:r>
            <a:endParaRPr lang="en-US" sz="2400">
              <a:latin typeface="Times New Roman" pitchFamily="18"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Qua văn bản </a:t>
            </a:r>
            <a:r>
              <a:rPr lang="en-US" sz="2400" i="1">
                <a:latin typeface="Times New Roman" pitchFamily="18" charset="0"/>
                <a:cs typeface="Times New Roman" pitchFamily="18" charset="0"/>
              </a:rPr>
              <a:t>Vẻ đẹp của một bài ca dao</a:t>
            </a:r>
            <a:r>
              <a:rPr lang="en-US" sz="2400">
                <a:latin typeface="Times New Roman" pitchFamily="18" charset="0"/>
                <a:cs typeface="Times New Roman" pitchFamily="18" charset="0"/>
              </a:rPr>
              <a:t>, tác giả Hoàng Tiến Tựu đã nêu lên ý kiến của mình về vẻ đẹp cũng như bố cục của một bài ca dao.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p:cNvSpPr>
            <a:spLocks noChangeArrowheads="1"/>
          </p:cNvSpPr>
          <p:nvPr/>
        </p:nvSpPr>
        <p:spPr bwMode="auto">
          <a:xfrm>
            <a:off x="444500" y="1162050"/>
            <a:ext cx="11290300" cy="5073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835025" y="604838"/>
            <a:ext cx="6108700" cy="490537"/>
          </a:xfrm>
          <a:prstGeom prst="rect">
            <a:avLst/>
          </a:prstGeom>
          <a:noFill/>
          <a:ln w="9525">
            <a:noFill/>
            <a:miter lim="800000"/>
            <a:headEnd/>
            <a:tailEnd/>
          </a:ln>
        </p:spPr>
        <p:txBody>
          <a:bodyPr>
            <a:spAutoFit/>
          </a:bodyPr>
          <a:lstStyle/>
          <a:p>
            <a:pPr marL="47625" algn="just">
              <a:lnSpc>
                <a:spcPct val="115000"/>
              </a:lnSpc>
              <a:spcAft>
                <a:spcPts val="1000"/>
              </a:spcAft>
            </a:pPr>
            <a:r>
              <a:rPr lang="en-US" sz="2400" b="1">
                <a:latin typeface="Times New Roman" pitchFamily="18" charset="0"/>
                <a:cs typeface="Times New Roman" pitchFamily="18" charset="0"/>
              </a:rPr>
              <a:t>2. Định hướng phân tích văn bản</a:t>
            </a:r>
            <a:r>
              <a:rPr lang="en-US" sz="2400">
                <a:latin typeface="Times New Roman" pitchFamily="18" charset="0"/>
                <a:cs typeface="Times New Roman" pitchFamily="18" charset="0"/>
              </a:rPr>
              <a:t>: </a:t>
            </a:r>
          </a:p>
        </p:txBody>
      </p:sp>
      <p:sp>
        <p:nvSpPr>
          <p:cNvPr id="7" name="TextBox 6"/>
          <p:cNvSpPr txBox="1">
            <a:spLocks noChangeArrowheads="1"/>
          </p:cNvSpPr>
          <p:nvPr/>
        </p:nvSpPr>
        <p:spPr bwMode="auto">
          <a:xfrm>
            <a:off x="698500" y="1343025"/>
            <a:ext cx="11036300" cy="4857750"/>
          </a:xfrm>
          <a:prstGeom prst="rect">
            <a:avLst/>
          </a:prstGeom>
          <a:noFill/>
          <a:ln w="9525">
            <a:noFill/>
            <a:miter lim="800000"/>
            <a:headEnd/>
            <a:tailEnd/>
          </a:ln>
        </p:spPr>
        <p:txBody>
          <a:bodyPr>
            <a:spAutoFit/>
          </a:bodyPr>
          <a:lstStyle/>
          <a:p>
            <a:pPr algn="just">
              <a:lnSpc>
                <a:spcPct val="115000"/>
              </a:lnSpc>
              <a:spcAft>
                <a:spcPts val="1000"/>
              </a:spcAft>
            </a:pPr>
            <a:r>
              <a:rPr lang="en-US" sz="2400">
                <a:latin typeface="Times New Roman" pitchFamily="18" charset="0"/>
                <a:cs typeface="Times New Roman" pitchFamily="18" charset="0"/>
              </a:rPr>
              <a:t>Hoàng Tiến Tựu </a:t>
            </a:r>
            <a:r>
              <a:rPr lang="en-US" sz="2400">
                <a:solidFill>
                  <a:srgbClr val="4A4A4A"/>
                </a:solidFill>
                <a:latin typeface="Times New Roman" pitchFamily="18" charset="0"/>
                <a:cs typeface="Times New Roman" pitchFamily="18" charset="0"/>
              </a:rPr>
              <a:t>(1933 - 1998),</a:t>
            </a:r>
            <a:r>
              <a:rPr lang="en-US" sz="2400">
                <a:latin typeface="Times New Roman" pitchFamily="18" charset="0"/>
                <a:cs typeface="Times New Roman" pitchFamily="18" charset="0"/>
              </a:rPr>
              <a:t> là nhà nghiên cứu hàng đầu về chuyên ngành Văn học dân gian.  Văn bản “</a:t>
            </a:r>
            <a:r>
              <a:rPr lang="en-US" sz="2400" i="1">
                <a:latin typeface="Times New Roman" pitchFamily="18" charset="0"/>
                <a:cs typeface="Times New Roman" pitchFamily="18" charset="0"/>
              </a:rPr>
              <a:t>Vẻ đẹp của một bài ca dao</a:t>
            </a:r>
            <a:r>
              <a:rPr lang="en-US" sz="2400">
                <a:latin typeface="Times New Roman" pitchFamily="18" charset="0"/>
                <a:cs typeface="Times New Roman" pitchFamily="18" charset="0"/>
              </a:rPr>
              <a:t>” là bài viết đặc sắc thể hiện những tìm tòi, khám phá thú vị, mới mẻ  của ông về bài ca dao “</a:t>
            </a:r>
            <a:r>
              <a:rPr lang="en-US" sz="2400" i="1">
                <a:latin typeface="Times New Roman" pitchFamily="18" charset="0"/>
                <a:cs typeface="Times New Roman" pitchFamily="18" charset="0"/>
              </a:rPr>
              <a:t>Đứng bên ni đồng ngó bên tê đồng…”</a:t>
            </a:r>
            <a:r>
              <a:rPr lang="en-US" sz="2400">
                <a:latin typeface="Times New Roman" pitchFamily="18" charset="0"/>
                <a:cs typeface="Times New Roman" pitchFamily="18" charset="0"/>
              </a:rPr>
              <a:t> . Với lập luận xuất sắc với hệ thống lí lẽ và dẫn chứng chặt chẽ, thuyết phục; ngôn ngữ lập luận sắc bén, Hoàng Tiến Tựu đã nêu lên ý kiến của mình về vẻ đẹp của bài ca dao cả về nội dung và hình thức nghệ thuật .</a:t>
            </a:r>
          </a:p>
          <a:p>
            <a:pPr algn="just">
              <a:lnSpc>
                <a:spcPct val="115000"/>
              </a:lnSpc>
            </a:pPr>
            <a:r>
              <a:rPr lang="en-US" sz="2400">
                <a:solidFill>
                  <a:srgbClr val="000000"/>
                </a:solidFill>
                <a:latin typeface="Times New Roman" pitchFamily="18" charset="0"/>
                <a:cs typeface="Times New Roman" pitchFamily="18" charset="0"/>
              </a:rPr>
              <a:t>     Trình tự lập luận rõ rành, các luận điểm mạch lạc, chặt chẽ, tạo sức hấp dẫn cao. Văn bản chia làm bốn phần, trước hết tác giả k</a:t>
            </a:r>
            <a:r>
              <a:rPr lang="en-US" sz="2400">
                <a:solidFill>
                  <a:srgbClr val="0D0D0D"/>
                </a:solidFill>
                <a:latin typeface="Times New Roman" pitchFamily="18" charset="0"/>
                <a:cs typeface="Times New Roman" pitchFamily="18" charset="0"/>
              </a:rPr>
              <a:t>hái quát vẻ đẹp của bài ca dao ở cả nội dung và hình thức thể hiện. Phần thứ hai Hoàng Tiến Tựu nêu bố cục bài ca dao. Tiếp đến là phần phân tích bài ca dao. Phần phân tích tách làm hai ý, lần lượt là hai câu đầu rồi đến hai câu cuối bài ca dao.</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39738" y="815975"/>
            <a:ext cx="11312525" cy="462597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96900" y="1698625"/>
            <a:ext cx="11155363" cy="2676525"/>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Trước hết, tác giả khái quát vẻ đẹp của bài ca dao</a:t>
            </a:r>
            <a:r>
              <a:rPr lang="en-US" sz="2400">
                <a:latin typeface="Times New Roman" pitchFamily="18" charset="0"/>
                <a:cs typeface="Times New Roman" pitchFamily="18" charset="0"/>
              </a:rPr>
              <a:t>. Với cách vào đề trực tiếp, t</a:t>
            </a:r>
            <a:r>
              <a:rPr lang="en-US" sz="2400">
                <a:solidFill>
                  <a:srgbClr val="000000"/>
                </a:solidFill>
                <a:latin typeface="Times New Roman" pitchFamily="18" charset="0"/>
                <a:cs typeface="Times New Roman" pitchFamily="18" charset="0"/>
              </a:rPr>
              <a:t>ác giả đã trích bài ca dao. Cách trích dẫn ấy, người đọc được đắm chìm trong những câu lục bát nhẹ nhàng của bài ca dao quen thuộc. Tác giả n</a:t>
            </a:r>
            <a:r>
              <a:rPr lang="en-US" sz="2400">
                <a:latin typeface="Times New Roman" pitchFamily="18" charset="0"/>
                <a:cs typeface="Times New Roman" pitchFamily="18" charset="0"/>
              </a:rPr>
              <a:t>êu ra cái đẹp, cái hay của bài ca dao dược chỉ ra rất cụ thể. </a:t>
            </a:r>
            <a:r>
              <a:rPr lang="en-US" sz="2400">
                <a:solidFill>
                  <a:srgbClr val="0D0D0D"/>
                </a:solidFill>
                <a:latin typeface="Times New Roman" pitchFamily="18" charset="0"/>
                <a:cs typeface="Times New Roman" pitchFamily="18" charset="0"/>
              </a:rPr>
              <a:t>Hai cái đẹp là “</a:t>
            </a:r>
            <a:r>
              <a:rPr lang="en-US" sz="2400" i="1">
                <a:solidFill>
                  <a:srgbClr val="0D0D0D"/>
                </a:solidFill>
                <a:latin typeface="Times New Roman" pitchFamily="18" charset="0"/>
                <a:cs typeface="Times New Roman" pitchFamily="18" charset="0"/>
              </a:rPr>
              <a:t>cánh đồng và cô gái thăm đồng”</a:t>
            </a:r>
            <a:r>
              <a:rPr lang="en-US" sz="2400">
                <a:solidFill>
                  <a:srgbClr val="0D0D0D"/>
                </a:solidFill>
                <a:latin typeface="Times New Roman" pitchFamily="18" charset="0"/>
                <a:cs typeface="Times New Roman" pitchFamily="18" charset="0"/>
              </a:rPr>
              <a:t> đều được miêu tả rất hay. Còn cái hay là “</a:t>
            </a:r>
            <a:r>
              <a:rPr lang="en-US" sz="2400" i="1">
                <a:solidFill>
                  <a:srgbClr val="0D0D0D"/>
                </a:solidFill>
                <a:latin typeface="Times New Roman" pitchFamily="18" charset="0"/>
                <a:cs typeface="Times New Roman" pitchFamily="18" charset="0"/>
              </a:rPr>
              <a:t>cái hay riêng, không thấy ở bất kì bài ca dao khác</a:t>
            </a:r>
            <a:r>
              <a:rPr lang="en-US" sz="2400">
                <a:solidFill>
                  <a:srgbClr val="0D0D0D"/>
                </a:solidFill>
                <a:latin typeface="Times New Roman" pitchFamily="18" charset="0"/>
                <a:cs typeface="Times New Roman" pitchFamily="18" charset="0"/>
              </a:rPr>
              <a:t>”. Với cách nhìn nhận ấy, tác giả khẳng định bài ca dao đẹp, hay riêng biệt không lẫn vào một bài ca dao nào trong kho tàng ca dao dân tộc.</a:t>
            </a:r>
            <a:endParaRPr lang="en-US" sz="24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04800" y="606425"/>
            <a:ext cx="11512550" cy="59372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565150" y="747712"/>
            <a:ext cx="10852150" cy="5580063"/>
          </a:xfrm>
          <a:prstGeom prst="rect">
            <a:avLst/>
          </a:prstGeom>
          <a:noFill/>
          <a:ln w="9525">
            <a:noFill/>
            <a:miter lim="800000"/>
            <a:headEnd/>
            <a:tailEnd/>
          </a:ln>
        </p:spPr>
        <p:txBody>
          <a:bodyPr>
            <a:spAutoFit/>
          </a:bodyPr>
          <a:lstStyle/>
          <a:p>
            <a:pPr indent="179388" algn="just">
              <a:lnSpc>
                <a:spcPct val="115000"/>
              </a:lnSpc>
            </a:pPr>
            <a:r>
              <a:rPr lang="en-US" sz="2400" b="1">
                <a:solidFill>
                  <a:srgbClr val="000000"/>
                </a:solidFill>
                <a:latin typeface="Times New Roman" pitchFamily="18" charset="0"/>
                <a:cs typeface="Times New Roman" pitchFamily="18" charset="0"/>
              </a:rPr>
              <a:t>Hoàng Tiến Tựu đã nhìn vào bố cục bài ca dao để khám phá vẻ đẹp của nó</a:t>
            </a:r>
            <a:r>
              <a:rPr lang="en-US" sz="2400">
                <a:solidFill>
                  <a:srgbClr val="000000"/>
                </a:solidFill>
                <a:latin typeface="Times New Roman" pitchFamily="18" charset="0"/>
                <a:cs typeface="Times New Roman" pitchFamily="18" charset="0"/>
              </a:rPr>
              <a:t>. Phân tích bố cục bài ca dao là một cách cảm nhận ca dao. Tác giả đi từ ý kiến của nhiều người thường chia bài ca dao làm hai phần (hai câu đầu - hai câu cuối, hình ảnh cánh đồng - hình ảnh cô gái thăm đồng) để đi đến cách khám phá mới mẻ và sáng tạo của mình. Theo tác giả không hoàn toàn như vậy. Bởi vì ngay hai câu đầu, cô gái đã xuất hiện, cô gái đã miêu tả, giới thiệu rất cụ thể chỗ đứng cũng như cách quan sát cánh đồng. Cụm từ </a:t>
            </a:r>
            <a:r>
              <a:rPr lang="en-US" sz="2400" i="1">
                <a:solidFill>
                  <a:srgbClr val="000000"/>
                </a:solidFill>
                <a:latin typeface="Times New Roman" pitchFamily="18" charset="0"/>
                <a:cs typeface="Times New Roman" pitchFamily="18" charset="0"/>
              </a:rPr>
              <a:t>"mênh mông bát ngát</a:t>
            </a:r>
            <a:r>
              <a:rPr lang="en-US" sz="2400">
                <a:solidFill>
                  <a:srgbClr val="000000"/>
                </a:solidFill>
                <a:latin typeface="Times New Roman" pitchFamily="18" charset="0"/>
                <a:cs typeface="Times New Roman" pitchFamily="18" charset="0"/>
              </a:rPr>
              <a:t>" được đặt vị trí cuối 2 câu đầu và có sự đảo vị trí. Cô gái hiện lên năng động, tích cực ‘</a:t>
            </a:r>
            <a:r>
              <a:rPr lang="en-US" sz="2400" i="1">
                <a:solidFill>
                  <a:srgbClr val="000000"/>
                </a:solidFill>
                <a:latin typeface="Times New Roman" pitchFamily="18" charset="0"/>
                <a:cs typeface="Times New Roman" pitchFamily="18" charset="0"/>
              </a:rPr>
              <a:t>đứng bên ni đồng</a:t>
            </a:r>
            <a:r>
              <a:rPr lang="en-US" sz="2400">
                <a:solidFill>
                  <a:srgbClr val="000000"/>
                </a:solidFill>
                <a:latin typeface="Times New Roman" pitchFamily="18" charset="0"/>
                <a:cs typeface="Times New Roman" pitchFamily="18" charset="0"/>
              </a:rPr>
              <a:t>” rồi lại “</a:t>
            </a:r>
            <a:r>
              <a:rPr lang="en-US" sz="2400" i="1">
                <a:solidFill>
                  <a:srgbClr val="000000"/>
                </a:solidFill>
                <a:latin typeface="Times New Roman" pitchFamily="18" charset="0"/>
                <a:cs typeface="Times New Roman" pitchFamily="18" charset="0"/>
              </a:rPr>
              <a:t>đứng bên tê đồng”,</a:t>
            </a:r>
            <a:r>
              <a:rPr lang="en-US" sz="2400">
                <a:solidFill>
                  <a:srgbClr val="000000"/>
                </a:solidFill>
                <a:latin typeface="Times New Roman" pitchFamily="18" charset="0"/>
                <a:cs typeface="Times New Roman" pitchFamily="18" charset="0"/>
              </a:rPr>
              <a:t> ngắm nhìn cảnh vật từ nhiều phía như muốn thâu tóm, cảm nhận cả cánh đồng bát ngát. Từ đó, ông khẳng định ý kiến không nên chia hai phần để phân tích</a:t>
            </a:r>
            <a:r>
              <a:rPr lang="en-US" sz="2400">
                <a:solidFill>
                  <a:srgbClr val="0D0D0D"/>
                </a:solidFill>
                <a:latin typeface="Times New Roman" pitchFamily="18" charset="0"/>
                <a:cs typeface="Times New Roman" pitchFamily="18" charset="0"/>
              </a:rPr>
              <a:t>. Với cách nhìn nhận đó, tác giả cho người đọc nhận ra cách nhìn đa chiều về tác phẩm văn học và mỗi người cần có những cách nhìn mới mẻ, chứ không dập khuôn theo lối mòn khi cảm nhận tác phẩm văn học.</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028700"/>
            <a:ext cx="11336338" cy="4029076"/>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421481" y="1308893"/>
            <a:ext cx="11336338" cy="3046413"/>
          </a:xfrm>
          <a:prstGeom prst="rect">
            <a:avLst/>
          </a:prstGeom>
          <a:noFill/>
          <a:ln w="9525">
            <a:noFill/>
            <a:miter lim="800000"/>
            <a:headEnd/>
            <a:tailEnd/>
          </a:ln>
        </p:spPr>
        <p:txBody>
          <a:bodyPr>
            <a:spAutoFit/>
          </a:bodyPr>
          <a:lstStyle/>
          <a:p>
            <a:r>
              <a:rPr lang="en-US" sz="2400" b="1" dirty="0">
                <a:solidFill>
                  <a:srgbClr val="FF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Phân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tích</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bài</a:t>
            </a:r>
            <a:r>
              <a:rPr lang="en-US" sz="2400" b="1" dirty="0">
                <a:solidFill>
                  <a:srgbClr val="000000"/>
                </a:solidFill>
                <a:latin typeface="Times New Roman" pitchFamily="18" charset="0"/>
                <a:cs typeface="Times New Roman" pitchFamily="18" charset="0"/>
              </a:rPr>
              <a:t> ca </a:t>
            </a:r>
            <a:r>
              <a:rPr lang="en-US" sz="2400" b="1" dirty="0" err="1">
                <a:solidFill>
                  <a:srgbClr val="000000"/>
                </a:solidFill>
                <a:latin typeface="Times New Roman" pitchFamily="18" charset="0"/>
                <a:cs typeface="Times New Roman" pitchFamily="18" charset="0"/>
              </a:rPr>
              <a:t>dao</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chính</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là</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phần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quan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trọng</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nhất</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của</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quá</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trình</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tác</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giả</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tìm</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kiếm</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vẻ</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đẹp</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của</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nó</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Trước</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tiên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tác</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giả</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Hoàng</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Tiến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Tựu</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nêu</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cảm</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nhận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của</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mình</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về</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hai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câu</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đầu</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của</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bài</a:t>
            </a:r>
            <a:r>
              <a:rPr lang="en-US" sz="2400" b="1" dirty="0">
                <a:solidFill>
                  <a:srgbClr val="000000"/>
                </a:solidFill>
                <a:latin typeface="Times New Roman" pitchFamily="18" charset="0"/>
                <a:cs typeface="Times New Roman" pitchFamily="18" charset="0"/>
              </a:rPr>
              <a:t> ca </a:t>
            </a:r>
            <a:r>
              <a:rPr lang="en-US" sz="2400" b="1" dirty="0" err="1">
                <a:solidFill>
                  <a:srgbClr val="000000"/>
                </a:solidFill>
                <a:latin typeface="Times New Roman" pitchFamily="18" charset="0"/>
                <a:cs typeface="Times New Roman" pitchFamily="18" charset="0"/>
              </a:rPr>
              <a:t>dao</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Sự</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phát</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hiện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cấu</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trúc</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ngữ</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pháp</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của</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hai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câu</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đầu</a:t>
            </a:r>
            <a:r>
              <a:rPr lang="en-US" sz="2400" b="1" dirty="0">
                <a:solidFill>
                  <a:srgbClr val="000000"/>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đều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không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có</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chủ</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ngữ</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tác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giả</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hình</a:t>
            </a:r>
            <a:r>
              <a:rPr lang="en-US" sz="2400" dirty="0">
                <a:solidFill>
                  <a:srgbClr val="0D0D0D"/>
                </a:solidFill>
                <a:latin typeface="Times New Roman" pitchFamily="18" charset="0"/>
                <a:cs typeface="Times New Roman" pitchFamily="18" charset="0"/>
              </a:rPr>
              <a:t> dung </a:t>
            </a:r>
            <a:r>
              <a:rPr lang="en-US" sz="2400" dirty="0" err="1">
                <a:solidFill>
                  <a:srgbClr val="0D0D0D"/>
                </a:solidFill>
                <a:latin typeface="Times New Roman" pitchFamily="18" charset="0"/>
                <a:cs typeface="Times New Roman" pitchFamily="18" charset="0"/>
              </a:rPr>
              <a:t>tưởng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tượng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ra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cảnh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cô</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gái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thăm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đồng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cùng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vị</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trí</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đứng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ngắm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nhìn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Cảm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giác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về</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sự</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mênh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mông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bát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ngát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cũng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lan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truyền</a:t>
            </a:r>
            <a:r>
              <a:rPr lang="en-US" sz="2400" dirty="0">
                <a:solidFill>
                  <a:srgbClr val="0D0D0D"/>
                </a:solidFill>
                <a:latin typeface="Times New Roman" pitchFamily="18" charset="0"/>
                <a:cs typeface="Times New Roman" pitchFamily="18" charset="0"/>
              </a:rPr>
              <a:t> sang </a:t>
            </a:r>
            <a:r>
              <a:rPr lang="en-US" sz="2400" dirty="0" err="1">
                <a:solidFill>
                  <a:srgbClr val="0D0D0D"/>
                </a:solidFill>
                <a:latin typeface="Times New Roman" pitchFamily="18" charset="0"/>
                <a:cs typeface="Times New Roman" pitchFamily="18" charset="0"/>
              </a:rPr>
              <a:t>người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đọc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một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cách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tự</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nhiên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Cái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nhìn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khái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quát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cảnh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vật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nhờ</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vào</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những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đặc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sắc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nghệ</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thuật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hai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câu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đầu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điệp</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từ</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điệp</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cấu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trúc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đảo</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ngữ</a:t>
            </a:r>
            <a:r>
              <a:rPr lang="en-US" sz="2400" dirty="0">
                <a:solidFill>
                  <a:srgbClr val="0D0D0D"/>
                </a:solidFill>
                <a:latin typeface="Times New Roman" pitchFamily="18" charset="0"/>
                <a:cs typeface="Times New Roman" pitchFamily="18" charset="0"/>
              </a:rPr>
              <a:t> </a:t>
            </a:r>
            <a:r>
              <a:rPr lang="en-US" sz="2400" i="1" dirty="0">
                <a:solidFill>
                  <a:srgbClr val="0D0D0D"/>
                </a:solidFill>
                <a:latin typeface="Times New Roman" pitchFamily="18" charset="0"/>
                <a:cs typeface="Times New Roman" pitchFamily="18" charset="0"/>
              </a:rPr>
              <a:t>"</a:t>
            </a:r>
            <a:r>
              <a:rPr lang="en-US" sz="2400" i="1" dirty="0" err="1">
                <a:solidFill>
                  <a:srgbClr val="0D0D0D"/>
                </a:solidFill>
                <a:latin typeface="Times New Roman" pitchFamily="18" charset="0"/>
                <a:cs typeface="Times New Roman" pitchFamily="18" charset="0"/>
              </a:rPr>
              <a:t>đứng</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bên</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ni</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đồng</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đứng</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bên</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tê</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đồng</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ngó</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bát</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ngát</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mênh</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mông</a:t>
            </a:r>
            <a:r>
              <a:rPr lang="en-US" sz="2400" i="1" dirty="0">
                <a:solidFill>
                  <a:srgbClr val="0D0D0D"/>
                </a:solidFill>
                <a:latin typeface="Times New Roman" pitchFamily="18" charset="0"/>
                <a:cs typeface="Times New Roman" pitchFamily="18" charset="0"/>
              </a:rPr>
              <a: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Đây</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chính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cái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tinh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tế</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trong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ngôn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ngữ</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bài</a:t>
            </a:r>
            <a:r>
              <a:rPr lang="en-US" sz="2400" dirty="0">
                <a:solidFill>
                  <a:srgbClr val="0D0D0D"/>
                </a:solidFill>
                <a:latin typeface="Times New Roman" pitchFamily="18" charset="0"/>
                <a:cs typeface="Times New Roman" pitchFamily="18" charset="0"/>
              </a:rPr>
              <a:t> ca </a:t>
            </a:r>
            <a:r>
              <a:rPr lang="en-US" sz="2400" dirty="0" err="1">
                <a:solidFill>
                  <a:srgbClr val="0D0D0D"/>
                </a:solidFill>
                <a:latin typeface="Times New Roman" pitchFamily="18" charset="0"/>
                <a:cs typeface="Times New Roman" pitchFamily="18" charset="0"/>
              </a:rPr>
              <a:t>dao</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này</a:t>
            </a:r>
            <a:r>
              <a:rPr lang="en-US" sz="2400" dirty="0">
                <a:solidFill>
                  <a:srgbClr val="0D0D0D"/>
                </a:solidFill>
                <a:latin typeface="Times New Roman" pitchFamily="18" charset="0"/>
                <a:cs typeface="Times New Roman" pitchFamily="18" charset="0"/>
              </a:rPr>
              <a:t>. </a:t>
            </a:r>
            <a:endParaRPr lang="en-US" sz="24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130300"/>
            <a:ext cx="11410950" cy="4129088"/>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415925" y="1462088"/>
            <a:ext cx="11360150" cy="3416300"/>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 </a:t>
            </a:r>
            <a:r>
              <a:rPr lang="en-US" sz="2400" b="1">
                <a:solidFill>
                  <a:srgbClr val="000000"/>
                </a:solidFill>
                <a:latin typeface="Times New Roman" pitchFamily="18" charset="0"/>
                <a:cs typeface="Times New Roman" pitchFamily="18" charset="0"/>
              </a:rPr>
              <a:t>Nét đẹp ở hai câu cuối bài ca dao</a:t>
            </a:r>
            <a:r>
              <a:rPr lang="en-US" sz="2400">
                <a:solidFill>
                  <a:srgbClr val="000000"/>
                </a:solidFill>
                <a:latin typeface="Times New Roman" pitchFamily="18" charset="0"/>
                <a:cs typeface="Times New Roman" pitchFamily="18" charset="0"/>
              </a:rPr>
              <a:t> </a:t>
            </a:r>
            <a:r>
              <a:rPr lang="en-US" sz="2400" b="1">
                <a:solidFill>
                  <a:srgbClr val="000000"/>
                </a:solidFill>
                <a:latin typeface="Times New Roman" pitchFamily="18" charset="0"/>
                <a:cs typeface="Times New Roman" pitchFamily="18" charset="0"/>
              </a:rPr>
              <a:t>là hình ảnh</a:t>
            </a:r>
            <a:r>
              <a:rPr lang="en-US" sz="2400">
                <a:solidFill>
                  <a:srgbClr val="000000"/>
                </a:solidFill>
                <a:latin typeface="Times New Roman" pitchFamily="18" charset="0"/>
                <a:cs typeface="Times New Roman" pitchFamily="18" charset="0"/>
              </a:rPr>
              <a:t>.</a:t>
            </a:r>
            <a:r>
              <a:rPr lang="en-US" sz="2400">
                <a:solidFill>
                  <a:srgbClr val="4A4A4A"/>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Tập trung ngắm nhìn, quan sát, đặc tả hình ảnh "</a:t>
            </a:r>
            <a:r>
              <a:rPr lang="en-US" sz="2400" i="1">
                <a:solidFill>
                  <a:srgbClr val="0D0D0D"/>
                </a:solidFill>
                <a:latin typeface="Times New Roman" pitchFamily="18" charset="0"/>
                <a:cs typeface="Times New Roman" pitchFamily="18" charset="0"/>
              </a:rPr>
              <a:t>chẽn lúa đòng đòng"</a:t>
            </a:r>
            <a:r>
              <a:rPr lang="en-US" sz="2400">
                <a:solidFill>
                  <a:srgbClr val="0D0D0D"/>
                </a:solidFill>
                <a:latin typeface="Times New Roman" pitchFamily="18" charset="0"/>
                <a:cs typeface="Times New Roman" pitchFamily="18" charset="0"/>
              </a:rPr>
              <a:t> đang phất phơ </a:t>
            </a:r>
            <a:r>
              <a:rPr lang="en-US" sz="2400" i="1">
                <a:solidFill>
                  <a:srgbClr val="0D0D0D"/>
                </a:solidFill>
                <a:latin typeface="Times New Roman" pitchFamily="18" charset="0"/>
                <a:cs typeface="Times New Roman" pitchFamily="18" charset="0"/>
              </a:rPr>
              <a:t>dưới "ngọn nắng hồng ban mai</a:t>
            </a:r>
            <a:r>
              <a:rPr lang="en-US" sz="2400">
                <a:solidFill>
                  <a:srgbClr val="0D0D0D"/>
                </a:solidFill>
                <a:latin typeface="Times New Roman" pitchFamily="18" charset="0"/>
                <a:cs typeface="Times New Roman" pitchFamily="18" charset="0"/>
              </a:rPr>
              <a:t>". </a:t>
            </a:r>
            <a:r>
              <a:rPr lang="en-US" sz="2400" i="1">
                <a:solidFill>
                  <a:srgbClr val="0D0D0D"/>
                </a:solidFill>
                <a:latin typeface="Times New Roman" pitchFamily="18" charset="0"/>
                <a:cs typeface="Times New Roman" pitchFamily="18" charset="0"/>
              </a:rPr>
              <a:t>Ngọn nắng</a:t>
            </a:r>
            <a:r>
              <a:rPr lang="en-US" sz="2400">
                <a:solidFill>
                  <a:srgbClr val="0D0D0D"/>
                </a:solidFill>
                <a:latin typeface="Times New Roman" pitchFamily="18" charset="0"/>
                <a:cs typeface="Times New Roman" pitchFamily="18" charset="0"/>
              </a:rPr>
              <a:t> chín là ánh ban mai tinh khôi trong trẻo của Mặt Trời. Miêu tả cảnh vật tươi đẹp của thiên nhiên, đất nước. Tả "</a:t>
            </a:r>
            <a:r>
              <a:rPr lang="en-US" sz="2400" i="1">
                <a:solidFill>
                  <a:srgbClr val="0D0D0D"/>
                </a:solidFill>
                <a:latin typeface="Times New Roman" pitchFamily="18" charset="0"/>
                <a:cs typeface="Times New Roman" pitchFamily="18" charset="0"/>
              </a:rPr>
              <a:t>chẽn lúa đòng đòng</a:t>
            </a:r>
            <a:r>
              <a:rPr lang="en-US" sz="2400">
                <a:solidFill>
                  <a:srgbClr val="0D0D0D"/>
                </a:solidFill>
                <a:latin typeface="Times New Roman" pitchFamily="18" charset="0"/>
                <a:cs typeface="Times New Roman" pitchFamily="18" charset="0"/>
              </a:rPr>
              <a:t>" trong mối liên hệ so sánh với cô gái đi thăm đồng. Cô gái đến tuổi dậy thì, căng đầy sức sống. Cuối cùng khẳng định lại </a:t>
            </a:r>
            <a:r>
              <a:rPr lang="en-US" sz="2400" i="1">
                <a:solidFill>
                  <a:srgbClr val="0D0D0D"/>
                </a:solidFill>
                <a:latin typeface="Times New Roman" pitchFamily="18" charset="0"/>
                <a:cs typeface="Times New Roman" pitchFamily="18" charset="0"/>
              </a:rPr>
              <a:t>"Bài ca dao quả là bức tranh tuyệt đẹp và giàu ý tưởng</a:t>
            </a:r>
            <a:r>
              <a:rPr lang="en-US" sz="2400">
                <a:solidFill>
                  <a:srgbClr val="0D0D0D"/>
                </a:solidFill>
                <a:latin typeface="Times New Roman" pitchFamily="18" charset="0"/>
                <a:cs typeface="Times New Roman" pitchFamily="18" charset="0"/>
              </a:rPr>
              <a:t>". Từ cái nhìn chi tiết và trí tưởng tưởng, niềm yêu mến tha thiết với thiên nhiên và con người, tác giả khám phá từng nghệ thuật của bài ca dao như so sánh: “Thân em” - “</a:t>
            </a:r>
            <a:r>
              <a:rPr lang="en-US" sz="2400" i="1">
                <a:solidFill>
                  <a:srgbClr val="0D0D0D"/>
                </a:solidFill>
                <a:latin typeface="Times New Roman" pitchFamily="18" charset="0"/>
                <a:cs typeface="Times New Roman" pitchFamily="18" charset="0"/>
              </a:rPr>
              <a:t>chẽn lúa đòng đòng</a:t>
            </a:r>
            <a:r>
              <a:rPr lang="en-US" sz="2400">
                <a:solidFill>
                  <a:srgbClr val="0D0D0D"/>
                </a:solidFill>
                <a:latin typeface="Times New Roman" pitchFamily="18" charset="0"/>
                <a:cs typeface="Times New Roman" pitchFamily="18" charset="0"/>
              </a:rPr>
              <a:t>”, cách dùng từ ngữ độc đáo “</a:t>
            </a:r>
            <a:r>
              <a:rPr lang="en-US" sz="2400" i="1">
                <a:solidFill>
                  <a:srgbClr val="0D0D0D"/>
                </a:solidFill>
                <a:latin typeface="Times New Roman" pitchFamily="18" charset="0"/>
                <a:cs typeface="Times New Roman" pitchFamily="18" charset="0"/>
              </a:rPr>
              <a:t>ngọn nắng</a:t>
            </a:r>
            <a:r>
              <a:rPr lang="en-US" sz="2400">
                <a:solidFill>
                  <a:srgbClr val="0D0D0D"/>
                </a:solidFill>
                <a:latin typeface="Times New Roman" pitchFamily="18" charset="0"/>
                <a:cs typeface="Times New Roman" pitchFamily="18" charset="0"/>
              </a:rPr>
              <a:t>”...</a:t>
            </a:r>
            <a:endParaRPr lang="en-US" sz="24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187113" cy="449103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88963" y="1816100"/>
            <a:ext cx="11014075" cy="3455988"/>
          </a:xfrm>
          <a:prstGeom prst="rect">
            <a:avLst/>
          </a:prstGeom>
          <a:noFill/>
          <a:ln w="9525">
            <a:noFill/>
            <a:miter lim="800000"/>
            <a:headEnd/>
            <a:tailEnd/>
          </a:ln>
        </p:spPr>
        <p:txBody>
          <a:bodyPr>
            <a:spAutoFit/>
          </a:bodyPr>
          <a:lstStyle/>
          <a:p>
            <a:pPr algn="just">
              <a:lnSpc>
                <a:spcPct val="115000"/>
              </a:lnSpc>
            </a:pPr>
            <a:r>
              <a:rPr lang="en-US" sz="2400" b="1">
                <a:solidFill>
                  <a:srgbClr val="0D0D0D"/>
                </a:solidFill>
                <a:latin typeface="Times New Roman" pitchFamily="18" charset="0"/>
                <a:cs typeface="Times New Roman" pitchFamily="18" charset="0"/>
              </a:rPr>
              <a:t>Qua văn bản, người đọc thấy được sự trân trọng, tìm tòi của tác giả Hoàng Tiến Tựu khi khám phá vẻ đẹp của bài ca dao của nhân dân lao động. Điều đó thể hiện niềm say mê, tình cảm trân trọng, gắn bó, yêu mến của nhà nghiên cứu đối với văn học dân gian của dân tộc. Đọc văn bản, người đọc rút ra được bài học khi tìm hiều một bài ca dao là phải khám khá cả vẻ đẹp nội dung và hình thức của bài ca dao; chú ý đến bố cục của bài ca dao, các từ ngữ, hình ảnh đặc sắc,... .Mỗi chúng ta cần ý thức được rằng cảm nhận văn học cần phải có sự tìm tòi, phát hiện ra những vẻ đẹp mới mẻ của tác phẩm ấy.</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793750"/>
            <a:ext cx="11110913" cy="529272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823913" y="1136650"/>
            <a:ext cx="6116637" cy="482600"/>
          </a:xfrm>
          <a:prstGeom prst="rect">
            <a:avLst/>
          </a:prstGeom>
          <a:noFill/>
          <a:ln w="9525">
            <a:noFill/>
            <a:miter lim="800000"/>
            <a:headEnd/>
            <a:tailEnd/>
          </a:ln>
        </p:spPr>
        <p:txBody>
          <a:bodyPr>
            <a:spAutoFit/>
          </a:bodyPr>
          <a:lstStyle/>
          <a:p>
            <a:pPr algn="just">
              <a:lnSpc>
                <a:spcPct val="115000"/>
              </a:lnSpc>
            </a:pPr>
            <a:r>
              <a:rPr lang="en-US" sz="2400" b="1">
                <a:solidFill>
                  <a:srgbClr val="0D0D0D"/>
                </a:solidFill>
                <a:latin typeface="Times New Roman" pitchFamily="18" charset="0"/>
                <a:cs typeface="Times New Roman" pitchFamily="18" charset="0"/>
              </a:rPr>
              <a:t>III. Đặc điểm của văn nghị luận</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415925" y="1960563"/>
            <a:ext cx="11110913" cy="3416300"/>
          </a:xfrm>
          <a:prstGeom prst="rect">
            <a:avLst/>
          </a:prstGeom>
          <a:noFill/>
          <a:ln w="9525">
            <a:noFill/>
            <a:miter lim="800000"/>
            <a:headEnd/>
            <a:tailEnd/>
          </a:ln>
        </p:spPr>
        <p:txBody>
          <a:bodyPr>
            <a:spAutoFit/>
          </a:bodyPr>
          <a:lstStyle/>
          <a:p>
            <a:pPr algn="just">
              <a:lnSpc>
                <a:spcPct val="115000"/>
              </a:lnSpc>
              <a:spcAft>
                <a:spcPts val="1000"/>
              </a:spcAft>
            </a:pPr>
            <a:r>
              <a:rPr lang="en-US" sz="2400">
                <a:latin typeface="Times New Roman" pitchFamily="18" charset="0"/>
                <a:cs typeface="Times New Roman" pitchFamily="18" charset="0"/>
              </a:rPr>
              <a:t>Khi nhắc tới một bài văn nghị luận là ta nhắc tới tính thuyết phục và chặt chẽ trong hệ thống lí lẽ và dẫn chứng để làm sáng tỏ một ý kiến được đưa ra. </a:t>
            </a:r>
            <a:endParaRPr lang="en-US" sz="2400">
              <a:latin typeface="Calibri" pitchFamily="34"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a:t>
            </a:r>
            <a:r>
              <a:rPr lang="en-US" sz="2400" b="1" i="1">
                <a:latin typeface="Times New Roman" pitchFamily="18" charset="0"/>
                <a:cs typeface="Times New Roman" pitchFamily="18" charset="0"/>
              </a:rPr>
              <a:t>Ý kiến </a:t>
            </a:r>
            <a:r>
              <a:rPr lang="en-US" sz="2400">
                <a:latin typeface="Times New Roman" pitchFamily="18" charset="0"/>
                <a:cs typeface="Times New Roman" pitchFamily="18" charset="0"/>
              </a:rPr>
              <a:t>thường là một nhận xét mang tính khẳng định hoặc phủ định thường nêu ở nhan đề hoặc mở đầu bài viết.</a:t>
            </a:r>
            <a:endParaRPr lang="en-US" sz="2400">
              <a:latin typeface="Calibri" pitchFamily="34"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a:t>
            </a:r>
            <a:r>
              <a:rPr lang="en-US" sz="2400" b="1" i="1">
                <a:latin typeface="Times New Roman" pitchFamily="18" charset="0"/>
                <a:cs typeface="Times New Roman" pitchFamily="18" charset="0"/>
              </a:rPr>
              <a:t>Lí lẽ</a:t>
            </a:r>
            <a:r>
              <a:rPr lang="en-US" sz="2400">
                <a:latin typeface="Times New Roman" pitchFamily="18" charset="0"/>
                <a:cs typeface="Times New Roman" pitchFamily="18" charset="0"/>
              </a:rPr>
              <a:t> thường tập trung nêu nguyên nhân, trả lời các câu hỏi: </a:t>
            </a:r>
            <a:r>
              <a:rPr lang="en-US" sz="2400" i="1">
                <a:latin typeface="Times New Roman" pitchFamily="18" charset="0"/>
                <a:cs typeface="Times New Roman" pitchFamily="18" charset="0"/>
              </a:rPr>
              <a:t>Vì sao?, Do đâu? </a:t>
            </a:r>
            <a:endParaRPr lang="en-US" sz="2400">
              <a:latin typeface="Calibri" pitchFamily="34" charset="0"/>
              <a:cs typeface="Times New Roman" pitchFamily="18" charset="0"/>
            </a:endParaRPr>
          </a:p>
          <a:p>
            <a:pPr algn="just">
              <a:lnSpc>
                <a:spcPct val="115000"/>
              </a:lnSpc>
            </a:pPr>
            <a:r>
              <a:rPr lang="en-US" sz="2400">
                <a:solidFill>
                  <a:srgbClr val="000000"/>
                </a:solidFill>
                <a:latin typeface="Times New Roman" pitchFamily="18" charset="0"/>
                <a:cs typeface="Times New Roman" pitchFamily="18" charset="0"/>
              </a:rPr>
              <a:t>- Bằng chứng (dẫn chứng) thường là các hiện tượng, số liệu cụ thể nhằm minh họa, làm sáng tỏ cho lí lẽ.</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276013" cy="438626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500063" y="2119313"/>
            <a:ext cx="11087100" cy="2613025"/>
          </a:xfrm>
          <a:prstGeom prst="rect">
            <a:avLst/>
          </a:prstGeom>
          <a:noFill/>
          <a:ln w="9525">
            <a:noFill/>
            <a:miter lim="800000"/>
            <a:headEnd/>
            <a:tailEnd/>
          </a:ln>
        </p:spPr>
        <p:txBody>
          <a:bodyPr>
            <a:spAutoFit/>
          </a:bodyPr>
          <a:lstStyle/>
          <a:p>
            <a:pPr algn="just">
              <a:lnSpc>
                <a:spcPct val="115000"/>
              </a:lnSpc>
              <a:spcAft>
                <a:spcPts val="1000"/>
              </a:spcAft>
            </a:pPr>
            <a:r>
              <a:rPr lang="en-US" sz="2400">
                <a:latin typeface="Times New Roman" pitchFamily="18" charset="0"/>
                <a:cs typeface="Times New Roman" pitchFamily="18" charset="0"/>
              </a:rPr>
              <a:t>Tóm lại, văn bản “</a:t>
            </a:r>
            <a:r>
              <a:rPr lang="en-US" sz="2400" i="1">
                <a:latin typeface="Times New Roman" pitchFamily="18" charset="0"/>
                <a:cs typeface="Times New Roman" pitchFamily="18" charset="0"/>
              </a:rPr>
              <a:t>Vẻ đẹp của một bài ca dao</a:t>
            </a:r>
            <a:r>
              <a:rPr lang="en-US" sz="2400">
                <a:latin typeface="Times New Roman" pitchFamily="18" charset="0"/>
                <a:cs typeface="Times New Roman" pitchFamily="18" charset="0"/>
              </a:rPr>
              <a:t>” (Hoàng Tiến Tựu) là áng văn đặc sắc bàn về giá trị của một bài ca dao quen thuộc. Văn bản thành công ở nghệ thuật lập luận, với hệ thống lí lẽ và dẫn chứng sinh động, thuyết phục, ngôn ngữ lập luận sắc bén. Bài viết có những tìm tòi, khám phá thú vị, mới mẻ về đối tượng nghị luận. Tác giả đã khám phám n</a:t>
            </a:r>
            <a:r>
              <a:rPr lang="en-US" sz="2400" b="1">
                <a:solidFill>
                  <a:srgbClr val="0D0D0D"/>
                </a:solidFill>
                <a:latin typeface="Times New Roman" pitchFamily="18" charset="0"/>
                <a:cs typeface="Times New Roman" pitchFamily="18" charset="0"/>
              </a:rPr>
              <a:t>hững vẻ đẹp thú vị của bài ca dao, tránh sa vào cảm nhận theo lối mòn đã có trước đó.</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684588" y="290513"/>
            <a:ext cx="3825875" cy="74453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5" name="Rounded Rectangle 10"/>
          <p:cNvSpPr>
            <a:spLocks noChangeArrowheads="1"/>
          </p:cNvSpPr>
          <p:nvPr/>
        </p:nvSpPr>
        <p:spPr bwMode="auto">
          <a:xfrm>
            <a:off x="568325" y="1417638"/>
            <a:ext cx="11198225" cy="429418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a:extLst/>
          </p:cNvPr>
          <p:cNvSpPr txBox="1"/>
          <p:nvPr/>
        </p:nvSpPr>
        <p:spPr>
          <a:xfrm>
            <a:off x="3958218" y="410528"/>
            <a:ext cx="6093500" cy="482633"/>
          </a:xfrm>
          <a:prstGeom prst="rect">
            <a:avLst/>
          </a:prstGeom>
          <a:noFill/>
        </p:spPr>
        <p:txBody>
          <a:bodyPr>
            <a:spAutoFit/>
          </a:bodyPr>
          <a:lstStyle/>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ĐỀ ĐỌC HIỂU SỐ 1</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p:cNvPr>
          <p:cNvSpPr txBox="1"/>
          <p:nvPr/>
        </p:nvSpPr>
        <p:spPr>
          <a:xfrm>
            <a:off x="638175" y="1671638"/>
            <a:ext cx="10985500" cy="3287712"/>
          </a:xfrm>
          <a:prstGeom prst="rect">
            <a:avLst/>
          </a:prstGeom>
          <a:noFill/>
        </p:spPr>
        <p:txBody>
          <a:bodyPr>
            <a:spAutoFit/>
          </a:bodyPr>
          <a:lstStyle/>
          <a:p>
            <a:pPr indent="457200" algn="just">
              <a:lnSpc>
                <a:spcPct val="115000"/>
              </a:lnSpc>
              <a:spcAft>
                <a:spcPts val="1000"/>
              </a:spcAft>
            </a:pPr>
            <a:r>
              <a:rPr lang="en-US" sz="2400" b="1">
                <a:latin typeface="Times New Roman" pitchFamily="18" charset="0"/>
                <a:cs typeface="Times New Roman" pitchFamily="18" charset="0"/>
              </a:rPr>
              <a:t>Đọc đoạn văn sau và trả lời các câu hỏi:</a:t>
            </a:r>
            <a:endParaRPr lang="en-US" sz="2400">
              <a:latin typeface="Times New Roman" pitchFamily="18" charset="0"/>
              <a:cs typeface="Times New Roman" pitchFamily="18" charset="0"/>
            </a:endParaRPr>
          </a:p>
          <a:p>
            <a:pPr indent="457200" algn="just">
              <a:lnSpc>
                <a:spcPct val="115000"/>
              </a:lnSpc>
              <a:spcAft>
                <a:spcPts val="1000"/>
              </a:spcAft>
            </a:pPr>
            <a:r>
              <a:rPr lang="en-US" sz="2400">
                <a:latin typeface="Times New Roman" pitchFamily="18" charset="0"/>
                <a:cs typeface="Times New Roman" pitchFamily="18" charset="0"/>
              </a:rPr>
              <a:t>  “Cả hai câu đầu đều không có chủ ngữ, khiến cho người nghe, người đọc rất dễ đồng cảm với cô gái, tưởng chừng như đang cùng cô gái đi thăm đồng, đang cùng cô “đứng bên ni đồng, ngó bên tê đồng…” và ngược lại. Nhờ vậy mà cái cảm giác về sự mênh mông, bát ngát của cánh đồng cũng lan truyền sang ta  một cách tự nhiên và ta cảm thấy  như chính mình đã trực tiếp cảm nhận và nói lên điều đó”.</a:t>
            </a:r>
          </a:p>
          <a:p>
            <a:pPr indent="457200" algn="just">
              <a:lnSpc>
                <a:spcPct val="115000"/>
              </a:lnSpc>
              <a:spcAft>
                <a:spcPts val="1000"/>
              </a:spcAft>
            </a:pPr>
            <a:r>
              <a:rPr lang="en-US" sz="2400">
                <a:latin typeface="Times New Roman" pitchFamily="18" charset="0"/>
                <a:cs typeface="Times New Roman" pitchFamily="18" charset="0"/>
              </a:rPr>
              <a:t>                                                  </a:t>
            </a:r>
            <a:r>
              <a:rPr lang="en-US" sz="2400" i="1">
                <a:latin typeface="Times New Roman" pitchFamily="18" charset="0"/>
                <a:cs typeface="Times New Roman" pitchFamily="18" charset="0"/>
              </a:rPr>
              <a:t>(Vẻ đẹp của một bài ca dao, Hoàng Tiến Tựu)</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276013" cy="432593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00063" y="1946275"/>
            <a:ext cx="11191875" cy="2992438"/>
          </a:xfrm>
          <a:prstGeom prst="rect">
            <a:avLst/>
          </a:prstGeom>
          <a:noFill/>
          <a:ln w="9525">
            <a:noFill/>
            <a:miter lim="800000"/>
            <a:headEnd/>
            <a:tailEnd/>
          </a:ln>
        </p:spPr>
        <p:txBody>
          <a:bodyPr>
            <a:spAutoFit/>
          </a:bodyPr>
          <a:lstStyle/>
          <a:p>
            <a:pPr algn="just">
              <a:lnSpc>
                <a:spcPct val="115000"/>
              </a:lnSpc>
              <a:spcAft>
                <a:spcPts val="1000"/>
              </a:spcAft>
            </a:pPr>
            <a:r>
              <a:rPr lang="en-US" sz="2400" b="1">
                <a:latin typeface="Times New Roman" pitchFamily="18" charset="0"/>
                <a:cs typeface="Times New Roman" pitchFamily="18" charset="0"/>
              </a:rPr>
              <a:t>Câu 1</a:t>
            </a:r>
            <a:r>
              <a:rPr lang="en-US" sz="2400">
                <a:latin typeface="Times New Roman" pitchFamily="18" charset="0"/>
                <a:cs typeface="Times New Roman" pitchFamily="18" charset="0"/>
              </a:rPr>
              <a:t>. Xác định phương thức biểu đạt chính của đoạn văn  trên ?</a:t>
            </a:r>
          </a:p>
          <a:p>
            <a:pPr algn="just">
              <a:lnSpc>
                <a:spcPct val="115000"/>
              </a:lnSpc>
              <a:spcAft>
                <a:spcPts val="1000"/>
              </a:spcAft>
            </a:pPr>
            <a:r>
              <a:rPr lang="en-US" sz="2400" b="1">
                <a:latin typeface="Times New Roman" pitchFamily="18" charset="0"/>
                <a:cs typeface="Times New Roman" pitchFamily="18" charset="0"/>
              </a:rPr>
              <a:t>Câu 2</a:t>
            </a:r>
            <a:r>
              <a:rPr lang="en-US" sz="2400">
                <a:latin typeface="Times New Roman" pitchFamily="18" charset="0"/>
                <a:cs typeface="Times New Roman" pitchFamily="18" charset="0"/>
              </a:rPr>
              <a:t>. Theo tác giả, việc hai câu đầu của bài ca dao không có chủ ngữ đem lại hiệu quả nghệ thuật như thế nào?</a:t>
            </a:r>
          </a:p>
          <a:p>
            <a:pPr algn="just">
              <a:lnSpc>
                <a:spcPct val="115000"/>
              </a:lnSpc>
              <a:spcAft>
                <a:spcPts val="1000"/>
              </a:spcAft>
            </a:pPr>
            <a:r>
              <a:rPr lang="en-US" sz="2400" b="1">
                <a:latin typeface="Times New Roman" pitchFamily="18" charset="0"/>
                <a:cs typeface="Times New Roman" pitchFamily="18" charset="0"/>
              </a:rPr>
              <a:t>Câu 3.</a:t>
            </a:r>
            <a:r>
              <a:rPr lang="en-US" sz="2400">
                <a:latin typeface="Times New Roman" pitchFamily="18" charset="0"/>
                <a:cs typeface="Times New Roman" pitchFamily="18" charset="0"/>
              </a:rPr>
              <a:t> Nội dung của đoạn văn trên?</a:t>
            </a:r>
          </a:p>
          <a:p>
            <a:pPr algn="just">
              <a:lnSpc>
                <a:spcPct val="115000"/>
              </a:lnSpc>
              <a:spcAft>
                <a:spcPts val="1000"/>
              </a:spcAft>
            </a:pPr>
            <a:r>
              <a:rPr lang="en-US" sz="2400" b="1">
                <a:latin typeface="Times New Roman" pitchFamily="18" charset="0"/>
                <a:cs typeface="Times New Roman" pitchFamily="18" charset="0"/>
              </a:rPr>
              <a:t>Câu 4</a:t>
            </a:r>
            <a:r>
              <a:rPr lang="en-US" sz="2400">
                <a:latin typeface="Times New Roman" pitchFamily="18" charset="0"/>
                <a:cs typeface="Times New Roman" pitchFamily="18" charset="0"/>
              </a:rPr>
              <a:t>. Qua văn bản chứa đoạn văn, em hãy rút ra bài học gì về cách cảm nhận một tác phẩm trữ tình?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554038"/>
            <a:ext cx="11350625" cy="568166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a:extLst/>
          </p:cNvPr>
          <p:cNvSpPr txBox="1"/>
          <p:nvPr/>
        </p:nvSpPr>
        <p:spPr>
          <a:xfrm>
            <a:off x="644525" y="933450"/>
            <a:ext cx="11122025" cy="5075238"/>
          </a:xfrm>
          <a:prstGeom prst="rect">
            <a:avLst/>
          </a:prstGeom>
          <a:noFill/>
        </p:spPr>
        <p:txBody>
          <a:bodyPr>
            <a:spAutoFit/>
          </a:bodyPr>
          <a:lstStyle/>
          <a:p>
            <a:pPr algn="ctr">
              <a:lnSpc>
                <a:spcPct val="115000"/>
              </a:lnSpc>
              <a:spcAft>
                <a:spcPts val="1000"/>
              </a:spcAft>
            </a:pPr>
            <a:r>
              <a:rPr lang="en-US" sz="2400">
                <a:solidFill>
                  <a:srgbClr val="FF0000"/>
                </a:solidFill>
                <a:latin typeface="Times New Roman" pitchFamily="18" charset="0"/>
                <a:cs typeface="Times New Roman" pitchFamily="18" charset="0"/>
              </a:rPr>
              <a:t>Gợi ý trả lời:</a:t>
            </a:r>
            <a:endParaRPr lang="en-US" sz="2400">
              <a:latin typeface="Times New Roman" pitchFamily="18" charset="0"/>
              <a:cs typeface="Times New Roman" pitchFamily="18" charset="0"/>
            </a:endParaRPr>
          </a:p>
          <a:p>
            <a:pPr algn="just">
              <a:lnSpc>
                <a:spcPct val="115000"/>
              </a:lnSpc>
              <a:spcAft>
                <a:spcPts val="1000"/>
              </a:spcAft>
            </a:pPr>
            <a:r>
              <a:rPr lang="en-US" sz="2400" b="1">
                <a:latin typeface="Times New Roman" pitchFamily="18" charset="0"/>
                <a:cs typeface="Times New Roman" pitchFamily="18" charset="0"/>
              </a:rPr>
              <a:t>Câu 1.</a:t>
            </a:r>
            <a:r>
              <a:rPr lang="en-US" sz="2400">
                <a:latin typeface="Times New Roman" pitchFamily="18" charset="0"/>
                <a:cs typeface="Times New Roman" pitchFamily="18" charset="0"/>
              </a:rPr>
              <a:t> Phương thức biểu đạt chính của đoạn văn: nghị luận  </a:t>
            </a:r>
          </a:p>
          <a:p>
            <a:pPr algn="just">
              <a:lnSpc>
                <a:spcPct val="115000"/>
              </a:lnSpc>
              <a:spcAft>
                <a:spcPts val="1000"/>
              </a:spcAft>
            </a:pPr>
            <a:r>
              <a:rPr lang="en-US" sz="2400" b="1">
                <a:latin typeface="Times New Roman" pitchFamily="18" charset="0"/>
                <a:cs typeface="Times New Roman" pitchFamily="18" charset="0"/>
              </a:rPr>
              <a:t>Câu 2</a:t>
            </a:r>
            <a:r>
              <a:rPr lang="en-US" sz="2400">
                <a:latin typeface="Times New Roman" pitchFamily="18" charset="0"/>
                <a:cs typeface="Times New Roman" pitchFamily="18" charset="0"/>
              </a:rPr>
              <a:t>.Theo tác giả, việc hai câu đầu của bài ca dao không có chủ ngữ đem lại hiệu quả nghệ thuật sau: </a:t>
            </a:r>
          </a:p>
          <a:p>
            <a:pPr algn="just">
              <a:lnSpc>
                <a:spcPct val="115000"/>
              </a:lnSpc>
              <a:spcAft>
                <a:spcPts val="1000"/>
              </a:spcAft>
              <a:buFont typeface="Times New Roman" pitchFamily="18" charset="0"/>
              <a:buChar char="-"/>
            </a:pPr>
            <a:r>
              <a:rPr lang="en-US" sz="2400">
                <a:latin typeface="Times New Roman" pitchFamily="18" charset="0"/>
                <a:cs typeface="Times New Roman" pitchFamily="18" charset="0"/>
              </a:rPr>
              <a:t>Khiến cho người nghe, người đọc rất dễ đồng cảm với cô gái.</a:t>
            </a:r>
          </a:p>
          <a:p>
            <a:pPr algn="just">
              <a:lnSpc>
                <a:spcPct val="115000"/>
              </a:lnSpc>
              <a:spcAft>
                <a:spcPts val="1000"/>
              </a:spcAft>
              <a:buFont typeface="Times New Roman" pitchFamily="18" charset="0"/>
              <a:buChar char="-"/>
            </a:pPr>
            <a:r>
              <a:rPr lang="en-US" sz="2400">
                <a:latin typeface="Times New Roman" pitchFamily="18" charset="0"/>
                <a:cs typeface="Times New Roman" pitchFamily="18" charset="0"/>
              </a:rPr>
              <a:t>cái cảm giác về sự mênh mông, bát ngát của cánh đồng cũng lan truyền sang ta  một cách tự nhiên.</a:t>
            </a:r>
          </a:p>
          <a:p>
            <a:pPr algn="just">
              <a:lnSpc>
                <a:spcPct val="115000"/>
              </a:lnSpc>
              <a:spcAft>
                <a:spcPts val="1000"/>
              </a:spcAft>
            </a:pPr>
            <a:r>
              <a:rPr lang="en-US" sz="2400">
                <a:latin typeface="Times New Roman" pitchFamily="18" charset="0"/>
                <a:cs typeface="Times New Roman" pitchFamily="18" charset="0"/>
              </a:rPr>
              <a:t> ta cảm thấy  như chính mình đã trực tiếp cảm nhận và nói lên điều đó </a:t>
            </a:r>
          </a:p>
          <a:p>
            <a:pPr algn="just">
              <a:lnSpc>
                <a:spcPct val="115000"/>
              </a:lnSpc>
              <a:spcAft>
                <a:spcPts val="1000"/>
              </a:spcAft>
            </a:pPr>
            <a:r>
              <a:rPr lang="en-US" sz="2400" b="1">
                <a:latin typeface="Times New Roman" pitchFamily="18" charset="0"/>
                <a:cs typeface="Times New Roman" pitchFamily="18" charset="0"/>
              </a:rPr>
              <a:t>Câu 3.</a:t>
            </a:r>
            <a:r>
              <a:rPr lang="en-US" sz="2400">
                <a:latin typeface="Times New Roman" pitchFamily="18" charset="0"/>
                <a:cs typeface="Times New Roman" pitchFamily="18" charset="0"/>
              </a:rPr>
              <a:t> Nội dung của đoạn văn: Ý kiến của tác giả về vẻ đẹp của hai câu đầu bài ca dao “Đứng bên ni đồng, ngó bên tê đồng......” là ở cấu trúc hai câu không có chủ ngữ.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84163" y="749300"/>
            <a:ext cx="11633200" cy="554672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a:extLst/>
          </p:cNvPr>
          <p:cNvSpPr txBox="1"/>
          <p:nvPr/>
        </p:nvSpPr>
        <p:spPr>
          <a:xfrm>
            <a:off x="415925" y="1320800"/>
            <a:ext cx="11360150" cy="4529138"/>
          </a:xfrm>
          <a:prstGeom prst="rect">
            <a:avLst/>
          </a:prstGeom>
          <a:noFill/>
        </p:spPr>
        <p:txBody>
          <a:bodyPr>
            <a:spAutoFit/>
          </a:bodyPr>
          <a:lstStyle/>
          <a:p>
            <a:pPr algn="just">
              <a:lnSpc>
                <a:spcPct val="115000"/>
              </a:lnSpc>
              <a:spcAft>
                <a:spcPts val="1000"/>
              </a:spcAft>
            </a:pPr>
            <a:r>
              <a:rPr lang="en-US" sz="2400" b="1">
                <a:latin typeface="Times New Roman" pitchFamily="18" charset="0"/>
                <a:cs typeface="Times New Roman" pitchFamily="18" charset="0"/>
              </a:rPr>
              <a:t>Câu 4</a:t>
            </a:r>
            <a:r>
              <a:rPr lang="en-US" sz="2400">
                <a:latin typeface="Times New Roman" pitchFamily="18" charset="0"/>
                <a:cs typeface="Times New Roman" pitchFamily="18" charset="0"/>
              </a:rPr>
              <a:t>. Qua văn bản chứa đoạn văn, em hãy rút ra bài học về cách cảm nhận một tác phẩm văn học:</a:t>
            </a:r>
          </a:p>
          <a:p>
            <a:pPr algn="just">
              <a:lnSpc>
                <a:spcPct val="115000"/>
              </a:lnSpc>
              <a:spcAft>
                <a:spcPts val="1000"/>
              </a:spcAft>
              <a:buFont typeface="Times New Roman" pitchFamily="18" charset="0"/>
              <a:buChar char="-"/>
            </a:pPr>
            <a:r>
              <a:rPr lang="en-US" sz="2400">
                <a:latin typeface="Times New Roman" pitchFamily="18" charset="0"/>
                <a:cs typeface="Times New Roman" pitchFamily="18" charset="0"/>
              </a:rPr>
              <a:t>C</a:t>
            </a:r>
            <a:r>
              <a:rPr lang="en-US" sz="2400" b="1">
                <a:solidFill>
                  <a:srgbClr val="0D0D0D"/>
                </a:solidFill>
                <a:latin typeface="Times New Roman" pitchFamily="18" charset="0"/>
                <a:cs typeface="Times New Roman" pitchFamily="18" charset="0"/>
              </a:rPr>
              <a:t>ần phải có sự tìm tòi, phát hiện ra những vẻ đẹp mới mẻ của tác phẩm trên hai phương diện nội dung và nghệ thuật.</a:t>
            </a:r>
            <a:endParaRPr lang="en-US" sz="2400">
              <a:latin typeface="Times New Roman" pitchFamily="18" charset="0"/>
              <a:cs typeface="Times New Roman" pitchFamily="18" charset="0"/>
            </a:endParaRPr>
          </a:p>
          <a:p>
            <a:pPr algn="just">
              <a:lnSpc>
                <a:spcPct val="115000"/>
              </a:lnSpc>
              <a:spcAft>
                <a:spcPts val="1000"/>
              </a:spcAft>
              <a:buFont typeface="Times New Roman" pitchFamily="18" charset="0"/>
              <a:buChar char="-"/>
            </a:pPr>
            <a:r>
              <a:rPr lang="en-US" sz="2400">
                <a:latin typeface="Times New Roman" pitchFamily="18" charset="0"/>
                <a:cs typeface="Times New Roman" pitchFamily="18" charset="0"/>
              </a:rPr>
              <a:t>Muốn thế, phải trau dồi vốn sống, vốn hiểu biết về văn chương, phải chăm chỉ đọc sách báo...</a:t>
            </a:r>
          </a:p>
          <a:p>
            <a:pPr algn="just">
              <a:lnSpc>
                <a:spcPct val="115000"/>
              </a:lnSpc>
              <a:spcAft>
                <a:spcPts val="1000"/>
              </a:spcAft>
              <a:buFont typeface="Times New Roman" pitchFamily="18" charset="0"/>
              <a:buChar char="-"/>
            </a:pPr>
            <a:r>
              <a:rPr lang="en-US" sz="2400">
                <a:latin typeface="Times New Roman" pitchFamily="18" charset="0"/>
                <a:cs typeface="Times New Roman" pitchFamily="18" charset="0"/>
              </a:rPr>
              <a:t>Phải hiểu được đặc trưng thể loại của tác phẩm</a:t>
            </a:r>
          </a:p>
          <a:p>
            <a:pPr algn="just">
              <a:lnSpc>
                <a:spcPct val="115000"/>
              </a:lnSpc>
              <a:spcAft>
                <a:spcPts val="1000"/>
              </a:spcAft>
              <a:buFont typeface="Times New Roman" pitchFamily="18" charset="0"/>
              <a:buChar char="-"/>
            </a:pPr>
            <a:r>
              <a:rPr lang="en-US" sz="2400">
                <a:latin typeface="Times New Roman" pitchFamily="18" charset="0"/>
                <a:cs typeface="Times New Roman" pitchFamily="18" charset="0"/>
              </a:rPr>
              <a:t>Hiểu được tư tưởng, tình cảm mà tác giả gửi gắm trong tác phẩm</a:t>
            </a:r>
          </a:p>
          <a:p>
            <a:pPr algn="just">
              <a:lnSpc>
                <a:spcPct val="115000"/>
              </a:lnSpc>
              <a:spcAft>
                <a:spcPts val="1000"/>
              </a:spcAft>
            </a:pPr>
            <a:r>
              <a:rPr lang="en-US" sz="2400" b="1">
                <a:latin typeface="Times New Roman" pitchFamily="18" charset="0"/>
                <a:cs typeface="Times New Roman" pitchFamily="18" charset="0"/>
              </a:rPr>
              <a:t>( Câu 4 dành cho HS giỏi)</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684588" y="350838"/>
            <a:ext cx="3990975"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a:latin typeface="Times New Roman" pitchFamily="18" charset="0"/>
              <a:cs typeface="Times New Roman" pitchFamily="18" charset="0"/>
            </a:endParaRPr>
          </a:p>
          <a:p>
            <a:pPr algn="ctr" eaLnBrk="0" hangingPunct="0"/>
            <a:endParaRPr lang="en-US" altLang="en-US" sz="2000">
              <a:latin typeface="Times New Roman" pitchFamily="18" charset="0"/>
              <a:cs typeface="Times New Roman" pitchFamily="18" charset="0"/>
            </a:endParaRPr>
          </a:p>
        </p:txBody>
      </p:sp>
      <p:sp>
        <p:nvSpPr>
          <p:cNvPr id="5" name="Rounded Rectangle 10"/>
          <p:cNvSpPr>
            <a:spLocks noChangeArrowheads="1"/>
          </p:cNvSpPr>
          <p:nvPr/>
        </p:nvSpPr>
        <p:spPr bwMode="auto">
          <a:xfrm>
            <a:off x="568325" y="1417638"/>
            <a:ext cx="11318875" cy="497046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a:latin typeface="Times New Roman" pitchFamily="18" charset="0"/>
              <a:cs typeface="Times New Roman" pitchFamily="18" charset="0"/>
            </a:endParaRPr>
          </a:p>
          <a:p>
            <a:pPr algn="ctr" eaLnBrk="0" hangingPunct="0"/>
            <a:endParaRPr lang="en-US" altLang="en-US" sz="2000">
              <a:latin typeface="Times New Roman" pitchFamily="18" charset="0"/>
              <a:cs typeface="Times New Roman" pitchFamily="18" charset="0"/>
            </a:endParaRPr>
          </a:p>
        </p:txBody>
      </p:sp>
      <p:sp>
        <p:nvSpPr>
          <p:cNvPr id="6" name="TextBox 5">
            <a:extLst/>
          </p:cNvPr>
          <p:cNvSpPr txBox="1"/>
          <p:nvPr/>
        </p:nvSpPr>
        <p:spPr>
          <a:xfrm>
            <a:off x="3859533" y="420795"/>
            <a:ext cx="6093500" cy="489749"/>
          </a:xfrm>
          <a:prstGeom prst="rect">
            <a:avLst/>
          </a:prstGeom>
          <a:noFill/>
        </p:spPr>
        <p:txBody>
          <a:bodyPr>
            <a:spAutoFit/>
          </a:bodyPr>
          <a:lstStyle/>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ĐỀ ĐỌC HIỂU SỐ 2:</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p:cNvPr>
          <p:cNvSpPr txBox="1"/>
          <p:nvPr/>
        </p:nvSpPr>
        <p:spPr>
          <a:xfrm>
            <a:off x="719138" y="1536700"/>
            <a:ext cx="11168062" cy="4605338"/>
          </a:xfrm>
          <a:prstGeom prst="rect">
            <a:avLst/>
          </a:prstGeom>
          <a:noFill/>
        </p:spPr>
        <p:txBody>
          <a:bodyPr>
            <a:spAutoFit/>
          </a:bodyPr>
          <a:lstStyle/>
          <a:p>
            <a:pPr indent="457200" algn="just">
              <a:lnSpc>
                <a:spcPct val="115000"/>
              </a:lnSpc>
              <a:spcAft>
                <a:spcPts val="1000"/>
              </a:spcAft>
            </a:pPr>
            <a:r>
              <a:rPr lang="en-US" sz="2000" b="1">
                <a:latin typeface="Times New Roman" pitchFamily="18" charset="0"/>
                <a:cs typeface="Times New Roman" pitchFamily="18" charset="0"/>
              </a:rPr>
              <a:t>Đọc đoạn văn sau và trả lời các câu hỏi:</a:t>
            </a:r>
            <a:endParaRPr lang="en-US" sz="2000">
              <a:latin typeface="Calibri" pitchFamily="34" charset="0"/>
              <a:cs typeface="Times New Roman" pitchFamily="18" charset="0"/>
            </a:endParaRPr>
          </a:p>
          <a:p>
            <a:pPr indent="457200" algn="just">
              <a:lnSpc>
                <a:spcPct val="115000"/>
              </a:lnSpc>
              <a:spcAft>
                <a:spcPts val="1000"/>
              </a:spcAft>
            </a:pPr>
            <a:r>
              <a:rPr lang="en-US" sz="2000">
                <a:latin typeface="Times New Roman" pitchFamily="18" charset="0"/>
                <a:cs typeface="Times New Roman" pitchFamily="18" charset="0"/>
              </a:rPr>
              <a:t>      Nếu như hai câu đầu, cô gái đã phóng tầm mắt nhìn bao quát toàn bộ cánh đồng lúa quê hương để chiêm ngưỡng sự “bát ngát mênh mông”của nó, thì ở hai câu cuối, cô gái tập trung ngắm nhìn, quan sát và đặc tả riêng một “chẽn lúa đòng đòng” và liên hệ so sánh với bản thân mình một cách rất hồn nhiên: </a:t>
            </a:r>
            <a:endParaRPr lang="en-US" sz="2000">
              <a:latin typeface="Calibri" pitchFamily="34" charset="0"/>
              <a:cs typeface="Times New Roman" pitchFamily="18" charset="0"/>
            </a:endParaRPr>
          </a:p>
          <a:p>
            <a:pPr indent="457200" algn="ctr">
              <a:lnSpc>
                <a:spcPct val="115000"/>
              </a:lnSpc>
              <a:spcAft>
                <a:spcPts val="1000"/>
              </a:spcAft>
            </a:pPr>
            <a:r>
              <a:rPr lang="en-US" sz="2000" i="1">
                <a:latin typeface="Times New Roman" pitchFamily="18" charset="0"/>
                <a:cs typeface="Times New Roman" pitchFamily="18" charset="0"/>
              </a:rPr>
              <a:t>Thân em như chẽn lúa đòng đòng</a:t>
            </a:r>
            <a:endParaRPr lang="en-US" sz="2000">
              <a:latin typeface="Calibri" pitchFamily="34" charset="0"/>
              <a:cs typeface="Times New Roman" pitchFamily="18" charset="0"/>
            </a:endParaRPr>
          </a:p>
          <a:p>
            <a:pPr indent="457200" algn="ctr">
              <a:lnSpc>
                <a:spcPct val="115000"/>
              </a:lnSpc>
              <a:spcAft>
                <a:spcPts val="1000"/>
              </a:spcAft>
            </a:pPr>
            <a:r>
              <a:rPr lang="en-US" sz="2000" i="1">
                <a:latin typeface="Times New Roman" pitchFamily="18" charset="0"/>
                <a:cs typeface="Times New Roman" pitchFamily="18" charset="0"/>
              </a:rPr>
              <a:t>Phất phơ dưới ngọn nắng hồng ban mai</a:t>
            </a:r>
            <a:endParaRPr lang="en-US" sz="2000">
              <a:latin typeface="Calibri" pitchFamily="34" charset="0"/>
              <a:cs typeface="Times New Roman" pitchFamily="18" charset="0"/>
            </a:endParaRPr>
          </a:p>
          <a:p>
            <a:pPr indent="457200" algn="just">
              <a:lnSpc>
                <a:spcPct val="115000"/>
              </a:lnSpc>
              <a:spcAft>
                <a:spcPts val="1000"/>
              </a:spcAft>
            </a:pPr>
            <a:r>
              <a:rPr lang="en-US" sz="2000">
                <a:latin typeface="Times New Roman" pitchFamily="18" charset="0"/>
                <a:cs typeface="Times New Roman" pitchFamily="18" charset="0"/>
              </a:rPr>
              <a:t>     Hình ảnh </a:t>
            </a:r>
            <a:r>
              <a:rPr lang="en-US" sz="2000" i="1">
                <a:latin typeface="Times New Roman" pitchFamily="18" charset="0"/>
                <a:cs typeface="Times New Roman" pitchFamily="18" charset="0"/>
              </a:rPr>
              <a:t>“chẽn lúa đòng đòng”</a:t>
            </a:r>
            <a:r>
              <a:rPr lang="en-US" sz="2000">
                <a:latin typeface="Times New Roman" pitchFamily="18" charset="0"/>
                <a:cs typeface="Times New Roman" pitchFamily="18" charset="0"/>
              </a:rPr>
              <a:t> đang phất phơ trước làn gió nhẹ và </a:t>
            </a:r>
            <a:r>
              <a:rPr lang="en-US" sz="2000" i="1">
                <a:latin typeface="Times New Roman" pitchFamily="18" charset="0"/>
                <a:cs typeface="Times New Roman" pitchFamily="18" charset="0"/>
              </a:rPr>
              <a:t>“dưới ngọn nắng hồng ban mai”</a:t>
            </a:r>
            <a:r>
              <a:rPr lang="en-US" sz="2000">
                <a:latin typeface="Times New Roman" pitchFamily="18" charset="0"/>
                <a:cs typeface="Times New Roman" pitchFamily="18" charset="0"/>
              </a:rPr>
              <a:t> mới đẹp làm sao! Hình ảnh </a:t>
            </a:r>
            <a:r>
              <a:rPr lang="en-US" sz="2000" i="1">
                <a:latin typeface="Times New Roman" pitchFamily="18" charset="0"/>
                <a:cs typeface="Times New Roman" pitchFamily="18" charset="0"/>
              </a:rPr>
              <a:t>“chẽn lúa đòng đòng</a:t>
            </a:r>
            <a:r>
              <a:rPr lang="en-US" sz="2000">
                <a:latin typeface="Times New Roman" pitchFamily="18" charset="0"/>
                <a:cs typeface="Times New Roman" pitchFamily="18" charset="0"/>
              </a:rPr>
              <a:t>” tượng trưng cho cô gái đến tuổi dậy thì căng tràn sức sống. Hình ảnh “</a:t>
            </a:r>
            <a:r>
              <a:rPr lang="en-US" sz="2000" i="1">
                <a:latin typeface="Times New Roman" pitchFamily="18" charset="0"/>
                <a:cs typeface="Times New Roman" pitchFamily="18" charset="0"/>
              </a:rPr>
              <a:t>ngọn nắng”</a:t>
            </a:r>
            <a:r>
              <a:rPr lang="en-US" sz="2000">
                <a:latin typeface="Times New Roman" pitchFamily="18" charset="0"/>
                <a:cs typeface="Times New Roman" pitchFamily="18" charset="0"/>
              </a:rPr>
              <a:t> thật độc đáo. Có người cho rằng đã có “ngọn nắng” thì phải có “</a:t>
            </a:r>
            <a:r>
              <a:rPr lang="en-US" sz="2000" i="1">
                <a:latin typeface="Times New Roman" pitchFamily="18" charset="0"/>
                <a:cs typeface="Times New Roman" pitchFamily="18" charset="0"/>
              </a:rPr>
              <a:t>gốc nắng”</a:t>
            </a:r>
            <a:r>
              <a:rPr lang="en-US" sz="2000">
                <a:latin typeface="Times New Roman" pitchFamily="18" charset="0"/>
                <a:cs typeface="Times New Roman" pitchFamily="18" charset="0"/>
              </a:rPr>
              <a:t> và cái </a:t>
            </a:r>
            <a:r>
              <a:rPr lang="en-US" sz="2000" i="1">
                <a:latin typeface="Times New Roman" pitchFamily="18" charset="0"/>
                <a:cs typeface="Times New Roman" pitchFamily="18" charset="0"/>
              </a:rPr>
              <a:t>“gốc nắng”</a:t>
            </a:r>
            <a:r>
              <a:rPr lang="en-US" sz="2000">
                <a:latin typeface="Times New Roman" pitchFamily="18" charset="0"/>
                <a:cs typeface="Times New Roman" pitchFamily="18" charset="0"/>
              </a:rPr>
              <a:t> đó chính là Mặt Trời vậy.</a:t>
            </a:r>
            <a:endParaRPr lang="en-US" sz="2000">
              <a:latin typeface="Calibri" pitchFamily="34" charset="0"/>
              <a:cs typeface="Times New Roman" pitchFamily="18" charset="0"/>
            </a:endParaRPr>
          </a:p>
          <a:p>
            <a:pPr indent="457200" algn="just">
              <a:lnSpc>
                <a:spcPct val="115000"/>
              </a:lnSpc>
              <a:spcAft>
                <a:spcPts val="1000"/>
              </a:spcAft>
            </a:pPr>
            <a:r>
              <a:rPr lang="en-US" sz="2000" i="1">
                <a:latin typeface="Times New Roman" pitchFamily="18" charset="0"/>
                <a:cs typeface="Times New Roman" pitchFamily="18" charset="0"/>
              </a:rPr>
              <a:t>                                                     (Vẻ đẹp của một bài ca dao, Hoàng Tiến Tựu)</a:t>
            </a:r>
            <a:endParaRPr lang="en-US" sz="20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606425"/>
            <a:ext cx="11079163" cy="55245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77863" y="1109663"/>
            <a:ext cx="11079162" cy="4402137"/>
          </a:xfrm>
          <a:prstGeom prst="rect">
            <a:avLst/>
          </a:prstGeom>
          <a:noFill/>
          <a:ln w="9525">
            <a:noFill/>
            <a:miter lim="800000"/>
            <a:headEnd/>
            <a:tailEnd/>
          </a:ln>
        </p:spPr>
        <p:txBody>
          <a:bodyPr>
            <a:spAutoFit/>
          </a:bodyPr>
          <a:lstStyle/>
          <a:p>
            <a:pPr algn="just">
              <a:lnSpc>
                <a:spcPct val="115000"/>
              </a:lnSpc>
              <a:spcAft>
                <a:spcPts val="1000"/>
              </a:spcAft>
            </a:pPr>
            <a:r>
              <a:rPr lang="en-US" sz="2400" b="1">
                <a:latin typeface="Times New Roman" pitchFamily="18" charset="0"/>
                <a:cs typeface="Times New Roman" pitchFamily="18" charset="0"/>
              </a:rPr>
              <a:t>Câu 1.</a:t>
            </a:r>
            <a:r>
              <a:rPr lang="en-US" sz="2400">
                <a:latin typeface="Times New Roman" pitchFamily="18" charset="0"/>
                <a:cs typeface="Times New Roman" pitchFamily="18" charset="0"/>
              </a:rPr>
              <a:t> Xác định các phương thức biểu đạt của đoạn văn?</a:t>
            </a:r>
            <a:endParaRPr lang="en-US" sz="2400">
              <a:latin typeface="Calibri" pitchFamily="34" charset="0"/>
              <a:cs typeface="Times New Roman" pitchFamily="18" charset="0"/>
            </a:endParaRPr>
          </a:p>
          <a:p>
            <a:pPr algn="just">
              <a:lnSpc>
                <a:spcPct val="115000"/>
              </a:lnSpc>
              <a:spcAft>
                <a:spcPts val="1000"/>
              </a:spcAft>
            </a:pPr>
            <a:r>
              <a:rPr lang="en-US" sz="2400" b="1">
                <a:latin typeface="Times New Roman" pitchFamily="18" charset="0"/>
                <a:cs typeface="Times New Roman" pitchFamily="18" charset="0"/>
              </a:rPr>
              <a:t>Câu 2</a:t>
            </a:r>
            <a:r>
              <a:rPr lang="en-US" sz="2400">
                <a:latin typeface="Times New Roman" pitchFamily="18" charset="0"/>
                <a:cs typeface="Times New Roman" pitchFamily="18" charset="0"/>
              </a:rPr>
              <a:t> Từ </a:t>
            </a:r>
            <a:r>
              <a:rPr lang="en-US" sz="2400" b="1" i="1">
                <a:latin typeface="Times New Roman" pitchFamily="18" charset="0"/>
                <a:cs typeface="Times New Roman" pitchFamily="18" charset="0"/>
              </a:rPr>
              <a:t>ngọn</a:t>
            </a:r>
            <a:r>
              <a:rPr lang="en-US" sz="2400">
                <a:latin typeface="Times New Roman" pitchFamily="18" charset="0"/>
                <a:cs typeface="Times New Roman" pitchFamily="18" charset="0"/>
              </a:rPr>
              <a:t> trong “</a:t>
            </a:r>
            <a:r>
              <a:rPr lang="en-US" sz="2400" i="1">
                <a:latin typeface="Times New Roman" pitchFamily="18" charset="0"/>
                <a:cs typeface="Times New Roman" pitchFamily="18" charset="0"/>
              </a:rPr>
              <a:t>ngọn nắng”</a:t>
            </a:r>
            <a:r>
              <a:rPr lang="en-US" sz="2400">
                <a:latin typeface="Times New Roman" pitchFamily="18" charset="0"/>
                <a:cs typeface="Times New Roman" pitchFamily="18" charset="0"/>
              </a:rPr>
              <a:t> được dùng theo nghĩa gốc hay nghĩa chuyển? Em hãy lấy ba từ trong tiếng Việt cũng có cách dùng từ </a:t>
            </a:r>
            <a:r>
              <a:rPr lang="en-US" sz="2400" b="1" i="1">
                <a:latin typeface="Times New Roman" pitchFamily="18" charset="0"/>
                <a:cs typeface="Times New Roman" pitchFamily="18" charset="0"/>
              </a:rPr>
              <a:t>ngọn</a:t>
            </a:r>
            <a:r>
              <a:rPr lang="en-US" sz="2400">
                <a:latin typeface="Times New Roman" pitchFamily="18" charset="0"/>
                <a:cs typeface="Times New Roman" pitchFamily="18" charset="0"/>
              </a:rPr>
              <a:t> tương tự?</a:t>
            </a:r>
            <a:endParaRPr lang="en-US" sz="2400">
              <a:latin typeface="Calibri" pitchFamily="34" charset="0"/>
              <a:cs typeface="Times New Roman" pitchFamily="18" charset="0"/>
            </a:endParaRPr>
          </a:p>
          <a:p>
            <a:pPr algn="just">
              <a:lnSpc>
                <a:spcPct val="115000"/>
              </a:lnSpc>
              <a:spcAft>
                <a:spcPts val="1000"/>
              </a:spcAft>
            </a:pPr>
            <a:r>
              <a:rPr lang="en-US" sz="2400" b="1">
                <a:latin typeface="Times New Roman" pitchFamily="18" charset="0"/>
                <a:cs typeface="Times New Roman" pitchFamily="18" charset="0"/>
              </a:rPr>
              <a:t>Câu 3.</a:t>
            </a:r>
            <a:r>
              <a:rPr lang="en-US" sz="2400">
                <a:latin typeface="Times New Roman" pitchFamily="18" charset="0"/>
                <a:cs typeface="Times New Roman" pitchFamily="18" charset="0"/>
              </a:rPr>
              <a:t> Xét về mục đích nói, câu: “Hình ảnh “</a:t>
            </a:r>
            <a:r>
              <a:rPr lang="en-US" sz="2400" i="1">
                <a:latin typeface="Times New Roman" pitchFamily="18" charset="0"/>
                <a:cs typeface="Times New Roman" pitchFamily="18" charset="0"/>
              </a:rPr>
              <a:t>chẽn lúa đòng đòng</a:t>
            </a:r>
            <a:r>
              <a:rPr lang="en-US" sz="2400">
                <a:latin typeface="Times New Roman" pitchFamily="18" charset="0"/>
                <a:cs typeface="Times New Roman" pitchFamily="18" charset="0"/>
              </a:rPr>
              <a:t>” đang phất phơ trước làn gió nhẹ và “</a:t>
            </a:r>
            <a:r>
              <a:rPr lang="en-US" sz="2400" i="1">
                <a:latin typeface="Times New Roman" pitchFamily="18" charset="0"/>
                <a:cs typeface="Times New Roman" pitchFamily="18" charset="0"/>
              </a:rPr>
              <a:t>dưới ngọn nắng hồng ban mai” mới đẹp làm sao!”</a:t>
            </a:r>
            <a:r>
              <a:rPr lang="en-US" sz="2400">
                <a:latin typeface="Times New Roman" pitchFamily="18" charset="0"/>
                <a:cs typeface="Times New Roman" pitchFamily="18" charset="0"/>
              </a:rPr>
              <a:t>dùng để bộc lộ cảm xúc trực tiếp hay gián tiếp của người viết? Dấu hiệu nào để em nhận biết điều đó?</a:t>
            </a:r>
            <a:endParaRPr lang="en-US" sz="2400">
              <a:latin typeface="Calibri" pitchFamily="34" charset="0"/>
              <a:cs typeface="Times New Roman" pitchFamily="18" charset="0"/>
            </a:endParaRPr>
          </a:p>
          <a:p>
            <a:pPr algn="just">
              <a:lnSpc>
                <a:spcPct val="115000"/>
              </a:lnSpc>
              <a:spcAft>
                <a:spcPts val="1000"/>
              </a:spcAft>
            </a:pPr>
            <a:r>
              <a:rPr lang="en-US" sz="2400" b="1">
                <a:latin typeface="Times New Roman" pitchFamily="18" charset="0"/>
                <a:cs typeface="Times New Roman" pitchFamily="18" charset="0"/>
              </a:rPr>
              <a:t>Câu 4.</a:t>
            </a:r>
            <a:r>
              <a:rPr lang="en-US" sz="2400">
                <a:latin typeface="Times New Roman" pitchFamily="18" charset="0"/>
                <a:cs typeface="Times New Roman" pitchFamily="18" charset="0"/>
              </a:rPr>
              <a:t> Tác giả đã gửi gắm tình cảm gì với bài ca dao được phân tích?</a:t>
            </a:r>
            <a:r>
              <a:rPr lang="en-US" sz="2400" i="1">
                <a:latin typeface="Times New Roman" pitchFamily="18" charset="0"/>
                <a:cs typeface="Times New Roman" pitchFamily="18" charset="0"/>
              </a:rPr>
              <a:t> </a:t>
            </a:r>
            <a:endParaRPr lang="en-US" sz="2400">
              <a:latin typeface="Calibri" pitchFamily="34" charset="0"/>
              <a:cs typeface="Times New Roman" pitchFamily="18" charset="0"/>
            </a:endParaRPr>
          </a:p>
          <a:p>
            <a:pPr algn="just">
              <a:lnSpc>
                <a:spcPct val="115000"/>
              </a:lnSpc>
              <a:spcAft>
                <a:spcPts val="1000"/>
              </a:spcAft>
            </a:pPr>
            <a:r>
              <a:rPr lang="en-US" sz="2400" b="1">
                <a:latin typeface="Times New Roman" pitchFamily="18" charset="0"/>
                <a:cs typeface="Times New Roman" pitchFamily="18" charset="0"/>
              </a:rPr>
              <a:t>Câu 5.</a:t>
            </a:r>
            <a:r>
              <a:rPr lang="en-US" sz="2400">
                <a:latin typeface="Times New Roman" pitchFamily="18" charset="0"/>
                <a:cs typeface="Times New Roman" pitchFamily="18" charset="0"/>
              </a:rPr>
              <a:t> Viết theo trí nhớ một bài ca dao cùng chủ đề với bài ca dao được phân tích trong đoạn văn.</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195263" y="330200"/>
            <a:ext cx="11661775" cy="60706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200" b="1">
              <a:latin typeface="Times New Roman" pitchFamily="18" charset="0"/>
              <a:cs typeface="Times New Roman" pitchFamily="18" charset="0"/>
            </a:endParaRPr>
          </a:p>
          <a:p>
            <a:pPr algn="ctr" eaLnBrk="0" hangingPunct="0"/>
            <a:endParaRPr lang="en-US" altLang="en-US" sz="2200">
              <a:latin typeface="Times New Roman" pitchFamily="18" charset="0"/>
              <a:cs typeface="Times New Roman" pitchFamily="18" charset="0"/>
            </a:endParaRPr>
          </a:p>
        </p:txBody>
      </p:sp>
      <p:sp>
        <p:nvSpPr>
          <p:cNvPr id="6" name="TextBox 5"/>
          <p:cNvSpPr txBox="1">
            <a:spLocks noChangeArrowheads="1"/>
          </p:cNvSpPr>
          <p:nvPr/>
        </p:nvSpPr>
        <p:spPr bwMode="auto">
          <a:xfrm>
            <a:off x="500063" y="711200"/>
            <a:ext cx="11191875" cy="5113338"/>
          </a:xfrm>
          <a:prstGeom prst="rect">
            <a:avLst/>
          </a:prstGeom>
          <a:noFill/>
          <a:ln w="9525">
            <a:noFill/>
            <a:miter lim="800000"/>
            <a:headEnd/>
            <a:tailEnd/>
          </a:ln>
        </p:spPr>
        <p:txBody>
          <a:bodyPr>
            <a:spAutoFit/>
          </a:bodyPr>
          <a:lstStyle/>
          <a:p>
            <a:pPr algn="just">
              <a:lnSpc>
                <a:spcPct val="115000"/>
              </a:lnSpc>
              <a:spcAft>
                <a:spcPts val="1000"/>
              </a:spcAft>
            </a:pPr>
            <a:r>
              <a:rPr lang="en-US" sz="2200" b="1">
                <a:solidFill>
                  <a:srgbClr val="FF0000"/>
                </a:solidFill>
                <a:latin typeface="Times New Roman" pitchFamily="18" charset="0"/>
                <a:cs typeface="Times New Roman" pitchFamily="18" charset="0"/>
              </a:rPr>
              <a:t>                                                                    Gợi ý trả lời</a:t>
            </a:r>
            <a:endParaRPr lang="en-US" sz="2200">
              <a:latin typeface="Times New Roman" pitchFamily="18" charset="0"/>
              <a:cs typeface="Times New Roman" pitchFamily="18" charset="0"/>
            </a:endParaRPr>
          </a:p>
          <a:p>
            <a:pPr algn="just">
              <a:lnSpc>
                <a:spcPct val="115000"/>
              </a:lnSpc>
              <a:spcAft>
                <a:spcPts val="1000"/>
              </a:spcAft>
            </a:pPr>
            <a:r>
              <a:rPr lang="en-US" sz="2200" b="1">
                <a:latin typeface="Times New Roman" pitchFamily="18" charset="0"/>
                <a:cs typeface="Times New Roman" pitchFamily="18" charset="0"/>
              </a:rPr>
              <a:t>Câu 1.</a:t>
            </a:r>
            <a:r>
              <a:rPr lang="en-US" sz="2200">
                <a:latin typeface="Times New Roman" pitchFamily="18" charset="0"/>
                <a:cs typeface="Times New Roman" pitchFamily="18" charset="0"/>
              </a:rPr>
              <a:t> Các phương thức biểu đạt của đoạn văn: nghị luận, kết hợp biểu cảm, miêu tả.</a:t>
            </a:r>
          </a:p>
          <a:p>
            <a:pPr algn="just">
              <a:lnSpc>
                <a:spcPct val="115000"/>
              </a:lnSpc>
              <a:spcAft>
                <a:spcPts val="1000"/>
              </a:spcAft>
            </a:pPr>
            <a:r>
              <a:rPr lang="en-US" sz="2200" b="1">
                <a:latin typeface="Times New Roman" pitchFamily="18" charset="0"/>
                <a:cs typeface="Times New Roman" pitchFamily="18" charset="0"/>
              </a:rPr>
              <a:t>Câu 2.</a:t>
            </a:r>
            <a:r>
              <a:rPr lang="en-US" sz="2200">
                <a:latin typeface="Times New Roman" pitchFamily="18" charset="0"/>
                <a:cs typeface="Times New Roman" pitchFamily="18" charset="0"/>
              </a:rPr>
              <a:t> Từ </a:t>
            </a:r>
            <a:r>
              <a:rPr lang="en-US" sz="2200" b="1" i="1">
                <a:latin typeface="Times New Roman" pitchFamily="18" charset="0"/>
                <a:cs typeface="Times New Roman" pitchFamily="18" charset="0"/>
              </a:rPr>
              <a:t>ngọn</a:t>
            </a:r>
            <a:r>
              <a:rPr lang="en-US" sz="2200">
                <a:latin typeface="Times New Roman" pitchFamily="18" charset="0"/>
                <a:cs typeface="Times New Roman" pitchFamily="18" charset="0"/>
              </a:rPr>
              <a:t> trong “</a:t>
            </a:r>
            <a:r>
              <a:rPr lang="en-US" sz="2200" i="1">
                <a:latin typeface="Times New Roman" pitchFamily="18" charset="0"/>
                <a:cs typeface="Times New Roman" pitchFamily="18" charset="0"/>
              </a:rPr>
              <a:t>ngọn nắng”</a:t>
            </a:r>
            <a:r>
              <a:rPr lang="en-US" sz="2200">
                <a:latin typeface="Times New Roman" pitchFamily="18" charset="0"/>
                <a:cs typeface="Times New Roman" pitchFamily="18" charset="0"/>
              </a:rPr>
              <a:t> được dùng theo nghĩa chuyển.</a:t>
            </a:r>
          </a:p>
          <a:p>
            <a:pPr algn="just">
              <a:lnSpc>
                <a:spcPct val="115000"/>
              </a:lnSpc>
              <a:spcAft>
                <a:spcPts val="1000"/>
              </a:spcAft>
            </a:pPr>
            <a:r>
              <a:rPr lang="en-US" sz="2200">
                <a:latin typeface="Times New Roman" pitchFamily="18" charset="0"/>
                <a:cs typeface="Times New Roman" pitchFamily="18" charset="0"/>
              </a:rPr>
              <a:t>Ba từ trong tiếng Việt cũng có cách dùng từ </a:t>
            </a:r>
            <a:r>
              <a:rPr lang="en-US" sz="2200" b="1" i="1">
                <a:latin typeface="Times New Roman" pitchFamily="18" charset="0"/>
                <a:cs typeface="Times New Roman" pitchFamily="18" charset="0"/>
              </a:rPr>
              <a:t>ngọn</a:t>
            </a:r>
            <a:r>
              <a:rPr lang="en-US" sz="2200">
                <a:latin typeface="Times New Roman" pitchFamily="18" charset="0"/>
                <a:cs typeface="Times New Roman" pitchFamily="18" charset="0"/>
              </a:rPr>
              <a:t> tương tự: ngọn khói, ngọn gió, ngọn sóng</a:t>
            </a:r>
          </a:p>
          <a:p>
            <a:pPr algn="just">
              <a:lnSpc>
                <a:spcPct val="115000"/>
              </a:lnSpc>
              <a:spcAft>
                <a:spcPts val="1000"/>
              </a:spcAft>
            </a:pPr>
            <a:r>
              <a:rPr lang="en-US" sz="2200" b="1">
                <a:latin typeface="Times New Roman" pitchFamily="18" charset="0"/>
                <a:cs typeface="Times New Roman" pitchFamily="18" charset="0"/>
              </a:rPr>
              <a:t>Câu 3.</a:t>
            </a:r>
            <a:r>
              <a:rPr lang="en-US" sz="2200">
                <a:latin typeface="Times New Roman" pitchFamily="18" charset="0"/>
                <a:cs typeface="Times New Roman" pitchFamily="18" charset="0"/>
              </a:rPr>
              <a:t> Xét về mục đích nói, câu: “Hình ảnh “</a:t>
            </a:r>
            <a:r>
              <a:rPr lang="en-US" sz="2200" i="1">
                <a:latin typeface="Times New Roman" pitchFamily="18" charset="0"/>
                <a:cs typeface="Times New Roman" pitchFamily="18" charset="0"/>
              </a:rPr>
              <a:t>chẽn lúa đòng đòng</a:t>
            </a:r>
            <a:r>
              <a:rPr lang="en-US" sz="2200">
                <a:latin typeface="Times New Roman" pitchFamily="18" charset="0"/>
                <a:cs typeface="Times New Roman" pitchFamily="18" charset="0"/>
              </a:rPr>
              <a:t>” đang phất phơ trước làn gió nhẹ và “</a:t>
            </a:r>
            <a:r>
              <a:rPr lang="en-US" sz="2200" i="1">
                <a:latin typeface="Times New Roman" pitchFamily="18" charset="0"/>
                <a:cs typeface="Times New Roman" pitchFamily="18" charset="0"/>
              </a:rPr>
              <a:t>dưới ngọn nắng hồng ban mai” mới đẹp làm sao!”</a:t>
            </a:r>
            <a:r>
              <a:rPr lang="en-US" sz="2200">
                <a:latin typeface="Times New Roman" pitchFamily="18" charset="0"/>
                <a:cs typeface="Times New Roman" pitchFamily="18" charset="0"/>
              </a:rPr>
              <a:t>dùng để bộc lộ cảm xúc trực tiếp của người viết. Dấu hiệu mà em nhận biết  đó là: có từ bộc lộ cảm xúc “</a:t>
            </a:r>
            <a:r>
              <a:rPr lang="en-US" sz="2200" i="1">
                <a:latin typeface="Times New Roman" pitchFamily="18" charset="0"/>
                <a:cs typeface="Times New Roman" pitchFamily="18" charset="0"/>
              </a:rPr>
              <a:t>làm sao” và dấu chấm cảm kết thúc câu.</a:t>
            </a:r>
            <a:endParaRPr lang="en-US" sz="2200">
              <a:latin typeface="Times New Roman" pitchFamily="18" charset="0"/>
              <a:cs typeface="Times New Roman" pitchFamily="18" charset="0"/>
            </a:endParaRPr>
          </a:p>
          <a:p>
            <a:pPr algn="just">
              <a:lnSpc>
                <a:spcPct val="115000"/>
              </a:lnSpc>
              <a:spcAft>
                <a:spcPts val="1000"/>
              </a:spcAft>
            </a:pPr>
            <a:r>
              <a:rPr lang="en-US" sz="2200" b="1">
                <a:latin typeface="Times New Roman" pitchFamily="18" charset="0"/>
                <a:cs typeface="Times New Roman" pitchFamily="18" charset="0"/>
              </a:rPr>
              <a:t>Câu 4.</a:t>
            </a:r>
            <a:r>
              <a:rPr lang="en-US" sz="2200">
                <a:latin typeface="Times New Roman" pitchFamily="18" charset="0"/>
                <a:cs typeface="Times New Roman" pitchFamily="18" charset="0"/>
              </a:rPr>
              <a:t> Tác giả đã gửi gắm tình cảm của mình với bài ca dao được phân tích: yêu mến, gắn bó, tự hào.</a:t>
            </a:r>
          </a:p>
          <a:p>
            <a:pPr algn="just">
              <a:lnSpc>
                <a:spcPct val="115000"/>
              </a:lnSpc>
              <a:spcAft>
                <a:spcPts val="1000"/>
              </a:spcAft>
            </a:pPr>
            <a:r>
              <a:rPr lang="en-US" sz="2200" b="1">
                <a:latin typeface="Times New Roman" pitchFamily="18" charset="0"/>
                <a:cs typeface="Times New Roman" pitchFamily="18" charset="0"/>
              </a:rPr>
              <a:t>Câu 5.</a:t>
            </a:r>
            <a:r>
              <a:rPr lang="en-US" sz="2200">
                <a:latin typeface="Times New Roman" pitchFamily="18" charset="0"/>
                <a:cs typeface="Times New Roman" pitchFamily="18" charset="0"/>
              </a:rPr>
              <a:t> HS viết được một bài ca dao thuộc chủ đề tình yêu quê hương đất nước đầy đủ là được.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978650" y="309210"/>
            <a:ext cx="3990975"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dirty="0">
              <a:latin typeface="Times New Roman" pitchFamily="18" charset="0"/>
              <a:cs typeface="Times New Roman" pitchFamily="18" charset="0"/>
            </a:endParaRPr>
          </a:p>
          <a:p>
            <a:pPr algn="ctr" eaLnBrk="0" hangingPunct="0"/>
            <a:endParaRPr lang="en-US" altLang="en-US" sz="2000" dirty="0">
              <a:latin typeface="Times New Roman" pitchFamily="18" charset="0"/>
              <a:cs typeface="Times New Roman" pitchFamily="18" charset="0"/>
            </a:endParaRPr>
          </a:p>
        </p:txBody>
      </p:sp>
      <p:sp>
        <p:nvSpPr>
          <p:cNvPr id="5" name="Rounded Rectangle 10"/>
          <p:cNvSpPr>
            <a:spLocks noChangeArrowheads="1"/>
          </p:cNvSpPr>
          <p:nvPr/>
        </p:nvSpPr>
        <p:spPr bwMode="auto">
          <a:xfrm>
            <a:off x="568325" y="1417638"/>
            <a:ext cx="11318875" cy="497046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a:latin typeface="Times New Roman" pitchFamily="18" charset="0"/>
              <a:cs typeface="Times New Roman" pitchFamily="18" charset="0"/>
            </a:endParaRPr>
          </a:p>
          <a:p>
            <a:pPr algn="ctr" eaLnBrk="0" hangingPunct="0"/>
            <a:endParaRPr lang="en-US" altLang="en-US" sz="2000">
              <a:latin typeface="Times New Roman" pitchFamily="18" charset="0"/>
              <a:cs typeface="Times New Roman" pitchFamily="18" charset="0"/>
            </a:endParaRPr>
          </a:p>
        </p:txBody>
      </p:sp>
      <p:sp>
        <p:nvSpPr>
          <p:cNvPr id="6" name="TextBox 5">
            <a:extLst/>
          </p:cNvPr>
          <p:cNvSpPr txBox="1"/>
          <p:nvPr/>
        </p:nvSpPr>
        <p:spPr>
          <a:xfrm>
            <a:off x="5060536" y="406630"/>
            <a:ext cx="6093500" cy="517065"/>
          </a:xfrm>
          <a:prstGeom prst="rect">
            <a:avLst/>
          </a:prstGeom>
          <a:noFill/>
        </p:spPr>
        <p:txBody>
          <a:bodyPr>
            <a:spAutoFit/>
          </a:bodyPr>
          <a:lstStyle/>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ĐỀ ĐỌC HIỂU SỐ </a:t>
            </a:r>
            <a:r>
              <a:rPr lang="en-US" sz="2400" b="1" dirty="0" smtClean="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3:</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p:cNvPr>
          <p:cNvSpPr txBox="1"/>
          <p:nvPr/>
        </p:nvSpPr>
        <p:spPr>
          <a:xfrm>
            <a:off x="719138" y="1536700"/>
            <a:ext cx="11168062" cy="4267835"/>
          </a:xfrm>
          <a:prstGeom prst="rect">
            <a:avLst/>
          </a:prstGeom>
          <a:noFill/>
        </p:spPr>
        <p:txBody>
          <a:bodyPr>
            <a:spAutoFit/>
          </a:bodyPr>
          <a:lstStyle/>
          <a:p>
            <a:pPr indent="457200" algn="just">
              <a:lnSpc>
                <a:spcPct val="115000"/>
              </a:lnSpc>
              <a:spcAft>
                <a:spcPts val="1000"/>
              </a:spcAft>
            </a:pPr>
            <a:r>
              <a:rPr lang="en-US" sz="2000" b="1" dirty="0" err="1">
                <a:latin typeface="Times New Roman" pitchFamily="18" charset="0"/>
                <a:cs typeface="Times New Roman" pitchFamily="18" charset="0"/>
              </a:rPr>
              <a:t>Đọc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đoạn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văn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sau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hỏi</a:t>
            </a:r>
            <a:r>
              <a:rPr lang="en-US" sz="2000" b="1" dirty="0">
                <a:latin typeface="Times New Roman" pitchFamily="18" charset="0"/>
                <a:cs typeface="Times New Roman" pitchFamily="18" charset="0"/>
              </a:rPr>
              <a:t>:</a:t>
            </a:r>
            <a:endParaRPr lang="en-US" sz="2000" dirty="0">
              <a:latin typeface="Calibri" pitchFamily="34" charset="0"/>
              <a:cs typeface="Times New Roman" pitchFamily="18" charset="0"/>
            </a:endParaRP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en-US" sz="2400" dirty="0" err="1" smtClean="0">
                <a:latin typeface="Times New Roman" panose="02020603050405020304" pitchFamily="18" charset="0"/>
                <a:cs typeface="Times New Roman" panose="02020603050405020304" pitchFamily="18" charset="0"/>
              </a:rPr>
              <a:t>Bài</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ca </a:t>
            </a:r>
            <a:r>
              <a:rPr lang="en-US" sz="2400" dirty="0" err="1">
                <a:latin typeface="Times New Roman" panose="02020603050405020304" pitchFamily="18" charset="0"/>
                <a:cs typeface="Times New Roman" panose="02020603050405020304" pitchFamily="18" charset="0"/>
              </a:rPr>
              <a:t>dao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kéo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tới</a:t>
            </a:r>
            <a:r>
              <a:rPr lang="en-US" sz="2400" dirty="0">
                <a:latin typeface="Times New Roman" panose="02020603050405020304" pitchFamily="18" charset="0"/>
                <a:cs typeface="Times New Roman" panose="02020603050405020304" pitchFamily="18" charset="0"/>
              </a:rPr>
              <a:t> 12 </a:t>
            </a:r>
            <a:r>
              <a:rPr lang="en-US" sz="2400" dirty="0" err="1">
                <a:latin typeface="Times New Roman" panose="02020603050405020304" pitchFamily="18" charset="0"/>
                <a:cs typeface="Times New Roman" panose="02020603050405020304" pitchFamily="18" charset="0"/>
              </a:rPr>
              <a:t>tiếng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phép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mênh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mênh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Rồi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dài</a:t>
            </a:r>
            <a:r>
              <a:rPr lang="en-US" sz="2400" dirty="0">
                <a:latin typeface="Times New Roman" panose="02020603050405020304" pitchFamily="18" charset="0"/>
                <a:cs typeface="Times New Roman" panose="02020603050405020304" pitchFamily="18" charset="0"/>
              </a:rPr>
              <a:t> to </a:t>
            </a:r>
            <a:r>
              <a:rPr lang="en-US" sz="2400" dirty="0" err="1">
                <a:latin typeface="Times New Roman" panose="02020603050405020304" pitchFamily="18" charset="0"/>
                <a:cs typeface="Times New Roman" panose="02020603050405020304" pitchFamily="18" charset="0"/>
              </a:rPr>
              <a:t>lớn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Ngắm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nhìn</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phía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mênh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ngắm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mênh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phú</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a:t>
            </a:r>
            <a:r>
              <a:rPr lang="en-US" sz="2400" i="1" dirty="0" err="1">
                <a:latin typeface="Times New Roman" panose="02020603050405020304" pitchFamily="18" charset="0"/>
                <a:cs typeface="Times New Roman" panose="02020603050405020304" pitchFamily="18" charset="0"/>
              </a:rPr>
              <a:t>Trích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Về</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bài</a:t>
            </a:r>
            <a:r>
              <a:rPr lang="en-US" sz="2400" i="1" dirty="0">
                <a:latin typeface="Times New Roman" panose="02020603050405020304" pitchFamily="18" charset="0"/>
                <a:cs typeface="Times New Roman" panose="02020603050405020304" pitchFamily="18" charset="0"/>
              </a:rPr>
              <a:t> ca </a:t>
            </a:r>
            <a:r>
              <a:rPr lang="en-US" sz="2400" i="1" dirty="0" err="1">
                <a:latin typeface="Times New Roman" panose="02020603050405020304" pitchFamily="18" charset="0"/>
                <a:cs typeface="Times New Roman" panose="02020603050405020304" pitchFamily="18" charset="0"/>
              </a:rPr>
              <a:t>dao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Đứng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tê</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Bùi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Nhị</a:t>
            </a:r>
            <a:r>
              <a:rPr lang="en-US" sz="2400"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2" name="Oval 1"/>
          <p:cNvSpPr/>
          <p:nvPr/>
        </p:nvSpPr>
        <p:spPr>
          <a:xfrm>
            <a:off x="472791" y="150125"/>
            <a:ext cx="4181096" cy="7877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err="1" smtClean="0"/>
              <a:t>Đề</a:t>
            </a:r>
            <a:r>
              <a:rPr lang="en-US" sz="2200" dirty="0" smtClean="0"/>
              <a:t> </a:t>
            </a:r>
            <a:r>
              <a:rPr lang="en-US" sz="2200" dirty="0" err="1" smtClean="0"/>
              <a:t>đọc</a:t>
            </a:r>
            <a:r>
              <a:rPr lang="en-US" sz="2200" dirty="0" smtClean="0"/>
              <a:t> </a:t>
            </a:r>
            <a:r>
              <a:rPr lang="en-US" sz="2200" dirty="0" err="1" smtClean="0"/>
              <a:t>hiểu</a:t>
            </a:r>
            <a:r>
              <a:rPr lang="en-US" sz="2200" dirty="0" smtClean="0"/>
              <a:t> </a:t>
            </a:r>
            <a:r>
              <a:rPr lang="en-US" sz="2200" dirty="0" err="1" smtClean="0"/>
              <a:t>ngoài</a:t>
            </a:r>
            <a:r>
              <a:rPr lang="en-US" sz="2200" dirty="0" smtClean="0"/>
              <a:t> SGK</a:t>
            </a:r>
            <a:endParaRPr lang="en-US" sz="2200" dirty="0"/>
          </a:p>
        </p:txBody>
      </p:sp>
    </p:spTree>
    <p:extLst>
      <p:ext uri="{BB962C8B-B14F-4D97-AF65-F5344CB8AC3E}">
        <p14:creationId xmlns:p14="http://schemas.microsoft.com/office/powerpoint/2010/main" val="152307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606425"/>
            <a:ext cx="11079163" cy="38154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77863" y="1109663"/>
            <a:ext cx="11079162" cy="2308324"/>
          </a:xfrm>
          <a:prstGeom prst="rect">
            <a:avLst/>
          </a:prstGeom>
          <a:noFill/>
          <a:ln w="9525">
            <a:noFill/>
            <a:miter lim="800000"/>
            <a:headEnd/>
            <a:tailEnd/>
          </a:ln>
        </p:spPr>
        <p:txBody>
          <a:bodyPr>
            <a:spAutoFit/>
          </a:body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thuật</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ca </a:t>
            </a:r>
            <a:r>
              <a:rPr lang="en-US" sz="2400" dirty="0" err="1">
                <a:latin typeface="Times New Roman" panose="02020603050405020304" pitchFamily="18" charset="0"/>
                <a:cs typeface="Times New Roman" panose="02020603050405020304" pitchFamily="18" charset="0"/>
              </a:rPr>
              <a:t>dao</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a:t>
            </a:r>
            <a:r>
              <a:rPr lang="en-US" sz="2400" i="1" dirty="0" err="1">
                <a:latin typeface="Times New Roman" panose="02020603050405020304" pitchFamily="18" charset="0"/>
                <a:cs typeface="Times New Roman" panose="02020603050405020304" pitchFamily="18" charset="0"/>
              </a:rPr>
              <a:t>Đứng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tê</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ca </a:t>
            </a:r>
            <a:r>
              <a:rPr lang="en-US" sz="2400" dirty="0" err="1">
                <a:latin typeface="Times New Roman" panose="02020603050405020304" pitchFamily="18" charset="0"/>
                <a:cs typeface="Times New Roman" panose="02020603050405020304" pitchFamily="18" charset="0"/>
              </a:rPr>
              <a:t>dao</a:t>
            </a:r>
            <a:r>
              <a:rPr lang="en-US" sz="2400" dirty="0">
                <a:latin typeface="Times New Roman" panose="02020603050405020304" pitchFamily="18" charset="0"/>
                <a:cs typeface="Times New Roman" panose="02020603050405020304" pitchFamily="18" charset="0"/>
              </a:rPr>
              <a:t>? </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87873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134938" y="330200"/>
            <a:ext cx="11872912" cy="634047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719138" y="330200"/>
            <a:ext cx="6116637" cy="48260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IV. Cách đọc hiểu văn bản nghị luận:</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395288" y="812800"/>
            <a:ext cx="8178800" cy="48260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1. Nhận biết thành phần của văn bản nghị luận</a:t>
            </a:r>
            <a:endParaRPr lang="en-US" sz="2400">
              <a:latin typeface="Times New Roman" pitchFamily="18" charset="0"/>
              <a:cs typeface="Times New Roman" pitchFamily="18" charset="0"/>
            </a:endParaRPr>
          </a:p>
        </p:txBody>
      </p:sp>
      <p:sp>
        <p:nvSpPr>
          <p:cNvPr id="13" name="TextBox 12"/>
          <p:cNvSpPr txBox="1">
            <a:spLocks noChangeArrowheads="1"/>
          </p:cNvSpPr>
          <p:nvPr/>
        </p:nvSpPr>
        <p:spPr bwMode="auto">
          <a:xfrm>
            <a:off x="184150" y="1389063"/>
            <a:ext cx="11823700" cy="4730750"/>
          </a:xfrm>
          <a:prstGeom prst="rect">
            <a:avLst/>
          </a:prstGeom>
          <a:noFill/>
          <a:ln w="9525">
            <a:noFill/>
            <a:miter lim="800000"/>
            <a:headEnd/>
            <a:tailEnd/>
          </a:ln>
        </p:spPr>
        <p:txBody>
          <a:bodyPr>
            <a:spAutoFit/>
          </a:bodyPr>
          <a:lstStyle/>
          <a:p>
            <a:pPr algn="just">
              <a:lnSpc>
                <a:spcPct val="115000"/>
              </a:lnSpc>
            </a:pPr>
            <a:r>
              <a:rPr lang="en-US" sz="2400">
                <a:latin typeface="Times New Roman" pitchFamily="18" charset="0"/>
                <a:cs typeface="Times New Roman" pitchFamily="18" charset="0"/>
              </a:rPr>
              <a:t>- Cần nhận biết phương thức biểu đạt: Phương thức biểu đạt chính là nghị luận. Nhưng bên cạnh đó phương thức biểu đạt nghị luận còn được kết hợp các phương thức khác nhằm thuyết phục người đọc như biểu cảm, tự sự, miêu tả...</a:t>
            </a:r>
          </a:p>
          <a:p>
            <a:pPr algn="just">
              <a:lnSpc>
                <a:spcPct val="115000"/>
              </a:lnSpc>
            </a:pPr>
            <a:r>
              <a:rPr lang="en-US" sz="2400">
                <a:latin typeface="Times New Roman" pitchFamily="18" charset="0"/>
                <a:cs typeface="Times New Roman" pitchFamily="18" charset="0"/>
              </a:rPr>
              <a:t>- Nhận biết vấn đề nghị luận: Vấn đề nhà văn đưa ra bàn luận là vấn đề gì? </a:t>
            </a:r>
          </a:p>
          <a:p>
            <a:pPr algn="just">
              <a:lnSpc>
                <a:spcPct val="115000"/>
              </a:lnSpc>
            </a:pPr>
            <a:r>
              <a:rPr lang="en-US" sz="2400">
                <a:latin typeface="Times New Roman" pitchFamily="18" charset="0"/>
                <a:cs typeface="Times New Roman" pitchFamily="18" charset="0"/>
              </a:rPr>
              <a:t>+  Vấn đề thể hiện qua nhan đề.</a:t>
            </a:r>
          </a:p>
          <a:p>
            <a:pPr algn="just">
              <a:lnSpc>
                <a:spcPct val="115000"/>
              </a:lnSpc>
            </a:pPr>
            <a:r>
              <a:rPr lang="en-US" sz="2400">
                <a:latin typeface="Times New Roman" pitchFamily="18" charset="0"/>
                <a:cs typeface="Times New Roman" pitchFamily="18" charset="0"/>
              </a:rPr>
              <a:t>+ Các từ khóa lặp đi lặp lại.</a:t>
            </a:r>
          </a:p>
          <a:p>
            <a:pPr algn="just">
              <a:lnSpc>
                <a:spcPct val="115000"/>
              </a:lnSpc>
            </a:pPr>
            <a:r>
              <a:rPr lang="en-US" sz="2400">
                <a:latin typeface="Times New Roman" pitchFamily="18" charset="0"/>
                <a:cs typeface="Times New Roman" pitchFamily="18" charset="0"/>
              </a:rPr>
              <a:t>- Nhận biết luận điểm: Luận điểm là quan điểm, tư tưởng, chủ trương mà người viết muốn biểu đạt. Luận điểm thường đứng ở đầu đoạn văn, hoặc cuối đoạn. Luận điểm thường là câu có tính chất khẳng định, hoặc phủ định.</a:t>
            </a:r>
          </a:p>
          <a:p>
            <a:pPr algn="just">
              <a:lnSpc>
                <a:spcPct val="115000"/>
              </a:lnSpc>
            </a:pPr>
            <a:r>
              <a:rPr lang="en-US" sz="2400">
                <a:latin typeface="Times New Roman" pitchFamily="18" charset="0"/>
                <a:cs typeface="Times New Roman" pitchFamily="18" charset="0"/>
              </a:rPr>
              <a:t>- Nhận biết luận cứ: luận cứ là cơ sử để triển khai luận điểm. Luận cứ là lí lẽ và dẫn chứng. </a:t>
            </a:r>
          </a:p>
          <a:p>
            <a:pPr algn="just">
              <a:lnSpc>
                <a:spcPct val="115000"/>
              </a:lnSpc>
            </a:pPr>
            <a:r>
              <a:rPr lang="en-US" sz="2400">
                <a:latin typeface="Times New Roman" pitchFamily="18" charset="0"/>
                <a:cs typeface="Times New Roman" pitchFamily="18" charset="0"/>
              </a:rPr>
              <a:t>- Nhận biết các thao tác lập luận: chứng minh, giải thích, so sánh, phân tích, bình luận, bác bỏ.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P spid="13"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195263" y="330200"/>
            <a:ext cx="11661775" cy="60706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200" b="1">
              <a:latin typeface="Times New Roman" pitchFamily="18" charset="0"/>
              <a:cs typeface="Times New Roman" pitchFamily="18" charset="0"/>
            </a:endParaRPr>
          </a:p>
          <a:p>
            <a:pPr algn="ctr" eaLnBrk="0" hangingPunct="0"/>
            <a:endParaRPr lang="en-US" altLang="en-US" sz="2200">
              <a:latin typeface="Times New Roman" pitchFamily="18" charset="0"/>
              <a:cs typeface="Times New Roman" pitchFamily="18" charset="0"/>
            </a:endParaRPr>
          </a:p>
        </p:txBody>
      </p:sp>
      <p:sp>
        <p:nvSpPr>
          <p:cNvPr id="6" name="TextBox 5"/>
          <p:cNvSpPr txBox="1">
            <a:spLocks noChangeArrowheads="1"/>
          </p:cNvSpPr>
          <p:nvPr/>
        </p:nvSpPr>
        <p:spPr bwMode="auto">
          <a:xfrm>
            <a:off x="500063" y="711200"/>
            <a:ext cx="11191875" cy="3564566"/>
          </a:xfrm>
          <a:prstGeom prst="rect">
            <a:avLst/>
          </a:prstGeom>
          <a:noFill/>
          <a:ln w="9525">
            <a:noFill/>
            <a:miter lim="800000"/>
            <a:headEnd/>
            <a:tailEnd/>
          </a:ln>
        </p:spPr>
        <p:txBody>
          <a:bodyPr>
            <a:spAutoFit/>
          </a:bodyPr>
          <a:lstStyle/>
          <a:p>
            <a:pPr algn="just">
              <a:lnSpc>
                <a:spcPct val="115000"/>
              </a:lnSpc>
              <a:spcAft>
                <a:spcPts val="1000"/>
              </a:spcAft>
            </a:pP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Gợi</a:t>
            </a:r>
            <a:r>
              <a:rPr lang="en-US" sz="2200" b="1" dirty="0">
                <a:solidFill>
                  <a:srgbClr val="FF0000"/>
                </a:solidFill>
                <a:latin typeface="Times New Roman" pitchFamily="18" charset="0"/>
                <a:cs typeface="Times New Roman" pitchFamily="18" charset="0"/>
              </a:rPr>
              <a:t> ý </a:t>
            </a:r>
            <a:r>
              <a:rPr lang="en-US" sz="2200" b="1" dirty="0" err="1">
                <a:solidFill>
                  <a:srgbClr val="FF0000"/>
                </a:solidFill>
                <a:latin typeface="Times New Roman" pitchFamily="18" charset="0"/>
                <a:cs typeface="Times New Roman" pitchFamily="18" charset="0"/>
              </a:rPr>
              <a:t>trả</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lời</a:t>
            </a:r>
            <a:endParaRPr lang="en-US" sz="2200" dirty="0">
              <a:latin typeface="Times New Roman" pitchFamily="18" charset="0"/>
              <a:cs typeface="Times New Roman" pitchFamily="18" charset="0"/>
            </a:endParaRP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luận</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Tác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thuật</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ca </a:t>
            </a:r>
            <a:r>
              <a:rPr lang="en-US" sz="2400" dirty="0" err="1">
                <a:latin typeface="Times New Roman" panose="02020603050405020304" pitchFamily="18" charset="0"/>
                <a:cs typeface="Times New Roman" panose="02020603050405020304" pitchFamily="18" charset="0"/>
              </a:rPr>
              <a:t>dao</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a:t>
            </a:r>
            <a:r>
              <a:rPr lang="en-US" sz="2400" i="1" dirty="0" err="1">
                <a:latin typeface="Times New Roman" panose="02020603050405020304" pitchFamily="18" charset="0"/>
                <a:cs typeface="Times New Roman" panose="02020603050405020304" pitchFamily="18" charset="0"/>
              </a:rPr>
              <a:t>Đứng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tê</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lvl="0"/>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kéo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tới</a:t>
            </a:r>
            <a:r>
              <a:rPr lang="en-US" sz="2400" dirty="0">
                <a:latin typeface="Times New Roman" panose="02020603050405020304" pitchFamily="18" charset="0"/>
                <a:cs typeface="Times New Roman" panose="02020603050405020304" pitchFamily="18" charset="0"/>
              </a:rPr>
              <a:t> 12 </a:t>
            </a:r>
            <a:r>
              <a:rPr lang="en-US" sz="2400" dirty="0" err="1">
                <a:latin typeface="Times New Roman" panose="02020603050405020304" pitchFamily="18" charset="0"/>
                <a:cs typeface="Times New Roman" panose="02020603050405020304" pitchFamily="18" charset="0"/>
              </a:rPr>
              <a:t>tiếng</a:t>
            </a:r>
            <a:r>
              <a:rPr lang="en-US" sz="2400" dirty="0">
                <a:latin typeface="Times New Roman" panose="02020603050405020304" pitchFamily="18" charset="0"/>
                <a:cs typeface="Times New Roman" panose="02020603050405020304" pitchFamily="18" charset="0"/>
              </a:rPr>
              <a:t>. </a:t>
            </a:r>
          </a:p>
          <a:p>
            <a:pPr lvl="0"/>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phép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mênh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mênh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cs typeface="Times New Roman" panose="02020603050405020304" pitchFamily="18" charset="0"/>
              </a:rPr>
              <a:t>..</a:t>
            </a:r>
          </a:p>
          <a:p>
            <a:pPr lvl="0"/>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82881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195263" y="330200"/>
            <a:ext cx="11661775" cy="60706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200" b="1">
              <a:latin typeface="Times New Roman" pitchFamily="18" charset="0"/>
              <a:cs typeface="Times New Roman" pitchFamily="18" charset="0"/>
            </a:endParaRPr>
          </a:p>
          <a:p>
            <a:pPr algn="ctr" eaLnBrk="0" hangingPunct="0"/>
            <a:endParaRPr lang="en-US" altLang="en-US" sz="2200">
              <a:latin typeface="Times New Roman" pitchFamily="18" charset="0"/>
              <a:cs typeface="Times New Roman" pitchFamily="18" charset="0"/>
            </a:endParaRPr>
          </a:p>
        </p:txBody>
      </p:sp>
      <p:sp>
        <p:nvSpPr>
          <p:cNvPr id="6" name="TextBox 5"/>
          <p:cNvSpPr txBox="1">
            <a:spLocks noChangeArrowheads="1"/>
          </p:cNvSpPr>
          <p:nvPr/>
        </p:nvSpPr>
        <p:spPr bwMode="auto">
          <a:xfrm>
            <a:off x="500063" y="711200"/>
            <a:ext cx="11191875" cy="5446619"/>
          </a:xfrm>
          <a:prstGeom prst="rect">
            <a:avLst/>
          </a:prstGeom>
          <a:noFill/>
          <a:ln w="9525">
            <a:noFill/>
            <a:miter lim="800000"/>
            <a:headEnd/>
            <a:tailEnd/>
          </a:ln>
        </p:spPr>
        <p:txBody>
          <a:bodyPr>
            <a:spAutoFit/>
          </a:bodyPr>
          <a:lstStyle/>
          <a:p>
            <a:pPr algn="just">
              <a:lnSpc>
                <a:spcPct val="115000"/>
              </a:lnSpc>
              <a:spcAft>
                <a:spcPts val="1000"/>
              </a:spcAft>
            </a:pPr>
            <a:r>
              <a:rPr lang="en-US" sz="2400" b="1" dirty="0" err="1" smtClean="0">
                <a:latin typeface="Times New Roman" panose="02020603050405020304" pitchFamily="18" charset="0"/>
                <a:cs typeface="Times New Roman" panose="02020603050405020304" pitchFamily="18" charset="0"/>
              </a:rPr>
              <a:t>Câu</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3.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ca </a:t>
            </a:r>
            <a:r>
              <a:rPr lang="en-US" sz="2400" dirty="0" err="1">
                <a:latin typeface="Times New Roman" panose="02020603050405020304" pitchFamily="18" charset="0"/>
                <a:cs typeface="Times New Roman" panose="02020603050405020304" pitchFamily="18" charset="0"/>
              </a:rPr>
              <a:t>dao</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ca </a:t>
            </a:r>
            <a:r>
              <a:rPr lang="en-US" sz="2400" dirty="0" err="1">
                <a:latin typeface="Times New Roman" panose="02020603050405020304" pitchFamily="18" charset="0"/>
                <a:cs typeface="Times New Roman" panose="02020603050405020304" pitchFamily="18" charset="0"/>
              </a:rPr>
              <a:t>dao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dễ</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đọc</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Bùi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Nhị</a:t>
            </a:r>
            <a:r>
              <a:rPr lang="en-US" sz="2400" dirty="0">
                <a:latin typeface="Times New Roman" panose="02020603050405020304" pitchFamily="18" charset="0"/>
                <a:cs typeface="Times New Roman" panose="02020603050405020304" pitchFamily="18" charset="0"/>
              </a:rPr>
              <a:t>.</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a:t>
            </a:r>
          </a:p>
          <a:p>
            <a:pPr lvl="0"/>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a:t>
            </a:r>
            <a:r>
              <a:rPr lang="en-US" sz="2400" dirty="0" err="1" smtClean="0">
                <a:latin typeface="Times New Roman" panose="02020603050405020304" pitchFamily="18" charset="0"/>
                <a:cs typeface="Times New Roman" panose="02020603050405020304" pitchFamily="18" charset="0"/>
              </a:rPr>
              <a:t>ần</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tòi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thuật</a:t>
            </a:r>
            <a:r>
              <a:rPr lang="en-US" sz="2400" dirty="0">
                <a:latin typeface="Times New Roman" panose="02020603050405020304" pitchFamily="18" charset="0"/>
                <a:cs typeface="Times New Roman" panose="02020603050405020304" pitchFamily="18" charset="0"/>
              </a:rPr>
              <a:t>.</a:t>
            </a:r>
          </a:p>
          <a:p>
            <a:pPr lvl="0"/>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Cần</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a:t>
            </a:r>
          </a:p>
          <a:p>
            <a:pPr lvl="0"/>
            <a:r>
              <a:rPr lang="en-US" sz="2400" dirty="0" err="1">
                <a:latin typeface="Times New Roman" panose="02020603050405020304" pitchFamily="18" charset="0"/>
                <a:cs typeface="Times New Roman" panose="02020603050405020304" pitchFamily="18" charset="0"/>
              </a:rPr>
              <a:t>Muốn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dồi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a:t>
            </a:r>
          </a:p>
          <a:p>
            <a:pPr lvl="0"/>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Phải</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endParaRPr lang="en-US" sz="2400" dirty="0">
              <a:latin typeface="Times New Roman" panose="02020603050405020304" pitchFamily="18" charset="0"/>
              <a:cs typeface="Times New Roman" panose="02020603050405020304" pitchFamily="18" charset="0"/>
            </a:endParaRPr>
          </a:p>
          <a:p>
            <a:pPr lvl="0"/>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Hiểu</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gửi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gắm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phẩm</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073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p:cNvSpPr>
            <a:spLocks noChangeArrowheads="1"/>
          </p:cNvSpPr>
          <p:nvPr/>
        </p:nvSpPr>
        <p:spPr bwMode="auto">
          <a:xfrm>
            <a:off x="1017588" y="1852613"/>
            <a:ext cx="6746875" cy="438308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842963" y="527050"/>
            <a:ext cx="10895012" cy="1042988"/>
          </a:xfrm>
          <a:prstGeom prst="rect">
            <a:avLst/>
          </a:prstGeom>
          <a:blipFill>
            <a:blip r:embed="rId2"/>
            <a:tile tx="0" ty="0" sx="100000" sy="100000" flip="none" algn="tl"/>
          </a:blip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spAutoFit/>
          </a:bodyPr>
          <a:lstStyle/>
          <a:p>
            <a:pPr algn="ctr">
              <a:lnSpc>
                <a:spcPct val="115000"/>
              </a:lnSpc>
              <a:spcAft>
                <a:spcPts val="1000"/>
              </a:spcAft>
            </a:pPr>
            <a:r>
              <a:rPr lang="en-US" sz="2400" b="1" dirty="0" err="1">
                <a:solidFill>
                  <a:srgbClr val="FF0000"/>
                </a:solidFill>
                <a:latin typeface="Times New Roman" pitchFamily="18" charset="0"/>
                <a:cs typeface="Times New Roman" pitchFamily="18" charset="0"/>
              </a:rPr>
              <a:t>Ôn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tập</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văn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bản</a:t>
            </a:r>
            <a:r>
              <a:rPr lang="en-US" sz="2400" b="1" dirty="0">
                <a:solidFill>
                  <a:srgbClr val="FF0000"/>
                </a:solidFill>
                <a:latin typeface="Times New Roman" pitchFamily="18" charset="0"/>
                <a:cs typeface="Times New Roman" pitchFamily="18" charset="0"/>
              </a:rPr>
              <a:t> 3: </a:t>
            </a:r>
            <a:r>
              <a:rPr lang="en-US" sz="2400" b="1" i="1" dirty="0" err="1">
                <a:solidFill>
                  <a:srgbClr val="FF0000"/>
                </a:solidFill>
                <a:latin typeface="Times New Roman" pitchFamily="18" charset="0"/>
                <a:cs typeface="Times New Roman" pitchFamily="18" charset="0"/>
              </a:rPr>
              <a:t>Thánh</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Gióng</a:t>
            </a:r>
            <a:r>
              <a:rPr lang="en-US" sz="2400" b="1" i="1" dirty="0">
                <a:solidFill>
                  <a:srgbClr val="FF0000"/>
                </a:solidFill>
                <a:latin typeface="Times New Roman" pitchFamily="18" charset="0"/>
                <a:cs typeface="Times New Roman" pitchFamily="18" charset="0"/>
              </a:rPr>
              <a:t> - </a:t>
            </a:r>
            <a:r>
              <a:rPr lang="en-US" sz="2400" b="1" i="1" dirty="0" err="1">
                <a:solidFill>
                  <a:srgbClr val="FF0000"/>
                </a:solidFill>
                <a:latin typeface="Times New Roman" pitchFamily="18" charset="0"/>
                <a:cs typeface="Times New Roman" pitchFamily="18" charset="0"/>
              </a:rPr>
              <a:t>tượng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đài</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vĩnh</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cửu</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của</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lòng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yêu</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nước</a:t>
            </a:r>
            <a:r>
              <a:rPr lang="en-US" sz="2400" b="1" dirty="0">
                <a:solidFill>
                  <a:srgbClr val="FF0000"/>
                </a:solidFill>
                <a:latin typeface="Times New Roman" pitchFamily="18" charset="0"/>
                <a:cs typeface="Times New Roman" pitchFamily="18" charset="0"/>
              </a:rPr>
              <a:t>                              </a:t>
            </a:r>
          </a:p>
          <a:p>
            <a:pPr algn="ctr">
              <a:lnSpc>
                <a:spcPct val="115000"/>
              </a:lnSpc>
              <a:spcAft>
                <a:spcPts val="1000"/>
              </a:spcAft>
            </a:pPr>
            <a:r>
              <a:rPr lang="en-US" sz="2400" b="1" dirty="0">
                <a:solidFill>
                  <a:srgbClr val="FF0000"/>
                </a:solidFill>
                <a:latin typeface="Times New Roman" pitchFamily="18" charset="0"/>
                <a:cs typeface="Times New Roman" pitchFamily="18" charset="0"/>
              </a:rPr>
              <a:t>(</a:t>
            </a:r>
            <a:r>
              <a:rPr lang="en-US" sz="2400" b="1" dirty="0" err="1">
                <a:solidFill>
                  <a:srgbClr val="FF0000"/>
                </a:solidFill>
                <a:latin typeface="Times New Roman" pitchFamily="18" charset="0"/>
                <a:cs typeface="Times New Roman" pitchFamily="18" charset="0"/>
              </a:rPr>
              <a:t>Bùi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Mạnh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Nhị</a:t>
            </a:r>
            <a:r>
              <a:rPr lang="en-US" sz="2400" b="1" dirty="0">
                <a:solidFill>
                  <a:srgbClr val="FF0000"/>
                </a:solidFill>
                <a:latin typeface="Times New Roman" pitchFamily="18" charset="0"/>
                <a:cs typeface="Times New Roman" pitchFamily="18" charset="0"/>
              </a:rPr>
              <a:t>)</a:t>
            </a:r>
            <a:endParaRPr lang="en-US" sz="2400" dirty="0">
              <a:latin typeface="Calibri" pitchFamily="34" charset="0"/>
              <a:cs typeface="Times New Roman" pitchFamily="18" charset="0"/>
            </a:endParaRPr>
          </a:p>
        </p:txBody>
      </p:sp>
      <p:sp>
        <p:nvSpPr>
          <p:cNvPr id="9" name="TextBox 8"/>
          <p:cNvSpPr txBox="1">
            <a:spLocks noChangeArrowheads="1"/>
          </p:cNvSpPr>
          <p:nvPr/>
        </p:nvSpPr>
        <p:spPr bwMode="auto">
          <a:xfrm>
            <a:off x="1292226" y="2017713"/>
            <a:ext cx="6092825" cy="482600"/>
          </a:xfrm>
          <a:prstGeom prst="rect">
            <a:avLst/>
          </a:prstGeom>
          <a:noFill/>
          <a:ln w="9525">
            <a:noFill/>
            <a:miter lim="800000"/>
            <a:headEnd/>
            <a:tailEnd/>
          </a:ln>
        </p:spPr>
        <p:txBody>
          <a:bodyPr>
            <a:spAutoFit/>
          </a:bodyPr>
          <a:lstStyle/>
          <a:p>
            <a:pPr algn="just">
              <a:lnSpc>
                <a:spcPct val="115000"/>
              </a:lnSpc>
            </a:pPr>
            <a:r>
              <a:rPr lang="en-US" sz="2400" b="1">
                <a:solidFill>
                  <a:srgbClr val="FF0000"/>
                </a:solidFill>
                <a:latin typeface="Times New Roman" pitchFamily="18" charset="0"/>
                <a:cs typeface="Times New Roman" pitchFamily="18" charset="0"/>
              </a:rPr>
              <a:t>I. TÁC GIẢ BÙI MẠNH NHỊ</a:t>
            </a:r>
            <a:endParaRPr lang="en-US" sz="2400">
              <a:latin typeface="Times New Roman" pitchFamily="18" charset="0"/>
              <a:cs typeface="Times New Roman" pitchFamily="18" charset="0"/>
            </a:endParaRPr>
          </a:p>
        </p:txBody>
      </p:sp>
      <p:pic>
        <p:nvPicPr>
          <p:cNvPr id="12290" name="Picture 27"/>
          <p:cNvPicPr>
            <a:picLocks noChangeAspect="1" noChangeArrowheads="1"/>
          </p:cNvPicPr>
          <p:nvPr/>
        </p:nvPicPr>
        <p:blipFill>
          <a:blip r:embed="rId3"/>
          <a:srcRect/>
          <a:stretch>
            <a:fillRect/>
          </a:stretch>
        </p:blipFill>
        <p:spPr bwMode="auto">
          <a:xfrm>
            <a:off x="8039101" y="2259013"/>
            <a:ext cx="3265487" cy="3316265"/>
          </a:xfrm>
          <a:prstGeom prst="rect">
            <a:avLst/>
          </a:prstGeom>
          <a:noFill/>
          <a:ln w="9525">
            <a:noFill/>
            <a:miter lim="800000"/>
            <a:headEnd/>
            <a:tailEnd/>
          </a:ln>
        </p:spPr>
      </p:pic>
      <p:sp>
        <p:nvSpPr>
          <p:cNvPr id="12" name="TextBox 11"/>
          <p:cNvSpPr txBox="1">
            <a:spLocks noChangeArrowheads="1"/>
          </p:cNvSpPr>
          <p:nvPr/>
        </p:nvSpPr>
        <p:spPr bwMode="auto">
          <a:xfrm>
            <a:off x="1141413" y="2973388"/>
            <a:ext cx="6094413" cy="2606675"/>
          </a:xfrm>
          <a:prstGeom prst="rect">
            <a:avLst/>
          </a:prstGeom>
          <a:noFill/>
          <a:ln w="9525">
            <a:noFill/>
            <a:miter lim="800000"/>
            <a:headEnd/>
            <a:tailEnd/>
          </a:ln>
        </p:spPr>
        <p:txBody>
          <a:bodyPr>
            <a:spAutoFit/>
          </a:bodyPr>
          <a:lstStyle/>
          <a:p>
            <a:pPr algn="just">
              <a:lnSpc>
                <a:spcPct val="115000"/>
              </a:lnSpc>
            </a:pPr>
            <a:r>
              <a:rPr lang="en-US" sz="2400">
                <a:solidFill>
                  <a:srgbClr val="0D0D0D"/>
                </a:solidFill>
                <a:latin typeface="Times New Roman" pitchFamily="18" charset="0"/>
                <a:cs typeface="Times New Roman" pitchFamily="18" charset="0"/>
              </a:rPr>
              <a:t>- </a:t>
            </a:r>
            <a:r>
              <a:rPr lang="en-US" sz="2400" b="1">
                <a:solidFill>
                  <a:srgbClr val="363636"/>
                </a:solidFill>
                <a:latin typeface="Times New Roman" pitchFamily="18" charset="0"/>
                <a:cs typeface="Times New Roman" pitchFamily="18" charset="0"/>
              </a:rPr>
              <a:t>Quê quán</a:t>
            </a:r>
            <a:r>
              <a:rPr lang="en-US" sz="2400">
                <a:solidFill>
                  <a:srgbClr val="4A4A4A"/>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Xã Thành Lợi, Huyện Vụ Bản, Nam Định.</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Là phó giáo sư, tiên sĩ khoa học nghiên cứu về chuyên ngành văn học Việt Nam.</a:t>
            </a:r>
            <a:endParaRPr lang="en-US" sz="2400">
              <a:latin typeface="Times New Roman" pitchFamily="18" charset="0"/>
              <a:cs typeface="Times New Roman" pitchFamily="18" charset="0"/>
            </a:endParaRPr>
          </a:p>
          <a:p>
            <a:pPr algn="just">
              <a:lnSpc>
                <a:spcPct val="115000"/>
              </a:lnSpc>
            </a:pPr>
            <a:r>
              <a:rPr lang="en-US" sz="2400" b="1">
                <a:solidFill>
                  <a:srgbClr val="0D0D0D"/>
                </a:solidFill>
                <a:latin typeface="Times New Roman" pitchFamily="18" charset="0"/>
                <a:cs typeface="Times New Roman" pitchFamily="18" charset="0"/>
              </a:rPr>
              <a:t>- Danh hiệu: </a:t>
            </a:r>
            <a:r>
              <a:rPr lang="en-US" sz="2400">
                <a:solidFill>
                  <a:srgbClr val="0D0D0D"/>
                </a:solidFill>
                <a:latin typeface="Times New Roman" pitchFamily="18" charset="0"/>
                <a:cs typeface="Times New Roman" pitchFamily="18" charset="0"/>
              </a:rPr>
              <a:t>Nhà giáo Ưu tú; Huân chương Lao động hạng Nhất.</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par>
                                <p:cTn id="21" presetID="16" presetClass="entr" presetSubtype="21" fill="hold" nodeType="withEffect">
                                  <p:stCondLst>
                                    <p:cond delay="0"/>
                                  </p:stCondLst>
                                  <p:childTnLst>
                                    <p:set>
                                      <p:cBhvr>
                                        <p:cTn id="22" dur="1" fill="hold">
                                          <p:stCondLst>
                                            <p:cond delay="0"/>
                                          </p:stCondLst>
                                        </p:cTn>
                                        <p:tgtEl>
                                          <p:spTgt spid="12290"/>
                                        </p:tgtEl>
                                        <p:attrNameLst>
                                          <p:attrName>style.visibility</p:attrName>
                                        </p:attrNameLst>
                                      </p:cBhvr>
                                      <p:to>
                                        <p:strVal val="visible"/>
                                      </p:to>
                                    </p:set>
                                    <p:animEffect transition="in" filter="barn(inVertical)">
                                      <p:cBhvr>
                                        <p:cTn id="23"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p:bldP spid="1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p:cNvSpPr>
            <a:spLocks noChangeArrowheads="1"/>
          </p:cNvSpPr>
          <p:nvPr/>
        </p:nvSpPr>
        <p:spPr bwMode="auto">
          <a:xfrm>
            <a:off x="436563" y="1042988"/>
            <a:ext cx="11318875" cy="525303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841375" y="441325"/>
            <a:ext cx="9588500" cy="461963"/>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II. </a:t>
            </a:r>
            <a:r>
              <a:rPr lang="de-DE" sz="2400" b="1">
                <a:solidFill>
                  <a:srgbClr val="FF0000"/>
                </a:solidFill>
                <a:latin typeface="Times New Roman" pitchFamily="18" charset="0"/>
                <a:cs typeface="Times New Roman" pitchFamily="18" charset="0"/>
              </a:rPr>
              <a:t>VĂN BẢN : </a:t>
            </a:r>
            <a:r>
              <a:rPr lang="en-US" sz="2400" b="1" i="1">
                <a:solidFill>
                  <a:srgbClr val="FF0000"/>
                </a:solidFill>
                <a:latin typeface="Times New Roman" pitchFamily="18" charset="0"/>
                <a:cs typeface="Times New Roman" pitchFamily="18" charset="0"/>
              </a:rPr>
              <a:t>Thánh Gióng - tượng đài vĩnh cửu của lòng yêu nước</a:t>
            </a:r>
            <a:r>
              <a:rPr lang="en-US" sz="2400" b="1">
                <a:solidFill>
                  <a:srgbClr val="FF0000"/>
                </a:solidFill>
                <a:latin typeface="Times New Roman" pitchFamily="18" charset="0"/>
                <a:cs typeface="Times New Roman" pitchFamily="18" charset="0"/>
              </a:rPr>
              <a:t> </a:t>
            </a:r>
            <a:endParaRPr lang="en-US" sz="2400">
              <a:latin typeface="Calibri" pitchFamily="34" charset="0"/>
            </a:endParaRPr>
          </a:p>
        </p:txBody>
      </p:sp>
      <p:sp>
        <p:nvSpPr>
          <p:cNvPr id="7" name="TextBox 6"/>
          <p:cNvSpPr txBox="1">
            <a:spLocks noChangeArrowheads="1"/>
          </p:cNvSpPr>
          <p:nvPr/>
        </p:nvSpPr>
        <p:spPr bwMode="auto">
          <a:xfrm>
            <a:off x="841375" y="1109663"/>
            <a:ext cx="10914063" cy="5024437"/>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000000"/>
                </a:solidFill>
                <a:latin typeface="Times New Roman" pitchFamily="18" charset="0"/>
                <a:cs typeface="Times New Roman" pitchFamily="18" charset="0"/>
              </a:rPr>
              <a:t>1.</a:t>
            </a:r>
            <a:r>
              <a:rPr lang="vi-VN" sz="2400">
                <a:solidFill>
                  <a:srgbClr val="000000"/>
                </a:solidFill>
                <a:latin typeface="Times New Roman" pitchFamily="18" charset="0"/>
                <a:cs typeface="Times New Roman" pitchFamily="18" charset="0"/>
              </a:rPr>
              <a:t> </a:t>
            </a:r>
            <a:r>
              <a:rPr lang="vi-VN" sz="2400" b="1">
                <a:solidFill>
                  <a:srgbClr val="000000"/>
                </a:solidFill>
                <a:latin typeface="Times New Roman" pitchFamily="18" charset="0"/>
                <a:cs typeface="Times New Roman" pitchFamily="18" charset="0"/>
              </a:rPr>
              <a:t>Xuất xứ</a:t>
            </a:r>
            <a:r>
              <a:rPr lang="vi-VN" sz="2400">
                <a:solidFill>
                  <a:srgbClr val="000000"/>
                </a:solidFill>
                <a:latin typeface="Times New Roman" pitchFamily="18" charset="0"/>
                <a:cs typeface="Times New Roman" pitchFamily="18" charset="0"/>
              </a:rPr>
              <a:t>: Trích </a:t>
            </a:r>
            <a:r>
              <a:rPr lang="en-US" sz="2400" i="1">
                <a:solidFill>
                  <a:srgbClr val="0D0D0D"/>
                </a:solidFill>
                <a:latin typeface="Times New Roman" pitchFamily="18" charset="0"/>
                <a:cs typeface="Times New Roman" pitchFamily="18" charset="0"/>
              </a:rPr>
              <a:t>Phân tích tác phẩm văn học dân gian trong nhà trường</a:t>
            </a:r>
            <a:r>
              <a:rPr lang="en-US" sz="2400">
                <a:solidFill>
                  <a:srgbClr val="0D0D0D"/>
                </a:solidFill>
                <a:latin typeface="Times New Roman" pitchFamily="18" charset="0"/>
                <a:cs typeface="Times New Roman" pitchFamily="18" charset="0"/>
              </a:rPr>
              <a:t> (2012).</a:t>
            </a:r>
            <a:endParaRPr lang="en-US" sz="2400">
              <a:latin typeface="Times New Roman" pitchFamily="18" charset="0"/>
              <a:cs typeface="Times New Roman" pitchFamily="18" charset="0"/>
            </a:endParaRPr>
          </a:p>
          <a:p>
            <a:pPr algn="just">
              <a:lnSpc>
                <a:spcPct val="115000"/>
              </a:lnSpc>
              <a:spcAft>
                <a:spcPts val="1200"/>
              </a:spcAft>
            </a:pPr>
            <a:r>
              <a:rPr lang="en-US" sz="2400" b="1">
                <a:solidFill>
                  <a:srgbClr val="000000"/>
                </a:solidFill>
                <a:latin typeface="Times New Roman" pitchFamily="18" charset="0"/>
                <a:ea typeface="MS Mincho" pitchFamily="49" charset="-128"/>
                <a:cs typeface="Times New Roman" pitchFamily="18" charset="0"/>
              </a:rPr>
              <a:t>2.</a:t>
            </a:r>
            <a:r>
              <a:rPr lang="en-US" sz="2400">
                <a:solidFill>
                  <a:srgbClr val="000000"/>
                </a:solidFill>
                <a:latin typeface="Times New Roman" pitchFamily="18" charset="0"/>
                <a:cs typeface="Times New Roman" pitchFamily="18" charset="0"/>
              </a:rPr>
              <a:t>  </a:t>
            </a:r>
            <a:r>
              <a:rPr lang="en-US" sz="2400" b="1">
                <a:solidFill>
                  <a:srgbClr val="0D0D0D"/>
                </a:solidFill>
                <a:latin typeface="Times New Roman" pitchFamily="18" charset="0"/>
                <a:cs typeface="Times New Roman" pitchFamily="18" charset="0"/>
              </a:rPr>
              <a:t>Phương thức biểu đạt</a:t>
            </a:r>
            <a:r>
              <a:rPr lang="en-US" sz="2400">
                <a:solidFill>
                  <a:srgbClr val="0D0D0D"/>
                </a:solidFill>
                <a:latin typeface="Times New Roman" pitchFamily="18" charset="0"/>
                <a:cs typeface="Times New Roman" pitchFamily="18" charset="0"/>
              </a:rPr>
              <a:t>: </a:t>
            </a:r>
            <a:r>
              <a:rPr lang="en-US" sz="2400">
                <a:solidFill>
                  <a:srgbClr val="000000"/>
                </a:solidFill>
                <a:latin typeface="Times New Roman" pitchFamily="18" charset="0"/>
                <a:cs typeface="Times New Roman" pitchFamily="18" charset="0"/>
              </a:rPr>
              <a:t>Nghị luận </a:t>
            </a:r>
            <a:endParaRPr lang="en-US" sz="2400">
              <a:latin typeface="Times New Roman" pitchFamily="18" charset="0"/>
              <a:cs typeface="Times New Roman" pitchFamily="18" charset="0"/>
            </a:endParaRPr>
          </a:p>
          <a:p>
            <a:pPr algn="just">
              <a:lnSpc>
                <a:spcPct val="115000"/>
              </a:lnSpc>
              <a:spcAft>
                <a:spcPts val="1200"/>
              </a:spcAft>
            </a:pPr>
            <a:r>
              <a:rPr lang="en-US" sz="2400" b="1">
                <a:solidFill>
                  <a:srgbClr val="000000"/>
                </a:solidFill>
                <a:latin typeface="Times New Roman" pitchFamily="18" charset="0"/>
                <a:cs typeface="Times New Roman" pitchFamily="18" charset="0"/>
              </a:rPr>
              <a:t>3</a:t>
            </a:r>
            <a:r>
              <a:rPr lang="en-US" sz="2400">
                <a:solidFill>
                  <a:srgbClr val="000000"/>
                </a:solidFill>
                <a:latin typeface="Times New Roman" pitchFamily="18" charset="0"/>
                <a:cs typeface="Times New Roman" pitchFamily="18" charset="0"/>
              </a:rPr>
              <a:t>. </a:t>
            </a:r>
            <a:r>
              <a:rPr lang="en-US" sz="2400" b="1">
                <a:solidFill>
                  <a:srgbClr val="0D0D0D"/>
                </a:solidFill>
                <a:latin typeface="Times New Roman" pitchFamily="18" charset="0"/>
                <a:cs typeface="Times New Roman" pitchFamily="18" charset="0"/>
              </a:rPr>
              <a:t>Nội dung </a:t>
            </a:r>
            <a:endParaRPr lang="en-US" sz="2400">
              <a:latin typeface="Times New Roman" pitchFamily="18" charset="0"/>
              <a:cs typeface="Times New Roman" pitchFamily="18" charset="0"/>
            </a:endParaRPr>
          </a:p>
          <a:p>
            <a:pPr algn="just">
              <a:lnSpc>
                <a:spcPct val="115000"/>
              </a:lnSpc>
              <a:spcAft>
                <a:spcPts val="1000"/>
              </a:spcAft>
            </a:pPr>
            <a:r>
              <a:rPr lang="en-US" sz="2400">
                <a:latin typeface="Times New Roman" pitchFamily="18" charset="0"/>
                <a:cs typeface="Times New Roman" pitchFamily="18" charset="0"/>
              </a:rPr>
              <a:t>    Qua văn bản </a:t>
            </a:r>
            <a:r>
              <a:rPr lang="en-US" sz="2400" i="1">
                <a:latin typeface="Times New Roman" pitchFamily="18" charset="0"/>
                <a:cs typeface="Times New Roman" pitchFamily="18" charset="0"/>
              </a:rPr>
              <a:t>Thánh Gióng - tượng đài vĩnh cửu của lòng yêu nước</a:t>
            </a:r>
            <a:r>
              <a:rPr lang="en-US" sz="2400">
                <a:latin typeface="Times New Roman" pitchFamily="18" charset="0"/>
                <a:cs typeface="Times New Roman" pitchFamily="18" charset="0"/>
              </a:rPr>
              <a:t>, tác giả Bùi Mạnh Nhị đã chứng minh rằng truyện truyền thuyết Thánh Gióng là một tác phẩm thành công, tiêu biểu viết về lòng yêu nước của dân tộc</a:t>
            </a:r>
          </a:p>
          <a:p>
            <a:pPr algn="just">
              <a:lnSpc>
                <a:spcPct val="115000"/>
              </a:lnSpc>
              <a:spcAft>
                <a:spcPts val="1000"/>
              </a:spcAft>
            </a:pPr>
            <a:r>
              <a:rPr lang="en-US" sz="2400" b="1">
                <a:latin typeface="Times New Roman" pitchFamily="18" charset="0"/>
                <a:cs typeface="Times New Roman" pitchFamily="18" charset="0"/>
              </a:rPr>
              <a:t>4. Nghệ thuật</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Xây dựng được hệ thống lí lẽ và dẫn chứng sắc bén, thuyết phục để làm sáng tỏ vấn đề nghị luận.</a:t>
            </a:r>
            <a:endParaRPr lang="en-US" sz="2400">
              <a:latin typeface="Times New Roman" pitchFamily="18" charset="0"/>
              <a:cs typeface="Times New Roman" pitchFamily="18" charset="0"/>
            </a:endParaRPr>
          </a:p>
          <a:p>
            <a:pPr algn="just">
              <a:lnSpc>
                <a:spcPct val="115000"/>
              </a:lnSpc>
              <a:spcAft>
                <a:spcPts val="1000"/>
              </a:spcAft>
            </a:pPr>
            <a:r>
              <a:rPr lang="en-US" sz="2400">
                <a:solidFill>
                  <a:srgbClr val="0D0D0D"/>
                </a:solidFill>
                <a:latin typeface="Times New Roman" pitchFamily="18" charset="0"/>
                <a:cs typeface="Times New Roman" pitchFamily="18" charset="0"/>
              </a:rPr>
              <a:t>- Có nhiều tìm tòi, khám phá thú vị, có giá trị về tác phẩm truyền thuyết.</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381000"/>
            <a:ext cx="6821488"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5" name="Rounded Rectangle 10"/>
          <p:cNvSpPr>
            <a:spLocks noChangeArrowheads="1"/>
          </p:cNvSpPr>
          <p:nvPr/>
        </p:nvSpPr>
        <p:spPr bwMode="auto">
          <a:xfrm>
            <a:off x="435768" y="1130300"/>
            <a:ext cx="11349038" cy="47434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1098550" y="500063"/>
            <a:ext cx="6092825" cy="490537"/>
          </a:xfrm>
          <a:prstGeom prst="rect">
            <a:avLst/>
          </a:prstGeom>
          <a:noFill/>
          <a:ln w="9525">
            <a:noFill/>
            <a:miter lim="800000"/>
            <a:headEnd/>
            <a:tailEnd/>
          </a:ln>
        </p:spPr>
        <p:txBody>
          <a:bodyPr>
            <a:spAutoFit/>
          </a:bodyPr>
          <a:lstStyle/>
          <a:p>
            <a:pPr algn="just">
              <a:lnSpc>
                <a:spcPct val="115000"/>
              </a:lnSpc>
              <a:spcAft>
                <a:spcPts val="1000"/>
              </a:spcAft>
            </a:pPr>
            <a:r>
              <a:rPr lang="en-US" sz="2400" b="1">
                <a:solidFill>
                  <a:srgbClr val="FF0000"/>
                </a:solidFill>
                <a:latin typeface="Times New Roman" pitchFamily="18" charset="0"/>
                <a:cs typeface="Times New Roman" pitchFamily="18" charset="0"/>
              </a:rPr>
              <a:t>III. ĐỊNH HƯỚNG PHÂN TÍCH VĂN BẢN</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710406" y="1544637"/>
            <a:ext cx="6092825" cy="484188"/>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1. Dàn ý</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435768" y="2262187"/>
            <a:ext cx="6094413" cy="461963"/>
          </a:xfrm>
          <a:prstGeom prst="rect">
            <a:avLst/>
          </a:prstGeom>
          <a:noFill/>
          <a:ln w="9525">
            <a:noFill/>
            <a:miter lim="800000"/>
            <a:headEnd/>
            <a:tailEnd/>
          </a:ln>
        </p:spPr>
        <p:txBody>
          <a:bodyPr>
            <a:spAutoFit/>
          </a:bodyPr>
          <a:lstStyle/>
          <a:p>
            <a:r>
              <a:rPr lang="en-US" sz="2400" b="1">
                <a:latin typeface="Times New Roman" pitchFamily="18" charset="0"/>
                <a:cs typeface="Times New Roman" pitchFamily="18" charset="0"/>
              </a:rPr>
              <a:t>1.1. Nêu vấn đề: </a:t>
            </a:r>
            <a:endParaRPr lang="en-US" sz="2400">
              <a:latin typeface="Times New Roman" pitchFamily="18" charset="0"/>
              <a:cs typeface="Times New Roman" pitchFamily="18" charset="0"/>
            </a:endParaRPr>
          </a:p>
        </p:txBody>
      </p:sp>
      <p:sp>
        <p:nvSpPr>
          <p:cNvPr id="11" name="TextBox 10"/>
          <p:cNvSpPr txBox="1">
            <a:spLocks noChangeArrowheads="1"/>
          </p:cNvSpPr>
          <p:nvPr/>
        </p:nvSpPr>
        <p:spPr bwMode="auto">
          <a:xfrm>
            <a:off x="2674143" y="2274887"/>
            <a:ext cx="8675688" cy="461963"/>
          </a:xfrm>
          <a:prstGeom prst="rect">
            <a:avLst/>
          </a:prstGeom>
          <a:noFill/>
          <a:ln w="9525">
            <a:noFill/>
            <a:miter lim="800000"/>
            <a:headEnd/>
            <a:tailEnd/>
          </a:ln>
        </p:spPr>
        <p:txBody>
          <a:bodyPr>
            <a:spAutoFit/>
          </a:bodyPr>
          <a:lstStyle/>
          <a:p>
            <a:r>
              <a:rPr lang="en-US" sz="2400" b="1" i="1">
                <a:latin typeface="Times New Roman" pitchFamily="18" charset="0"/>
                <a:cs typeface="Times New Roman" pitchFamily="18" charset="0"/>
              </a:rPr>
              <a:t>Thánh Gióng - tượng đài vĩnh cửu của lòng yêu nước</a:t>
            </a:r>
            <a:endParaRPr lang="en-US" sz="2400">
              <a:latin typeface="Times New Roman" pitchFamily="18" charset="0"/>
              <a:cs typeface="Times New Roman" pitchFamily="18" charset="0"/>
            </a:endParaRPr>
          </a:p>
        </p:txBody>
      </p:sp>
      <p:sp>
        <p:nvSpPr>
          <p:cNvPr id="13" name="TextBox 12">
            <a:extLst/>
          </p:cNvPr>
          <p:cNvSpPr txBox="1"/>
          <p:nvPr/>
        </p:nvSpPr>
        <p:spPr>
          <a:xfrm>
            <a:off x="394493" y="2982912"/>
            <a:ext cx="11349038" cy="2182813"/>
          </a:xfrm>
          <a:prstGeom prst="rect">
            <a:avLst/>
          </a:prstGeom>
          <a:noFill/>
        </p:spPr>
        <p:txBody>
          <a:bodyPr>
            <a:spAutoFit/>
          </a:bodyPr>
          <a:lstStyle/>
          <a:p>
            <a:pPr algn="just">
              <a:lnSpc>
                <a:spcPct val="115000"/>
              </a:lnSpc>
            </a:pPr>
            <a:r>
              <a:rPr lang="en-US" sz="2400">
                <a:solidFill>
                  <a:srgbClr val="0D0D0D"/>
                </a:solidFill>
                <a:latin typeface="Times New Roman" pitchFamily="18" charset="0"/>
                <a:cs typeface="Times New Roman" pitchFamily="18" charset="0"/>
              </a:rPr>
              <a:t>- Khái quát về chủ đề đánh giặc cứu nước: Là chủ đề lớn, cơ bản, xuyên suốt lịch sử văn học Việt Nam, văn học dân gian.</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Nêu ý kiến: Thánh Gióng thể hiện tập trung chủ đề, là tác phẩm hay nhất cho chủ đề.</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Cách mở đầu từ khái quát đến cụ thể để giới thiệu vấn đề chính của bài viết.</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Để làm sáng tỏ ý kiến nêu ra trong phần 1, người viết đã phân tích các chi tiết, sự kiện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9" grpId="0"/>
      <p:bldP spid="11" grpId="0"/>
      <p:bldP spid="13"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90525" y="336550"/>
            <a:ext cx="11557000" cy="606266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842963" y="458788"/>
            <a:ext cx="6092825" cy="48260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1.2. Giải quyết vấn đề</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842963" y="974725"/>
            <a:ext cx="6092825" cy="48260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a. </a:t>
            </a:r>
            <a:r>
              <a:rPr lang="en-US" sz="2400" b="1" i="1">
                <a:solidFill>
                  <a:srgbClr val="000000"/>
                </a:solidFill>
                <a:latin typeface="Times New Roman" pitchFamily="18" charset="0"/>
                <a:cs typeface="Times New Roman" pitchFamily="18" charset="0"/>
              </a:rPr>
              <a:t>Gióng ra đời kì lạ</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579438" y="1535113"/>
            <a:ext cx="11012487" cy="2181225"/>
          </a:xfrm>
          <a:prstGeom prst="rect">
            <a:avLst/>
          </a:prstGeom>
          <a:noFill/>
          <a:ln w="9525">
            <a:noFill/>
            <a:miter lim="800000"/>
            <a:headEnd/>
            <a:tailEnd/>
          </a:ln>
        </p:spPr>
        <p:txBody>
          <a:bodyPr>
            <a:spAutoFit/>
          </a:bodyPr>
          <a:lstStyle/>
          <a:p>
            <a:pPr algn="just">
              <a:lnSpc>
                <a:spcPct val="115000"/>
              </a:lnSpc>
            </a:pPr>
            <a:r>
              <a:rPr lang="en-US" sz="2400" b="1" i="1">
                <a:solidFill>
                  <a:srgbClr val="0D0D0D"/>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 Mẹ Gióng mang thai Gióng không bình thường: ướm chân mang thai, thai 12 tháng.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Nêu ra những sự ra đời kì lạ khác như Gióng trong truyện cổ dân gian (Lê Lợi, Nguyễn Huệ).</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Ý nghĩa sự ra đời kì lạ: Khiến nhân vật trở nên phi thường; thể hiện sự yêu mến, tôn kính với nhân vật; đặt niềm tin vào những chiến công kì lạ.</a:t>
            </a:r>
            <a:endParaRPr lang="en-US" sz="2400">
              <a:latin typeface="Times New Roman" pitchFamily="18" charset="0"/>
              <a:cs typeface="Times New Roman" pitchFamily="18" charset="0"/>
            </a:endParaRPr>
          </a:p>
        </p:txBody>
      </p:sp>
      <p:sp>
        <p:nvSpPr>
          <p:cNvPr id="11" name="TextBox 10"/>
          <p:cNvSpPr txBox="1">
            <a:spLocks noChangeArrowheads="1"/>
          </p:cNvSpPr>
          <p:nvPr/>
        </p:nvSpPr>
        <p:spPr bwMode="auto">
          <a:xfrm>
            <a:off x="842963" y="3784600"/>
            <a:ext cx="6092825" cy="484188"/>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b. </a:t>
            </a:r>
            <a:r>
              <a:rPr lang="en-US" sz="2400" b="1" i="1">
                <a:solidFill>
                  <a:srgbClr val="000000"/>
                </a:solidFill>
                <a:latin typeface="Times New Roman" pitchFamily="18" charset="0"/>
                <a:cs typeface="Times New Roman" pitchFamily="18" charset="0"/>
              </a:rPr>
              <a:t>Gióng lớn lên kì lạ</a:t>
            </a:r>
            <a:endParaRPr lang="en-US" sz="2400">
              <a:latin typeface="Times New Roman" pitchFamily="18" charset="0"/>
              <a:cs typeface="Times New Roman" pitchFamily="18" charset="0"/>
            </a:endParaRPr>
          </a:p>
        </p:txBody>
      </p:sp>
      <p:sp>
        <p:nvSpPr>
          <p:cNvPr id="13" name="TextBox 12"/>
          <p:cNvSpPr txBox="1">
            <a:spLocks noChangeArrowheads="1"/>
          </p:cNvSpPr>
          <p:nvPr/>
        </p:nvSpPr>
        <p:spPr bwMode="auto">
          <a:xfrm>
            <a:off x="579438" y="4344988"/>
            <a:ext cx="11012487" cy="1757362"/>
          </a:xfrm>
          <a:prstGeom prst="rect">
            <a:avLst/>
          </a:prstGeom>
          <a:noFill/>
          <a:ln w="9525">
            <a:noFill/>
            <a:miter lim="800000"/>
            <a:headEnd/>
            <a:tailEnd/>
          </a:ln>
        </p:spPr>
        <p:txBody>
          <a:bodyPr>
            <a:spAutoFit/>
          </a:bodyPr>
          <a:lstStyle/>
          <a:p>
            <a:pPr algn="just">
              <a:lnSpc>
                <a:spcPct val="115000"/>
              </a:lnSpc>
            </a:pPr>
            <a:r>
              <a:rPr lang="en-US" sz="2400">
                <a:solidFill>
                  <a:srgbClr val="0D0D0D"/>
                </a:solidFill>
                <a:latin typeface="Times New Roman" pitchFamily="18" charset="0"/>
                <a:cs typeface="Times New Roman" pitchFamily="18" charset="0"/>
              </a:rPr>
              <a:t>- 3 năm không nói, lần cất tiếng nói đầu tiên là tiếng nói yêu nước, cứu nước. → Tiếng nói không bình thường.</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Gióng lớn nhanh, lớn bằng thức ăn, thức mặc của nhân dân. → Sức mạnh dũng sĩ được nuôi dưỡng từ những cái bình thường, giản dị. Gióng tiêu biểu cho sức mạnh toàn dân.</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9" grpId="0"/>
      <p:bldP spid="11" grpId="0"/>
      <p:bldP spid="1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39713" y="765175"/>
            <a:ext cx="11468100" cy="5919788"/>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735013" y="765175"/>
            <a:ext cx="6115050" cy="48260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c. </a:t>
            </a:r>
            <a:r>
              <a:rPr lang="en-US" sz="2400" b="1" i="1">
                <a:solidFill>
                  <a:srgbClr val="000000"/>
                </a:solidFill>
                <a:latin typeface="Times New Roman" pitchFamily="18" charset="0"/>
                <a:cs typeface="Times New Roman" pitchFamily="18" charset="0"/>
              </a:rPr>
              <a:t>Gióng vươn vai ra trận đánh giặc</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484188" y="1190625"/>
            <a:ext cx="11223625" cy="2309813"/>
          </a:xfrm>
          <a:prstGeom prst="rect">
            <a:avLst/>
          </a:prstGeom>
          <a:noFill/>
          <a:ln w="9525">
            <a:noFill/>
            <a:miter lim="800000"/>
            <a:headEnd/>
            <a:tailEnd/>
          </a:ln>
        </p:spPr>
        <p:txBody>
          <a:bodyPr>
            <a:spAutoFit/>
          </a:bodyPr>
          <a:lstStyle/>
          <a:p>
            <a:pPr algn="just">
              <a:lnSpc>
                <a:spcPct val="115000"/>
              </a:lnSpc>
              <a:spcAft>
                <a:spcPts val="1000"/>
              </a:spcAft>
            </a:pPr>
            <a:r>
              <a:rPr lang="en-US" sz="2400">
                <a:solidFill>
                  <a:srgbClr val="4A4A4A"/>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Sự vươn vai liên quan đến mô típ truyền thống: </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người anh hùng phải khổng lồ về hình thể, sức mạnh, chiến công. → Tượng đài bất hủ về sự trưởng thành, hùng khí, tinh thần trước thế nước lâm nguy.</a:t>
            </a:r>
            <a:endParaRPr lang="en-US" sz="2400">
              <a:latin typeface="Times New Roman" pitchFamily="18" charset="0"/>
              <a:cs typeface="Times New Roman" pitchFamily="18" charset="0"/>
            </a:endParaRPr>
          </a:p>
          <a:p>
            <a:pPr algn="just">
              <a:lnSpc>
                <a:spcPct val="115000"/>
              </a:lnSpc>
            </a:pPr>
            <a:r>
              <a:rPr lang="en-US" sz="2400">
                <a:solidFill>
                  <a:srgbClr val="0D0D0D"/>
                </a:solidFill>
                <a:latin typeface="Times New Roman" pitchFamily="18" charset="0"/>
                <a:cs typeface="Times New Roman" pitchFamily="18" charset="0"/>
              </a:rPr>
              <a:t>- Quang cảnh ra trận hùng vĩ, hoành tráng. → Tất cả sức mạnh, ý chí cộng đồng, thành tựu lao động, văn hóa được bộc lộ trong cuộc đối đầu giặc.</a:t>
            </a:r>
            <a:endParaRPr lang="en-US" sz="2400">
              <a:latin typeface="Times New Roman" pitchFamily="18" charset="0"/>
              <a:cs typeface="Times New Roman" pitchFamily="18" charset="0"/>
            </a:endParaRPr>
          </a:p>
        </p:txBody>
      </p:sp>
      <p:sp>
        <p:nvSpPr>
          <p:cNvPr id="11" name="TextBox 10"/>
          <p:cNvSpPr txBox="1">
            <a:spLocks noChangeArrowheads="1"/>
          </p:cNvSpPr>
          <p:nvPr/>
        </p:nvSpPr>
        <p:spPr bwMode="auto">
          <a:xfrm>
            <a:off x="735013" y="3684588"/>
            <a:ext cx="6115050" cy="482600"/>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d. </a:t>
            </a:r>
            <a:r>
              <a:rPr lang="en-US" sz="2400" b="1" i="1">
                <a:solidFill>
                  <a:srgbClr val="000000"/>
                </a:solidFill>
                <a:latin typeface="Times New Roman" pitchFamily="18" charset="0"/>
                <a:cs typeface="Times New Roman" pitchFamily="18" charset="0"/>
              </a:rPr>
              <a:t>Gióng bay lên trời và dấu xưa còn lại</a:t>
            </a:r>
            <a:endParaRPr lang="en-US" sz="2400">
              <a:latin typeface="Times New Roman" pitchFamily="18" charset="0"/>
              <a:cs typeface="Times New Roman" pitchFamily="18" charset="0"/>
            </a:endParaRPr>
          </a:p>
        </p:txBody>
      </p:sp>
      <p:sp>
        <p:nvSpPr>
          <p:cNvPr id="13" name="TextBox 12"/>
          <p:cNvSpPr txBox="1">
            <a:spLocks noChangeArrowheads="1"/>
          </p:cNvSpPr>
          <p:nvPr/>
        </p:nvSpPr>
        <p:spPr bwMode="auto">
          <a:xfrm>
            <a:off x="484188" y="4248150"/>
            <a:ext cx="11223625" cy="2181225"/>
          </a:xfrm>
          <a:prstGeom prst="rect">
            <a:avLst/>
          </a:prstGeom>
          <a:noFill/>
          <a:ln w="9525">
            <a:noFill/>
            <a:miter lim="800000"/>
            <a:headEnd/>
            <a:tailEnd/>
          </a:ln>
        </p:spPr>
        <p:txBody>
          <a:bodyPr>
            <a:spAutoFit/>
          </a:bodyPr>
          <a:lstStyle/>
          <a:p>
            <a:pPr algn="just">
              <a:lnSpc>
                <a:spcPct val="115000"/>
              </a:lnSpc>
            </a:pPr>
            <a:r>
              <a:rPr lang="en-US" sz="2400">
                <a:solidFill>
                  <a:srgbClr val="0D0D0D"/>
                </a:solidFill>
                <a:latin typeface="Times New Roman" pitchFamily="18" charset="0"/>
                <a:cs typeface="Times New Roman" pitchFamily="18" charset="0"/>
              </a:rPr>
              <a:t>- Gióng ba về trời là sự ra đi phi thường. → Sự trân trọng, yêu mến, muốn bất tử hóa nhân vật. Đây là phần thưởng cao nhất trao tặng người anh hùng.</a:t>
            </a:r>
            <a:endParaRPr lang="en-US" sz="2400">
              <a:latin typeface="Times New Roman" pitchFamily="18" charset="0"/>
              <a:cs typeface="Times New Roman" pitchFamily="18" charset="0"/>
            </a:endParaRPr>
          </a:p>
          <a:p>
            <a:pPr algn="just">
              <a:lnSpc>
                <a:spcPct val="115000"/>
              </a:lnSpc>
              <a:spcAft>
                <a:spcPts val="1000"/>
              </a:spcAft>
            </a:pPr>
            <a:r>
              <a:rPr lang="en-US" sz="2400">
                <a:solidFill>
                  <a:srgbClr val="0D0D0D"/>
                </a:solidFill>
                <a:latin typeface="Times New Roman" pitchFamily="18" charset="0"/>
                <a:cs typeface="Times New Roman" pitchFamily="18" charset="0"/>
              </a:rPr>
              <a:t>- Chiến tích còn để lại: dấu ngựa, ao hồ,... Nhân dân kể chuyện Gióng, tổ chức Hội Gióng. → Minh chứng câu chuyện có thật, giúp mọi người tin và giữ truyền thống dân tộc.</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arn(inVertical)">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P spid="11" grpId="0"/>
      <p:bldP spid="13"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01638" y="854075"/>
            <a:ext cx="11395075" cy="4992688"/>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19125" y="1373188"/>
            <a:ext cx="6122988" cy="484187"/>
          </a:xfrm>
          <a:prstGeom prst="rect">
            <a:avLst/>
          </a:prstGeom>
          <a:noFill/>
          <a:ln w="9525">
            <a:noFill/>
            <a:miter lim="800000"/>
            <a:headEnd/>
            <a:tailEnd/>
          </a:ln>
        </p:spPr>
        <p:txBody>
          <a:bodyPr>
            <a:spAutoFit/>
          </a:bodyPr>
          <a:lstStyle/>
          <a:p>
            <a:pPr algn="just">
              <a:lnSpc>
                <a:spcPct val="115000"/>
              </a:lnSpc>
            </a:pPr>
            <a:r>
              <a:rPr lang="en-US" sz="2400" b="1">
                <a:solidFill>
                  <a:srgbClr val="000000"/>
                </a:solidFill>
                <a:latin typeface="Times New Roman" pitchFamily="18" charset="0"/>
                <a:cs typeface="Times New Roman" pitchFamily="18" charset="0"/>
              </a:rPr>
              <a:t>e. Thái độ, tình cảm của người viết</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619125" y="2235200"/>
            <a:ext cx="11028363" cy="3032125"/>
          </a:xfrm>
          <a:prstGeom prst="rect">
            <a:avLst/>
          </a:prstGeom>
          <a:noFill/>
          <a:ln w="9525">
            <a:noFill/>
            <a:miter lim="800000"/>
            <a:headEnd/>
            <a:tailEnd/>
          </a:ln>
        </p:spPr>
        <p:txBody>
          <a:bodyPr>
            <a:spAutoFit/>
          </a:bodyPr>
          <a:lstStyle/>
          <a:p>
            <a:pPr algn="just">
              <a:lnSpc>
                <a:spcPct val="115000"/>
              </a:lnSpc>
            </a:pPr>
            <a:r>
              <a:rPr lang="en-US" sz="2400" b="1">
                <a:solidFill>
                  <a:srgbClr val="0D0D0D"/>
                </a:solidFill>
                <a:latin typeface="Times New Roman" pitchFamily="18" charset="0"/>
                <a:cs typeface="Times New Roman" pitchFamily="18" charset="0"/>
              </a:rPr>
              <a:t>- Niềm yêu mến, say mê tìm tòi, khám phá và giải mã những giá trị văn học dân gian. </a:t>
            </a:r>
            <a:endParaRPr lang="en-US" sz="2400">
              <a:latin typeface="Times New Roman" pitchFamily="18" charset="0"/>
              <a:cs typeface="Times New Roman" pitchFamily="18" charset="0"/>
            </a:endParaRPr>
          </a:p>
          <a:p>
            <a:pPr algn="just">
              <a:lnSpc>
                <a:spcPct val="115000"/>
              </a:lnSpc>
            </a:pPr>
            <a:r>
              <a:rPr lang="en-US" sz="2400" b="1">
                <a:solidFill>
                  <a:srgbClr val="0D0D0D"/>
                </a:solidFill>
                <a:latin typeface="Times New Roman" pitchFamily="18" charset="0"/>
                <a:cs typeface="Times New Roman" pitchFamily="18" charset="0"/>
              </a:rPr>
              <a:t>- Phát biểu quan niệm của nhân dân về hình mẫu người anh hùng, về sức mạnh đoàn kết dân tộc trong chống giặc ngoại xâm, từ đó ca ngợi truyền thống yêu nước của dân tộc.</a:t>
            </a:r>
            <a:endParaRPr lang="en-US" sz="2400">
              <a:latin typeface="Times New Roman" pitchFamily="18" charset="0"/>
              <a:cs typeface="Times New Roman" pitchFamily="18" charset="0"/>
            </a:endParaRPr>
          </a:p>
          <a:p>
            <a:pPr algn="just">
              <a:lnSpc>
                <a:spcPct val="115000"/>
              </a:lnSpc>
            </a:pPr>
            <a:r>
              <a:rPr lang="en-US" sz="2400" b="1">
                <a:solidFill>
                  <a:srgbClr val="0D0D0D"/>
                </a:solidFill>
                <a:latin typeface="Times New Roman" pitchFamily="18" charset="0"/>
                <a:cs typeface="Times New Roman" pitchFamily="18" charset="0"/>
              </a:rPr>
              <a:t>- Bài học rút ra: Các thế hệ người đọc sẽ lưu giữ và phát huy giá trị của các sáng tác văn học dân gian trong sống.</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719138"/>
            <a:ext cx="11410950" cy="53213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869950" y="981075"/>
            <a:ext cx="6115050" cy="482600"/>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000000"/>
                </a:solidFill>
                <a:latin typeface="Times New Roman" pitchFamily="18" charset="0"/>
                <a:cs typeface="Times New Roman" pitchFamily="18" charset="0"/>
              </a:rPr>
              <a:t>1.3. Đánh giá</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614363" y="1633538"/>
            <a:ext cx="6116637" cy="461962"/>
          </a:xfrm>
          <a:prstGeom prst="rect">
            <a:avLst/>
          </a:prstGeom>
          <a:noFill/>
          <a:ln w="9525">
            <a:noFill/>
            <a:miter lim="800000"/>
            <a:headEnd/>
            <a:tailEnd/>
          </a:ln>
        </p:spPr>
        <p:txBody>
          <a:bodyPr>
            <a:spAutoFit/>
          </a:bodyPr>
          <a:lstStyle/>
          <a:p>
            <a:r>
              <a:rPr lang="en-US" sz="2400" b="1">
                <a:solidFill>
                  <a:srgbClr val="000000"/>
                </a:solidFill>
                <a:latin typeface="Times New Roman" pitchFamily="18" charset="0"/>
                <a:cs typeface="Times New Roman" pitchFamily="18" charset="0"/>
              </a:rPr>
              <a:t>- </a:t>
            </a:r>
            <a:r>
              <a:rPr lang="en-US" sz="2400" b="1">
                <a:solidFill>
                  <a:srgbClr val="0D0D0D"/>
                </a:solidFill>
                <a:latin typeface="Times New Roman" pitchFamily="18" charset="0"/>
                <a:cs typeface="Times New Roman" pitchFamily="18" charset="0"/>
              </a:rPr>
              <a:t>Nội dung :</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614363" y="2157413"/>
            <a:ext cx="11109325" cy="1331912"/>
          </a:xfrm>
          <a:prstGeom prst="rect">
            <a:avLst/>
          </a:prstGeom>
          <a:noFill/>
          <a:ln w="9525">
            <a:noFill/>
            <a:miter lim="800000"/>
            <a:headEnd/>
            <a:tailEnd/>
          </a:ln>
        </p:spPr>
        <p:txBody>
          <a:bodyPr>
            <a:spAutoFit/>
          </a:bodyPr>
          <a:lstStyle/>
          <a:p>
            <a:pPr algn="just">
              <a:lnSpc>
                <a:spcPct val="115000"/>
              </a:lnSpc>
              <a:spcAft>
                <a:spcPts val="1200"/>
              </a:spcAft>
            </a:pPr>
            <a:r>
              <a:rPr lang="en-US" sz="2400">
                <a:solidFill>
                  <a:srgbClr val="000000"/>
                </a:solidFill>
                <a:latin typeface="Times New Roman" pitchFamily="18" charset="0"/>
                <a:cs typeface="Times New Roman" pitchFamily="18" charset="0"/>
              </a:rPr>
              <a:t>     Qua văn bản </a:t>
            </a:r>
            <a:r>
              <a:rPr lang="en-US" sz="2400" i="1">
                <a:solidFill>
                  <a:srgbClr val="000000"/>
                </a:solidFill>
                <a:latin typeface="Times New Roman" pitchFamily="18" charset="0"/>
                <a:cs typeface="Times New Roman" pitchFamily="18" charset="0"/>
              </a:rPr>
              <a:t>Thánh Gióng - tượng đài vĩnh cửu của lòng yêu nước</a:t>
            </a:r>
            <a:r>
              <a:rPr lang="en-US" sz="2400">
                <a:solidFill>
                  <a:srgbClr val="000000"/>
                </a:solidFill>
                <a:latin typeface="Times New Roman" pitchFamily="18" charset="0"/>
                <a:cs typeface="Times New Roman" pitchFamily="18" charset="0"/>
              </a:rPr>
              <a:t>, tác giả Bùi Mạnh Nhị đã chứng minh rằng truyện truyền thuyết Thánh Gióng là một tác phẩm thành công, tiêu biểu viết về lòng yêu nước của dân tộc.</a:t>
            </a:r>
            <a:endParaRPr lang="en-US" sz="2400">
              <a:latin typeface="Times New Roman" pitchFamily="18" charset="0"/>
              <a:cs typeface="Times New Roman" pitchFamily="18" charset="0"/>
            </a:endParaRPr>
          </a:p>
        </p:txBody>
      </p:sp>
      <p:sp>
        <p:nvSpPr>
          <p:cNvPr id="11" name="TextBox 10"/>
          <p:cNvSpPr txBox="1">
            <a:spLocks noChangeArrowheads="1"/>
          </p:cNvSpPr>
          <p:nvPr/>
        </p:nvSpPr>
        <p:spPr bwMode="auto">
          <a:xfrm>
            <a:off x="614363" y="3636963"/>
            <a:ext cx="6116637" cy="482600"/>
          </a:xfrm>
          <a:prstGeom prst="rect">
            <a:avLst/>
          </a:prstGeom>
          <a:noFill/>
          <a:ln w="9525">
            <a:noFill/>
            <a:miter lim="800000"/>
            <a:headEnd/>
            <a:tailEnd/>
          </a:ln>
        </p:spPr>
        <p:txBody>
          <a:bodyPr>
            <a:spAutoFit/>
          </a:bodyPr>
          <a:lstStyle/>
          <a:p>
            <a:pPr algn="just">
              <a:lnSpc>
                <a:spcPct val="115000"/>
              </a:lnSpc>
              <a:spcAft>
                <a:spcPts val="1000"/>
              </a:spcAft>
            </a:pPr>
            <a:r>
              <a:rPr lang="en-US" sz="2400" b="1">
                <a:latin typeface="Times New Roman" pitchFamily="18" charset="0"/>
                <a:cs typeface="Times New Roman" pitchFamily="18" charset="0"/>
              </a:rPr>
              <a:t>- Nghệ thuật:</a:t>
            </a:r>
            <a:endParaRPr lang="en-US" sz="2400">
              <a:latin typeface="Times New Roman" pitchFamily="18" charset="0"/>
              <a:cs typeface="Times New Roman" pitchFamily="18" charset="0"/>
            </a:endParaRPr>
          </a:p>
        </p:txBody>
      </p:sp>
      <p:sp>
        <p:nvSpPr>
          <p:cNvPr id="13" name="TextBox 12"/>
          <p:cNvSpPr txBox="1">
            <a:spLocks noChangeArrowheads="1"/>
          </p:cNvSpPr>
          <p:nvPr/>
        </p:nvSpPr>
        <p:spPr bwMode="auto">
          <a:xfrm>
            <a:off x="614363" y="4419600"/>
            <a:ext cx="11109325" cy="1036638"/>
          </a:xfrm>
          <a:prstGeom prst="rect">
            <a:avLst/>
          </a:prstGeom>
          <a:noFill/>
          <a:ln w="9525">
            <a:noFill/>
            <a:miter lim="800000"/>
            <a:headEnd/>
            <a:tailEnd/>
          </a:ln>
        </p:spPr>
        <p:txBody>
          <a:bodyPr>
            <a:spAutoFit/>
          </a:bodyPr>
          <a:lstStyle/>
          <a:p>
            <a:pPr algn="just">
              <a:lnSpc>
                <a:spcPct val="115000"/>
              </a:lnSpc>
              <a:spcAft>
                <a:spcPts val="1000"/>
              </a:spcAft>
            </a:pPr>
            <a:r>
              <a:rPr lang="en-US" sz="2400">
                <a:latin typeface="Times New Roman" pitchFamily="18" charset="0"/>
                <a:cs typeface="Times New Roman" pitchFamily="18" charset="0"/>
              </a:rPr>
              <a:t>+ Xấy dựng được hệ thống lí lẽ và dẫn chứng sắc bén, thuyết phục để làm sáng tỏ vấn đề.</a:t>
            </a:r>
          </a:p>
          <a:p>
            <a:pPr algn="just">
              <a:lnSpc>
                <a:spcPct val="115000"/>
              </a:lnSpc>
              <a:spcAft>
                <a:spcPts val="1000"/>
              </a:spcAft>
            </a:pPr>
            <a:r>
              <a:rPr lang="en-US" sz="2400">
                <a:latin typeface="Times New Roman" pitchFamily="18" charset="0"/>
                <a:cs typeface="Times New Roman" pitchFamily="18" charset="0"/>
              </a:rPr>
              <a:t>+ Có nhiều tìm tòi, khám phá thú vị, có giá trị về tác phẩm truyền thuyết.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9" grpId="0"/>
      <p:bldP spid="11" grpId="0"/>
      <p:bldP spid="13"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404813"/>
            <a:ext cx="4048125"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5" name="Rounded Rectangle 10"/>
          <p:cNvSpPr>
            <a:spLocks noChangeArrowheads="1"/>
          </p:cNvSpPr>
          <p:nvPr/>
        </p:nvSpPr>
        <p:spPr bwMode="auto">
          <a:xfrm>
            <a:off x="568325" y="1130300"/>
            <a:ext cx="11274425" cy="4692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842963" y="404813"/>
            <a:ext cx="6092825" cy="490538"/>
          </a:xfrm>
          <a:prstGeom prst="rect">
            <a:avLst/>
          </a:prstGeom>
          <a:noFill/>
          <a:ln w="9525">
            <a:noFill/>
            <a:miter lim="800000"/>
            <a:headEnd/>
            <a:tailEnd/>
          </a:ln>
        </p:spPr>
        <p:txBody>
          <a:bodyPr>
            <a:spAutoFit/>
          </a:bodyPr>
          <a:lstStyle/>
          <a:p>
            <a:pPr algn="just">
              <a:lnSpc>
                <a:spcPct val="115000"/>
              </a:lnSpc>
              <a:spcAft>
                <a:spcPts val="1000"/>
              </a:spcAft>
            </a:pPr>
            <a:r>
              <a:rPr lang="en-US" sz="2400" b="1" dirty="0">
                <a:solidFill>
                  <a:srgbClr val="0D0D0D"/>
                </a:solidFill>
                <a:latin typeface="Times New Roman" pitchFamily="18" charset="0"/>
                <a:cs typeface="Times New Roman" pitchFamily="18" charset="0"/>
              </a:rPr>
              <a:t>2. </a:t>
            </a:r>
            <a:r>
              <a:rPr lang="en-US" sz="2400" b="1" dirty="0" err="1">
                <a:solidFill>
                  <a:srgbClr val="0D0D0D"/>
                </a:solidFill>
                <a:latin typeface="Times New Roman" pitchFamily="18" charset="0"/>
                <a:cs typeface="Times New Roman" pitchFamily="18" charset="0"/>
              </a:rPr>
              <a:t>Định</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hướng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phân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tích</a:t>
            </a:r>
            <a:endParaRPr lang="en-US" sz="2400" dirty="0">
              <a:latin typeface="Calibri" pitchFamily="34" charset="0"/>
              <a:cs typeface="Times New Roman" pitchFamily="18" charset="0"/>
            </a:endParaRPr>
          </a:p>
        </p:txBody>
      </p:sp>
      <p:sp>
        <p:nvSpPr>
          <p:cNvPr id="9" name="TextBox 8"/>
          <p:cNvSpPr txBox="1">
            <a:spLocks noChangeArrowheads="1"/>
          </p:cNvSpPr>
          <p:nvPr/>
        </p:nvSpPr>
        <p:spPr bwMode="auto">
          <a:xfrm>
            <a:off x="842963" y="1538287"/>
            <a:ext cx="10780712" cy="3879850"/>
          </a:xfrm>
          <a:prstGeom prst="rect">
            <a:avLst/>
          </a:prstGeom>
          <a:noFill/>
          <a:ln w="9525">
            <a:noFill/>
            <a:miter lim="800000"/>
            <a:headEnd/>
            <a:tailEnd/>
          </a:ln>
        </p:spPr>
        <p:txBody>
          <a:bodyPr>
            <a:spAutoFit/>
          </a:bodyPr>
          <a:lstStyle/>
          <a:p>
            <a:pPr indent="457200" algn="just">
              <a:lnSpc>
                <a:spcPct val="115000"/>
              </a:lnSpc>
              <a:spcAft>
                <a:spcPts val="1200"/>
              </a:spcAft>
            </a:pPr>
            <a:r>
              <a:rPr lang="en-US" sz="2400" dirty="0">
                <a:solidFill>
                  <a:srgbClr val="0D0D0D"/>
                </a:solidFill>
                <a:latin typeface="Times New Roman" pitchFamily="18" charset="0"/>
                <a:cs typeface="Times New Roman" pitchFamily="18" charset="0"/>
              </a:rPr>
              <a:t>GS </a:t>
            </a:r>
            <a:r>
              <a:rPr lang="en-US" sz="2400" dirty="0" err="1">
                <a:solidFill>
                  <a:srgbClr val="0D0D0D"/>
                </a:solidFill>
                <a:latin typeface="Times New Roman" pitchFamily="18" charset="0"/>
                <a:cs typeface="Times New Roman" pitchFamily="18" charset="0"/>
              </a:rPr>
              <a:t>Bùi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Mạnh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Nhị</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sinh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năm</a:t>
            </a:r>
            <a:r>
              <a:rPr lang="en-US" sz="2400" dirty="0">
                <a:solidFill>
                  <a:srgbClr val="0D0D0D"/>
                </a:solidFill>
                <a:latin typeface="Times New Roman" pitchFamily="18" charset="0"/>
                <a:cs typeface="Times New Roman" pitchFamily="18" charset="0"/>
              </a:rPr>
              <a:t> 1955, </a:t>
            </a:r>
            <a:r>
              <a:rPr lang="en-US" sz="2400" dirty="0" err="1">
                <a:solidFill>
                  <a:srgbClr val="0D0D0D"/>
                </a:solidFill>
                <a:latin typeface="Times New Roman" pitchFamily="18" charset="0"/>
                <a:cs typeface="Times New Roman" pitchFamily="18" charset="0"/>
              </a:rPr>
              <a:t>quê</a:t>
            </a:r>
            <a:r>
              <a:rPr lang="en-US" sz="2400" dirty="0">
                <a:solidFill>
                  <a:srgbClr val="0D0D0D"/>
                </a:solidFill>
                <a:latin typeface="Times New Roman" pitchFamily="18" charset="0"/>
                <a:cs typeface="Times New Roman" pitchFamily="18" charset="0"/>
              </a:rPr>
              <a:t> ở </a:t>
            </a:r>
            <a:r>
              <a:rPr lang="en-US" sz="2400" dirty="0" err="1">
                <a:solidFill>
                  <a:srgbClr val="0D0D0D"/>
                </a:solidFill>
                <a:latin typeface="Times New Roman" pitchFamily="18" charset="0"/>
                <a:cs typeface="Times New Roman" pitchFamily="18" charset="0"/>
              </a:rPr>
              <a:t>xã</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Thành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Lợi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Huyện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Vụ</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Bản</a:t>
            </a:r>
            <a:r>
              <a:rPr lang="en-US" sz="2400" dirty="0">
                <a:solidFill>
                  <a:srgbClr val="0D0D0D"/>
                </a:solidFill>
                <a:latin typeface="Times New Roman" pitchFamily="18" charset="0"/>
                <a:cs typeface="Times New Roman" pitchFamily="18" charset="0"/>
              </a:rPr>
              <a:t>, Nam </a:t>
            </a:r>
            <a:r>
              <a:rPr lang="en-US" sz="2400" dirty="0" err="1">
                <a:solidFill>
                  <a:srgbClr val="0D0D0D"/>
                </a:solidFill>
                <a:latin typeface="Times New Roman" pitchFamily="18" charset="0"/>
                <a:cs typeface="Times New Roman" pitchFamily="18" charset="0"/>
              </a:rPr>
              <a:t>Định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Ông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vừa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một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người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thầy</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một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thơ</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một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nhà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lý</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luận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phê</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bình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nghiên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cứu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văn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học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lỗi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lạc</a:t>
            </a:r>
            <a:r>
              <a:rPr lang="en-US" sz="2400" dirty="0">
                <a:solidFill>
                  <a:srgbClr val="0D0D0D"/>
                </a:solidFill>
                <a:latin typeface="Times New Roman" pitchFamily="18" charset="0"/>
                <a:cs typeface="Times New Roman" pitchFamily="18" charset="0"/>
              </a:rPr>
              <a:t>. Ở </a:t>
            </a:r>
            <a:r>
              <a:rPr lang="en-US" sz="2400" dirty="0" err="1">
                <a:solidFill>
                  <a:srgbClr val="0D0D0D"/>
                </a:solidFill>
                <a:latin typeface="Times New Roman" pitchFamily="18" charset="0"/>
                <a:cs typeface="Times New Roman" pitchFamily="18" charset="0"/>
              </a:rPr>
              <a:t>cương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vị</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nào</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ông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cũng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được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học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trò</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mọi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người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yêu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văn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chương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ngưỡng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mộ</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bởi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vốn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kiến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thức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đồ</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sộ</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một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thái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độ</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làm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việc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nghiêm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túc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khoa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học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cầu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thị</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một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tâm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hồn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rộng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mở</a:t>
            </a:r>
            <a:r>
              <a:rPr lang="en-US" sz="2400"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Trong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mỗi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tác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phẩm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mỗi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bài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giảng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tính</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trí</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tuệ</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mô</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phạm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sự</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lao</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động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học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thuật</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của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thầy</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Bùi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Mạnh</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Nhị</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như</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mạch</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nguồn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mát</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trong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thẩm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thấu</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vào</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người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tiếp</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nhận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Bài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viết</a:t>
            </a:r>
            <a:r>
              <a:rPr lang="en-US" sz="2400" b="1" dirty="0">
                <a:solidFill>
                  <a:srgbClr val="0D0D0D"/>
                </a:solidFill>
                <a:latin typeface="Times New Roman" pitchFamily="18" charset="0"/>
                <a:cs typeface="Times New Roman" pitchFamily="18" charset="0"/>
              </a:rPr>
              <a:t> </a:t>
            </a:r>
            <a:r>
              <a:rPr lang="en-US" sz="2400" b="1" i="1" dirty="0" err="1">
                <a:solidFill>
                  <a:srgbClr val="0D0D0D"/>
                </a:solidFill>
                <a:latin typeface="Times New Roman" pitchFamily="18" charset="0"/>
                <a:cs typeface="Times New Roman" pitchFamily="18" charset="0"/>
              </a:rPr>
              <a:t>Thánh</a:t>
            </a:r>
            <a:r>
              <a:rPr lang="en-US" sz="2400" b="1" i="1" dirty="0">
                <a:solidFill>
                  <a:srgbClr val="0D0D0D"/>
                </a:solidFill>
                <a:latin typeface="Times New Roman" pitchFamily="18" charset="0"/>
                <a:cs typeface="Times New Roman" pitchFamily="18" charset="0"/>
              </a:rPr>
              <a:t> </a:t>
            </a:r>
            <a:r>
              <a:rPr lang="en-US" sz="2400" b="1" i="1" dirty="0" err="1">
                <a:solidFill>
                  <a:srgbClr val="0D0D0D"/>
                </a:solidFill>
                <a:latin typeface="Times New Roman" pitchFamily="18" charset="0"/>
                <a:cs typeface="Times New Roman" pitchFamily="18" charset="0"/>
              </a:rPr>
              <a:t>Gióng</a:t>
            </a:r>
            <a:r>
              <a:rPr lang="en-US" sz="2400" b="1" i="1" dirty="0">
                <a:solidFill>
                  <a:srgbClr val="0D0D0D"/>
                </a:solidFill>
                <a:latin typeface="Times New Roman" pitchFamily="18" charset="0"/>
                <a:cs typeface="Times New Roman" pitchFamily="18" charset="0"/>
              </a:rPr>
              <a:t> - </a:t>
            </a:r>
            <a:r>
              <a:rPr lang="en-US" sz="2400" b="1" i="1" dirty="0" err="1">
                <a:solidFill>
                  <a:srgbClr val="0D0D0D"/>
                </a:solidFill>
                <a:latin typeface="Times New Roman" pitchFamily="18" charset="0"/>
                <a:cs typeface="Times New Roman" pitchFamily="18" charset="0"/>
              </a:rPr>
              <a:t>tượng</a:t>
            </a:r>
            <a:r>
              <a:rPr lang="en-US" sz="2400" b="1" i="1" dirty="0">
                <a:solidFill>
                  <a:srgbClr val="0D0D0D"/>
                </a:solidFill>
                <a:latin typeface="Times New Roman" pitchFamily="18" charset="0"/>
                <a:cs typeface="Times New Roman" pitchFamily="18" charset="0"/>
              </a:rPr>
              <a:t> </a:t>
            </a:r>
            <a:r>
              <a:rPr lang="en-US" sz="2400" b="1" i="1" dirty="0" err="1">
                <a:solidFill>
                  <a:srgbClr val="0D0D0D"/>
                </a:solidFill>
                <a:latin typeface="Times New Roman" pitchFamily="18" charset="0"/>
                <a:cs typeface="Times New Roman" pitchFamily="18" charset="0"/>
              </a:rPr>
              <a:t>đài</a:t>
            </a:r>
            <a:r>
              <a:rPr lang="en-US" sz="2400" b="1" i="1" dirty="0">
                <a:solidFill>
                  <a:srgbClr val="0D0D0D"/>
                </a:solidFill>
                <a:latin typeface="Times New Roman" pitchFamily="18" charset="0"/>
                <a:cs typeface="Times New Roman" pitchFamily="18" charset="0"/>
              </a:rPr>
              <a:t> </a:t>
            </a:r>
            <a:r>
              <a:rPr lang="en-US" sz="2400" b="1" i="1" dirty="0" err="1">
                <a:solidFill>
                  <a:srgbClr val="0D0D0D"/>
                </a:solidFill>
                <a:latin typeface="Times New Roman" pitchFamily="18" charset="0"/>
                <a:cs typeface="Times New Roman" pitchFamily="18" charset="0"/>
              </a:rPr>
              <a:t>vĩnh</a:t>
            </a:r>
            <a:r>
              <a:rPr lang="en-US" sz="2400" b="1" i="1" dirty="0">
                <a:solidFill>
                  <a:srgbClr val="0D0D0D"/>
                </a:solidFill>
                <a:latin typeface="Times New Roman" pitchFamily="18" charset="0"/>
                <a:cs typeface="Times New Roman" pitchFamily="18" charset="0"/>
              </a:rPr>
              <a:t> </a:t>
            </a:r>
            <a:r>
              <a:rPr lang="en-US" sz="2400" b="1" i="1" dirty="0" err="1">
                <a:solidFill>
                  <a:srgbClr val="0D0D0D"/>
                </a:solidFill>
                <a:latin typeface="Times New Roman" pitchFamily="18" charset="0"/>
                <a:cs typeface="Times New Roman" pitchFamily="18" charset="0"/>
              </a:rPr>
              <a:t>cửu</a:t>
            </a:r>
            <a:r>
              <a:rPr lang="en-US" sz="2400" b="1" i="1" dirty="0">
                <a:solidFill>
                  <a:srgbClr val="0D0D0D"/>
                </a:solidFill>
                <a:latin typeface="Times New Roman" pitchFamily="18" charset="0"/>
                <a:cs typeface="Times New Roman" pitchFamily="18" charset="0"/>
              </a:rPr>
              <a:t> </a:t>
            </a:r>
            <a:r>
              <a:rPr lang="en-US" sz="2400" b="1" i="1" dirty="0" err="1">
                <a:solidFill>
                  <a:srgbClr val="0D0D0D"/>
                </a:solidFill>
                <a:latin typeface="Times New Roman" pitchFamily="18" charset="0"/>
                <a:cs typeface="Times New Roman" pitchFamily="18" charset="0"/>
              </a:rPr>
              <a:t>của</a:t>
            </a:r>
            <a:r>
              <a:rPr lang="en-US" sz="2400" b="1" i="1" dirty="0">
                <a:solidFill>
                  <a:srgbClr val="0D0D0D"/>
                </a:solidFill>
                <a:latin typeface="Times New Roman" pitchFamily="18" charset="0"/>
                <a:cs typeface="Times New Roman" pitchFamily="18" charset="0"/>
              </a:rPr>
              <a:t> </a:t>
            </a:r>
            <a:r>
              <a:rPr lang="en-US" sz="2400" b="1" i="1" dirty="0" err="1">
                <a:solidFill>
                  <a:srgbClr val="0D0D0D"/>
                </a:solidFill>
                <a:latin typeface="Times New Roman" pitchFamily="18" charset="0"/>
                <a:cs typeface="Times New Roman" pitchFamily="18" charset="0"/>
              </a:rPr>
              <a:t>lòng</a:t>
            </a:r>
            <a:r>
              <a:rPr lang="en-US" sz="2400" b="1" i="1" dirty="0">
                <a:solidFill>
                  <a:srgbClr val="0D0D0D"/>
                </a:solidFill>
                <a:latin typeface="Times New Roman" pitchFamily="18" charset="0"/>
                <a:cs typeface="Times New Roman" pitchFamily="18" charset="0"/>
              </a:rPr>
              <a:t> </a:t>
            </a:r>
            <a:r>
              <a:rPr lang="en-US" sz="2400" b="1" i="1" dirty="0" err="1">
                <a:solidFill>
                  <a:srgbClr val="0D0D0D"/>
                </a:solidFill>
                <a:latin typeface="Times New Roman" pitchFamily="18" charset="0"/>
                <a:cs typeface="Times New Roman" pitchFamily="18" charset="0"/>
              </a:rPr>
              <a:t>yêu</a:t>
            </a:r>
            <a:r>
              <a:rPr lang="en-US" sz="2400" b="1" i="1" dirty="0">
                <a:solidFill>
                  <a:srgbClr val="0D0D0D"/>
                </a:solidFill>
                <a:latin typeface="Times New Roman" pitchFamily="18" charset="0"/>
                <a:cs typeface="Times New Roman" pitchFamily="18" charset="0"/>
              </a:rPr>
              <a:t> </a:t>
            </a:r>
            <a:r>
              <a:rPr lang="en-US" sz="2400" b="1" i="1" dirty="0" err="1">
                <a:solidFill>
                  <a:srgbClr val="0D0D0D"/>
                </a:solidFill>
                <a:latin typeface="Times New Roman" pitchFamily="18" charset="0"/>
                <a:cs typeface="Times New Roman" pitchFamily="18" charset="0"/>
              </a:rPr>
              <a:t>nước</a:t>
            </a:r>
            <a:r>
              <a:rPr lang="en-US" sz="2400" b="1" i="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là</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một</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bài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viết</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đặc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sắc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thể</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hiện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những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tìm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tòi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khám</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phá</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của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tác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giả</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Bùi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Mạnh</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Nhị</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về</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một</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truyền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thuyết</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tưởng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chừng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xưa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cũ</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của</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dân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tộc</a:t>
            </a:r>
            <a:r>
              <a:rPr lang="en-US" sz="2400" b="1"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079500"/>
            <a:ext cx="11396663" cy="484187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415925" y="1643063"/>
            <a:ext cx="11360150" cy="3455987"/>
          </a:xfrm>
          <a:prstGeom prst="rect">
            <a:avLst/>
          </a:prstGeom>
          <a:noFill/>
          <a:ln w="9525">
            <a:noFill/>
            <a:miter lim="800000"/>
            <a:headEnd/>
            <a:tailEnd/>
          </a:ln>
        </p:spPr>
        <p:txBody>
          <a:bodyPr>
            <a:spAutoFit/>
          </a:bodyPr>
          <a:lstStyle/>
          <a:p>
            <a:pPr algn="just">
              <a:lnSpc>
                <a:spcPct val="115000"/>
              </a:lnSpc>
            </a:pPr>
            <a:r>
              <a:rPr lang="en-US" sz="2400" b="1">
                <a:latin typeface="Times New Roman" pitchFamily="18" charset="0"/>
                <a:cs typeface="Times New Roman" pitchFamily="18" charset="0"/>
              </a:rPr>
              <a:t>2. Hiểu nội dung và hình thức văn bản</a:t>
            </a:r>
            <a:r>
              <a:rPr lang="en-US" sz="2400">
                <a:latin typeface="Times New Roman" pitchFamily="18" charset="0"/>
                <a:cs typeface="Times New Roman" pitchFamily="18" charset="0"/>
              </a:rPr>
              <a:t>:</a:t>
            </a:r>
          </a:p>
          <a:p>
            <a:pPr algn="just">
              <a:lnSpc>
                <a:spcPct val="115000"/>
              </a:lnSpc>
            </a:pPr>
            <a:r>
              <a:rPr lang="en-US" sz="2400">
                <a:latin typeface="Times New Roman" pitchFamily="18" charset="0"/>
                <a:cs typeface="Times New Roman" pitchFamily="18" charset="0"/>
              </a:rPr>
              <a:t>- Nội dung thể hiện qua  ý nghĩa nhan đề, chủ đề, tư tưởng, thái độ, tình cảm của tác giả với vấn đề nghị luận.</a:t>
            </a:r>
          </a:p>
          <a:p>
            <a:pPr algn="just">
              <a:lnSpc>
                <a:spcPct val="115000"/>
              </a:lnSpc>
            </a:pPr>
            <a:r>
              <a:rPr lang="en-US" sz="2400">
                <a:latin typeface="Times New Roman" pitchFamily="18" charset="0"/>
                <a:cs typeface="Times New Roman" pitchFamily="18" charset="0"/>
              </a:rPr>
              <a:t>- Hình thức thể hiện qua cách dùng từ, đặt câu, chi tiết, hình ảnh, </a:t>
            </a:r>
          </a:p>
          <a:p>
            <a:pPr algn="just">
              <a:lnSpc>
                <a:spcPct val="115000"/>
              </a:lnSpc>
            </a:pPr>
            <a:r>
              <a:rPr lang="en-US" sz="2400" b="1">
                <a:latin typeface="Times New Roman" pitchFamily="18" charset="0"/>
                <a:cs typeface="Times New Roman" pitchFamily="18" charset="0"/>
              </a:rPr>
              <a:t>3. Liên hệ văn bản với bối cảnh lịch sử và vận dụng văn bản vào đời sống:</a:t>
            </a:r>
            <a:endParaRPr lang="en-US" sz="2400">
              <a:latin typeface="Times New Roman" pitchFamily="18" charset="0"/>
              <a:cs typeface="Times New Roman" pitchFamily="18" charset="0"/>
            </a:endParaRPr>
          </a:p>
          <a:p>
            <a:pPr algn="just">
              <a:lnSpc>
                <a:spcPct val="115000"/>
              </a:lnSpc>
            </a:pPr>
            <a:r>
              <a:rPr lang="en-US" sz="2400">
                <a:latin typeface="Times New Roman" pitchFamily="18" charset="0"/>
                <a:cs typeface="Times New Roman" pitchFamily="18" charset="0"/>
              </a:rPr>
              <a:t>- Liên hệ với các tác giả, văn bản có mối qua hệ với chủ đề, đề tài...để thấy được nét đặc sắc của văn bản đó.</a:t>
            </a:r>
          </a:p>
          <a:p>
            <a:pPr algn="just">
              <a:lnSpc>
                <a:spcPct val="115000"/>
              </a:lnSpc>
            </a:pPr>
            <a:r>
              <a:rPr lang="en-US" sz="2400">
                <a:latin typeface="Times New Roman" pitchFamily="18" charset="0"/>
                <a:cs typeface="Times New Roman" pitchFamily="18" charset="0"/>
              </a:rPr>
              <a:t>- Cần rút ra cho mình bài học gì để vận dụng vào thực tiễn đời sống.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65238"/>
            <a:ext cx="11215688" cy="465613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60388" y="1819275"/>
            <a:ext cx="10877550" cy="3455988"/>
          </a:xfrm>
          <a:prstGeom prst="rect">
            <a:avLst/>
          </a:prstGeom>
          <a:noFill/>
          <a:ln w="9525">
            <a:noFill/>
            <a:miter lim="800000"/>
            <a:headEnd/>
            <a:tailEnd/>
          </a:ln>
        </p:spPr>
        <p:txBody>
          <a:bodyPr>
            <a:spAutoFit/>
          </a:bodyPr>
          <a:lstStyle/>
          <a:p>
            <a:pPr indent="457200" algn="just">
              <a:lnSpc>
                <a:spcPct val="115000"/>
              </a:lnSpc>
              <a:spcAft>
                <a:spcPts val="1200"/>
              </a:spcAft>
            </a:pPr>
            <a:r>
              <a:rPr lang="en-US" sz="2400" b="1">
                <a:solidFill>
                  <a:srgbClr val="0D0D0D"/>
                </a:solidFill>
                <a:latin typeface="Times New Roman" pitchFamily="18" charset="0"/>
                <a:cs typeface="Times New Roman" pitchFamily="18" charset="0"/>
              </a:rPr>
              <a:t>Vấn đề nghị luận chính của bài viết được nêu ra khái quát ở nhan đề và phần mở đầu bài viết. </a:t>
            </a:r>
            <a:r>
              <a:rPr lang="en-US" sz="2400">
                <a:solidFill>
                  <a:srgbClr val="0D0D0D"/>
                </a:solidFill>
                <a:latin typeface="Times New Roman" pitchFamily="18" charset="0"/>
                <a:cs typeface="Times New Roman" pitchFamily="18" charset="0"/>
              </a:rPr>
              <a:t>Ngay mở đầu bài viết, nhà nghiên cứu đã khái quát về chủ đề đánh giặc cứu nước là chủ đề lớn, cơ bản, xuyên suốt lịch sử văn học Việt Nam, văn học dân gian. Từ đó, tác giả nêu ra ý kiến bàn luận:  “</a:t>
            </a:r>
            <a:r>
              <a:rPr lang="en-US" sz="2400" i="1">
                <a:solidFill>
                  <a:srgbClr val="0D0D0D"/>
                </a:solidFill>
                <a:latin typeface="Times New Roman" pitchFamily="18" charset="0"/>
                <a:cs typeface="Times New Roman" pitchFamily="18" charset="0"/>
              </a:rPr>
              <a:t>Thánh Gióng</a:t>
            </a:r>
            <a:r>
              <a:rPr lang="en-US" sz="2400">
                <a:solidFill>
                  <a:srgbClr val="0D0D0D"/>
                </a:solidFill>
                <a:latin typeface="Times New Roman" pitchFamily="18" charset="0"/>
                <a:cs typeface="Times New Roman" pitchFamily="18" charset="0"/>
              </a:rPr>
              <a:t> thể hiện tập trung chủ đề đánh giặc cứu nước,  là tác phẩm hay nhất cho chủ đề”.  Cách mở đầu từ khái quát đến cụ thể để giới thiệu vấn đề chính của bài viết. Để làm sáng tỏ ý kiến nêu ra trong phần 1, người viết đã phân tích các chi tiết, sự kiện tiêu biểu của truyền thuyết </a:t>
            </a:r>
            <a:r>
              <a:rPr lang="en-US" sz="2400" i="1">
                <a:solidFill>
                  <a:srgbClr val="0D0D0D"/>
                </a:solidFill>
                <a:latin typeface="Times New Roman" pitchFamily="18" charset="0"/>
                <a:cs typeface="Times New Roman" pitchFamily="18" charset="0"/>
              </a:rPr>
              <a:t>Thánh Gióng</a:t>
            </a:r>
            <a:r>
              <a:rPr lang="en-US" sz="2400">
                <a:solidFill>
                  <a:srgbClr val="0D0D0D"/>
                </a:solidFill>
                <a:latin typeface="Times New Roman" pitchFamily="18" charset="0"/>
                <a:cs typeface="Times New Roman" pitchFamily="18" charset="0"/>
              </a:rPr>
              <a:t> ở các phần tiếp theo</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809625"/>
            <a:ext cx="11306175" cy="5081588"/>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84200" y="1371600"/>
            <a:ext cx="10928350" cy="4008438"/>
          </a:xfrm>
          <a:prstGeom prst="rect">
            <a:avLst/>
          </a:prstGeom>
          <a:noFill/>
          <a:ln w="9525">
            <a:noFill/>
            <a:miter lim="800000"/>
            <a:headEnd/>
            <a:tailEnd/>
          </a:ln>
        </p:spPr>
        <p:txBody>
          <a:bodyPr>
            <a:spAutoFit/>
          </a:bodyPr>
          <a:lstStyle/>
          <a:p>
            <a:pPr indent="457200" algn="just">
              <a:lnSpc>
                <a:spcPct val="115000"/>
              </a:lnSpc>
              <a:spcAft>
                <a:spcPts val="1000"/>
              </a:spcAft>
            </a:pPr>
            <a:r>
              <a:rPr lang="en-US" sz="2400">
                <a:solidFill>
                  <a:srgbClr val="0D0D0D"/>
                </a:solidFill>
                <a:latin typeface="Times New Roman" pitchFamily="18" charset="0"/>
                <a:cs typeface="Times New Roman" pitchFamily="18" charset="0"/>
              </a:rPr>
              <a:t>Ở các phần tiếp theo của bài viết, tác giả dựa vào trình tự các sự kiện trong truyện Thánh Gióng để làm sáng tỏ ý kiến “Thánh Gióng – tượng đài vĩnh cửu của lòng yêu nước” nhưng tác giả không kể lại các sự kiện mà chủ yếu chỉ đi sâu vào phân tích các chi tiết tiêu biểu làm sáng tỏ lòng yêu nước của Gióng. </a:t>
            </a:r>
            <a:endParaRPr lang="en-US" sz="2400">
              <a:latin typeface="Times New Roman" pitchFamily="18" charset="0"/>
              <a:cs typeface="Times New Roman" pitchFamily="18" charset="0"/>
            </a:endParaRPr>
          </a:p>
          <a:p>
            <a:pPr indent="457200" algn="just">
              <a:lnSpc>
                <a:spcPct val="115000"/>
              </a:lnSpc>
              <a:spcAft>
                <a:spcPts val="1200"/>
              </a:spcAft>
            </a:pPr>
            <a:r>
              <a:rPr lang="en-US" sz="2400" b="1">
                <a:solidFill>
                  <a:srgbClr val="0D0D0D"/>
                </a:solidFill>
                <a:latin typeface="Times New Roman" pitchFamily="18" charset="0"/>
                <a:cs typeface="Times New Roman" pitchFamily="18" charset="0"/>
              </a:rPr>
              <a:t>Ở sự kiện Gióng ra đời kì lạ, nhà nghiên cứu nhấn mạnh chi tiết mẹ </a:t>
            </a:r>
            <a:r>
              <a:rPr lang="en-US" sz="2400">
                <a:solidFill>
                  <a:srgbClr val="0D0D0D"/>
                </a:solidFill>
                <a:latin typeface="Times New Roman" pitchFamily="18" charset="0"/>
                <a:cs typeface="Times New Roman" pitchFamily="18" charset="0"/>
              </a:rPr>
              <a:t>Gióng mang thai Gióng không bình thường: ướm chân mang thai, thai 12 tháng. Tác giả còn nêu ra những sự ra đời kì lạ khác trong truyện cổ dân gian (Lê Lợi, Nguyễn Huệ). Mục đích của việc nêu ra sự ra đời kì lạ của Gióng là nhằm nhấn mạnh sự yêu mến, tôn kính với nhân vật; đặt niềm tin vào những chiến công kì lạ.</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00038" y="390525"/>
            <a:ext cx="11496675" cy="5995988"/>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74688" y="738188"/>
            <a:ext cx="10852150" cy="5308600"/>
          </a:xfrm>
          <a:prstGeom prst="rect">
            <a:avLst/>
          </a:prstGeom>
          <a:noFill/>
          <a:ln w="9525">
            <a:noFill/>
            <a:miter lim="800000"/>
            <a:headEnd/>
            <a:tailEnd/>
          </a:ln>
        </p:spPr>
        <p:txBody>
          <a:bodyPr>
            <a:spAutoFit/>
          </a:bodyPr>
          <a:lstStyle/>
          <a:p>
            <a:pPr indent="457200" algn="just">
              <a:lnSpc>
                <a:spcPct val="115000"/>
              </a:lnSpc>
              <a:spcAft>
                <a:spcPts val="1200"/>
              </a:spcAft>
            </a:pPr>
            <a:r>
              <a:rPr lang="en-US" sz="2400" b="1">
                <a:solidFill>
                  <a:srgbClr val="0D0D0D"/>
                </a:solidFill>
                <a:latin typeface="Times New Roman" pitchFamily="18" charset="0"/>
                <a:cs typeface="Times New Roman" pitchFamily="18" charset="0"/>
              </a:rPr>
              <a:t>Ở sự kiện Gióng lớn lên kì lạ, nhà nghiên cứu nhấn mạnh chi tiết </a:t>
            </a:r>
            <a:r>
              <a:rPr lang="en-US" sz="2400">
                <a:solidFill>
                  <a:srgbClr val="0D0D0D"/>
                </a:solidFill>
                <a:latin typeface="Times New Roman" pitchFamily="18" charset="0"/>
                <a:cs typeface="Times New Roman" pitchFamily="18" charset="0"/>
              </a:rPr>
              <a:t> 3 năm Gióng không nói, lần cất tiếng nói đầu tiên là tiếng nói yêu nước, cứu nước. Đó là tiếng nói không bình thường. Chi tiết  Gióng lớn nhanh, lớn bằng thức ăn, thức mặc của nhân dân nhằm thể hiện ý nghĩa sức mạnh dũng sĩ được nuôi dưỡng từ những cái bình thường, giản dị. Gióng tiêu biểu cho sức mạnh toàn dân.</a:t>
            </a:r>
            <a:endParaRPr lang="en-US" sz="2400">
              <a:latin typeface="Times New Roman" pitchFamily="18" charset="0"/>
              <a:cs typeface="Times New Roman" pitchFamily="18" charset="0"/>
            </a:endParaRPr>
          </a:p>
          <a:p>
            <a:pPr indent="457200" algn="just">
              <a:lnSpc>
                <a:spcPct val="115000"/>
              </a:lnSpc>
              <a:spcAft>
                <a:spcPts val="1200"/>
              </a:spcAft>
            </a:pPr>
            <a:r>
              <a:rPr lang="en-US" sz="2400" b="1">
                <a:solidFill>
                  <a:srgbClr val="0D0D0D"/>
                </a:solidFill>
                <a:latin typeface="Times New Roman" pitchFamily="18" charset="0"/>
                <a:cs typeface="Times New Roman" pitchFamily="18" charset="0"/>
              </a:rPr>
              <a:t>Ở sự kiện Gióng vươn vai ra trận đánh giặc, nhà nghiên cứu  nhấn mạnh ý nghĩa của s</a:t>
            </a:r>
            <a:r>
              <a:rPr lang="en-US" sz="2400">
                <a:solidFill>
                  <a:srgbClr val="0D0D0D"/>
                </a:solidFill>
                <a:latin typeface="Times New Roman" pitchFamily="18" charset="0"/>
                <a:cs typeface="Times New Roman" pitchFamily="18" charset="0"/>
              </a:rPr>
              <a:t>ự vươn vai liên quan đến mô típ truyền thống: người anh hùng phải khổng lồ về hình thể, sức mạnh, chiến công. Từ đó, tác giả khẳng định hình tượng Gióng chính là tượng đài bất hủ về sự trưởng thành, hùng khí, tinh thần trước thế nước lâm nguy.</a:t>
            </a:r>
            <a:r>
              <a:rPr lang="en-US" sz="2400" b="1">
                <a:solidFill>
                  <a:srgbClr val="0D0D0D"/>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Tác giả Bùi Mạnh Nhị cũng  đánh giá về quang cảnh ra trận của Gióng rất hùng vĩ, hoành tráng. Qua đó tác giả khẳng định tất cả sức mạnh, ý chí cộng đồng, thành tựu lao động, văn hóa được bộc lộ trong cuộc đối đầu giặc.</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14438"/>
            <a:ext cx="11410950" cy="479583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514350" y="1557338"/>
            <a:ext cx="11163300" cy="3879850"/>
          </a:xfrm>
          <a:prstGeom prst="rect">
            <a:avLst/>
          </a:prstGeom>
          <a:noFill/>
          <a:ln w="9525">
            <a:noFill/>
            <a:miter lim="800000"/>
            <a:headEnd/>
            <a:tailEnd/>
          </a:ln>
        </p:spPr>
        <p:txBody>
          <a:bodyPr>
            <a:spAutoFit/>
          </a:bodyPr>
          <a:lstStyle/>
          <a:p>
            <a:pPr indent="457200" algn="just">
              <a:lnSpc>
                <a:spcPct val="115000"/>
              </a:lnSpc>
              <a:spcAft>
                <a:spcPts val="1200"/>
              </a:spcAft>
            </a:pPr>
            <a:r>
              <a:rPr lang="en-US" sz="2400" b="1">
                <a:solidFill>
                  <a:srgbClr val="0D0D0D"/>
                </a:solidFill>
                <a:latin typeface="Times New Roman" pitchFamily="18" charset="0"/>
                <a:cs typeface="Times New Roman" pitchFamily="18" charset="0"/>
              </a:rPr>
              <a:t>Ở sự kiện Gióng bay lên trời và dấu xưa còn lại, nhà nghiên cứu đã lí giải ý nghĩa của hình tượng đẹp bậc nhất trong truyền thuyết, mang đậm yếu tố kì ảo: hình ảnh </a:t>
            </a:r>
            <a:r>
              <a:rPr lang="en-US" sz="2400">
                <a:solidFill>
                  <a:srgbClr val="0D0D0D"/>
                </a:solidFill>
                <a:latin typeface="Times New Roman" pitchFamily="18" charset="0"/>
                <a:cs typeface="Times New Roman" pitchFamily="18" charset="0"/>
              </a:rPr>
              <a:t>Gióng cưỡi ngựa bay lên trời. Theo tác giả, chi tiết này là sự ra đi phi thường của Gióng sau khi đã hoàn thành sứ mệnh đánh giặc cứu nước. Chi tiết đã thể hiện sự trân trọng, yêu mến, muốn bất tử hóa nhân vật. Đây là phần thưởng cao nhất trao tặng người anh hùng. Các chiến tích còn để lại sau chiến công của Gióng, đó là màu tre đằng ngà vàng óng do ngựa sắt phun lửa, những dấu ngựa làm thành ao hồ,.... Nhân dân kể chuyện Gióng, tổ chức Hội Gióng hằng năm. Tất cả những chứng tích ấy như muốn minh chứng câu chuyện có thật, giúp mọi người tin và giữ truyền thống dân tộc.</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00038" y="839788"/>
            <a:ext cx="11647487" cy="551656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00063" y="1211263"/>
            <a:ext cx="11191875" cy="4459287"/>
          </a:xfrm>
          <a:prstGeom prst="rect">
            <a:avLst/>
          </a:prstGeom>
          <a:noFill/>
          <a:ln w="9525">
            <a:noFill/>
            <a:miter lim="800000"/>
            <a:headEnd/>
            <a:tailEnd/>
          </a:ln>
        </p:spPr>
        <p:txBody>
          <a:bodyPr>
            <a:spAutoFit/>
          </a:bodyPr>
          <a:lstStyle/>
          <a:p>
            <a:pPr indent="457200" algn="just">
              <a:lnSpc>
                <a:spcPct val="115000"/>
              </a:lnSpc>
              <a:spcAft>
                <a:spcPts val="1200"/>
              </a:spcAft>
            </a:pPr>
            <a:r>
              <a:rPr lang="en-US" sz="2400" b="1">
                <a:solidFill>
                  <a:srgbClr val="0D0D0D"/>
                </a:solidFill>
                <a:latin typeface="Times New Roman" pitchFamily="18" charset="0"/>
                <a:cs typeface="Times New Roman" pitchFamily="18" charset="0"/>
              </a:rPr>
              <a:t>Qua bài viết, tác giả Bùi Mạnh Nhị đã thể hiện niềm yêu mến, say mê tìm tòi, khám phá và giải mã những giá trị văn học dân gian. Ông đã phát biểu quan niệm của nhân dân về hình mẫu người anh hùng, về sức mạnh đoàn kết dân tộc trong chống giặc ngoại xâm, từ đó ca ngợi truyền thống yêu nước của dân tộc.</a:t>
            </a:r>
            <a:endParaRPr lang="en-US" sz="2400">
              <a:latin typeface="Times New Roman" pitchFamily="18" charset="0"/>
              <a:cs typeface="Times New Roman" pitchFamily="18" charset="0"/>
            </a:endParaRPr>
          </a:p>
          <a:p>
            <a:pPr indent="457200" algn="just">
              <a:lnSpc>
                <a:spcPct val="115000"/>
              </a:lnSpc>
              <a:spcAft>
                <a:spcPts val="1200"/>
              </a:spcAft>
            </a:pPr>
            <a:r>
              <a:rPr lang="en-US" sz="2400">
                <a:solidFill>
                  <a:srgbClr val="0D0D0D"/>
                </a:solidFill>
                <a:latin typeface="Times New Roman" pitchFamily="18" charset="0"/>
                <a:cs typeface="Times New Roman" pitchFamily="18" charset="0"/>
              </a:rPr>
              <a:t>Như vậy, bằng hệ thống lí lẽ và dẫn chứng sắc bén, thuyết phục, văn bản Thánh Gióng - tượng đài vĩnh cửu của lòng yêu nước (Bùi Mạnh Nhị)  đã chứng minh rằng truyện truyền thuyết Thánh Gióng là một tác phẩm thành công, tiêu biểu viết về lòng yêu nước của dân tộc. Bài viết </a:t>
            </a:r>
            <a:r>
              <a:rPr lang="en-US" sz="2400" b="1" i="1">
                <a:solidFill>
                  <a:srgbClr val="0D0D0D"/>
                </a:solidFill>
                <a:latin typeface="Times New Roman" pitchFamily="18" charset="0"/>
                <a:cs typeface="Times New Roman" pitchFamily="18" charset="0"/>
              </a:rPr>
              <a:t>Thánh Gióng - tượng đài vĩnh cửu của lòng yêu nước</a:t>
            </a:r>
            <a:r>
              <a:rPr lang="en-US" sz="2400" b="1">
                <a:solidFill>
                  <a:srgbClr val="0D0D0D"/>
                </a:solidFill>
                <a:latin typeface="Times New Roman" pitchFamily="18" charset="0"/>
                <a:cs typeface="Times New Roman" pitchFamily="18" charset="0"/>
              </a:rPr>
              <a:t> giúp người đọc thêm hiểu và yêu mến các giá trị của văn học dân gian,</a:t>
            </a:r>
            <a:r>
              <a:rPr lang="en-US" sz="2400" b="1" i="1">
                <a:solidFill>
                  <a:srgbClr val="0D0D0D"/>
                </a:solidFill>
                <a:latin typeface="Times New Roman" pitchFamily="18" charset="0"/>
                <a:cs typeface="Times New Roman" pitchFamily="18" charset="0"/>
              </a:rPr>
              <a:t> biết </a:t>
            </a:r>
            <a:r>
              <a:rPr lang="en-US" sz="2400" b="1">
                <a:solidFill>
                  <a:srgbClr val="0D0D0D"/>
                </a:solidFill>
                <a:latin typeface="Times New Roman" pitchFamily="18" charset="0"/>
                <a:cs typeface="Times New Roman" pitchFamily="18" charset="0"/>
              </a:rPr>
              <a:t>lưu giữ và phát huy giá trị của các sáng tác văn học dân gian trong cuộc sống.</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68325" y="396875"/>
            <a:ext cx="4513263"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5" name="Rounded Rectangle 10"/>
          <p:cNvSpPr>
            <a:spLocks noChangeArrowheads="1"/>
          </p:cNvSpPr>
          <p:nvPr/>
        </p:nvSpPr>
        <p:spPr bwMode="auto">
          <a:xfrm>
            <a:off x="568325" y="1284288"/>
            <a:ext cx="11318875" cy="287337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79875" name="TextBox 5"/>
          <p:cNvSpPr txBox="1">
            <a:spLocks noChangeArrowheads="1"/>
          </p:cNvSpPr>
          <p:nvPr/>
        </p:nvSpPr>
        <p:spPr bwMode="auto">
          <a:xfrm>
            <a:off x="693738" y="525463"/>
            <a:ext cx="6092825"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sym typeface="Wingdings" pitchFamily="2" charset="2"/>
              </a:rPr>
              <a:t></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ĐỀ ĐỌC HIỂU CỦNG CỐ</a:t>
            </a:r>
            <a:endParaRPr lang="en-US" sz="2400">
              <a:latin typeface="Calibri" pitchFamily="34" charset="0"/>
            </a:endParaRPr>
          </a:p>
        </p:txBody>
      </p:sp>
      <p:sp>
        <p:nvSpPr>
          <p:cNvPr id="79876" name="TextBox 6"/>
          <p:cNvSpPr txBox="1">
            <a:spLocks noChangeArrowheads="1"/>
          </p:cNvSpPr>
          <p:nvPr/>
        </p:nvSpPr>
        <p:spPr bwMode="auto">
          <a:xfrm>
            <a:off x="631825" y="1803400"/>
            <a:ext cx="11193463" cy="1892300"/>
          </a:xfrm>
          <a:prstGeom prst="rect">
            <a:avLst/>
          </a:prstGeom>
          <a:noFill/>
          <a:ln w="9525">
            <a:noFill/>
            <a:miter lim="800000"/>
            <a:headEnd/>
            <a:tailEnd/>
          </a:ln>
        </p:spPr>
        <p:txBody>
          <a:bodyPr>
            <a:spAutoFit/>
          </a:bodyPr>
          <a:lstStyle/>
          <a:p>
            <a:pPr indent="457200" algn="just">
              <a:lnSpc>
                <a:spcPct val="115000"/>
              </a:lnSpc>
              <a:spcAft>
                <a:spcPts val="1000"/>
              </a:spcAft>
            </a:pPr>
            <a:r>
              <a:rPr lang="en-US" sz="2400" b="1" dirty="0" err="1">
                <a:solidFill>
                  <a:srgbClr val="0D0D0D"/>
                </a:solidFill>
                <a:latin typeface="Times New Roman" pitchFamily="18" charset="0"/>
                <a:cs typeface="Times New Roman" pitchFamily="18" charset="0"/>
              </a:rPr>
              <a:t>Đọc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đoạn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văn</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sau</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và</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trả</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lời</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các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câu</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hỏi</a:t>
            </a:r>
            <a:r>
              <a:rPr lang="en-US" sz="2400" b="1" dirty="0">
                <a:solidFill>
                  <a:srgbClr val="0D0D0D"/>
                </a:solidFill>
                <a:latin typeface="Times New Roman" pitchFamily="18" charset="0"/>
                <a:cs typeface="Times New Roman" pitchFamily="18" charset="0"/>
              </a:rPr>
              <a:t>:</a:t>
            </a:r>
            <a:endParaRPr lang="en-US" sz="2400" dirty="0">
              <a:latin typeface="Calibri" pitchFamily="34" charset="0"/>
              <a:cs typeface="Times New Roman" pitchFamily="18" charset="0"/>
            </a:endParaRPr>
          </a:p>
          <a:p>
            <a:pPr indent="457200" algn="just">
              <a:lnSpc>
                <a:spcPct val="115000"/>
              </a:lnSpc>
              <a:spcAft>
                <a:spcPts val="1000"/>
              </a:spcAft>
            </a:pPr>
            <a:r>
              <a:rPr lang="en-US" sz="2400" dirty="0">
                <a:solidFill>
                  <a:srgbClr val="0D0D0D"/>
                </a:solidFill>
                <a:latin typeface="Times New Roman" pitchFamily="18" charset="0"/>
                <a:cs typeface="Times New Roman" pitchFamily="18" charset="0"/>
              </a:rPr>
              <a:t>“(1) </a:t>
            </a:r>
            <a:r>
              <a:rPr lang="en-US" sz="2400" dirty="0" err="1">
                <a:solidFill>
                  <a:srgbClr val="0D0D0D"/>
                </a:solidFill>
                <a:latin typeface="Times New Roman" pitchFamily="18" charset="0"/>
                <a:cs typeface="Times New Roman" pitchFamily="18" charset="0"/>
              </a:rPr>
              <a:t>Chủ</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đề</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đánh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giặc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cứu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nước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chủ</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đề</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lớn</a:t>
            </a:r>
            <a:r>
              <a:rPr lang="en-US" sz="2400" dirty="0">
                <a:solidFill>
                  <a:srgbClr val="0D0D0D"/>
                </a:solidFill>
                <a:latin typeface="Times New Roman" pitchFamily="18" charset="0"/>
                <a:cs typeface="Times New Roman" pitchFamily="18" charset="0"/>
              </a:rPr>
              <a:t>, co </a:t>
            </a:r>
            <a:r>
              <a:rPr lang="en-US" sz="2400" dirty="0" err="1">
                <a:solidFill>
                  <a:srgbClr val="0D0D0D"/>
                </a:solidFill>
                <a:latin typeface="Times New Roman" pitchFamily="18" charset="0"/>
                <a:cs typeface="Times New Roman" pitchFamily="18" charset="0"/>
              </a:rPr>
              <a:t>bản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xuyên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suốt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lịch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sử</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văn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học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Việt</a:t>
            </a:r>
            <a:r>
              <a:rPr lang="en-US" sz="2400" dirty="0">
                <a:solidFill>
                  <a:srgbClr val="0D0D0D"/>
                </a:solidFill>
                <a:latin typeface="Times New Roman" pitchFamily="18" charset="0"/>
                <a:cs typeface="Times New Roman" pitchFamily="18" charset="0"/>
              </a:rPr>
              <a:t> Nam </a:t>
            </a:r>
            <a:r>
              <a:rPr lang="en-US" sz="2400" dirty="0" err="1">
                <a:solidFill>
                  <a:srgbClr val="0D0D0D"/>
                </a:solidFill>
                <a:latin typeface="Times New Roman" pitchFamily="18" charset="0"/>
                <a:cs typeface="Times New Roman" pitchFamily="18" charset="0"/>
              </a:rPr>
              <a:t>nói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chung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văn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học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dân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gian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Việt</a:t>
            </a:r>
            <a:r>
              <a:rPr lang="en-US" sz="2400" dirty="0">
                <a:solidFill>
                  <a:srgbClr val="0D0D0D"/>
                </a:solidFill>
                <a:latin typeface="Times New Roman" pitchFamily="18" charset="0"/>
                <a:cs typeface="Times New Roman" pitchFamily="18" charset="0"/>
              </a:rPr>
              <a:t> Nam </a:t>
            </a:r>
            <a:r>
              <a:rPr lang="en-US" sz="2400" dirty="0" err="1">
                <a:solidFill>
                  <a:srgbClr val="0D0D0D"/>
                </a:solidFill>
                <a:latin typeface="Times New Roman" pitchFamily="18" charset="0"/>
                <a:cs typeface="Times New Roman" pitchFamily="18" charset="0"/>
              </a:rPr>
              <a:t>nói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riêng</a:t>
            </a:r>
            <a:r>
              <a:rPr lang="en-US" sz="2400"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Thánh</a:t>
            </a:r>
            <a:r>
              <a:rPr lang="en-US" sz="2400" i="1" dirty="0">
                <a:solidFill>
                  <a:srgbClr val="0D0D0D"/>
                </a:solidFill>
                <a:latin typeface="Times New Roman" pitchFamily="18" charset="0"/>
                <a:cs typeface="Times New Roman" pitchFamily="18" charset="0"/>
              </a:rPr>
              <a:t> </a:t>
            </a:r>
            <a:r>
              <a:rPr lang="en-US" sz="2400" i="1" dirty="0" err="1">
                <a:solidFill>
                  <a:srgbClr val="0D0D0D"/>
                </a:solidFill>
                <a:latin typeface="Times New Roman" pitchFamily="18" charset="0"/>
                <a:cs typeface="Times New Roman" pitchFamily="18" charset="0"/>
              </a:rPr>
              <a:t>Gióng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thể</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hiện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tập</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trung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chủ</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đề</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đánh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giặc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cứu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nước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thuộc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loại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tác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phẩm</a:t>
            </a:r>
            <a:r>
              <a:rPr lang="en-US" sz="2400" dirty="0">
                <a:solidFill>
                  <a:srgbClr val="0D0D0D"/>
                </a:solidFill>
                <a:latin typeface="Times New Roman" pitchFamily="18" charset="0"/>
                <a:cs typeface="Times New Roman" pitchFamily="18" charset="0"/>
              </a:rPr>
              <a:t> hay </a:t>
            </a:r>
            <a:r>
              <a:rPr lang="en-US" sz="2400" dirty="0" err="1">
                <a:solidFill>
                  <a:srgbClr val="0D0D0D"/>
                </a:solidFill>
                <a:latin typeface="Times New Roman" pitchFamily="18" charset="0"/>
                <a:cs typeface="Times New Roman" pitchFamily="18" charset="0"/>
              </a:rPr>
              <a:t>nhất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chủ</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đề</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này</a:t>
            </a:r>
            <a:r>
              <a:rPr lang="en-US" sz="2400" dirty="0">
                <a:solidFill>
                  <a:srgbClr val="0D0D0D"/>
                </a:solidFill>
                <a:latin typeface="Times New Roman" pitchFamily="18" charset="0"/>
                <a:cs typeface="Times New Roman" pitchFamily="18" charset="0"/>
              </a:rPr>
              <a:t>.</a:t>
            </a:r>
            <a:endParaRPr lang="en-US" sz="2400" dirty="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823913"/>
            <a:ext cx="11080750" cy="521652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a:extLst/>
          </p:cNvPr>
          <p:cNvSpPr txBox="1"/>
          <p:nvPr/>
        </p:nvSpPr>
        <p:spPr>
          <a:xfrm>
            <a:off x="415925" y="1279525"/>
            <a:ext cx="10961688" cy="4008438"/>
          </a:xfrm>
          <a:prstGeom prst="rect">
            <a:avLst/>
          </a:prstGeom>
          <a:noFill/>
        </p:spPr>
        <p:txBody>
          <a:bodyPr>
            <a:spAutoFit/>
          </a:bodyPr>
          <a:lstStyle/>
          <a:p>
            <a:pPr marL="342900" indent="-342900" algn="just">
              <a:lnSpc>
                <a:spcPct val="115000"/>
              </a:lnSpc>
              <a:spcAft>
                <a:spcPts val="1000"/>
              </a:spcAft>
              <a:buFont typeface="Calibri Light"/>
              <a:buAutoNum type="arabicParenBoth" startAt="2"/>
            </a:pPr>
            <a:r>
              <a:rPr lang="en-US" sz="2400" b="1">
                <a:solidFill>
                  <a:srgbClr val="0D0D0D"/>
                </a:solidFill>
                <a:latin typeface="Times New Roman" pitchFamily="18" charset="0"/>
                <a:cs typeface="Times New Roman" pitchFamily="18" charset="0"/>
              </a:rPr>
              <a:t>Gióng ra đời kì lạ</a:t>
            </a:r>
            <a:endParaRPr lang="en-US" sz="2400">
              <a:latin typeface="Times New Roman" pitchFamily="18" charset="0"/>
              <a:cs typeface="Times New Roman" pitchFamily="18" charset="0"/>
            </a:endParaRPr>
          </a:p>
          <a:p>
            <a:pPr marL="342900" indent="-342900" algn="just">
              <a:lnSpc>
                <a:spcPct val="115000"/>
              </a:lnSpc>
              <a:spcAft>
                <a:spcPts val="1000"/>
              </a:spcAft>
            </a:pPr>
            <a:r>
              <a:rPr lang="en-US" sz="2400">
                <a:solidFill>
                  <a:srgbClr val="0D0D0D"/>
                </a:solidFill>
                <a:latin typeface="Times New Roman" pitchFamily="18" charset="0"/>
                <a:cs typeface="Times New Roman" pitchFamily="18" charset="0"/>
              </a:rPr>
              <a:t>Mẹ Gióng có thai Gióng không bình thường. Bà ướm chân mình vào vết chân khổng lồ rồi mang thai, lại có thai không phải chín tháng mười ngày mà mười hai tháng. Sự sinh nở thần kì, ta vẫn thấy trong truyện cổ dân gian. Chẳng hạn, truyện dân gian kể, lúc Lê Lợi sinh ra có ánh sáng đỏ đầy nhà, mùi hương lạ khắp xóm; còn Nguyễn Huệ, khi ra đời, có hai con hổ chầu hai bên. Những chi tiết hoang đường kể về Gióng như thể là cách dân gian tưởng tượng ra để nhân vật của mình trở thành phi thường. Nhân dân muốn tạo những nét kì lạ, biểu hiện niềm yêu mến, sự tôn kính với nhân vật và tin rằng nhân vật đã ra đời kì lạ thì tất cũng lập chiến công kì lạ.[…]</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44488" y="479425"/>
            <a:ext cx="11542712" cy="617696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a:extLst/>
          </p:cNvPr>
          <p:cNvSpPr txBox="1"/>
          <p:nvPr/>
        </p:nvSpPr>
        <p:spPr>
          <a:xfrm>
            <a:off x="509588" y="606425"/>
            <a:ext cx="11337925" cy="1885950"/>
          </a:xfrm>
          <a:prstGeom prst="rect">
            <a:avLst/>
          </a:prstGeom>
          <a:noFill/>
        </p:spPr>
        <p:txBody>
          <a:bodyPr>
            <a:spAutoFit/>
          </a:bodyPr>
          <a:lstStyle/>
          <a:p>
            <a:pPr algn="just">
              <a:lnSpc>
                <a:spcPct val="115000"/>
              </a:lnSpc>
              <a:spcAft>
                <a:spcPts val="1000"/>
              </a:spcAft>
            </a:pPr>
            <a:r>
              <a:rPr lang="en-US" sz="2400" b="1">
                <a:solidFill>
                  <a:srgbClr val="0D0D0D"/>
                </a:solidFill>
                <a:latin typeface="Times New Roman" pitchFamily="18" charset="0"/>
                <a:cs typeface="Times New Roman" pitchFamily="18" charset="0"/>
              </a:rPr>
              <a:t>(3) Gióng lớn lên cũng kì lạ</a:t>
            </a:r>
            <a:endParaRPr lang="en-US" sz="2400">
              <a:latin typeface="Times New Roman" pitchFamily="18" charset="0"/>
              <a:cs typeface="Times New Roman" pitchFamily="18" charset="0"/>
            </a:endParaRPr>
          </a:p>
          <a:p>
            <a:pPr algn="just">
              <a:lnSpc>
                <a:spcPct val="115000"/>
              </a:lnSpc>
              <a:spcAft>
                <a:spcPts val="1000"/>
              </a:spcAft>
            </a:pPr>
            <a:r>
              <a:rPr lang="en-US" sz="2400">
                <a:solidFill>
                  <a:srgbClr val="0D0D0D"/>
                </a:solidFill>
                <a:latin typeface="Times New Roman" pitchFamily="18" charset="0"/>
                <a:cs typeface="Times New Roman" pitchFamily="18" charset="0"/>
              </a:rPr>
              <a:t>Ba năm, Gióng không nói không cười, chỉ nằm im lặng. Nhưng bắt đầu cất lên tiếng nói thì đó là tiếng nói yêu nước, cứu nước. Tiếng nói ấy không phải là tiếng nói bình thường […].</a:t>
            </a:r>
            <a:endParaRPr lang="en-US" sz="2400">
              <a:latin typeface="Times New Roman" pitchFamily="18" charset="0"/>
              <a:cs typeface="Times New Roman" pitchFamily="18" charset="0"/>
            </a:endParaRPr>
          </a:p>
        </p:txBody>
      </p:sp>
      <p:sp>
        <p:nvSpPr>
          <p:cNvPr id="7" name="TextBox 6">
            <a:extLst/>
          </p:cNvPr>
          <p:cNvSpPr txBox="1"/>
          <p:nvPr/>
        </p:nvSpPr>
        <p:spPr>
          <a:xfrm>
            <a:off x="344488" y="2492375"/>
            <a:ext cx="11503025" cy="4010025"/>
          </a:xfrm>
          <a:prstGeom prst="rect">
            <a:avLst/>
          </a:prstGeom>
          <a:noFill/>
        </p:spPr>
        <p:txBody>
          <a:bodyPr>
            <a:spAutoFit/>
          </a:bodyPr>
          <a:lstStyle/>
          <a:p>
            <a:pPr indent="457200" algn="just">
              <a:lnSpc>
                <a:spcPct val="115000"/>
              </a:lnSpc>
              <a:spcAft>
                <a:spcPts val="1000"/>
              </a:spcAft>
            </a:pPr>
            <a:r>
              <a:rPr lang="en-US" sz="2400">
                <a:solidFill>
                  <a:srgbClr val="0D0D0D"/>
                </a:solidFill>
                <a:latin typeface="Times New Roman" pitchFamily="18" charset="0"/>
                <a:cs typeface="Times New Roman" pitchFamily="18" charset="0"/>
              </a:rPr>
              <a:t>Gióng lớn nhanh như thổi, “cơm ăn mấy cũng không no, áo vừa mặc đã căng đứt chỉ”. […]Gióng lớn lên bằng những thức ăn, thức mặc của nhân dân. Sức mạnh dũng sĩ của Gióng được nuôi dưỡng từ những cái bình thường, giản di. Tất cả dân làng đùm bọc, nuôi náng. “Nhân dân ta rất yêu nước, ai cũng monh Gióng lớn nhanh đánh giặc cứu nước.  Gióng đâu còn là con chỉ của một bà mẹ, mà là con của mọi người, của nhân dân. Một người cứu nước sao đặng? Phải toàn dân góp phần chuẩn bị cho sức mạnh đánh giặc. Có vậy, khả năng đánh giặc, cứu nước mới lớn lên mau chóng. Gióng tiêu biểu cho sức mạnh toàn dân đó” (Lê Trí Viễn).[…] ”.</a:t>
            </a:r>
            <a:endParaRPr lang="en-US" sz="2400">
              <a:latin typeface="Times New Roman" pitchFamily="18" charset="0"/>
              <a:cs typeface="Times New Roman" pitchFamily="18" charset="0"/>
            </a:endParaRPr>
          </a:p>
          <a:p>
            <a:pPr indent="457200" algn="just">
              <a:lnSpc>
                <a:spcPct val="115000"/>
              </a:lnSpc>
              <a:spcAft>
                <a:spcPts val="1000"/>
              </a:spcAft>
            </a:pPr>
            <a:r>
              <a:rPr lang="en-US" sz="2400" i="1">
                <a:solidFill>
                  <a:srgbClr val="0D0D0D"/>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Trích</a:t>
            </a:r>
            <a:r>
              <a:rPr lang="en-US" sz="2400" i="1">
                <a:solidFill>
                  <a:srgbClr val="0D0D0D"/>
                </a:solidFill>
                <a:latin typeface="Times New Roman" pitchFamily="18" charset="0"/>
                <a:cs typeface="Times New Roman" pitchFamily="18" charset="0"/>
              </a:rPr>
              <a:t> Thánh Gióng – tượng đài vĩnh cửu của lòng yêu nước, </a:t>
            </a:r>
            <a:r>
              <a:rPr lang="en-US" sz="2400">
                <a:solidFill>
                  <a:srgbClr val="0D0D0D"/>
                </a:solidFill>
                <a:latin typeface="Times New Roman" pitchFamily="18" charset="0"/>
                <a:cs typeface="Times New Roman" pitchFamily="18" charset="0"/>
              </a:rPr>
              <a:t>Bùi Mạnh Nhị</a:t>
            </a:r>
            <a:r>
              <a:rPr lang="en-US" sz="2400" i="1">
                <a:solidFill>
                  <a:srgbClr val="0D0D0D"/>
                </a:solidFill>
                <a:latin typeface="Times New Roman" pitchFamily="18" charset="0"/>
                <a:cs typeface="Times New Roman" pitchFamily="18" charset="0"/>
              </a:rPr>
              <a:t>)</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58787" y="1130300"/>
            <a:ext cx="11322050" cy="341471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496887" y="1301751"/>
            <a:ext cx="11283950" cy="2998788"/>
          </a:xfrm>
          <a:prstGeom prst="rect">
            <a:avLst/>
          </a:prstGeom>
          <a:noFill/>
          <a:ln w="9525">
            <a:noFill/>
            <a:miter lim="800000"/>
            <a:headEnd/>
            <a:tailEnd/>
          </a:ln>
        </p:spPr>
        <p:txBody>
          <a:bodyPr>
            <a:spAutoFit/>
          </a:bodyPr>
          <a:lstStyle/>
          <a:p>
            <a:pPr algn="just">
              <a:lnSpc>
                <a:spcPct val="115000"/>
              </a:lnSpc>
              <a:spcAft>
                <a:spcPts val="1000"/>
              </a:spcAft>
            </a:pPr>
            <a:r>
              <a:rPr lang="en-US" sz="2400" b="1" dirty="0" err="1">
                <a:solidFill>
                  <a:srgbClr val="0D0D0D"/>
                </a:solidFill>
                <a:latin typeface="Times New Roman" pitchFamily="18" charset="0"/>
                <a:cs typeface="Times New Roman" pitchFamily="18" charset="0"/>
              </a:rPr>
              <a:t>Câu</a:t>
            </a:r>
            <a:r>
              <a:rPr lang="en-US" sz="2400" b="1" dirty="0">
                <a:solidFill>
                  <a:srgbClr val="0D0D0D"/>
                </a:solidFill>
                <a:latin typeface="Times New Roman" pitchFamily="18" charset="0"/>
                <a:cs typeface="Times New Roman" pitchFamily="18" charset="0"/>
              </a:rPr>
              <a:t> 1.</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Chép</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lại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câu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văn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nêu</a:t>
            </a:r>
            <a:r>
              <a:rPr lang="en-US" sz="2400" dirty="0">
                <a:solidFill>
                  <a:srgbClr val="0D0D0D"/>
                </a:solidFill>
                <a:latin typeface="Times New Roman" pitchFamily="18" charset="0"/>
                <a:cs typeface="Times New Roman" pitchFamily="18" charset="0"/>
              </a:rPr>
              <a:t> ý </a:t>
            </a:r>
            <a:r>
              <a:rPr lang="en-US" sz="2400" dirty="0" err="1">
                <a:solidFill>
                  <a:srgbClr val="0D0D0D"/>
                </a:solidFill>
                <a:latin typeface="Times New Roman" pitchFamily="18" charset="0"/>
                <a:cs typeface="Times New Roman" pitchFamily="18" charset="0"/>
              </a:rPr>
              <a:t>chính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cả</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đoạn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trích</a:t>
            </a:r>
            <a:r>
              <a:rPr lang="en-US" sz="2400"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lnSpc>
                <a:spcPct val="115000"/>
              </a:lnSpc>
              <a:spcAft>
                <a:spcPts val="1000"/>
              </a:spcAft>
            </a:pPr>
            <a:r>
              <a:rPr lang="en-US" sz="2400" b="1" dirty="0" err="1">
                <a:solidFill>
                  <a:srgbClr val="0D0D0D"/>
                </a:solidFill>
                <a:latin typeface="Times New Roman" pitchFamily="18" charset="0"/>
                <a:cs typeface="Times New Roman" pitchFamily="18" charset="0"/>
              </a:rPr>
              <a:t>Câu</a:t>
            </a:r>
            <a:r>
              <a:rPr lang="en-US" sz="2400" b="1" dirty="0">
                <a:solidFill>
                  <a:srgbClr val="0D0D0D"/>
                </a:solidFill>
                <a:latin typeface="Times New Roman" pitchFamily="18" charset="0"/>
                <a:cs typeface="Times New Roman" pitchFamily="18" charset="0"/>
              </a:rPr>
              <a:t> 2</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Chỉ</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ra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và</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nêu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tác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dụng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dấu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chấm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phẩy</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trong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phần</a:t>
            </a:r>
            <a:r>
              <a:rPr lang="en-US" sz="2400" dirty="0">
                <a:solidFill>
                  <a:srgbClr val="0D0D0D"/>
                </a:solidFill>
                <a:latin typeface="Times New Roman" pitchFamily="18" charset="0"/>
                <a:cs typeface="Times New Roman" pitchFamily="18" charset="0"/>
              </a:rPr>
              <a:t> (2)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đoạn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trích</a:t>
            </a:r>
            <a:r>
              <a:rPr lang="en-US" sz="2400"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lnSpc>
                <a:spcPct val="115000"/>
              </a:lnSpc>
              <a:spcAft>
                <a:spcPts val="1000"/>
              </a:spcAft>
            </a:pPr>
            <a:r>
              <a:rPr lang="en-US" sz="2400" b="1" dirty="0" err="1">
                <a:solidFill>
                  <a:srgbClr val="0D0D0D"/>
                </a:solidFill>
                <a:latin typeface="Times New Roman" pitchFamily="18" charset="0"/>
                <a:cs typeface="Times New Roman" pitchFamily="18" charset="0"/>
              </a:rPr>
              <a:t>Câu</a:t>
            </a:r>
            <a:r>
              <a:rPr lang="en-US" sz="2400" b="1" dirty="0">
                <a:solidFill>
                  <a:srgbClr val="0D0D0D"/>
                </a:solidFill>
                <a:latin typeface="Times New Roman" pitchFamily="18" charset="0"/>
                <a:cs typeface="Times New Roman" pitchFamily="18" charset="0"/>
              </a:rPr>
              <a:t> 3.</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Chỉ</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ra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tác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dụng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việc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trích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dẫn</a:t>
            </a:r>
            <a:r>
              <a:rPr lang="en-US" sz="2400" dirty="0">
                <a:solidFill>
                  <a:srgbClr val="0D0D0D"/>
                </a:solidFill>
                <a:latin typeface="Times New Roman" pitchFamily="18" charset="0"/>
                <a:cs typeface="Times New Roman" pitchFamily="18" charset="0"/>
              </a:rPr>
              <a:t> ý </a:t>
            </a:r>
            <a:r>
              <a:rPr lang="en-US" sz="2400" dirty="0" err="1">
                <a:solidFill>
                  <a:srgbClr val="0D0D0D"/>
                </a:solidFill>
                <a:latin typeface="Times New Roman" pitchFamily="18" charset="0"/>
                <a:cs typeface="Times New Roman" pitchFamily="18" charset="0"/>
              </a:rPr>
              <a:t>kiến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Lê</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Trí</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Viễn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trong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phần</a:t>
            </a:r>
            <a:r>
              <a:rPr lang="en-US" sz="2400" dirty="0">
                <a:solidFill>
                  <a:srgbClr val="0D0D0D"/>
                </a:solidFill>
                <a:latin typeface="Times New Roman" pitchFamily="18" charset="0"/>
                <a:cs typeface="Times New Roman" pitchFamily="18" charset="0"/>
              </a:rPr>
              <a:t> (3)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đoạn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trích</a:t>
            </a:r>
            <a:r>
              <a:rPr lang="en-US" sz="2400" dirty="0">
                <a:solidFill>
                  <a:srgbClr val="0D0D0D"/>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lnSpc>
                <a:spcPct val="115000"/>
              </a:lnSpc>
              <a:spcAft>
                <a:spcPts val="1000"/>
              </a:spcAft>
            </a:pPr>
            <a:r>
              <a:rPr lang="en-US" sz="2400" b="1" dirty="0" err="1">
                <a:solidFill>
                  <a:srgbClr val="0D0D0D"/>
                </a:solidFill>
                <a:latin typeface="Times New Roman" pitchFamily="18" charset="0"/>
                <a:cs typeface="Times New Roman" pitchFamily="18" charset="0"/>
              </a:rPr>
              <a:t>Câu</a:t>
            </a:r>
            <a:r>
              <a:rPr lang="en-US" sz="2400" b="1" dirty="0">
                <a:solidFill>
                  <a:srgbClr val="0D0D0D"/>
                </a:solidFill>
                <a:latin typeface="Times New Roman" pitchFamily="18" charset="0"/>
                <a:cs typeface="Times New Roman" pitchFamily="18" charset="0"/>
              </a:rPr>
              <a:t> 4.</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Em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hãy</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rút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ra</a:t>
            </a:r>
            <a:r>
              <a:rPr lang="en-US" sz="2400" dirty="0">
                <a:solidFill>
                  <a:srgbClr val="0D0D0D"/>
                </a:solidFill>
                <a:latin typeface="Times New Roman" pitchFamily="18" charset="0"/>
                <a:cs typeface="Times New Roman" pitchFamily="18" charset="0"/>
              </a:rPr>
              <a:t> ý </a:t>
            </a:r>
            <a:r>
              <a:rPr lang="en-US" sz="2400" dirty="0" err="1">
                <a:solidFill>
                  <a:srgbClr val="0D0D0D"/>
                </a:solidFill>
                <a:latin typeface="Times New Roman" pitchFamily="18" charset="0"/>
                <a:cs typeface="Times New Roman" pitchFamily="18" charset="0"/>
              </a:rPr>
              <a:t>nghĩa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của</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việc</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tìm</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hiểu</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truyền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thuyết</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Thánh</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Gióng</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với</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bản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thân</a:t>
            </a:r>
            <a:r>
              <a:rPr lang="en-US" sz="2400" dirty="0">
                <a:solidFill>
                  <a:srgbClr val="0D0D0D"/>
                </a:solidFill>
                <a:latin typeface="Times New Roman" pitchFamily="18" charset="0"/>
                <a:cs typeface="Times New Roman" pitchFamily="18" charset="0"/>
              </a:rPr>
              <a:t> </a:t>
            </a:r>
            <a:r>
              <a:rPr lang="en-US" sz="2400" dirty="0" err="1">
                <a:solidFill>
                  <a:srgbClr val="0D0D0D"/>
                </a:solidFill>
                <a:latin typeface="Times New Roman" pitchFamily="18" charset="0"/>
                <a:cs typeface="Times New Roman" pitchFamily="18" charset="0"/>
              </a:rPr>
              <a:t>em</a:t>
            </a:r>
            <a:r>
              <a:rPr lang="en-US" sz="2400" dirty="0">
                <a:solidFill>
                  <a:srgbClr val="0D0D0D"/>
                </a:solidFill>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14363" y="682625"/>
            <a:ext cx="11182350" cy="564356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a:extLst/>
          </p:cNvPr>
          <p:cNvSpPr txBox="1"/>
          <p:nvPr/>
        </p:nvSpPr>
        <p:spPr>
          <a:xfrm>
            <a:off x="788988" y="892175"/>
            <a:ext cx="10834687" cy="5073650"/>
          </a:xfrm>
          <a:prstGeom prst="rect">
            <a:avLst/>
          </a:prstGeom>
          <a:noFill/>
        </p:spPr>
        <p:txBody>
          <a:bodyPr>
            <a:spAutoFit/>
          </a:bodyPr>
          <a:lstStyle/>
          <a:p>
            <a:pPr algn="ctr">
              <a:lnSpc>
                <a:spcPct val="115000"/>
              </a:lnSpc>
              <a:spcAft>
                <a:spcPts val="1200"/>
              </a:spcAft>
            </a:pPr>
            <a:r>
              <a:rPr lang="en-US" sz="2400">
                <a:solidFill>
                  <a:srgbClr val="FF0000"/>
                </a:solidFill>
                <a:latin typeface="Times New Roman" pitchFamily="18" charset="0"/>
                <a:cs typeface="Times New Roman" pitchFamily="18" charset="0"/>
              </a:rPr>
              <a:t>Gợi ý trả lời</a:t>
            </a:r>
            <a:endParaRPr lang="en-US" sz="2400">
              <a:latin typeface="Times New Roman" pitchFamily="18" charset="0"/>
              <a:cs typeface="Times New Roman" pitchFamily="18" charset="0"/>
            </a:endParaRPr>
          </a:p>
          <a:p>
            <a:pPr algn="just">
              <a:lnSpc>
                <a:spcPct val="115000"/>
              </a:lnSpc>
              <a:spcAft>
                <a:spcPts val="1200"/>
              </a:spcAft>
            </a:pPr>
            <a:r>
              <a:rPr lang="en-US" sz="2400" b="1">
                <a:solidFill>
                  <a:srgbClr val="0D0D0D"/>
                </a:solidFill>
                <a:latin typeface="Times New Roman" pitchFamily="18" charset="0"/>
                <a:cs typeface="Times New Roman" pitchFamily="18" charset="0"/>
              </a:rPr>
              <a:t>Câu 1: </a:t>
            </a:r>
            <a:r>
              <a:rPr lang="en-US" sz="2400">
                <a:solidFill>
                  <a:srgbClr val="0D0D0D"/>
                </a:solidFill>
                <a:latin typeface="Times New Roman" pitchFamily="18" charset="0"/>
                <a:cs typeface="Times New Roman" pitchFamily="18" charset="0"/>
              </a:rPr>
              <a:t>Câu văn nêu ý chính của cả đoạn trích: “</a:t>
            </a:r>
            <a:r>
              <a:rPr lang="en-US" sz="2400" i="1">
                <a:solidFill>
                  <a:srgbClr val="0D0D0D"/>
                </a:solidFill>
                <a:latin typeface="Times New Roman" pitchFamily="18" charset="0"/>
                <a:cs typeface="Times New Roman" pitchFamily="18" charset="0"/>
              </a:rPr>
              <a:t>Thánh Gióng</a:t>
            </a:r>
            <a:r>
              <a:rPr lang="en-US" sz="2400">
                <a:solidFill>
                  <a:srgbClr val="0D0D0D"/>
                </a:solidFill>
                <a:latin typeface="Times New Roman" pitchFamily="18" charset="0"/>
                <a:cs typeface="Times New Roman" pitchFamily="18" charset="0"/>
              </a:rPr>
              <a:t> thể hiện tập trung chủ đề đánh giặc cứu nước, thuộc loại tác phẩm hay nhất của chủ đề này” (chủ đề đánh giặc cứu  nước)</a:t>
            </a:r>
            <a:endParaRPr lang="en-US" sz="2400">
              <a:latin typeface="Times New Roman" pitchFamily="18" charset="0"/>
              <a:cs typeface="Times New Roman" pitchFamily="18" charset="0"/>
            </a:endParaRPr>
          </a:p>
          <a:p>
            <a:pPr algn="just">
              <a:lnSpc>
                <a:spcPct val="115000"/>
              </a:lnSpc>
              <a:spcAft>
                <a:spcPts val="1200"/>
              </a:spcAft>
            </a:pPr>
            <a:r>
              <a:rPr lang="en-US" sz="2400" b="1">
                <a:solidFill>
                  <a:srgbClr val="0D0D0D"/>
                </a:solidFill>
                <a:latin typeface="Times New Roman" pitchFamily="18" charset="0"/>
                <a:cs typeface="Times New Roman" pitchFamily="18" charset="0"/>
              </a:rPr>
              <a:t>Câu 2: </a:t>
            </a:r>
            <a:endParaRPr lang="en-US" sz="2400">
              <a:latin typeface="Times New Roman" pitchFamily="18" charset="0"/>
              <a:cs typeface="Times New Roman" pitchFamily="18" charset="0"/>
            </a:endParaRPr>
          </a:p>
          <a:p>
            <a:pPr algn="just">
              <a:lnSpc>
                <a:spcPct val="115000"/>
              </a:lnSpc>
              <a:spcAft>
                <a:spcPts val="1200"/>
              </a:spcAft>
              <a:buFont typeface="Times New Roman" pitchFamily="18" charset="0"/>
              <a:buChar char="-"/>
            </a:pPr>
            <a:r>
              <a:rPr lang="en-US" sz="2400">
                <a:solidFill>
                  <a:srgbClr val="0D0D0D"/>
                </a:solidFill>
                <a:latin typeface="Times New Roman" pitchFamily="18" charset="0"/>
                <a:cs typeface="Times New Roman" pitchFamily="18" charset="0"/>
              </a:rPr>
              <a:t>Dấu chấm phẩy được sử dụng trong câu văn sau ở phần (2):</a:t>
            </a:r>
            <a:endParaRPr lang="en-US" sz="2400">
              <a:latin typeface="Times New Roman" pitchFamily="18" charset="0"/>
              <a:cs typeface="Times New Roman" pitchFamily="18" charset="0"/>
            </a:endParaRPr>
          </a:p>
          <a:p>
            <a:pPr algn="just">
              <a:lnSpc>
                <a:spcPct val="115000"/>
              </a:lnSpc>
              <a:spcAft>
                <a:spcPts val="1200"/>
              </a:spcAft>
            </a:pPr>
            <a:r>
              <a:rPr lang="en-US" sz="2400" i="1">
                <a:solidFill>
                  <a:srgbClr val="0D0D0D"/>
                </a:solidFill>
                <a:latin typeface="Times New Roman" pitchFamily="18" charset="0"/>
                <a:cs typeface="Times New Roman" pitchFamily="18" charset="0"/>
              </a:rPr>
              <a:t>“ Chẳng hạn, truyện dân gian kể, lúc Lê Lợi sinh ra có ánh sáng đỏ đầy nhà, mùi hương lạ khắp xóm; còn Nguyễn Huệ, khi ra đời, có hai con hổ chầu hai bên.</a:t>
            </a:r>
            <a:r>
              <a:rPr lang="en-US" sz="2400">
                <a:solidFill>
                  <a:srgbClr val="0D0D0D"/>
                </a:solidFill>
                <a:latin typeface="Times New Roman" pitchFamily="18" charset="0"/>
                <a:cs typeface="Times New Roman" pitchFamily="18" charset="0"/>
              </a:rPr>
              <a:t> </a:t>
            </a:r>
            <a:r>
              <a:rPr lang="en-US" sz="2400" i="1">
                <a:solidFill>
                  <a:srgbClr val="0D0D0D"/>
                </a:solidFill>
                <a:latin typeface="Times New Roman" pitchFamily="18" charset="0"/>
                <a:cs typeface="Times New Roman" pitchFamily="18" charset="0"/>
              </a:rPr>
              <a:t>”</a:t>
            </a:r>
            <a:endParaRPr lang="en-US" sz="2400">
              <a:latin typeface="Times New Roman" pitchFamily="18" charset="0"/>
              <a:cs typeface="Times New Roman" pitchFamily="18" charset="0"/>
            </a:endParaRPr>
          </a:p>
          <a:p>
            <a:pPr algn="just">
              <a:lnSpc>
                <a:spcPct val="115000"/>
              </a:lnSpc>
              <a:buFont typeface="Times New Roman" pitchFamily="18" charset="0"/>
              <a:buChar char="-"/>
            </a:pPr>
            <a:r>
              <a:rPr lang="en-US" sz="2400" i="1">
                <a:solidFill>
                  <a:srgbClr val="0D0D0D"/>
                </a:solidFill>
                <a:latin typeface="Times New Roman" pitchFamily="18" charset="0"/>
                <a:cs typeface="Times New Roman" pitchFamily="18" charset="0"/>
              </a:rPr>
              <a:t>Tác dụng của dấu chấm phẩy: </a:t>
            </a:r>
            <a:r>
              <a:rPr lang="en-US" sz="2400">
                <a:solidFill>
                  <a:srgbClr val="0D0D0D"/>
                </a:solidFill>
                <a:latin typeface="Times New Roman" pitchFamily="18" charset="0"/>
                <a:cs typeface="Times New Roman" pitchFamily="18" charset="0"/>
              </a:rPr>
              <a:t>Đánh dấu ranh giới các bộ phận trong phép liệt kê phức tạp, cụ thể ngăn cách 2 cụm chủ vị trong câu ghép đẳng lập.</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34975" y="219075"/>
            <a:ext cx="4002088"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434975" y="273050"/>
            <a:ext cx="6092825" cy="488950"/>
          </a:xfrm>
          <a:prstGeom prst="rect">
            <a:avLst/>
          </a:prstGeom>
          <a:noFill/>
          <a:ln w="9525">
            <a:noFill/>
            <a:miter lim="800000"/>
            <a:headEnd/>
            <a:tailEnd/>
          </a:ln>
        </p:spPr>
        <p:txBody>
          <a:bodyPr>
            <a:spAutoFit/>
          </a:bodyPr>
          <a:lstStyle/>
          <a:p>
            <a:pPr algn="just">
              <a:lnSpc>
                <a:spcPct val="115000"/>
              </a:lnSpc>
              <a:spcAft>
                <a:spcPts val="1000"/>
              </a:spcAft>
            </a:pPr>
            <a:r>
              <a:rPr lang="en-US" sz="2400">
                <a:latin typeface="Times New Roman" pitchFamily="18" charset="0"/>
                <a:cs typeface="Times New Roman" pitchFamily="18" charset="0"/>
                <a:sym typeface="Wingdings" pitchFamily="2" charset="2"/>
              </a:rPr>
              <a:t></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VĂN BẢN ĐỌC HIỂU</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528638" y="1108075"/>
            <a:ext cx="11122025" cy="1070037"/>
          </a:xfrm>
          <a:prstGeom prst="rect">
            <a:avLst/>
          </a:prstGeom>
          <a:blipFill>
            <a:blip r:embed="rId2"/>
            <a:tile tx="0" ty="0" sx="100000" sy="100000" flip="none" algn="tl"/>
          </a:blipFill>
          <a:ln w="9525">
            <a:noFill/>
            <a:miter lim="800000"/>
            <a:headEnd/>
            <a:tailEnd/>
          </a:ln>
        </p:spPr>
        <p:txBody>
          <a:bodyPr>
            <a:spAutoFit/>
          </a:bodyPr>
          <a:lstStyle/>
          <a:p>
            <a:pPr marL="342900" indent="-342900" algn="ctr">
              <a:lnSpc>
                <a:spcPct val="115000"/>
              </a:lnSpc>
              <a:spcAft>
                <a:spcPts val="1000"/>
              </a:spcAft>
              <a:buFont typeface="Wingdings 2" panose="05020102010507070707" pitchFamily="18" charset="2"/>
              <a:buChar char="³"/>
            </a:pPr>
            <a:r>
              <a:rPr lang="en-US" sz="2400" b="1" dirty="0" err="1" smtClean="0">
                <a:solidFill>
                  <a:srgbClr val="FF0000"/>
                </a:solidFill>
                <a:latin typeface="Times New Roman" pitchFamily="18" charset="0"/>
                <a:cs typeface="Times New Roman" pitchFamily="18" charset="0"/>
              </a:rPr>
              <a:t>Ôn</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tập</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văn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bản</a:t>
            </a:r>
            <a:r>
              <a:rPr lang="en-US" sz="2400" b="1" dirty="0">
                <a:solidFill>
                  <a:srgbClr val="FF0000"/>
                </a:solidFill>
                <a:latin typeface="Times New Roman" pitchFamily="18" charset="0"/>
                <a:cs typeface="Times New Roman" pitchFamily="18" charset="0"/>
              </a:rPr>
              <a:t> 1: </a:t>
            </a:r>
            <a:r>
              <a:rPr lang="en-US" sz="2400" b="1" i="1" dirty="0" err="1">
                <a:solidFill>
                  <a:srgbClr val="FF0000"/>
                </a:solidFill>
                <a:latin typeface="Times New Roman" pitchFamily="18" charset="0"/>
                <a:cs typeface="Times New Roman" pitchFamily="18" charset="0"/>
              </a:rPr>
              <a:t>Nguyên</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Hồng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nhà</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văn</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của</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những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người</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cùng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khổ</a:t>
            </a:r>
            <a:r>
              <a:rPr lang="en-US" sz="2400" b="1" dirty="0">
                <a:solidFill>
                  <a:srgbClr val="FF0000"/>
                </a:solidFill>
                <a:latin typeface="Times New Roman" pitchFamily="18" charset="0"/>
                <a:cs typeface="Times New Roman" pitchFamily="18" charset="0"/>
              </a:rPr>
              <a:t> </a:t>
            </a:r>
            <a:endParaRPr lang="en-US" sz="2400" b="1" dirty="0" smtClean="0">
              <a:solidFill>
                <a:srgbClr val="FF0000"/>
              </a:solidFill>
              <a:latin typeface="Times New Roman" pitchFamily="18" charset="0"/>
              <a:cs typeface="Times New Roman" pitchFamily="18" charset="0"/>
            </a:endParaRPr>
          </a:p>
          <a:p>
            <a:pPr algn="ctr">
              <a:lnSpc>
                <a:spcPct val="115000"/>
              </a:lnSpc>
              <a:spcAft>
                <a:spcPts val="1000"/>
              </a:spcAft>
            </a:pPr>
            <a:r>
              <a:rPr lang="en-US" sz="2400" b="1" dirty="0" smtClean="0">
                <a:solidFill>
                  <a:srgbClr val="FF0000"/>
                </a:solidFill>
                <a:latin typeface="Times New Roman" pitchFamily="18" charset="0"/>
                <a:cs typeface="Times New Roman" pitchFamily="18" charset="0"/>
              </a:rPr>
              <a:t>(</a:t>
            </a:r>
            <a:r>
              <a:rPr lang="en-US" sz="2400" b="1" dirty="0" err="1">
                <a:solidFill>
                  <a:srgbClr val="FF0000"/>
                </a:solidFill>
                <a:latin typeface="Times New Roman" pitchFamily="18" charset="0"/>
                <a:cs typeface="Times New Roman" pitchFamily="18" charset="0"/>
              </a:rPr>
              <a:t>Nguyễn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Đăng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Mạnh</a:t>
            </a:r>
            <a:r>
              <a:rPr lang="en-US" sz="2400" b="1" dirty="0">
                <a:solidFill>
                  <a:srgbClr val="FF0000"/>
                </a:solidFill>
                <a:latin typeface="Times New Roman" pitchFamily="18" charset="0"/>
                <a:cs typeface="Times New Roman" pitchFamily="18" charset="0"/>
              </a:rPr>
              <a:t>)</a:t>
            </a:r>
            <a:endParaRPr lang="en-US" sz="2400" dirty="0">
              <a:latin typeface="Calibri" pitchFamily="34" charset="0"/>
              <a:cs typeface="Times New Roman" pitchFamily="18" charset="0"/>
            </a:endParaRPr>
          </a:p>
        </p:txBody>
      </p:sp>
      <p:sp>
        <p:nvSpPr>
          <p:cNvPr id="9" name="TextBox 8"/>
          <p:cNvSpPr txBox="1">
            <a:spLocks noChangeArrowheads="1"/>
          </p:cNvSpPr>
          <p:nvPr/>
        </p:nvSpPr>
        <p:spPr bwMode="auto">
          <a:xfrm>
            <a:off x="952501" y="2508374"/>
            <a:ext cx="6092825" cy="488950"/>
          </a:xfrm>
          <a:prstGeom prst="rect">
            <a:avLst/>
          </a:prstGeom>
          <a:noFill/>
          <a:ln w="9525">
            <a:noFill/>
            <a:miter lim="800000"/>
            <a:headEnd/>
            <a:tailEnd/>
          </a:ln>
        </p:spPr>
        <p:txBody>
          <a:bodyPr>
            <a:spAutoFit/>
          </a:bodyPr>
          <a:lstStyle/>
          <a:p>
            <a:pPr marL="342900" indent="-342900" algn="just">
              <a:lnSpc>
                <a:spcPct val="115000"/>
              </a:lnSpc>
              <a:spcAft>
                <a:spcPts val="1000"/>
              </a:spcAft>
              <a:buFont typeface="Calibri Light"/>
              <a:buAutoNum type="romanUcPeriod"/>
            </a:pPr>
            <a:r>
              <a:rPr lang="en-US" sz="2400" b="1">
                <a:solidFill>
                  <a:srgbClr val="FF0000"/>
                </a:solidFill>
                <a:latin typeface="Times New Roman" pitchFamily="18" charset="0"/>
                <a:cs typeface="Times New Roman" pitchFamily="18" charset="0"/>
              </a:rPr>
              <a:t>TÁC GIẢ NGUYỄN ĐĂNG MẠNH</a:t>
            </a:r>
            <a:endParaRPr lang="en-US" sz="2400">
              <a:latin typeface="Calibri" pitchFamily="34" charset="0"/>
              <a:cs typeface="Times New Roman" pitchFamily="18" charset="0"/>
            </a:endParaRPr>
          </a:p>
        </p:txBody>
      </p:sp>
      <p:sp>
        <p:nvSpPr>
          <p:cNvPr id="10" name="Rounded Rectangle 10"/>
          <p:cNvSpPr>
            <a:spLocks noChangeArrowheads="1"/>
          </p:cNvSpPr>
          <p:nvPr/>
        </p:nvSpPr>
        <p:spPr bwMode="auto">
          <a:xfrm>
            <a:off x="528638" y="2405187"/>
            <a:ext cx="6940550" cy="360985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12" name="TextBox 11"/>
          <p:cNvSpPr txBox="1">
            <a:spLocks noChangeArrowheads="1"/>
          </p:cNvSpPr>
          <p:nvPr/>
        </p:nvSpPr>
        <p:spPr bwMode="auto">
          <a:xfrm>
            <a:off x="800100" y="3097461"/>
            <a:ext cx="6397625" cy="2063750"/>
          </a:xfrm>
          <a:prstGeom prst="rect">
            <a:avLst/>
          </a:prstGeom>
          <a:noFill/>
          <a:ln w="9525">
            <a:noFill/>
            <a:miter lim="800000"/>
            <a:headEnd/>
            <a:tailEnd/>
          </a:ln>
        </p:spPr>
        <p:txBody>
          <a:bodyPr>
            <a:spAutoFit/>
          </a:bodyPr>
          <a:lstStyle/>
          <a:p>
            <a:pPr algn="just">
              <a:lnSpc>
                <a:spcPct val="115000"/>
              </a:lnSpc>
              <a:spcAft>
                <a:spcPts val="1200"/>
              </a:spcAft>
            </a:pPr>
            <a:r>
              <a:rPr lang="vi-VN" sz="2400" dirty="0">
                <a:solidFill>
                  <a:srgbClr val="4A4A4A"/>
                </a:solidFill>
                <a:latin typeface="Times New Roman" pitchFamily="18" charset="0"/>
                <a:cs typeface="Times New Roman" pitchFamily="18" charset="0"/>
              </a:rPr>
              <a:t>- </a:t>
            </a:r>
            <a:r>
              <a:rPr lang="vi-VN" sz="2000" b="1" dirty="0">
                <a:solidFill>
                  <a:srgbClr val="363636"/>
                </a:solidFill>
                <a:latin typeface="Times New Roman" pitchFamily="18" charset="0"/>
                <a:cs typeface="Times New Roman" pitchFamily="18" charset="0"/>
              </a:rPr>
              <a:t>Quê quán</a:t>
            </a:r>
            <a:r>
              <a:rPr lang="vi-VN" sz="2000" dirty="0">
                <a:solidFill>
                  <a:srgbClr val="4A4A4A"/>
                </a:solidFill>
                <a:latin typeface="Times New Roman" pitchFamily="18" charset="0"/>
                <a:cs typeface="Times New Roman" pitchFamily="18" charset="0"/>
              </a:rPr>
              <a:t>: </a:t>
            </a:r>
            <a:r>
              <a:rPr lang="vi-VN" sz="2000" dirty="0">
                <a:solidFill>
                  <a:srgbClr val="0D0D0D"/>
                </a:solidFill>
                <a:latin typeface="Times New Roman" pitchFamily="18" charset="0"/>
                <a:cs typeface="Times New Roman" pitchFamily="18" charset="0"/>
              </a:rPr>
              <a:t>Sinh ra tại Nam Định, nguyên quán Gia Lâm, thành phố Hà Nội.</a:t>
            </a:r>
            <a:endParaRPr lang="en-US" sz="2000" dirty="0">
              <a:latin typeface="Calibri" pitchFamily="34" charset="0"/>
              <a:cs typeface="Times New Roman" pitchFamily="18" charset="0"/>
            </a:endParaRPr>
          </a:p>
          <a:p>
            <a:pPr algn="just">
              <a:lnSpc>
                <a:spcPct val="115000"/>
              </a:lnSpc>
              <a:spcAft>
                <a:spcPts val="1200"/>
              </a:spcAft>
            </a:pPr>
            <a:r>
              <a:rPr lang="vi-VN" sz="2000" dirty="0">
                <a:solidFill>
                  <a:srgbClr val="0D0D0D"/>
                </a:solidFill>
                <a:latin typeface="Times New Roman" pitchFamily="18" charset="0"/>
                <a:cs typeface="Times New Roman" pitchFamily="18" charset="0"/>
              </a:rPr>
              <a:t>- </a:t>
            </a:r>
            <a:r>
              <a:rPr lang="vi-VN" sz="2000" b="1" dirty="0">
                <a:solidFill>
                  <a:srgbClr val="0D0D0D"/>
                </a:solidFill>
                <a:latin typeface="Times New Roman" pitchFamily="18" charset="0"/>
                <a:cs typeface="Times New Roman" pitchFamily="18" charset="0"/>
              </a:rPr>
              <a:t>Vị trí</a:t>
            </a:r>
            <a:r>
              <a:rPr lang="vi-VN" sz="2000" dirty="0">
                <a:solidFill>
                  <a:srgbClr val="0D0D0D"/>
                </a:solidFill>
                <a:latin typeface="Times New Roman" pitchFamily="18" charset="0"/>
                <a:cs typeface="Times New Roman" pitchFamily="18" charset="0"/>
              </a:rPr>
              <a:t>: Nguyễn Đăng Mạnh được coi là nhà nghiên cứu đầu ngành về văn học Việt Nam hiện đại và được phong tặng danh hiệu Nhà giáo Nhân dân. </a:t>
            </a:r>
            <a:endParaRPr lang="en-US" sz="2000" dirty="0">
              <a:latin typeface="Calibri" pitchFamily="34" charset="0"/>
              <a:cs typeface="Times New Roman" pitchFamily="18" charset="0"/>
            </a:endParaRPr>
          </a:p>
        </p:txBody>
      </p:sp>
      <p:pic>
        <p:nvPicPr>
          <p:cNvPr id="20488" name="Picture 12" descr="Chuyện cổ tích người lớn | Tình yêu cuộc sống"/>
          <p:cNvPicPr>
            <a:picLocks noChangeAspect="1" noChangeArrowheads="1"/>
          </p:cNvPicPr>
          <p:nvPr/>
        </p:nvPicPr>
        <p:blipFill>
          <a:blip r:embed="rId3"/>
          <a:srcRect/>
          <a:stretch>
            <a:fillRect/>
          </a:stretch>
        </p:blipFill>
        <p:spPr bwMode="auto">
          <a:xfrm>
            <a:off x="7621588" y="2438462"/>
            <a:ext cx="3740150" cy="36369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animBg="1"/>
      <p:bldP spid="9" grpId="0"/>
      <p:bldP spid="10" grpId="0" animBg="1"/>
      <p:bldP spid="12"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1274763"/>
            <a:ext cx="11336338" cy="448151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60388" y="1998663"/>
            <a:ext cx="11087100" cy="3017837"/>
          </a:xfrm>
          <a:prstGeom prst="rect">
            <a:avLst/>
          </a:prstGeom>
          <a:noFill/>
          <a:ln w="9525">
            <a:noFill/>
            <a:miter lim="800000"/>
            <a:headEnd/>
            <a:tailEnd/>
          </a:ln>
        </p:spPr>
        <p:txBody>
          <a:bodyPr>
            <a:spAutoFit/>
          </a:bodyPr>
          <a:lstStyle/>
          <a:p>
            <a:pPr algn="just">
              <a:lnSpc>
                <a:spcPct val="115000"/>
              </a:lnSpc>
              <a:spcAft>
                <a:spcPts val="1000"/>
              </a:spcAft>
            </a:pPr>
            <a:r>
              <a:rPr lang="en-US" sz="2400" b="1">
                <a:solidFill>
                  <a:srgbClr val="0D0D0D"/>
                </a:solidFill>
                <a:latin typeface="Times New Roman" pitchFamily="18" charset="0"/>
                <a:cs typeface="Times New Roman" pitchFamily="18" charset="0"/>
              </a:rPr>
              <a:t>Câu 3:</a:t>
            </a:r>
            <a:r>
              <a:rPr lang="en-US" sz="2400">
                <a:solidFill>
                  <a:srgbClr val="0D0D0D"/>
                </a:solidFill>
                <a:latin typeface="Times New Roman" pitchFamily="18" charset="0"/>
                <a:cs typeface="Times New Roman" pitchFamily="18" charset="0"/>
              </a:rPr>
              <a:t> </a:t>
            </a:r>
            <a:endParaRPr lang="en-US" sz="2400">
              <a:latin typeface="Times New Roman" pitchFamily="18" charset="0"/>
              <a:cs typeface="Times New Roman" pitchFamily="18" charset="0"/>
            </a:endParaRPr>
          </a:p>
          <a:p>
            <a:pPr algn="just">
              <a:lnSpc>
                <a:spcPct val="115000"/>
              </a:lnSpc>
              <a:spcAft>
                <a:spcPts val="1000"/>
              </a:spcAft>
            </a:pPr>
            <a:r>
              <a:rPr lang="en-US" sz="2400">
                <a:solidFill>
                  <a:srgbClr val="0D0D0D"/>
                </a:solidFill>
                <a:latin typeface="Times New Roman" pitchFamily="18" charset="0"/>
                <a:cs typeface="Times New Roman" pitchFamily="18" charset="0"/>
              </a:rPr>
              <a:t>Tác dụng của việc trích dẫn ý kiến của Lê Trí Viễn trong phần (3) của đoạn trích:</a:t>
            </a:r>
            <a:endParaRPr lang="en-US" sz="2400">
              <a:latin typeface="Times New Roman" pitchFamily="18" charset="0"/>
              <a:cs typeface="Times New Roman" pitchFamily="18" charset="0"/>
            </a:endParaRPr>
          </a:p>
          <a:p>
            <a:pPr algn="just">
              <a:lnSpc>
                <a:spcPct val="115000"/>
              </a:lnSpc>
              <a:spcAft>
                <a:spcPts val="1200"/>
              </a:spcAft>
            </a:pPr>
            <a:r>
              <a:rPr lang="en-US" sz="2400">
                <a:solidFill>
                  <a:srgbClr val="0D0D0D"/>
                </a:solidFill>
                <a:latin typeface="Times New Roman" pitchFamily="18" charset="0"/>
                <a:cs typeface="Times New Roman" pitchFamily="18" charset="0"/>
              </a:rPr>
              <a:t>+ Tăng thêm sức thuyết phục cho đoạn trích.</a:t>
            </a:r>
            <a:endParaRPr lang="en-US" sz="2400">
              <a:latin typeface="Times New Roman" pitchFamily="18" charset="0"/>
              <a:cs typeface="Times New Roman" pitchFamily="18" charset="0"/>
            </a:endParaRPr>
          </a:p>
          <a:p>
            <a:pPr algn="just">
              <a:lnSpc>
                <a:spcPct val="115000"/>
              </a:lnSpc>
              <a:spcAft>
                <a:spcPts val="1200"/>
              </a:spcAft>
            </a:pPr>
            <a:r>
              <a:rPr lang="en-US" sz="2400">
                <a:solidFill>
                  <a:srgbClr val="0D0D0D"/>
                </a:solidFill>
                <a:latin typeface="Times New Roman" pitchFamily="18" charset="0"/>
                <a:cs typeface="Times New Roman" pitchFamily="18" charset="0"/>
              </a:rPr>
              <a:t>+ Nhấn mạnh hơn luận điểm Thánh Gióng là tượng đài bất tử của lòng yêu nước qua việc khẳng định Gióng lớn lên cũng chính là từ sức mạnh, từ tình yêu nước, tinh thần của nhân dân cùa nhân dân</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15925" y="638175"/>
            <a:ext cx="11515725" cy="576262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a:extLst/>
          </p:cNvPr>
          <p:cNvSpPr txBox="1"/>
          <p:nvPr/>
        </p:nvSpPr>
        <p:spPr>
          <a:xfrm>
            <a:off x="658813" y="1222375"/>
            <a:ext cx="11272837" cy="4997450"/>
          </a:xfrm>
          <a:prstGeom prst="rect">
            <a:avLst/>
          </a:prstGeom>
          <a:noFill/>
        </p:spPr>
        <p:txBody>
          <a:bodyPr>
            <a:spAutoFit/>
          </a:bodyPr>
          <a:lstStyle/>
          <a:p>
            <a:pPr algn="just">
              <a:lnSpc>
                <a:spcPct val="115000"/>
              </a:lnSpc>
              <a:spcAft>
                <a:spcPts val="1000"/>
              </a:spcAft>
            </a:pPr>
            <a:r>
              <a:rPr lang="en-US" sz="2400" b="1">
                <a:solidFill>
                  <a:srgbClr val="0D0D0D"/>
                </a:solidFill>
                <a:latin typeface="Times New Roman" pitchFamily="18" charset="0"/>
                <a:cs typeface="Times New Roman" pitchFamily="18" charset="0"/>
              </a:rPr>
              <a:t>Câu 4:</a:t>
            </a:r>
            <a:r>
              <a:rPr lang="en-US" sz="2400">
                <a:solidFill>
                  <a:srgbClr val="0D0D0D"/>
                </a:solidFill>
                <a:latin typeface="Times New Roman" pitchFamily="18" charset="0"/>
                <a:cs typeface="Times New Roman" pitchFamily="18" charset="0"/>
              </a:rPr>
              <a:t> HS đưa ra ý kiến cá nhân</a:t>
            </a:r>
            <a:endParaRPr lang="en-US" sz="2400">
              <a:latin typeface="Times New Roman" pitchFamily="18" charset="0"/>
              <a:cs typeface="Times New Roman" pitchFamily="18" charset="0"/>
            </a:endParaRPr>
          </a:p>
          <a:p>
            <a:pPr algn="just">
              <a:lnSpc>
                <a:spcPct val="115000"/>
              </a:lnSpc>
              <a:spcAft>
                <a:spcPts val="1000"/>
              </a:spcAft>
            </a:pPr>
            <a:r>
              <a:rPr lang="en-US" sz="2400">
                <a:solidFill>
                  <a:srgbClr val="0D0D0D"/>
                </a:solidFill>
                <a:latin typeface="Times New Roman" pitchFamily="18" charset="0"/>
                <a:cs typeface="Times New Roman" pitchFamily="18" charset="0"/>
              </a:rPr>
              <a:t>Có thể nêu: Ý nghĩa của việc tìm hiểu truyền thuyết “Thánh Gióng” với bản thân em:</a:t>
            </a:r>
            <a:endParaRPr lang="en-US" sz="2400">
              <a:latin typeface="Times New Roman" pitchFamily="18" charset="0"/>
              <a:cs typeface="Times New Roman" pitchFamily="18" charset="0"/>
            </a:endParaRPr>
          </a:p>
          <a:p>
            <a:pPr algn="just">
              <a:lnSpc>
                <a:spcPct val="115000"/>
              </a:lnSpc>
              <a:spcAft>
                <a:spcPts val="1000"/>
              </a:spcAft>
              <a:buFont typeface="Times New Roman" pitchFamily="18" charset="0"/>
              <a:buChar char="-"/>
            </a:pPr>
            <a:r>
              <a:rPr lang="en-US" sz="2400">
                <a:solidFill>
                  <a:srgbClr val="0D0D0D"/>
                </a:solidFill>
                <a:latin typeface="Times New Roman" pitchFamily="18" charset="0"/>
                <a:cs typeface="Times New Roman" pitchFamily="18" charset="0"/>
              </a:rPr>
              <a:t>Giúp em hiểu được giá trị to lớn của truyền thuyết </a:t>
            </a:r>
            <a:r>
              <a:rPr lang="en-US" sz="2400" i="1">
                <a:solidFill>
                  <a:srgbClr val="0D0D0D"/>
                </a:solidFill>
                <a:latin typeface="Times New Roman" pitchFamily="18" charset="0"/>
                <a:cs typeface="Times New Roman" pitchFamily="18" charset="0"/>
              </a:rPr>
              <a:t>Thánh Gióng</a:t>
            </a:r>
            <a:r>
              <a:rPr lang="en-US" sz="2400">
                <a:solidFill>
                  <a:srgbClr val="0D0D0D"/>
                </a:solidFill>
                <a:latin typeface="Times New Roman" pitchFamily="18" charset="0"/>
                <a:cs typeface="Times New Roman" pitchFamily="18" charset="0"/>
              </a:rPr>
              <a:t> và hình tượng Gióng:  Gióng là hiện thân của sức mạnh thiên nhiên và con người, sức mạnh đó dung hòa và kết tinh lại thành sức mạnh to lớn để quật ngã mọi kẻ thù to lớn. </a:t>
            </a:r>
            <a:endParaRPr lang="en-US" sz="2400">
              <a:latin typeface="Times New Roman" pitchFamily="18" charset="0"/>
              <a:cs typeface="Times New Roman" pitchFamily="18" charset="0"/>
            </a:endParaRPr>
          </a:p>
          <a:p>
            <a:pPr algn="just">
              <a:lnSpc>
                <a:spcPct val="115000"/>
              </a:lnSpc>
              <a:spcAft>
                <a:spcPts val="1200"/>
              </a:spcAft>
              <a:buFont typeface="Times New Roman" pitchFamily="18" charset="0"/>
              <a:buChar char="-"/>
            </a:pPr>
            <a:r>
              <a:rPr lang="en-US" sz="2400">
                <a:solidFill>
                  <a:srgbClr val="0D0D0D"/>
                </a:solidFill>
                <a:latin typeface="Times New Roman" pitchFamily="18" charset="0"/>
                <a:cs typeface="Times New Roman" pitchFamily="18" charset="0"/>
              </a:rPr>
              <a:t>Bồi đắp cho em tình yêu nước, ý thức trách nhiệm với đất nước và niềm tự hào về truyền thuyết vẻ vang của dân tộc trong chống giặc ngoại xâm, bảo vệ đất nước.</a:t>
            </a:r>
            <a:endParaRPr lang="en-US" sz="2400">
              <a:latin typeface="Times New Roman" pitchFamily="18" charset="0"/>
              <a:cs typeface="Times New Roman" pitchFamily="18" charset="0"/>
            </a:endParaRPr>
          </a:p>
          <a:p>
            <a:pPr algn="just">
              <a:lnSpc>
                <a:spcPct val="115000"/>
              </a:lnSpc>
              <a:spcAft>
                <a:spcPts val="1200"/>
              </a:spcAft>
              <a:buFont typeface="Times New Roman" pitchFamily="18" charset="0"/>
              <a:buChar char="-"/>
            </a:pPr>
            <a:r>
              <a:rPr lang="en-US" sz="2400">
                <a:solidFill>
                  <a:srgbClr val="0D0D0D"/>
                </a:solidFill>
                <a:latin typeface="Times New Roman" pitchFamily="18" charset="0"/>
                <a:cs typeface="Times New Roman" pitchFamily="18" charset="0"/>
              </a:rPr>
              <a:t>Giúp em hiểu hơn sự gắn bó giữa văn học dân gian với các lễ hội dân gian (Lễ Hội Gióng)</a:t>
            </a:r>
            <a:endParaRPr lang="en-US" sz="2400">
              <a:latin typeface="Times New Roman" pitchFamily="18" charset="0"/>
              <a:cs typeface="Times New Roman" pitchFamily="18" charset="0"/>
            </a:endParaRPr>
          </a:p>
          <a:p>
            <a:pPr algn="just">
              <a:lnSpc>
                <a:spcPct val="115000"/>
              </a:lnSpc>
              <a:spcAft>
                <a:spcPts val="1200"/>
              </a:spcAft>
              <a:buFont typeface="Times New Roman" pitchFamily="18" charset="0"/>
              <a:buChar char="-"/>
            </a:pPr>
            <a:r>
              <a:rPr lang="en-US" sz="2400">
                <a:solidFill>
                  <a:srgbClr val="0D0D0D"/>
                </a:solidFill>
                <a:latin typeface="Times New Roman" pitchFamily="18" charset="0"/>
                <a:cs typeface="Times New Roman" pitchFamily="18" charset="0"/>
              </a:rPr>
              <a:t>…</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5D30A648-1FC9-4045-AB09-89392BD603A1}"/>
              </a:ext>
            </a:extLst>
          </p:cNvPr>
          <p:cNvSpPr>
            <a:spLocks noChangeArrowheads="1"/>
          </p:cNvSpPr>
          <p:nvPr/>
        </p:nvSpPr>
        <p:spPr bwMode="auto">
          <a:xfrm>
            <a:off x="2950778" y="190695"/>
            <a:ext cx="7080326" cy="1413415"/>
          </a:xfrm>
          <a:prstGeom prst="roundRect">
            <a:avLst>
              <a:gd name="adj" fmla="val 16667"/>
            </a:avLst>
          </a:prstGeom>
          <a:solidFill>
            <a:srgbClr val="FFC0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028080F0-95B3-41F8-BBE4-D3B2C661B0DE}"/>
              </a:ext>
            </a:extLst>
          </p:cNvPr>
          <p:cNvSpPr txBox="1"/>
          <p:nvPr/>
        </p:nvSpPr>
        <p:spPr>
          <a:xfrm>
            <a:off x="2950777" y="267563"/>
            <a:ext cx="6821019" cy="1083374"/>
          </a:xfrm>
          <a:prstGeom prst="rect">
            <a:avLst/>
          </a:prstGeom>
          <a:noFill/>
        </p:spPr>
        <p:txBody>
          <a:bodyPr wrap="square">
            <a:spAutoFit/>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en-US" sz="2800" b="1" i="0" u="none" strike="noStrike" kern="1200" cap="none" spc="0" normalizeH="0" baseline="0" noProof="0" dirty="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ĐỀ </a:t>
            </a:r>
            <a:r>
              <a:rPr lang="en-US" sz="2800" b="1" dirty="0">
                <a:latin typeface="Times New Roman" panose="02020603050405020304" pitchFamily="18" charset="0"/>
                <a:cs typeface="Times New Roman" panose="02020603050405020304" pitchFamily="18" charset="0"/>
              </a:rPr>
              <a:t>ĐỌC HIỂU VĂN BẢN NGHỊ LUẬN NGOÀI SGK</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 name="Rounded Rectangle 11"/>
          <p:cNvSpPr/>
          <p:nvPr/>
        </p:nvSpPr>
        <p:spPr>
          <a:xfrm>
            <a:off x="696037" y="2775670"/>
            <a:ext cx="9676261" cy="351594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105468" y="2834207"/>
            <a:ext cx="8666329" cy="3139321"/>
          </a:xfrm>
          <a:prstGeom prst="rect">
            <a:avLst/>
          </a:prstGeom>
        </p:spPr>
        <p:txBody>
          <a:bodyPr wrap="square">
            <a:spAutoFit/>
          </a:bodyPr>
          <a:lstStyle/>
          <a:p>
            <a:r>
              <a:rPr lang="en-US" b="1" dirty="0" err="1" smtClean="0"/>
              <a:t>Đọc</a:t>
            </a:r>
            <a:r>
              <a:rPr lang="en-US" b="1" dirty="0" smtClean="0"/>
              <a:t> </a:t>
            </a:r>
            <a:r>
              <a:rPr lang="en-US" b="1" dirty="0" err="1" smtClean="0"/>
              <a:t>đoạn</a:t>
            </a:r>
            <a:r>
              <a:rPr lang="en-US" b="1" dirty="0" smtClean="0"/>
              <a:t> </a:t>
            </a:r>
            <a:r>
              <a:rPr lang="en-US" b="1" dirty="0" err="1" smtClean="0"/>
              <a:t>trích</a:t>
            </a:r>
            <a:r>
              <a:rPr lang="en-US" b="1" dirty="0" smtClean="0"/>
              <a:t> </a:t>
            </a:r>
            <a:r>
              <a:rPr lang="en-US" b="1" dirty="0" err="1" smtClean="0"/>
              <a:t>sau</a:t>
            </a:r>
            <a:r>
              <a:rPr lang="en-US" b="1" dirty="0" smtClean="0"/>
              <a:t> </a:t>
            </a:r>
            <a:r>
              <a:rPr lang="en-US" b="1" dirty="0" err="1" smtClean="0"/>
              <a:t>và</a:t>
            </a:r>
            <a:r>
              <a:rPr lang="en-US" b="1" dirty="0" smtClean="0"/>
              <a:t> </a:t>
            </a:r>
            <a:r>
              <a:rPr lang="en-US" b="1" dirty="0" err="1" smtClean="0"/>
              <a:t>trả</a:t>
            </a:r>
            <a:r>
              <a:rPr lang="en-US" b="1" dirty="0" smtClean="0"/>
              <a:t> </a:t>
            </a:r>
            <a:r>
              <a:rPr lang="en-US" b="1" dirty="0" err="1" smtClean="0"/>
              <a:t>lời</a:t>
            </a:r>
            <a:r>
              <a:rPr lang="en-US" b="1" dirty="0" smtClean="0"/>
              <a:t> </a:t>
            </a:r>
            <a:r>
              <a:rPr lang="en-US" b="1" dirty="0" err="1" smtClean="0"/>
              <a:t>các</a:t>
            </a:r>
            <a:r>
              <a:rPr lang="en-US" b="1" dirty="0" smtClean="0"/>
              <a:t> </a:t>
            </a:r>
            <a:r>
              <a:rPr lang="en-US" b="1" dirty="0" err="1" smtClean="0"/>
              <a:t>câu</a:t>
            </a:r>
            <a:r>
              <a:rPr lang="en-US" b="1" dirty="0" smtClean="0"/>
              <a:t> </a:t>
            </a:r>
            <a:r>
              <a:rPr lang="en-US" b="1" dirty="0" err="1" smtClean="0"/>
              <a:t>hỏi</a:t>
            </a:r>
            <a:r>
              <a:rPr lang="en-US" b="1" dirty="0" smtClean="0"/>
              <a:t>:</a:t>
            </a:r>
            <a:endParaRPr lang="en-US" dirty="0" smtClean="0"/>
          </a:p>
          <a:p>
            <a:r>
              <a:rPr lang="en-US" b="1" dirty="0" smtClean="0"/>
              <a:t> 	</a:t>
            </a:r>
            <a:r>
              <a:rPr lang="en-US" dirty="0" smtClean="0"/>
              <a:t>“</a:t>
            </a:r>
            <a:r>
              <a:rPr lang="en-US" dirty="0" err="1" smtClean="0"/>
              <a:t>Xem</a:t>
            </a:r>
            <a:r>
              <a:rPr lang="en-US" dirty="0" smtClean="0"/>
              <a:t> </a:t>
            </a:r>
            <a:r>
              <a:rPr lang="en-US" dirty="0" err="1" smtClean="0"/>
              <a:t>người</a:t>
            </a:r>
            <a:r>
              <a:rPr lang="en-US" dirty="0" smtClean="0"/>
              <a:t> ta </a:t>
            </a:r>
            <a:r>
              <a:rPr lang="en-US" dirty="0" err="1" smtClean="0"/>
              <a:t>kìa</a:t>
            </a:r>
            <a:r>
              <a:rPr lang="en-US" dirty="0" smtClean="0"/>
              <a:t>!” – </a:t>
            </a:r>
            <a:r>
              <a:rPr lang="en-US" dirty="0" err="1" smtClean="0"/>
              <a:t>đó</a:t>
            </a:r>
            <a:r>
              <a:rPr lang="en-US" dirty="0" smtClean="0"/>
              <a:t> </a:t>
            </a:r>
            <a:r>
              <a:rPr lang="en-US" dirty="0" err="1" smtClean="0"/>
              <a:t>là</a:t>
            </a:r>
            <a:r>
              <a:rPr lang="en-US" dirty="0" smtClean="0"/>
              <a:t> </a:t>
            </a:r>
            <a:r>
              <a:rPr lang="en-US" dirty="0" err="1" smtClean="0"/>
              <a:t>câu</a:t>
            </a:r>
            <a:r>
              <a:rPr lang="en-US" dirty="0" smtClean="0"/>
              <a:t> </a:t>
            </a:r>
            <a:r>
              <a:rPr lang="en-US" dirty="0" err="1" smtClean="0"/>
              <a:t>mẹ</a:t>
            </a:r>
            <a:r>
              <a:rPr lang="en-US" dirty="0" smtClean="0"/>
              <a:t> </a:t>
            </a:r>
            <a:r>
              <a:rPr lang="en-US" dirty="0" err="1" smtClean="0"/>
              <a:t>tôi</a:t>
            </a:r>
            <a:r>
              <a:rPr lang="en-US" dirty="0" smtClean="0"/>
              <a:t> </a:t>
            </a:r>
            <a:r>
              <a:rPr lang="en-US" dirty="0" err="1" smtClean="0"/>
              <a:t>thường</a:t>
            </a:r>
            <a:r>
              <a:rPr lang="en-US" dirty="0" smtClean="0"/>
              <a:t> </a:t>
            </a:r>
            <a:r>
              <a:rPr lang="en-US" dirty="0" err="1" smtClean="0"/>
              <a:t>thốt</a:t>
            </a:r>
            <a:r>
              <a:rPr lang="en-US" dirty="0" smtClean="0"/>
              <a:t> </a:t>
            </a:r>
            <a:r>
              <a:rPr lang="en-US" dirty="0" err="1" smtClean="0"/>
              <a:t>lên</a:t>
            </a:r>
            <a:r>
              <a:rPr lang="en-US" dirty="0" smtClean="0"/>
              <a:t> </a:t>
            </a:r>
            <a:r>
              <a:rPr lang="en-US" dirty="0" err="1" smtClean="0"/>
              <a:t>mỗi</a:t>
            </a:r>
            <a:r>
              <a:rPr lang="en-US" dirty="0" smtClean="0"/>
              <a:t> </a:t>
            </a:r>
            <a:r>
              <a:rPr lang="en-US" dirty="0" err="1" smtClean="0"/>
              <a:t>khi</a:t>
            </a:r>
            <a:r>
              <a:rPr lang="en-US" dirty="0" smtClean="0"/>
              <a:t> </a:t>
            </a:r>
            <a:r>
              <a:rPr lang="en-US" dirty="0" err="1" smtClean="0"/>
              <a:t>không</a:t>
            </a:r>
            <a:r>
              <a:rPr lang="en-US" dirty="0" smtClean="0"/>
              <a:t> </a:t>
            </a:r>
            <a:r>
              <a:rPr lang="en-US" dirty="0" err="1" smtClean="0"/>
              <a:t>hài</a:t>
            </a:r>
            <a:r>
              <a:rPr lang="en-US" dirty="0" smtClean="0"/>
              <a:t> </a:t>
            </a:r>
            <a:r>
              <a:rPr lang="en-US" dirty="0" err="1" smtClean="0"/>
              <a:t>lòng</a:t>
            </a:r>
            <a:r>
              <a:rPr lang="en-US" dirty="0" smtClean="0"/>
              <a:t> </a:t>
            </a:r>
            <a:r>
              <a:rPr lang="en-US" dirty="0" err="1" smtClean="0"/>
              <a:t>với</a:t>
            </a:r>
            <a:r>
              <a:rPr lang="en-US" dirty="0" smtClean="0"/>
              <a:t> </a:t>
            </a:r>
            <a:r>
              <a:rPr lang="en-US" dirty="0" err="1" smtClean="0"/>
              <a:t>tôi</a:t>
            </a:r>
            <a:r>
              <a:rPr lang="en-US" dirty="0" smtClean="0"/>
              <a:t> </a:t>
            </a:r>
            <a:r>
              <a:rPr lang="en-US" dirty="0" err="1" smtClean="0"/>
              <a:t>về</a:t>
            </a:r>
            <a:r>
              <a:rPr lang="en-US" dirty="0" smtClean="0"/>
              <a:t> </a:t>
            </a:r>
            <a:r>
              <a:rPr lang="en-US" dirty="0" err="1" smtClean="0"/>
              <a:t>một</a:t>
            </a:r>
            <a:r>
              <a:rPr lang="en-US" dirty="0" smtClean="0"/>
              <a:t> </a:t>
            </a:r>
            <a:r>
              <a:rPr lang="en-US" dirty="0" err="1" smtClean="0"/>
              <a:t>điều</a:t>
            </a:r>
            <a:r>
              <a:rPr lang="en-US" dirty="0" smtClean="0"/>
              <a:t> </a:t>
            </a:r>
            <a:r>
              <a:rPr lang="en-US" dirty="0" err="1" smtClean="0"/>
              <a:t>gì</a:t>
            </a:r>
            <a:r>
              <a:rPr lang="en-US" dirty="0" smtClean="0"/>
              <a:t> </a:t>
            </a:r>
            <a:r>
              <a:rPr lang="en-US" dirty="0" err="1" smtClean="0"/>
              <a:t>đó</a:t>
            </a:r>
            <a:r>
              <a:rPr lang="en-US" dirty="0" smtClean="0"/>
              <a:t>. </a:t>
            </a:r>
            <a:r>
              <a:rPr lang="en-US" dirty="0" err="1" smtClean="0"/>
              <a:t>Cùng</a:t>
            </a:r>
            <a:r>
              <a:rPr lang="en-US" dirty="0" smtClean="0"/>
              <a:t> </a:t>
            </a:r>
            <a:r>
              <a:rPr lang="en-US" dirty="0" err="1" smtClean="0"/>
              <a:t>với</a:t>
            </a:r>
            <a:r>
              <a:rPr lang="en-US" dirty="0" smtClean="0"/>
              <a:t> </a:t>
            </a:r>
            <a:r>
              <a:rPr lang="en-US" dirty="0" err="1" smtClean="0"/>
              <a:t>câu</a:t>
            </a:r>
            <a:r>
              <a:rPr lang="en-US" dirty="0" smtClean="0"/>
              <a:t> </a:t>
            </a:r>
            <a:r>
              <a:rPr lang="en-US" dirty="0" err="1" smtClean="0"/>
              <a:t>này</a:t>
            </a:r>
            <a:r>
              <a:rPr lang="en-US" dirty="0" smtClean="0"/>
              <a:t>, </a:t>
            </a:r>
            <a:r>
              <a:rPr lang="en-US" dirty="0" err="1" smtClean="0"/>
              <a:t>mẹ</a:t>
            </a:r>
            <a:r>
              <a:rPr lang="en-US" dirty="0" smtClean="0"/>
              <a:t> </a:t>
            </a:r>
            <a:r>
              <a:rPr lang="en-US" dirty="0" err="1" smtClean="0"/>
              <a:t>còn</a:t>
            </a:r>
            <a:r>
              <a:rPr lang="en-US" dirty="0" smtClean="0"/>
              <a:t> </a:t>
            </a:r>
            <a:r>
              <a:rPr lang="en-US" dirty="0" err="1" smtClean="0"/>
              <a:t>nói</a:t>
            </a:r>
            <a:r>
              <a:rPr lang="en-US" dirty="0" smtClean="0"/>
              <a:t>: “</a:t>
            </a:r>
            <a:r>
              <a:rPr lang="en-US" dirty="0" err="1" smtClean="0"/>
              <a:t>Người</a:t>
            </a:r>
            <a:r>
              <a:rPr lang="en-US" dirty="0" smtClean="0"/>
              <a:t> ta </a:t>
            </a:r>
            <a:r>
              <a:rPr lang="en-US" dirty="0" err="1" smtClean="0"/>
              <a:t>cười</a:t>
            </a:r>
            <a:r>
              <a:rPr lang="en-US" dirty="0" smtClean="0"/>
              <a:t> </a:t>
            </a:r>
            <a:r>
              <a:rPr lang="en-US" dirty="0" err="1" smtClean="0"/>
              <a:t>chết</a:t>
            </a:r>
            <a:r>
              <a:rPr lang="en-US" dirty="0" smtClean="0"/>
              <a:t>!”, “</a:t>
            </a:r>
            <a:r>
              <a:rPr lang="en-US" dirty="0" err="1" smtClean="0"/>
              <a:t>Có</a:t>
            </a:r>
            <a:r>
              <a:rPr lang="en-US" dirty="0" smtClean="0"/>
              <a:t> </a:t>
            </a:r>
            <a:r>
              <a:rPr lang="en-US" dirty="0" err="1" smtClean="0"/>
              <a:t>ai</a:t>
            </a:r>
            <a:r>
              <a:rPr lang="en-US" dirty="0" smtClean="0"/>
              <a:t> </a:t>
            </a:r>
            <a:r>
              <a:rPr lang="en-US" dirty="0" err="1" smtClean="0"/>
              <a:t>như</a:t>
            </a:r>
            <a:r>
              <a:rPr lang="en-US" dirty="0" smtClean="0"/>
              <a:t> </a:t>
            </a:r>
            <a:r>
              <a:rPr lang="en-US" dirty="0" err="1" smtClean="0"/>
              <a:t>thế</a:t>
            </a:r>
            <a:r>
              <a:rPr lang="en-US" dirty="0" smtClean="0"/>
              <a:t> </a:t>
            </a:r>
            <a:r>
              <a:rPr lang="en-US" dirty="0" err="1" smtClean="0"/>
              <a:t>không</a:t>
            </a:r>
            <a:r>
              <a:rPr lang="en-US" dirty="0" smtClean="0"/>
              <a:t>?”, “</a:t>
            </a:r>
            <a:r>
              <a:rPr lang="en-US" dirty="0" err="1" smtClean="0"/>
              <a:t>Có</a:t>
            </a:r>
            <a:r>
              <a:rPr lang="en-US" dirty="0" smtClean="0"/>
              <a:t> </a:t>
            </a:r>
            <a:r>
              <a:rPr lang="en-US" dirty="0" err="1" smtClean="0"/>
              <a:t>ai</a:t>
            </a:r>
            <a:r>
              <a:rPr lang="en-US" dirty="0" smtClean="0"/>
              <a:t> </a:t>
            </a:r>
            <a:r>
              <a:rPr lang="en-US" dirty="0" err="1" smtClean="0"/>
              <a:t>làm</a:t>
            </a:r>
            <a:r>
              <a:rPr lang="en-US" dirty="0" smtClean="0"/>
              <a:t> </a:t>
            </a:r>
            <a:r>
              <a:rPr lang="en-US" dirty="0" err="1" smtClean="0"/>
              <a:t>vậy</a:t>
            </a:r>
            <a:r>
              <a:rPr lang="en-US" dirty="0" smtClean="0"/>
              <a:t> </a:t>
            </a:r>
            <a:r>
              <a:rPr lang="en-US" dirty="0" err="1" smtClean="0"/>
              <a:t>không</a:t>
            </a:r>
            <a:r>
              <a:rPr lang="en-US" dirty="0" smtClean="0"/>
              <a:t>?”, “Ai </a:t>
            </a:r>
            <a:r>
              <a:rPr lang="en-US" dirty="0" err="1" smtClean="0"/>
              <a:t>đời</a:t>
            </a:r>
            <a:r>
              <a:rPr lang="en-US" dirty="0" smtClean="0"/>
              <a:t> </a:t>
            </a:r>
            <a:r>
              <a:rPr lang="en-US" dirty="0" err="1" smtClean="0"/>
              <a:t>lại</a:t>
            </a:r>
            <a:r>
              <a:rPr lang="en-US" dirty="0" smtClean="0"/>
              <a:t> </a:t>
            </a:r>
            <a:r>
              <a:rPr lang="en-US" dirty="0" err="1" smtClean="0"/>
              <a:t>thế</a:t>
            </a:r>
            <a:r>
              <a:rPr lang="en-US" dirty="0" smtClean="0"/>
              <a:t>?”… </a:t>
            </a:r>
            <a:r>
              <a:rPr lang="en-US" dirty="0" err="1" smtClean="0"/>
              <a:t>Tôi</a:t>
            </a:r>
            <a:r>
              <a:rPr lang="en-US" dirty="0" smtClean="0"/>
              <a:t> </a:t>
            </a:r>
            <a:r>
              <a:rPr lang="en-US" dirty="0" err="1" smtClean="0"/>
              <a:t>là</a:t>
            </a:r>
            <a:r>
              <a:rPr lang="en-US" dirty="0" smtClean="0"/>
              <a:t> </a:t>
            </a:r>
            <a:r>
              <a:rPr lang="en-US" dirty="0" err="1" smtClean="0"/>
              <a:t>đứa</a:t>
            </a:r>
            <a:r>
              <a:rPr lang="en-US" dirty="0" smtClean="0"/>
              <a:t> </a:t>
            </a:r>
            <a:r>
              <a:rPr lang="en-US" dirty="0" err="1" smtClean="0"/>
              <a:t>trẻ</a:t>
            </a:r>
            <a:r>
              <a:rPr lang="en-US" dirty="0" smtClean="0"/>
              <a:t> </a:t>
            </a:r>
            <a:r>
              <a:rPr lang="en-US" dirty="0" err="1" smtClean="0"/>
              <a:t>được</a:t>
            </a:r>
            <a:r>
              <a:rPr lang="en-US" dirty="0" smtClean="0"/>
              <a:t> </a:t>
            </a:r>
            <a:r>
              <a:rPr lang="en-US" dirty="0" err="1" smtClean="0"/>
              <a:t>dạy</a:t>
            </a:r>
            <a:r>
              <a:rPr lang="en-US" dirty="0" smtClean="0"/>
              <a:t> </a:t>
            </a:r>
            <a:r>
              <a:rPr lang="en-US" dirty="0" err="1" smtClean="0"/>
              <a:t>nhiều</a:t>
            </a:r>
            <a:r>
              <a:rPr lang="en-US" dirty="0" smtClean="0"/>
              <a:t> </a:t>
            </a:r>
            <a:r>
              <a:rPr lang="en-US" dirty="0" err="1" smtClean="0"/>
              <a:t>về</a:t>
            </a:r>
            <a:r>
              <a:rPr lang="en-US" dirty="0" smtClean="0"/>
              <a:t> </a:t>
            </a:r>
            <a:r>
              <a:rPr lang="en-US" dirty="0" err="1" smtClean="0"/>
              <a:t>hiếu</a:t>
            </a:r>
            <a:r>
              <a:rPr lang="en-US" dirty="0" smtClean="0"/>
              <a:t> </a:t>
            </a:r>
            <a:r>
              <a:rPr lang="en-US" dirty="0" err="1" smtClean="0"/>
              <a:t>thuận</a:t>
            </a:r>
            <a:r>
              <a:rPr lang="en-US" dirty="0" smtClean="0"/>
              <a:t>, </a:t>
            </a:r>
            <a:r>
              <a:rPr lang="en-US" dirty="0" err="1" smtClean="0"/>
              <a:t>tôi</a:t>
            </a:r>
            <a:r>
              <a:rPr lang="en-US" dirty="0" smtClean="0"/>
              <a:t> </a:t>
            </a:r>
            <a:r>
              <a:rPr lang="en-US" dirty="0" err="1" smtClean="0"/>
              <a:t>đã</a:t>
            </a:r>
            <a:r>
              <a:rPr lang="en-US" dirty="0" smtClean="0"/>
              <a:t> </a:t>
            </a:r>
            <a:r>
              <a:rPr lang="en-US" dirty="0" err="1" smtClean="0"/>
              <a:t>cố</a:t>
            </a:r>
            <a:r>
              <a:rPr lang="en-US" dirty="0" smtClean="0"/>
              <a:t> </a:t>
            </a:r>
            <a:r>
              <a:rPr lang="en-US" dirty="0" err="1" smtClean="0"/>
              <a:t>sức</a:t>
            </a:r>
            <a:r>
              <a:rPr lang="en-US" dirty="0" smtClean="0"/>
              <a:t> </a:t>
            </a:r>
            <a:r>
              <a:rPr lang="en-US" dirty="0" err="1" smtClean="0"/>
              <a:t>vâng</a:t>
            </a:r>
            <a:r>
              <a:rPr lang="en-US" dirty="0" smtClean="0"/>
              <a:t> </a:t>
            </a:r>
            <a:r>
              <a:rPr lang="en-US" dirty="0" err="1" smtClean="0"/>
              <a:t>lời</a:t>
            </a:r>
            <a:r>
              <a:rPr lang="en-US" dirty="0" smtClean="0"/>
              <a:t> </a:t>
            </a:r>
            <a:r>
              <a:rPr lang="en-US" dirty="0" err="1" smtClean="0"/>
              <a:t>để</a:t>
            </a:r>
            <a:r>
              <a:rPr lang="en-US" dirty="0" smtClean="0"/>
              <a:t> </a:t>
            </a:r>
            <a:r>
              <a:rPr lang="en-US" dirty="0" err="1" smtClean="0"/>
              <a:t>mẹ</a:t>
            </a:r>
            <a:r>
              <a:rPr lang="en-US" dirty="0" smtClean="0"/>
              <a:t> </a:t>
            </a:r>
            <a:r>
              <a:rPr lang="en-US" dirty="0" err="1" smtClean="0"/>
              <a:t>vui</a:t>
            </a:r>
            <a:r>
              <a:rPr lang="en-US" dirty="0" smtClean="0"/>
              <a:t> </a:t>
            </a:r>
            <a:r>
              <a:rPr lang="en-US" dirty="0" err="1" smtClean="0"/>
              <a:t>lòng</a:t>
            </a:r>
            <a:r>
              <a:rPr lang="en-US" dirty="0" smtClean="0"/>
              <a:t>. </a:t>
            </a:r>
            <a:r>
              <a:rPr lang="en-US" dirty="0" err="1" smtClean="0"/>
              <a:t>Nhưng</a:t>
            </a:r>
            <a:r>
              <a:rPr lang="en-US" dirty="0" smtClean="0"/>
              <a:t> </a:t>
            </a:r>
            <a:r>
              <a:rPr lang="en-US" dirty="0" err="1" smtClean="0"/>
              <a:t>mỗi</a:t>
            </a:r>
            <a:r>
              <a:rPr lang="en-US" dirty="0" smtClean="0"/>
              <a:t> </a:t>
            </a:r>
            <a:r>
              <a:rPr lang="en-US" dirty="0" err="1" smtClean="0"/>
              <a:t>lần</a:t>
            </a:r>
            <a:r>
              <a:rPr lang="en-US" dirty="0" smtClean="0"/>
              <a:t> </a:t>
            </a:r>
            <a:r>
              <a:rPr lang="en-US" dirty="0" err="1" smtClean="0"/>
              <a:t>như</a:t>
            </a:r>
            <a:r>
              <a:rPr lang="en-US" dirty="0" smtClean="0"/>
              <a:t> </a:t>
            </a:r>
            <a:r>
              <a:rPr lang="en-US" dirty="0" err="1" smtClean="0"/>
              <a:t>vậy</a:t>
            </a:r>
            <a:r>
              <a:rPr lang="en-US" dirty="0" smtClean="0"/>
              <a:t>, </a:t>
            </a:r>
            <a:r>
              <a:rPr lang="en-US" dirty="0" err="1" smtClean="0"/>
              <a:t>tôi</a:t>
            </a:r>
            <a:r>
              <a:rPr lang="en-US" dirty="0" smtClean="0"/>
              <a:t> </a:t>
            </a:r>
            <a:r>
              <a:rPr lang="en-US" dirty="0" err="1" smtClean="0"/>
              <a:t>luôn</a:t>
            </a:r>
            <a:r>
              <a:rPr lang="en-US" dirty="0" smtClean="0"/>
              <a:t> </a:t>
            </a:r>
            <a:r>
              <a:rPr lang="en-US" dirty="0" err="1" smtClean="0"/>
              <a:t>phải</a:t>
            </a:r>
            <a:r>
              <a:rPr lang="en-US" dirty="0" smtClean="0"/>
              <a:t> </a:t>
            </a:r>
            <a:r>
              <a:rPr lang="en-US" dirty="0" err="1" smtClean="0"/>
              <a:t>dằn</a:t>
            </a:r>
            <a:r>
              <a:rPr lang="en-US" dirty="0" smtClean="0"/>
              <a:t> </a:t>
            </a:r>
            <a:r>
              <a:rPr lang="en-US" dirty="0" err="1" smtClean="0"/>
              <a:t>lòng</a:t>
            </a:r>
            <a:r>
              <a:rPr lang="en-US" dirty="0" smtClean="0"/>
              <a:t> </a:t>
            </a:r>
            <a:r>
              <a:rPr lang="en-US" dirty="0" err="1" smtClean="0"/>
              <a:t>nuốt</a:t>
            </a:r>
            <a:r>
              <a:rPr lang="en-US" dirty="0" smtClean="0"/>
              <a:t> </a:t>
            </a:r>
            <a:r>
              <a:rPr lang="en-US" dirty="0" err="1" smtClean="0"/>
              <a:t>một</a:t>
            </a:r>
            <a:r>
              <a:rPr lang="en-US" dirty="0" smtClean="0"/>
              <a:t> </a:t>
            </a:r>
            <a:r>
              <a:rPr lang="en-US" dirty="0" err="1" smtClean="0"/>
              <a:t>cục</a:t>
            </a:r>
            <a:r>
              <a:rPr lang="en-US" dirty="0" smtClean="0"/>
              <a:t> </a:t>
            </a:r>
            <a:r>
              <a:rPr lang="en-US" dirty="0" err="1" smtClean="0"/>
              <a:t>ấm</a:t>
            </a:r>
            <a:r>
              <a:rPr lang="en-US" dirty="0" smtClean="0"/>
              <a:t> </a:t>
            </a:r>
            <a:r>
              <a:rPr lang="en-US" dirty="0" err="1" smtClean="0"/>
              <a:t>ức</a:t>
            </a:r>
            <a:r>
              <a:rPr lang="en-US" dirty="0" smtClean="0"/>
              <a:t>.</a:t>
            </a:r>
          </a:p>
          <a:p>
            <a:r>
              <a:rPr lang="en-US" dirty="0" smtClean="0"/>
              <a:t>	</a:t>
            </a:r>
            <a:r>
              <a:rPr lang="en-US" dirty="0" err="1" smtClean="0"/>
              <a:t>Mẹ</a:t>
            </a:r>
            <a:r>
              <a:rPr lang="en-US" dirty="0" smtClean="0"/>
              <a:t> </a:t>
            </a:r>
            <a:r>
              <a:rPr lang="en-US" dirty="0" err="1" smtClean="0"/>
              <a:t>tôi</a:t>
            </a:r>
            <a:r>
              <a:rPr lang="en-US" dirty="0" smtClean="0"/>
              <a:t> </a:t>
            </a:r>
            <a:r>
              <a:rPr lang="en-US" dirty="0" err="1" smtClean="0"/>
              <a:t>giờ</a:t>
            </a:r>
            <a:r>
              <a:rPr lang="en-US" dirty="0" smtClean="0"/>
              <a:t> </a:t>
            </a:r>
            <a:r>
              <a:rPr lang="en-US" dirty="0" err="1" smtClean="0"/>
              <a:t>đã</a:t>
            </a:r>
            <a:r>
              <a:rPr lang="en-US" dirty="0" smtClean="0"/>
              <a:t> </a:t>
            </a:r>
            <a:r>
              <a:rPr lang="en-US" dirty="0" err="1" smtClean="0"/>
              <a:t>khuất</a:t>
            </a:r>
            <a:r>
              <a:rPr lang="en-US" dirty="0" smtClean="0"/>
              <a:t> </a:t>
            </a:r>
            <a:r>
              <a:rPr lang="en-US" dirty="0" err="1" smtClean="0"/>
              <a:t>và</a:t>
            </a:r>
            <a:r>
              <a:rPr lang="en-US" dirty="0" smtClean="0"/>
              <a:t> </a:t>
            </a:r>
            <a:r>
              <a:rPr lang="en-US" dirty="0" err="1" smtClean="0"/>
              <a:t>tôi</a:t>
            </a:r>
            <a:r>
              <a:rPr lang="en-US" dirty="0" smtClean="0"/>
              <a:t> </a:t>
            </a:r>
            <a:r>
              <a:rPr lang="en-US" dirty="0" err="1" smtClean="0"/>
              <a:t>cũng</a:t>
            </a:r>
            <a:r>
              <a:rPr lang="en-US" dirty="0" smtClean="0"/>
              <a:t> </a:t>
            </a:r>
            <a:r>
              <a:rPr lang="en-US" dirty="0" err="1" smtClean="0"/>
              <a:t>đã</a:t>
            </a:r>
            <a:r>
              <a:rPr lang="en-US" dirty="0" smtClean="0"/>
              <a:t> </a:t>
            </a:r>
            <a:r>
              <a:rPr lang="en-US" dirty="0" err="1" smtClean="0"/>
              <a:t>lớn</a:t>
            </a:r>
            <a:r>
              <a:rPr lang="en-US" dirty="0" smtClean="0"/>
              <a:t>. </a:t>
            </a:r>
            <a:r>
              <a:rPr lang="en-US" dirty="0" err="1" smtClean="0"/>
              <a:t>Tôi</a:t>
            </a:r>
            <a:r>
              <a:rPr lang="en-US" dirty="0" smtClean="0"/>
              <a:t> </a:t>
            </a:r>
            <a:r>
              <a:rPr lang="en-US" dirty="0" err="1" smtClean="0"/>
              <a:t>luôn</a:t>
            </a:r>
            <a:r>
              <a:rPr lang="en-US" dirty="0" smtClean="0"/>
              <a:t> </a:t>
            </a:r>
            <a:r>
              <a:rPr lang="en-US" dirty="0" err="1" smtClean="0"/>
              <a:t>nhớ</a:t>
            </a:r>
            <a:r>
              <a:rPr lang="en-US" dirty="0" smtClean="0"/>
              <a:t> </a:t>
            </a:r>
            <a:r>
              <a:rPr lang="en-US" dirty="0" err="1" smtClean="0"/>
              <a:t>về</a:t>
            </a:r>
            <a:r>
              <a:rPr lang="en-US" dirty="0" smtClean="0"/>
              <a:t> </a:t>
            </a:r>
            <a:r>
              <a:rPr lang="en-US" dirty="0" err="1" smtClean="0"/>
              <a:t>mẹ</a:t>
            </a:r>
            <a:r>
              <a:rPr lang="en-US" dirty="0" smtClean="0"/>
              <a:t> </a:t>
            </a:r>
            <a:r>
              <a:rPr lang="en-US" dirty="0" err="1" smtClean="0"/>
              <a:t>với</a:t>
            </a:r>
            <a:r>
              <a:rPr lang="en-US" dirty="0" smtClean="0"/>
              <a:t> </a:t>
            </a:r>
            <a:r>
              <a:rPr lang="en-US" dirty="0" err="1" smtClean="0"/>
              <a:t>niềm</a:t>
            </a:r>
            <a:r>
              <a:rPr lang="en-US" dirty="0" smtClean="0"/>
              <a:t> </a:t>
            </a:r>
            <a:r>
              <a:rPr lang="en-US" dirty="0" err="1" smtClean="0"/>
              <a:t>xúc</a:t>
            </a:r>
            <a:r>
              <a:rPr lang="en-US" dirty="0" smtClean="0"/>
              <a:t> </a:t>
            </a:r>
            <a:r>
              <a:rPr lang="en-US" dirty="0" err="1" smtClean="0"/>
              <a:t>động</a:t>
            </a:r>
            <a:r>
              <a:rPr lang="en-US" dirty="0" smtClean="0"/>
              <a:t> </a:t>
            </a:r>
            <a:r>
              <a:rPr lang="en-US" dirty="0" err="1" smtClean="0"/>
              <a:t>khôn</a:t>
            </a:r>
            <a:r>
              <a:rPr lang="en-US" dirty="0" smtClean="0"/>
              <a:t> </a:t>
            </a:r>
            <a:r>
              <a:rPr lang="en-US" dirty="0" err="1" smtClean="0"/>
              <a:t>nguôi</a:t>
            </a:r>
            <a:r>
              <a:rPr lang="en-US" dirty="0" smtClean="0"/>
              <a:t>. </a:t>
            </a:r>
            <a:r>
              <a:rPr lang="en-US" dirty="0" err="1" smtClean="0"/>
              <a:t>Tôi</a:t>
            </a:r>
            <a:r>
              <a:rPr lang="en-US" dirty="0" smtClean="0"/>
              <a:t> </a:t>
            </a:r>
            <a:r>
              <a:rPr lang="en-US" dirty="0" err="1" smtClean="0"/>
              <a:t>đã</a:t>
            </a:r>
            <a:r>
              <a:rPr lang="en-US" dirty="0" smtClean="0"/>
              <a:t> </a:t>
            </a:r>
            <a:r>
              <a:rPr lang="en-US" dirty="0" err="1" smtClean="0"/>
              <a:t>hiểu</a:t>
            </a:r>
            <a:r>
              <a:rPr lang="en-US" dirty="0" smtClean="0"/>
              <a:t> </a:t>
            </a:r>
            <a:r>
              <a:rPr lang="en-US" dirty="0" err="1" smtClean="0"/>
              <a:t>ra</a:t>
            </a:r>
            <a:r>
              <a:rPr lang="en-US" dirty="0" smtClean="0"/>
              <a:t>, </a:t>
            </a:r>
            <a:r>
              <a:rPr lang="en-US" dirty="0" err="1" smtClean="0"/>
              <a:t>mỗi</a:t>
            </a:r>
            <a:r>
              <a:rPr lang="en-US" dirty="0" smtClean="0"/>
              <a:t> </a:t>
            </a:r>
            <a:r>
              <a:rPr lang="en-US" dirty="0" err="1" smtClean="0"/>
              <a:t>lần</a:t>
            </a:r>
            <a:r>
              <a:rPr lang="en-US" dirty="0" smtClean="0"/>
              <a:t> </a:t>
            </a:r>
            <a:r>
              <a:rPr lang="en-US" dirty="0" err="1" smtClean="0"/>
              <a:t>bảo</a:t>
            </a:r>
            <a:r>
              <a:rPr lang="en-US" dirty="0" smtClean="0"/>
              <a:t> </a:t>
            </a:r>
            <a:r>
              <a:rPr lang="en-US" dirty="0" err="1" smtClean="0"/>
              <a:t>tôi</a:t>
            </a:r>
            <a:r>
              <a:rPr lang="en-US" dirty="0" smtClean="0"/>
              <a:t>: “</a:t>
            </a:r>
            <a:r>
              <a:rPr lang="en-US" dirty="0" err="1" smtClean="0"/>
              <a:t>Xem</a:t>
            </a:r>
            <a:r>
              <a:rPr lang="en-US" dirty="0" smtClean="0"/>
              <a:t> </a:t>
            </a:r>
            <a:r>
              <a:rPr lang="en-US" dirty="0" err="1" smtClean="0"/>
              <a:t>người</a:t>
            </a:r>
            <a:r>
              <a:rPr lang="en-US" dirty="0" smtClean="0"/>
              <a:t> ta </a:t>
            </a:r>
            <a:r>
              <a:rPr lang="en-US" dirty="0" err="1" smtClean="0"/>
              <a:t>kìa</a:t>
            </a:r>
            <a:r>
              <a:rPr lang="en-US" dirty="0" smtClean="0"/>
              <a:t>!” </a:t>
            </a:r>
            <a:r>
              <a:rPr lang="en-US" dirty="0" err="1" smtClean="0"/>
              <a:t>là</a:t>
            </a:r>
            <a:r>
              <a:rPr lang="en-US" dirty="0" smtClean="0"/>
              <a:t> </a:t>
            </a:r>
            <a:r>
              <a:rPr lang="en-US" dirty="0" err="1" smtClean="0"/>
              <a:t>một</a:t>
            </a:r>
            <a:r>
              <a:rPr lang="en-US" dirty="0" smtClean="0"/>
              <a:t> </a:t>
            </a:r>
            <a:r>
              <a:rPr lang="en-US" dirty="0" err="1" smtClean="0"/>
              <a:t>lần</a:t>
            </a:r>
            <a:r>
              <a:rPr lang="en-US" dirty="0" smtClean="0"/>
              <a:t> </a:t>
            </a:r>
            <a:r>
              <a:rPr lang="en-US" dirty="0" err="1" smtClean="0"/>
              <a:t>mẹ</a:t>
            </a:r>
            <a:r>
              <a:rPr lang="en-US" dirty="0" smtClean="0"/>
              <a:t> </a:t>
            </a:r>
            <a:r>
              <a:rPr lang="en-US" dirty="0" err="1" smtClean="0"/>
              <a:t>mong</a:t>
            </a:r>
            <a:r>
              <a:rPr lang="en-US" dirty="0" smtClean="0"/>
              <a:t> </a:t>
            </a:r>
            <a:r>
              <a:rPr lang="en-US" dirty="0" err="1" smtClean="0"/>
              <a:t>tôi</a:t>
            </a:r>
            <a:r>
              <a:rPr lang="en-US" dirty="0" smtClean="0"/>
              <a:t> </a:t>
            </a:r>
            <a:r>
              <a:rPr lang="en-US" dirty="0" err="1" smtClean="0"/>
              <a:t>làm</a:t>
            </a:r>
            <a:r>
              <a:rPr lang="en-US" dirty="0" smtClean="0"/>
              <a:t> </a:t>
            </a:r>
            <a:r>
              <a:rPr lang="en-US" dirty="0" err="1" smtClean="0"/>
              <a:t>sao</a:t>
            </a:r>
            <a:r>
              <a:rPr lang="en-US" dirty="0" smtClean="0"/>
              <a:t> </a:t>
            </a:r>
            <a:r>
              <a:rPr lang="en-US" dirty="0" err="1" smtClean="0"/>
              <a:t>để</a:t>
            </a:r>
            <a:r>
              <a:rPr lang="en-US" dirty="0" smtClean="0"/>
              <a:t> </a:t>
            </a:r>
            <a:r>
              <a:rPr lang="en-US" dirty="0" err="1" smtClean="0"/>
              <a:t>bằng</a:t>
            </a:r>
            <a:r>
              <a:rPr lang="en-US" dirty="0" smtClean="0"/>
              <a:t> </a:t>
            </a:r>
            <a:r>
              <a:rPr lang="en-US" dirty="0" err="1" smtClean="0"/>
              <a:t>người</a:t>
            </a:r>
            <a:r>
              <a:rPr lang="en-US" dirty="0" smtClean="0"/>
              <a:t>, </a:t>
            </a:r>
            <a:r>
              <a:rPr lang="en-US" dirty="0" err="1" smtClean="0"/>
              <a:t>không</a:t>
            </a:r>
            <a:r>
              <a:rPr lang="en-US" dirty="0" smtClean="0"/>
              <a:t> </a:t>
            </a:r>
            <a:r>
              <a:rPr lang="en-US" dirty="0" err="1" smtClean="0"/>
              <a:t>thua</a:t>
            </a:r>
            <a:r>
              <a:rPr lang="en-US" dirty="0" smtClean="0"/>
              <a:t> </a:t>
            </a:r>
            <a:r>
              <a:rPr lang="en-US" dirty="0" err="1" smtClean="0"/>
              <a:t>em</a:t>
            </a:r>
            <a:r>
              <a:rPr lang="en-US" dirty="0" smtClean="0"/>
              <a:t> </a:t>
            </a:r>
            <a:r>
              <a:rPr lang="en-US" dirty="0" err="1" smtClean="0"/>
              <a:t>kém</a:t>
            </a:r>
            <a:r>
              <a:rPr lang="en-US" dirty="0" smtClean="0"/>
              <a:t> </a:t>
            </a:r>
            <a:r>
              <a:rPr lang="en-US" dirty="0" err="1" smtClean="0"/>
              <a:t>chị</a:t>
            </a:r>
            <a:r>
              <a:rPr lang="en-US" dirty="0" smtClean="0"/>
              <a:t>, </a:t>
            </a:r>
            <a:r>
              <a:rPr lang="en-US" dirty="0" err="1" smtClean="0"/>
              <a:t>không</a:t>
            </a:r>
            <a:r>
              <a:rPr lang="en-US" dirty="0" smtClean="0"/>
              <a:t> </a:t>
            </a:r>
            <a:r>
              <a:rPr lang="en-US" dirty="0" err="1" smtClean="0"/>
              <a:t>làm</a:t>
            </a:r>
            <a:r>
              <a:rPr lang="en-US" dirty="0" smtClean="0"/>
              <a:t> </a:t>
            </a:r>
            <a:r>
              <a:rPr lang="en-US" dirty="0" err="1" smtClean="0"/>
              <a:t>xấu</a:t>
            </a:r>
            <a:r>
              <a:rPr lang="en-US" dirty="0" smtClean="0"/>
              <a:t> </a:t>
            </a:r>
            <a:r>
              <a:rPr lang="en-US" dirty="0" err="1" smtClean="0"/>
              <a:t>mặt</a:t>
            </a:r>
            <a:r>
              <a:rPr lang="en-US" dirty="0" smtClean="0"/>
              <a:t> </a:t>
            </a:r>
            <a:r>
              <a:rPr lang="en-US" dirty="0" err="1" smtClean="0"/>
              <a:t>gia</a:t>
            </a:r>
            <a:r>
              <a:rPr lang="en-US" dirty="0" smtClean="0"/>
              <a:t> </a:t>
            </a:r>
            <a:r>
              <a:rPr lang="en-US" dirty="0" err="1" smtClean="0"/>
              <a:t>đình</a:t>
            </a:r>
            <a:r>
              <a:rPr lang="en-US" dirty="0" smtClean="0"/>
              <a:t>, </a:t>
            </a:r>
            <a:r>
              <a:rPr lang="en-US" dirty="0" err="1" smtClean="0"/>
              <a:t>dòng</a:t>
            </a:r>
            <a:r>
              <a:rPr lang="en-US" dirty="0" smtClean="0"/>
              <a:t> </a:t>
            </a:r>
            <a:r>
              <a:rPr lang="en-US" dirty="0" err="1" smtClean="0"/>
              <a:t>tộc</a:t>
            </a:r>
            <a:r>
              <a:rPr lang="en-US" dirty="0" smtClean="0"/>
              <a:t>, </a:t>
            </a:r>
            <a:r>
              <a:rPr lang="en-US" dirty="0" err="1" smtClean="0"/>
              <a:t>không</a:t>
            </a:r>
            <a:r>
              <a:rPr lang="en-US" dirty="0" smtClean="0"/>
              <a:t> </a:t>
            </a:r>
            <a:r>
              <a:rPr lang="en-US" dirty="0" err="1" smtClean="0"/>
              <a:t>để</a:t>
            </a:r>
            <a:r>
              <a:rPr lang="en-US" dirty="0" smtClean="0"/>
              <a:t> </a:t>
            </a:r>
            <a:r>
              <a:rPr lang="en-US" dirty="0" err="1" smtClean="0"/>
              <a:t>ai</a:t>
            </a:r>
            <a:r>
              <a:rPr lang="en-US" dirty="0" smtClean="0"/>
              <a:t> </a:t>
            </a:r>
            <a:r>
              <a:rPr lang="en-US" dirty="0" err="1" smtClean="0"/>
              <a:t>phải</a:t>
            </a:r>
            <a:r>
              <a:rPr lang="en-US" dirty="0" smtClean="0"/>
              <a:t> </a:t>
            </a:r>
            <a:r>
              <a:rPr lang="en-US" dirty="0" err="1" smtClean="0"/>
              <a:t>phàn</a:t>
            </a:r>
            <a:r>
              <a:rPr lang="en-US" dirty="0" smtClean="0"/>
              <a:t> </a:t>
            </a:r>
            <a:r>
              <a:rPr lang="en-US" dirty="0" err="1" smtClean="0"/>
              <a:t>nàn</a:t>
            </a:r>
            <a:r>
              <a:rPr lang="en-US" dirty="0" smtClean="0"/>
              <a:t>, </a:t>
            </a:r>
            <a:r>
              <a:rPr lang="en-US" dirty="0" err="1" smtClean="0"/>
              <a:t>kêu</a:t>
            </a:r>
            <a:r>
              <a:rPr lang="en-US" dirty="0" smtClean="0"/>
              <a:t> ca </a:t>
            </a:r>
            <a:r>
              <a:rPr lang="en-US" dirty="0" err="1" smtClean="0"/>
              <a:t>điều</a:t>
            </a:r>
            <a:r>
              <a:rPr lang="en-US" dirty="0" smtClean="0"/>
              <a:t> </a:t>
            </a:r>
            <a:r>
              <a:rPr lang="en-US" dirty="0" err="1" smtClean="0"/>
              <a:t>gì</a:t>
            </a:r>
            <a:r>
              <a:rPr lang="en-US" dirty="0" smtClean="0"/>
              <a:t>. </a:t>
            </a:r>
            <a:r>
              <a:rPr lang="en-US" dirty="0" err="1" smtClean="0"/>
              <a:t>Mà</a:t>
            </a:r>
            <a:r>
              <a:rPr lang="en-US" dirty="0" smtClean="0"/>
              <a:t> </a:t>
            </a:r>
            <a:r>
              <a:rPr lang="en-US" dirty="0" err="1" smtClean="0"/>
              <a:t>có</a:t>
            </a:r>
            <a:r>
              <a:rPr lang="en-US" dirty="0" smtClean="0"/>
              <a:t> </a:t>
            </a:r>
            <a:r>
              <a:rPr lang="en-US" dirty="0" err="1" smtClean="0"/>
              <a:t>lẽ</a:t>
            </a:r>
            <a:r>
              <a:rPr lang="en-US" dirty="0" smtClean="0"/>
              <a:t> </a:t>
            </a:r>
            <a:r>
              <a:rPr lang="en-US" dirty="0" err="1" smtClean="0"/>
              <a:t>không</a:t>
            </a:r>
            <a:r>
              <a:rPr lang="en-US" dirty="0" smtClean="0"/>
              <a:t> </a:t>
            </a:r>
            <a:r>
              <a:rPr lang="en-US" dirty="0" err="1" smtClean="0"/>
              <a:t>riêng</a:t>
            </a:r>
            <a:r>
              <a:rPr lang="en-US" dirty="0" smtClean="0"/>
              <a:t> </a:t>
            </a:r>
            <a:r>
              <a:rPr lang="en-US" dirty="0" err="1" smtClean="0"/>
              <a:t>gì</a:t>
            </a:r>
            <a:r>
              <a:rPr lang="en-US" dirty="0" smtClean="0"/>
              <a:t> </a:t>
            </a:r>
            <a:r>
              <a:rPr lang="en-US" dirty="0" err="1" smtClean="0"/>
              <a:t>mẹ</a:t>
            </a:r>
            <a:r>
              <a:rPr lang="en-US" dirty="0" smtClean="0"/>
              <a:t> </a:t>
            </a:r>
            <a:r>
              <a:rPr lang="en-US" dirty="0" err="1" smtClean="0"/>
              <a:t>tôi</a:t>
            </a:r>
            <a:r>
              <a:rPr lang="en-US" dirty="0" smtClean="0"/>
              <a:t>. </a:t>
            </a:r>
            <a:r>
              <a:rPr lang="en-US" dirty="0" err="1" smtClean="0"/>
              <a:t>Có</a:t>
            </a:r>
            <a:r>
              <a:rPr lang="en-US" dirty="0" smtClean="0"/>
              <a:t> </a:t>
            </a:r>
            <a:r>
              <a:rPr lang="en-US" dirty="0" err="1" smtClean="0"/>
              <a:t>người</a:t>
            </a:r>
            <a:r>
              <a:rPr lang="en-US" dirty="0" smtClean="0"/>
              <a:t> </a:t>
            </a:r>
            <a:r>
              <a:rPr lang="en-US" dirty="0" err="1" smtClean="0"/>
              <a:t>mẹ</a:t>
            </a:r>
            <a:r>
              <a:rPr lang="en-US" dirty="0" smtClean="0"/>
              <a:t> </a:t>
            </a:r>
            <a:r>
              <a:rPr lang="en-US" dirty="0" err="1" smtClean="0"/>
              <a:t>nào</a:t>
            </a:r>
            <a:r>
              <a:rPr lang="en-US" dirty="0" smtClean="0"/>
              <a:t> </a:t>
            </a:r>
            <a:r>
              <a:rPr lang="en-US" dirty="0" err="1" smtClean="0"/>
              <a:t>trên</a:t>
            </a:r>
            <a:r>
              <a:rPr lang="en-US" dirty="0" smtClean="0"/>
              <a:t> </a:t>
            </a:r>
            <a:r>
              <a:rPr lang="en-US" dirty="0" err="1" smtClean="0"/>
              <a:t>đời</a:t>
            </a:r>
            <a:r>
              <a:rPr lang="en-US" dirty="0" smtClean="0"/>
              <a:t> </a:t>
            </a:r>
            <a:r>
              <a:rPr lang="en-US" dirty="0" err="1" smtClean="0"/>
              <a:t>không</a:t>
            </a:r>
            <a:r>
              <a:rPr lang="en-US" dirty="0" smtClean="0"/>
              <a:t> </a:t>
            </a:r>
            <a:r>
              <a:rPr lang="en-US" dirty="0" err="1" smtClean="0"/>
              <a:t>ước</a:t>
            </a:r>
            <a:r>
              <a:rPr lang="en-US" dirty="0" smtClean="0"/>
              <a:t> </a:t>
            </a:r>
            <a:r>
              <a:rPr lang="en-US" dirty="0" err="1" smtClean="0"/>
              <a:t>mong</a:t>
            </a:r>
            <a:r>
              <a:rPr lang="en-US" dirty="0" smtClean="0"/>
              <a:t> </a:t>
            </a:r>
            <a:r>
              <a:rPr lang="en-US" dirty="0" err="1" smtClean="0"/>
              <a:t>điều</a:t>
            </a:r>
            <a:r>
              <a:rPr lang="en-US" dirty="0" smtClean="0"/>
              <a:t> </a:t>
            </a:r>
            <a:r>
              <a:rPr lang="en-US" dirty="0" err="1" smtClean="0"/>
              <a:t>đó</a:t>
            </a:r>
            <a:r>
              <a:rPr lang="en-US" dirty="0" smtClean="0"/>
              <a:t>?</a:t>
            </a:r>
            <a:endParaRPr lang="en-US" dirty="0"/>
          </a:p>
        </p:txBody>
      </p:sp>
      <p:sp>
        <p:nvSpPr>
          <p:cNvPr id="16" name="TextBox 15">
            <a:extLst/>
          </p:cNvPr>
          <p:cNvSpPr txBox="1"/>
          <p:nvPr/>
        </p:nvSpPr>
        <p:spPr>
          <a:xfrm>
            <a:off x="409125" y="1711262"/>
            <a:ext cx="6093500" cy="517065"/>
          </a:xfrm>
          <a:prstGeom prst="rect">
            <a:avLst/>
          </a:prstGeom>
          <a:noFill/>
        </p:spPr>
        <p:txBody>
          <a:bodyPr>
            <a:spAutoFit/>
          </a:bodyPr>
          <a:lstStyle/>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ĐỀ ĐỌC HIỂU SỐ </a:t>
            </a:r>
            <a:r>
              <a:rPr lang="en-US" sz="2400" b="1" dirty="0" smtClean="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01:</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052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698236" y="127284"/>
            <a:ext cx="3990975"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a:latin typeface="Times New Roman" pitchFamily="18" charset="0"/>
              <a:cs typeface="Times New Roman" pitchFamily="18" charset="0"/>
            </a:endParaRPr>
          </a:p>
          <a:p>
            <a:pPr algn="ctr" eaLnBrk="0" hangingPunct="0"/>
            <a:endParaRPr lang="en-US" altLang="en-US" sz="2000">
              <a:latin typeface="Times New Roman" pitchFamily="18" charset="0"/>
              <a:cs typeface="Times New Roman" pitchFamily="18" charset="0"/>
            </a:endParaRPr>
          </a:p>
        </p:txBody>
      </p:sp>
      <p:sp>
        <p:nvSpPr>
          <p:cNvPr id="5" name="Rounded Rectangle 10"/>
          <p:cNvSpPr>
            <a:spLocks noChangeArrowheads="1"/>
          </p:cNvSpPr>
          <p:nvPr/>
        </p:nvSpPr>
        <p:spPr bwMode="auto">
          <a:xfrm>
            <a:off x="122831" y="1049445"/>
            <a:ext cx="11764370" cy="5597015"/>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a:latin typeface="Times New Roman" pitchFamily="18" charset="0"/>
              <a:cs typeface="Times New Roman" pitchFamily="18" charset="0"/>
            </a:endParaRPr>
          </a:p>
          <a:p>
            <a:pPr algn="ctr" eaLnBrk="0" hangingPunct="0"/>
            <a:endParaRPr lang="en-US" altLang="en-US" sz="2000">
              <a:latin typeface="Times New Roman" pitchFamily="18" charset="0"/>
              <a:cs typeface="Times New Roman" pitchFamily="18" charset="0"/>
            </a:endParaRPr>
          </a:p>
        </p:txBody>
      </p:sp>
      <p:sp>
        <p:nvSpPr>
          <p:cNvPr id="6" name="TextBox 5">
            <a:extLst/>
          </p:cNvPr>
          <p:cNvSpPr txBox="1"/>
          <p:nvPr/>
        </p:nvSpPr>
        <p:spPr>
          <a:xfrm>
            <a:off x="3698236" y="183076"/>
            <a:ext cx="6093500" cy="517065"/>
          </a:xfrm>
          <a:prstGeom prst="rect">
            <a:avLst/>
          </a:prstGeom>
          <a:noFill/>
        </p:spPr>
        <p:txBody>
          <a:bodyPr>
            <a:spAutoFit/>
          </a:bodyPr>
          <a:lstStyle/>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ĐỀ ĐỌC HIỂU SỐ </a:t>
            </a:r>
            <a:r>
              <a:rPr lang="en-US" sz="2400" b="1" dirty="0" smtClean="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01:</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p:cNvPr>
          <p:cNvSpPr txBox="1"/>
          <p:nvPr/>
        </p:nvSpPr>
        <p:spPr>
          <a:xfrm>
            <a:off x="409434" y="1091073"/>
            <a:ext cx="11477767" cy="5632311"/>
          </a:xfrm>
          <a:prstGeom prst="rect">
            <a:avLst/>
          </a:prstGeom>
          <a:noFill/>
        </p:spPr>
        <p:txBody>
          <a:bodyPr wrap="square">
            <a:spAutoFit/>
          </a:bodyPr>
          <a:lstStyle/>
          <a:p>
            <a:r>
              <a:rPr lang="en-US" dirty="0" smtClean="0"/>
              <a:t>	</a:t>
            </a:r>
            <a:r>
              <a:rPr lang="en-US" sz="2000" dirty="0" err="1" smtClean="0">
                <a:latin typeface="Times New Roman" panose="02020603050405020304" pitchFamily="18" charset="0"/>
                <a:cs typeface="Times New Roman" panose="02020603050405020304" pitchFamily="18" charset="0"/>
              </a:rPr>
              <a:t>Mẹ</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đòi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lấy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noi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lắm</a:t>
            </a:r>
            <a:r>
              <a:rPr lang="en-US" sz="2000" dirty="0">
                <a:latin typeface="Times New Roman" panose="02020603050405020304" pitchFamily="18" charset="0"/>
                <a:cs typeface="Times New Roman" panose="02020603050405020304" pitchFamily="18" charset="0"/>
              </a:rPr>
              <a:t>. Ai </a:t>
            </a:r>
            <a:r>
              <a:rPr lang="en-US" sz="2000" dirty="0" err="1">
                <a:latin typeface="Times New Roman" panose="02020603050405020304" pitchFamily="18" charset="0"/>
                <a:cs typeface="Times New Roman" panose="02020603050405020304" pitchFamily="18" charset="0"/>
              </a:rPr>
              <a:t>chẳng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minh, </a:t>
            </a:r>
            <a:r>
              <a:rPr lang="en-US" sz="2000" dirty="0" err="1">
                <a:latin typeface="Times New Roman" panose="02020603050405020304" pitchFamily="18" charset="0"/>
                <a:cs typeface="Times New Roman" panose="02020603050405020304" pitchFamily="18" charset="0"/>
              </a:rPr>
              <a:t>giỏi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giang</a:t>
            </a:r>
            <a:r>
              <a:rPr lang="en-US" sz="2000" dirty="0">
                <a:latin typeface="Times New Roman" panose="02020603050405020304" pitchFamily="18" charset="0"/>
                <a:cs typeface="Times New Roman" panose="02020603050405020304" pitchFamily="18" charset="0"/>
              </a:rPr>
              <a:t>? Ai </a:t>
            </a:r>
            <a:r>
              <a:rPr lang="en-US" sz="2000" dirty="0" err="1">
                <a:latin typeface="Times New Roman" panose="02020603050405020304" pitchFamily="18" charset="0"/>
                <a:cs typeface="Times New Roman" panose="02020603050405020304" pitchFamily="18" charset="0"/>
              </a:rPr>
              <a:t>chẳng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cs typeface="Times New Roman" panose="02020603050405020304" pitchFamily="18" charset="0"/>
              </a:rPr>
              <a:t>? Ai </a:t>
            </a:r>
            <a:r>
              <a:rPr lang="en-US" sz="2000" dirty="0" err="1">
                <a:latin typeface="Times New Roman" panose="02020603050405020304" pitchFamily="18" charset="0"/>
                <a:cs typeface="Times New Roman" panose="02020603050405020304" pitchFamily="18" charset="0"/>
              </a:rPr>
              <a:t>chẳng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niềm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xưa</a:t>
            </a:r>
            <a:r>
              <a:rPr lang="en-US" sz="2000" dirty="0">
                <a:latin typeface="Times New Roman" panose="02020603050405020304" pitchFamily="18" charset="0"/>
                <a:cs typeface="Times New Roman" panose="02020603050405020304" pitchFamily="18" charset="0"/>
              </a:rPr>
              <a:t> nay,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vượt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nhờ</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noi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hình</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hảo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vẹn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mười</a:t>
            </a:r>
            <a:r>
              <a:rPr lang="en-US" sz="2000" dirty="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Tuy</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thú</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cứ</a:t>
            </a:r>
            <a:r>
              <a:rPr lang="en-US" sz="2000" dirty="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nhìn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vô</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thú</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dưới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hội</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Kìa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lớp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béo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thói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ưa</a:t>
            </a:r>
            <a:r>
              <a:rPr lang="en-US" sz="2000" dirty="0">
                <a:latin typeface="Times New Roman" panose="02020603050405020304" pitchFamily="18" charset="0"/>
                <a:cs typeface="Times New Roman" panose="02020603050405020304" pitchFamily="18" charset="0"/>
              </a:rPr>
              <a:t> ca </a:t>
            </a:r>
            <a:r>
              <a:rPr lang="en-US" sz="2000" dirty="0" err="1">
                <a:latin typeface="Times New Roman" panose="02020603050405020304" pitchFamily="18" charset="0"/>
                <a:cs typeface="Times New Roman" panose="02020603050405020304" pitchFamily="18" charset="0"/>
              </a:rPr>
              <a:t>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nhảy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múa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lúc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trầm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Trần</a:t>
            </a:r>
            <a:r>
              <a:rPr lang="en-US" sz="2000" dirty="0">
                <a:latin typeface="Times New Roman" panose="02020603050405020304" pitchFamily="18" charset="0"/>
                <a:cs typeface="Times New Roman" panose="02020603050405020304" pitchFamily="18" charset="0"/>
              </a:rPr>
              <a:t> Long </a:t>
            </a:r>
            <a:r>
              <a:rPr lang="en-US" sz="2000" dirty="0" err="1">
                <a:latin typeface="Times New Roman" panose="02020603050405020304" pitchFamily="18" charset="0"/>
                <a:cs typeface="Times New Roman" panose="02020603050405020304" pitchFamily="18" charset="0"/>
              </a:rPr>
              <a:t>nổi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hài</a:t>
            </a:r>
            <a:r>
              <a:rPr lang="en-US" sz="2000" dirty="0">
                <a:latin typeface="Times New Roman" panose="02020603050405020304" pitchFamily="18" charset="0"/>
                <a:cs typeface="Times New Roman" panose="02020603050405020304" pitchFamily="18" charset="0"/>
              </a:rPr>
              <a:t>”, Minh </a:t>
            </a:r>
            <a:r>
              <a:rPr lang="en-US" sz="2000" dirty="0" err="1">
                <a:latin typeface="Times New Roman" panose="02020603050405020304" pitchFamily="18" charset="0"/>
                <a:cs typeface="Times New Roman" panose="02020603050405020304" pitchFamily="18" charset="0"/>
              </a:rPr>
              <a:t>Diệu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trí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nhớ</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nghịch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ngờ</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rất</a:t>
            </a:r>
            <a:r>
              <a:rPr lang="en-US" sz="2000" dirty="0">
                <a:latin typeface="Times New Roman" panose="02020603050405020304" pitchFamily="18" charset="0"/>
                <a:cs typeface="Times New Roman" panose="02020603050405020304" pitchFamily="18" charset="0"/>
              </a:rPr>
              <a:t> hay: “</a:t>
            </a:r>
            <a:r>
              <a:rPr lang="en-US" sz="2000" dirty="0" err="1">
                <a:latin typeface="Times New Roman" panose="02020603050405020304" pitchFamily="18" charset="0"/>
                <a:cs typeface="Times New Roman" panose="02020603050405020304" pitchFamily="18" charset="0"/>
              </a:rPr>
              <a:t>Chỗ</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chỗ</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mỗi</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Trích</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b="1" i="1" dirty="0" err="1">
                <a:latin typeface="Times New Roman" panose="02020603050405020304" pitchFamily="18" charset="0"/>
                <a:cs typeface="Times New Roman" panose="02020603050405020304" pitchFamily="18" charset="0"/>
              </a:rPr>
              <a:t>Xem</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người</a:t>
            </a:r>
            <a:r>
              <a:rPr lang="en-US" sz="2000" b="1" i="1" dirty="0">
                <a:latin typeface="Times New Roman" panose="02020603050405020304" pitchFamily="18" charset="0"/>
                <a:cs typeface="Times New Roman" panose="02020603050405020304" pitchFamily="18" charset="0"/>
              </a:rPr>
              <a:t> ta </a:t>
            </a:r>
            <a:r>
              <a:rPr lang="en-US" sz="2000" b="1" i="1" dirty="0" err="1">
                <a:latin typeface="Times New Roman" panose="02020603050405020304" pitchFamily="18" charset="0"/>
                <a:cs typeface="Times New Roman" panose="02020603050405020304" pitchFamily="18" charset="0"/>
              </a:rPr>
              <a:t>kìa</a:t>
            </a:r>
            <a:r>
              <a:rPr lang="en-US" sz="2000" b="1"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Sông</a:t>
            </a:r>
            <a:r>
              <a:rPr lang="en-US" sz="2000" dirty="0">
                <a:latin typeface="Times New Roman" panose="02020603050405020304" pitchFamily="18" charset="0"/>
                <a:cs typeface="Times New Roman" panose="02020603050405020304" pitchFamily="18" charset="0"/>
              </a:rPr>
              <a:t> Lam,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8/2020)</a:t>
            </a:r>
          </a:p>
        </p:txBody>
      </p:sp>
    </p:spTree>
    <p:extLst>
      <p:ext uri="{BB962C8B-B14F-4D97-AF65-F5344CB8AC3E}">
        <p14:creationId xmlns:p14="http://schemas.microsoft.com/office/powerpoint/2010/main" val="198053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41029" y="592777"/>
            <a:ext cx="11079163" cy="55245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77863" y="1109663"/>
            <a:ext cx="11079162" cy="3785652"/>
          </a:xfrm>
          <a:prstGeom prst="rect">
            <a:avLst/>
          </a:prstGeom>
          <a:noFill/>
          <a:ln w="9525">
            <a:noFill/>
            <a:miter lim="800000"/>
            <a:headEnd/>
            <a:tailEnd/>
          </a:ln>
        </p:spPr>
        <p:txBody>
          <a:bodyPr>
            <a:spAutoFit/>
          </a:body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a)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b</a:t>
            </a:r>
            <a:r>
              <a:rPr lang="en-US" sz="2400" b="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c)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Theo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do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muốn</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giống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vậy</a:t>
            </a:r>
            <a:r>
              <a:rPr lang="en-US" sz="2400" dirty="0">
                <a:latin typeface="Times New Roman" panose="02020603050405020304" pitchFamily="18" charset="0"/>
                <a:cs typeface="Times New Roman" panose="02020603050405020304" pitchFamily="18" charset="0"/>
              </a:rPr>
              <a:t>?</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vẻ</a:t>
            </a:r>
            <a:r>
              <a:rPr lang="en-US" sz="2400" dirty="0">
                <a:latin typeface="Times New Roman" panose="02020603050405020304" pitchFamily="18" charset="0"/>
                <a:cs typeface="Times New Roman" panose="02020603050405020304" pitchFamily="18" charset="0"/>
              </a:rPr>
              <a:t>?</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Biết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hòa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gần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gũi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mọi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nhưng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cũng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phải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biết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giữ</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lấy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riêng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tôn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trọng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sự</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biệt</a:t>
            </a:r>
            <a:r>
              <a:rPr lang="en-US" sz="2400" i="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7290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49854" y="711200"/>
            <a:ext cx="11661775" cy="60706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200" b="1">
              <a:latin typeface="Times New Roman" pitchFamily="18" charset="0"/>
              <a:cs typeface="Times New Roman" pitchFamily="18" charset="0"/>
            </a:endParaRPr>
          </a:p>
          <a:p>
            <a:pPr algn="ctr" eaLnBrk="0" hangingPunct="0"/>
            <a:endParaRPr lang="en-US" altLang="en-US" sz="2200">
              <a:latin typeface="Times New Roman" pitchFamily="18" charset="0"/>
              <a:cs typeface="Times New Roman" pitchFamily="18" charset="0"/>
            </a:endParaRPr>
          </a:p>
        </p:txBody>
      </p:sp>
      <p:sp>
        <p:nvSpPr>
          <p:cNvPr id="6" name="TextBox 5"/>
          <p:cNvSpPr txBox="1">
            <a:spLocks noChangeArrowheads="1"/>
          </p:cNvSpPr>
          <p:nvPr/>
        </p:nvSpPr>
        <p:spPr bwMode="auto">
          <a:xfrm>
            <a:off x="500063" y="711200"/>
            <a:ext cx="11191875" cy="5534336"/>
          </a:xfrm>
          <a:prstGeom prst="rect">
            <a:avLst/>
          </a:prstGeom>
          <a:noFill/>
          <a:ln w="9525">
            <a:noFill/>
            <a:miter lim="800000"/>
            <a:headEnd/>
            <a:tailEnd/>
          </a:ln>
        </p:spPr>
        <p:txBody>
          <a:bodyPr>
            <a:spAutoFit/>
          </a:bodyPr>
          <a:lstStyle/>
          <a:p>
            <a:pPr algn="just">
              <a:lnSpc>
                <a:spcPct val="115000"/>
              </a:lnSpc>
              <a:spcAft>
                <a:spcPts val="1000"/>
              </a:spcAft>
            </a:pP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Gợi</a:t>
            </a:r>
            <a:r>
              <a:rPr lang="en-US" sz="2200" b="1" dirty="0">
                <a:solidFill>
                  <a:srgbClr val="FF0000"/>
                </a:solidFill>
                <a:latin typeface="Times New Roman" pitchFamily="18" charset="0"/>
                <a:cs typeface="Times New Roman" pitchFamily="18" charset="0"/>
              </a:rPr>
              <a:t> ý </a:t>
            </a:r>
            <a:r>
              <a:rPr lang="en-US" sz="2200" b="1" dirty="0" err="1">
                <a:solidFill>
                  <a:srgbClr val="FF0000"/>
                </a:solidFill>
                <a:latin typeface="Times New Roman" pitchFamily="18" charset="0"/>
                <a:cs typeface="Times New Roman" pitchFamily="18" charset="0"/>
              </a:rPr>
              <a:t>trả</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lời</a:t>
            </a:r>
            <a:endParaRPr lang="en-US" sz="2200" dirty="0">
              <a:latin typeface="Times New Roman" pitchFamily="18" charset="0"/>
              <a:cs typeface="Times New Roman" pitchFamily="18" charset="0"/>
            </a:endParaRPr>
          </a:p>
          <a:p>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1:</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a:t>
            </a:r>
          </a:p>
          <a:p>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Xem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ta </a:t>
            </a:r>
            <a:r>
              <a:rPr lang="en-US" sz="2000" i="1" dirty="0" err="1">
                <a:latin typeface="Times New Roman" panose="02020603050405020304" pitchFamily="18" charset="0"/>
                <a:cs typeface="Times New Roman" panose="02020603050405020304" pitchFamily="18" charset="0"/>
              </a:rPr>
              <a:t>kìa</a:t>
            </a:r>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ước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điều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đó</a:t>
            </a:r>
            <a:r>
              <a:rPr lang="en-US"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b)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a:t>
            </a:r>
          </a:p>
          <a:p>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Mẹ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tôi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phải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có</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lý</a:t>
            </a:r>
            <a:r>
              <a:rPr lang="en-US" sz="2000" i="1" dirty="0">
                <a:latin typeface="Times New Roman" panose="02020603050405020304" pitchFamily="18" charset="0"/>
                <a:cs typeface="Times New Roman" panose="02020603050405020304" pitchFamily="18" charset="0"/>
              </a:rPr>
              <a:t> do </a:t>
            </a:r>
            <a:r>
              <a:rPr lang="en-US" sz="2000" i="1" dirty="0" err="1">
                <a:latin typeface="Times New Roman" panose="02020603050405020304" pitchFamily="18" charset="0"/>
                <a:cs typeface="Times New Roman" panose="02020603050405020304" pitchFamily="18" charset="0"/>
              </a:rPr>
              <a:t>đòi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hỏi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tôi</a:t>
            </a:r>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nghe</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mẹ</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cứ</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tỏ</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a:t>
            </a:r>
          </a:p>
          <a:p>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Từ</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biết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nhìn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nhận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suy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nghĩ</a:t>
            </a:r>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rất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đáng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quý</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trong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mỗi</a:t>
            </a:r>
            <a:r>
              <a:rPr lang="en-US" sz="2000" i="1" dirty="0">
                <a:latin typeface="Times New Roman" panose="02020603050405020304" pitchFamily="18" charset="0"/>
                <a:cs typeface="Times New Roman" panose="02020603050405020304" pitchFamily="18" charset="0"/>
              </a:rPr>
              <a:t> con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2:</a:t>
            </a:r>
            <a:endParaRPr lang="en-US" sz="2000" dirty="0">
              <a:latin typeface="Times New Roman" panose="02020603050405020304" pitchFamily="18" charset="0"/>
              <a:cs typeface="Times New Roman" panose="02020603050405020304" pitchFamily="18" charset="0"/>
            </a:endParaRPr>
          </a:p>
          <a:p>
            <a:pPr lvl="0"/>
            <a:r>
              <a:rPr lang="en-US" sz="2000" b="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Lí</a:t>
            </a:r>
            <a:r>
              <a:rPr lang="en-US" sz="2000" dirty="0">
                <a:latin typeface="Times New Roman" panose="02020603050405020304" pitchFamily="18" charset="0"/>
                <a:cs typeface="Times New Roman" panose="02020603050405020304" pitchFamily="18" charset="0"/>
              </a:rPr>
              <a:t> do</a:t>
            </a:r>
            <a:r>
              <a:rPr lang="en-US" sz="2000" b="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giống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xấu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mặt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kêu</a:t>
            </a:r>
            <a:r>
              <a:rPr lang="en-US" sz="2000" dirty="0">
                <a:latin typeface="Times New Roman" panose="02020603050405020304" pitchFamily="18" charset="0"/>
                <a:cs typeface="Times New Roman" panose="02020603050405020304" pitchFamily="18" charset="0"/>
              </a:rPr>
              <a:t> ca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endParaRPr lang="en-US" sz="2000" dirty="0">
              <a:latin typeface="Times New Roman" panose="02020603050405020304" pitchFamily="18" charset="0"/>
              <a:cs typeface="Times New Roman" panose="02020603050405020304" pitchFamily="18" charset="0"/>
            </a:endParaRPr>
          </a:p>
          <a:p>
            <a:pPr lvl="0"/>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chỗ</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Ai </a:t>
            </a:r>
            <a:r>
              <a:rPr lang="en-US" sz="2000" dirty="0" err="1">
                <a:latin typeface="Times New Roman" panose="02020603050405020304" pitchFamily="18" charset="0"/>
                <a:cs typeface="Times New Roman" panose="02020603050405020304" pitchFamily="18" charset="0"/>
              </a:rPr>
              <a:t>chẳng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minh, </a:t>
            </a:r>
            <a:r>
              <a:rPr lang="en-US" sz="2000" dirty="0" err="1">
                <a:latin typeface="Times New Roman" panose="02020603050405020304" pitchFamily="18" charset="0"/>
                <a:cs typeface="Times New Roman" panose="02020603050405020304" pitchFamily="18" charset="0"/>
              </a:rPr>
              <a:t>giỏi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giang</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Ai </a:t>
            </a:r>
            <a:r>
              <a:rPr lang="en-US" sz="2000" dirty="0" err="1">
                <a:latin typeface="Times New Roman" panose="02020603050405020304" pitchFamily="18" charset="0"/>
                <a:cs typeface="Times New Roman" panose="02020603050405020304" pitchFamily="18" charset="0"/>
              </a:rPr>
              <a:t>chẳng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Ai </a:t>
            </a:r>
            <a:r>
              <a:rPr lang="en-US" sz="2000" dirty="0" err="1">
                <a:latin typeface="Times New Roman" panose="02020603050405020304" pitchFamily="18" charset="0"/>
                <a:cs typeface="Times New Roman" panose="02020603050405020304" pitchFamily="18" charset="0"/>
              </a:rPr>
              <a:t>chẳng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a:t>
            </a:r>
          </a:p>
          <a:p>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vượt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nhờ</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noi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chúng</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2327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41029" y="592777"/>
            <a:ext cx="11079163" cy="55245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77863" y="1109663"/>
            <a:ext cx="11079162" cy="4524315"/>
          </a:xfrm>
          <a:prstGeom prst="rect">
            <a:avLst/>
          </a:prstGeom>
          <a:noFill/>
          <a:ln w="9525">
            <a:noFill/>
            <a:miter lim="800000"/>
            <a:headEnd/>
            <a:tailEnd/>
          </a:ln>
        </p:spPr>
        <p:txBody>
          <a:bodyPr>
            <a:spAutoFit/>
          </a:bodyPr>
          <a:lstStyle/>
          <a:p>
            <a:r>
              <a:rPr lang="en-US" b="1" dirty="0" err="1"/>
              <a:t>Câu</a:t>
            </a:r>
            <a:r>
              <a:rPr lang="en-US" b="1" dirty="0"/>
              <a:t> 3: </a:t>
            </a:r>
            <a:r>
              <a:rPr lang="en-US" dirty="0" err="1"/>
              <a:t>Nhân</a:t>
            </a:r>
            <a:r>
              <a:rPr lang="en-US" dirty="0"/>
              <a:t> </a:t>
            </a:r>
            <a:r>
              <a:rPr lang="en-US" dirty="0" err="1"/>
              <a:t>vật</a:t>
            </a:r>
            <a:r>
              <a:rPr lang="en-US" dirty="0"/>
              <a:t> “</a:t>
            </a:r>
            <a:r>
              <a:rPr lang="en-US" dirty="0" err="1"/>
              <a:t>tôi</a:t>
            </a:r>
            <a:r>
              <a:rPr lang="en-US" dirty="0"/>
              <a:t>” </a:t>
            </a:r>
            <a:r>
              <a:rPr lang="en-US" dirty="0" err="1"/>
              <a:t>đã</a:t>
            </a:r>
            <a:r>
              <a:rPr lang="en-US" dirty="0"/>
              <a:t> </a:t>
            </a:r>
            <a:r>
              <a:rPr lang="en-US" dirty="0" err="1"/>
              <a:t>lấy</a:t>
            </a:r>
            <a:r>
              <a:rPr lang="en-US" dirty="0"/>
              <a:t> </a:t>
            </a:r>
            <a:r>
              <a:rPr lang="en-US" dirty="0" err="1"/>
              <a:t>các</a:t>
            </a:r>
            <a:r>
              <a:rPr lang="en-US" dirty="0"/>
              <a:t> </a:t>
            </a:r>
            <a:r>
              <a:rPr lang="en-US" dirty="0" err="1"/>
              <a:t>dẫn</a:t>
            </a:r>
            <a:r>
              <a:rPr lang="en-US" dirty="0"/>
              <a:t> </a:t>
            </a:r>
            <a:r>
              <a:rPr lang="en-US" dirty="0" err="1"/>
              <a:t>chứng</a:t>
            </a:r>
            <a:r>
              <a:rPr lang="en-US" dirty="0"/>
              <a:t> </a:t>
            </a:r>
            <a:r>
              <a:rPr lang="en-US" dirty="0" err="1"/>
              <a:t>để</a:t>
            </a:r>
            <a:r>
              <a:rPr lang="en-US" dirty="0"/>
              <a:t> </a:t>
            </a:r>
            <a:r>
              <a:rPr lang="en-US" dirty="0" err="1"/>
              <a:t>chứng</a:t>
            </a:r>
            <a:r>
              <a:rPr lang="en-US" dirty="0"/>
              <a:t> minh </a:t>
            </a:r>
            <a:r>
              <a:rPr lang="en-US" dirty="0" err="1"/>
              <a:t>thế</a:t>
            </a:r>
            <a:r>
              <a:rPr lang="en-US" dirty="0"/>
              <a:t> </a:t>
            </a:r>
            <a:r>
              <a:rPr lang="en-US" dirty="0" err="1"/>
              <a:t>giới</a:t>
            </a:r>
            <a:r>
              <a:rPr lang="en-US" dirty="0"/>
              <a:t> </a:t>
            </a:r>
            <a:r>
              <a:rPr lang="en-US" dirty="0" err="1"/>
              <a:t>này</a:t>
            </a:r>
            <a:r>
              <a:rPr lang="en-US" dirty="0"/>
              <a:t> </a:t>
            </a:r>
            <a:r>
              <a:rPr lang="en-US" dirty="0" err="1"/>
              <a:t>là</a:t>
            </a:r>
            <a:r>
              <a:rPr lang="en-US" dirty="0"/>
              <a:t> </a:t>
            </a:r>
            <a:r>
              <a:rPr lang="en-US" dirty="0" err="1"/>
              <a:t>muôn</a:t>
            </a:r>
            <a:r>
              <a:rPr lang="en-US" dirty="0"/>
              <a:t> </a:t>
            </a:r>
            <a:r>
              <a:rPr lang="en-US" dirty="0" err="1"/>
              <a:t>màu</a:t>
            </a:r>
            <a:r>
              <a:rPr lang="en-US" dirty="0"/>
              <a:t> </a:t>
            </a:r>
            <a:r>
              <a:rPr lang="en-US" dirty="0" err="1"/>
              <a:t>muôn</a:t>
            </a:r>
            <a:r>
              <a:rPr lang="en-US" dirty="0"/>
              <a:t> </a:t>
            </a:r>
            <a:r>
              <a:rPr lang="en-US" dirty="0" err="1"/>
              <a:t>vẻ</a:t>
            </a:r>
            <a:r>
              <a:rPr lang="en-US" dirty="0"/>
              <a:t>:  </a:t>
            </a:r>
          </a:p>
          <a:p>
            <a:pPr lvl="0"/>
            <a:r>
              <a:rPr lang="en-US" dirty="0" err="1"/>
              <a:t>Chim</a:t>
            </a:r>
            <a:r>
              <a:rPr lang="en-US" dirty="0"/>
              <a:t> </a:t>
            </a:r>
            <a:r>
              <a:rPr lang="en-US" dirty="0" err="1"/>
              <a:t>thú</a:t>
            </a:r>
            <a:r>
              <a:rPr lang="en-US" dirty="0"/>
              <a:t> </a:t>
            </a:r>
            <a:r>
              <a:rPr lang="en-US" dirty="0" err="1"/>
              <a:t>trên</a:t>
            </a:r>
            <a:r>
              <a:rPr lang="en-US" dirty="0"/>
              <a:t> </a:t>
            </a:r>
            <a:r>
              <a:rPr lang="en-US" dirty="0" err="1"/>
              <a:t>rừng</a:t>
            </a:r>
            <a:r>
              <a:rPr lang="en-US" dirty="0"/>
              <a:t> hay </a:t>
            </a:r>
            <a:r>
              <a:rPr lang="en-US" dirty="0" err="1"/>
              <a:t>cá</a:t>
            </a:r>
            <a:r>
              <a:rPr lang="en-US" dirty="0"/>
              <a:t> </a:t>
            </a:r>
            <a:r>
              <a:rPr lang="en-US" dirty="0" err="1"/>
              <a:t>tôm</a:t>
            </a:r>
            <a:r>
              <a:rPr lang="en-US" dirty="0"/>
              <a:t> </a:t>
            </a:r>
            <a:r>
              <a:rPr lang="en-US" dirty="0" err="1"/>
              <a:t>dưới</a:t>
            </a:r>
            <a:r>
              <a:rPr lang="en-US" dirty="0"/>
              <a:t> </a:t>
            </a:r>
            <a:r>
              <a:rPr lang="en-US" dirty="0" err="1"/>
              <a:t>biển</a:t>
            </a:r>
            <a:r>
              <a:rPr lang="en-US" dirty="0"/>
              <a:t> </a:t>
            </a:r>
            <a:r>
              <a:rPr lang="en-US" dirty="0" err="1"/>
              <a:t>cũng</a:t>
            </a:r>
            <a:r>
              <a:rPr lang="en-US" dirty="0"/>
              <a:t> </a:t>
            </a:r>
            <a:r>
              <a:rPr lang="en-US" dirty="0" err="1"/>
              <a:t>thế</a:t>
            </a:r>
            <a:r>
              <a:rPr lang="en-US" dirty="0"/>
              <a:t> </a:t>
            </a:r>
            <a:r>
              <a:rPr lang="en-US" dirty="0" err="1"/>
              <a:t>mà</a:t>
            </a:r>
            <a:r>
              <a:rPr lang="en-US" dirty="0"/>
              <a:t> </a:t>
            </a:r>
            <a:r>
              <a:rPr lang="en-US" dirty="0" err="1"/>
              <a:t>xã</a:t>
            </a:r>
            <a:r>
              <a:rPr lang="en-US" dirty="0"/>
              <a:t> </a:t>
            </a:r>
            <a:r>
              <a:rPr lang="en-US" dirty="0" err="1"/>
              <a:t>hội</a:t>
            </a:r>
            <a:r>
              <a:rPr lang="en-US" dirty="0"/>
              <a:t> con </a:t>
            </a:r>
            <a:r>
              <a:rPr lang="en-US" dirty="0" err="1"/>
              <a:t>người</a:t>
            </a:r>
            <a:r>
              <a:rPr lang="en-US" dirty="0"/>
              <a:t> </a:t>
            </a:r>
            <a:r>
              <a:rPr lang="en-US" dirty="0" err="1"/>
              <a:t>cũng</a:t>
            </a:r>
            <a:r>
              <a:rPr lang="en-US" dirty="0"/>
              <a:t> </a:t>
            </a:r>
            <a:r>
              <a:rPr lang="en-US" dirty="0" err="1"/>
              <a:t>thế</a:t>
            </a:r>
            <a:endParaRPr lang="en-US" dirty="0"/>
          </a:p>
          <a:p>
            <a:pPr lvl="0"/>
            <a:r>
              <a:rPr lang="en-US" dirty="0" err="1"/>
              <a:t>Trong</a:t>
            </a:r>
            <a:r>
              <a:rPr lang="en-US" dirty="0"/>
              <a:t> </a:t>
            </a:r>
            <a:r>
              <a:rPr lang="en-US" dirty="0" err="1"/>
              <a:t>lớp</a:t>
            </a:r>
            <a:r>
              <a:rPr lang="en-US" dirty="0"/>
              <a:t> </a:t>
            </a:r>
            <a:r>
              <a:rPr lang="en-US" dirty="0" err="1"/>
              <a:t>nhân</a:t>
            </a:r>
            <a:r>
              <a:rPr lang="en-US" dirty="0"/>
              <a:t> </a:t>
            </a:r>
            <a:r>
              <a:rPr lang="en-US" dirty="0" err="1"/>
              <a:t>vật</a:t>
            </a:r>
            <a:r>
              <a:rPr lang="en-US" dirty="0"/>
              <a:t> "</a:t>
            </a:r>
            <a:r>
              <a:rPr lang="en-US" dirty="0" err="1"/>
              <a:t>tôi</a:t>
            </a:r>
            <a:r>
              <a:rPr lang="en-US" dirty="0"/>
              <a:t>", </a:t>
            </a:r>
            <a:r>
              <a:rPr lang="en-US" dirty="0" err="1"/>
              <a:t>các</a:t>
            </a:r>
            <a:r>
              <a:rPr lang="en-US" dirty="0"/>
              <a:t> </a:t>
            </a:r>
            <a:r>
              <a:rPr lang="en-US" dirty="0" err="1"/>
              <a:t>bạn</a:t>
            </a:r>
            <a:r>
              <a:rPr lang="en-US" dirty="0"/>
              <a:t> </a:t>
            </a:r>
            <a:r>
              <a:rPr lang="en-US" dirty="0" err="1"/>
              <a:t>học</a:t>
            </a:r>
            <a:r>
              <a:rPr lang="en-US" dirty="0"/>
              <a:t> </a:t>
            </a:r>
            <a:r>
              <a:rPr lang="en-US" dirty="0" err="1"/>
              <a:t>sinh</a:t>
            </a:r>
            <a:r>
              <a:rPr lang="en-US" dirty="0"/>
              <a:t> </a:t>
            </a:r>
            <a:r>
              <a:rPr lang="en-US" dirty="0" err="1"/>
              <a:t>đều</a:t>
            </a:r>
            <a:r>
              <a:rPr lang="en-US" dirty="0"/>
              <a:t> </a:t>
            </a:r>
            <a:r>
              <a:rPr lang="en-US" dirty="0" err="1"/>
              <a:t>mỗi</a:t>
            </a:r>
            <a:r>
              <a:rPr lang="en-US" dirty="0"/>
              <a:t> </a:t>
            </a:r>
            <a:r>
              <a:rPr lang="en-US" dirty="0" err="1"/>
              <a:t>người</a:t>
            </a:r>
            <a:r>
              <a:rPr lang="en-US" dirty="0"/>
              <a:t> </a:t>
            </a:r>
            <a:r>
              <a:rPr lang="en-US" dirty="0" err="1"/>
              <a:t>một</a:t>
            </a:r>
            <a:r>
              <a:rPr lang="en-US" dirty="0"/>
              <a:t> </a:t>
            </a:r>
            <a:r>
              <a:rPr lang="en-US" dirty="0" err="1"/>
              <a:t>vẻ</a:t>
            </a:r>
            <a:r>
              <a:rPr lang="en-US" dirty="0"/>
              <a:t> </a:t>
            </a:r>
            <a:r>
              <a:rPr lang="en-US" dirty="0" err="1"/>
              <a:t>vô</a:t>
            </a:r>
            <a:r>
              <a:rPr lang="en-US" dirty="0"/>
              <a:t> </a:t>
            </a:r>
            <a:r>
              <a:rPr lang="en-US" dirty="0" err="1"/>
              <a:t>cùng</a:t>
            </a:r>
            <a:r>
              <a:rPr lang="en-US" dirty="0"/>
              <a:t> </a:t>
            </a:r>
            <a:r>
              <a:rPr lang="en-US" dirty="0" err="1"/>
              <a:t>sinh</a:t>
            </a:r>
            <a:r>
              <a:rPr lang="en-US" dirty="0"/>
              <a:t> </a:t>
            </a:r>
            <a:r>
              <a:rPr lang="en-US" dirty="0" err="1"/>
              <a:t>động</a:t>
            </a:r>
            <a:r>
              <a:rPr lang="en-US" dirty="0"/>
              <a:t>. </a:t>
            </a:r>
            <a:r>
              <a:rPr lang="en-US" dirty="0" err="1"/>
              <a:t>Ngoại</a:t>
            </a:r>
            <a:r>
              <a:rPr lang="en-US" dirty="0"/>
              <a:t> </a:t>
            </a:r>
            <a:r>
              <a:rPr lang="en-US" dirty="0" err="1"/>
              <a:t>hình</a:t>
            </a:r>
            <a:r>
              <a:rPr lang="en-US" dirty="0"/>
              <a:t> </a:t>
            </a:r>
            <a:r>
              <a:rPr lang="en-US" dirty="0" err="1"/>
              <a:t>cao</a:t>
            </a:r>
            <a:r>
              <a:rPr lang="en-US" dirty="0"/>
              <a:t>, </a:t>
            </a:r>
            <a:r>
              <a:rPr lang="en-US" dirty="0" err="1"/>
              <a:t>thấp</a:t>
            </a:r>
            <a:r>
              <a:rPr lang="en-US" dirty="0"/>
              <a:t>, </a:t>
            </a:r>
            <a:r>
              <a:rPr lang="en-US" dirty="0" err="1"/>
              <a:t>béo</a:t>
            </a:r>
            <a:r>
              <a:rPr lang="en-US" dirty="0"/>
              <a:t>, </a:t>
            </a:r>
            <a:r>
              <a:rPr lang="en-US" dirty="0" err="1"/>
              <a:t>gầy</a:t>
            </a:r>
            <a:r>
              <a:rPr lang="en-US" dirty="0"/>
              <a:t>, </a:t>
            </a:r>
            <a:r>
              <a:rPr lang="en-US" dirty="0" err="1"/>
              <a:t>đen</a:t>
            </a:r>
            <a:r>
              <a:rPr lang="en-US" dirty="0"/>
              <a:t>, </a:t>
            </a:r>
            <a:r>
              <a:rPr lang="en-US" dirty="0" err="1"/>
              <a:t>trắng</a:t>
            </a:r>
            <a:r>
              <a:rPr lang="en-US" dirty="0"/>
              <a:t> </a:t>
            </a:r>
            <a:r>
              <a:rPr lang="en-US" dirty="0" err="1"/>
              <a:t>khác</a:t>
            </a:r>
            <a:r>
              <a:rPr lang="en-US" dirty="0"/>
              <a:t> </a:t>
            </a:r>
            <a:r>
              <a:rPr lang="en-US" dirty="0" err="1"/>
              <a:t>nhau</a:t>
            </a:r>
            <a:r>
              <a:rPr lang="en-US" dirty="0"/>
              <a:t>, </a:t>
            </a:r>
            <a:r>
              <a:rPr lang="en-US" dirty="0" err="1"/>
              <a:t>giọng</a:t>
            </a:r>
            <a:r>
              <a:rPr lang="en-US" dirty="0"/>
              <a:t> </a:t>
            </a:r>
            <a:r>
              <a:rPr lang="en-US" dirty="0" err="1"/>
              <a:t>nói</a:t>
            </a:r>
            <a:r>
              <a:rPr lang="en-US" dirty="0"/>
              <a:t> </a:t>
            </a:r>
            <a:r>
              <a:rPr lang="en-US" dirty="0" err="1"/>
              <a:t>khác</a:t>
            </a:r>
            <a:r>
              <a:rPr lang="en-US" dirty="0"/>
              <a:t> </a:t>
            </a:r>
            <a:r>
              <a:rPr lang="en-US" dirty="0" err="1"/>
              <a:t>nhau</a:t>
            </a:r>
            <a:r>
              <a:rPr lang="en-US" dirty="0"/>
              <a:t>; </a:t>
            </a:r>
            <a:r>
              <a:rPr lang="en-US" dirty="0" err="1"/>
              <a:t>thói</a:t>
            </a:r>
            <a:r>
              <a:rPr lang="en-US" dirty="0"/>
              <a:t> </a:t>
            </a:r>
            <a:r>
              <a:rPr lang="en-US" dirty="0" err="1"/>
              <a:t>quen</a:t>
            </a:r>
            <a:r>
              <a:rPr lang="en-US" dirty="0"/>
              <a:t>, </a:t>
            </a:r>
            <a:r>
              <a:rPr lang="en-US" dirty="0" err="1"/>
              <a:t>sở</a:t>
            </a:r>
            <a:r>
              <a:rPr lang="en-US" dirty="0"/>
              <a:t> </a:t>
            </a:r>
            <a:r>
              <a:rPr lang="en-US" dirty="0" err="1"/>
              <a:t>thích</a:t>
            </a:r>
            <a:r>
              <a:rPr lang="en-US" dirty="0"/>
              <a:t> </a:t>
            </a:r>
            <a:r>
              <a:rPr lang="en-US" dirty="0" err="1"/>
              <a:t>cũng</a:t>
            </a:r>
            <a:r>
              <a:rPr lang="en-US" dirty="0"/>
              <a:t> </a:t>
            </a:r>
            <a:r>
              <a:rPr lang="en-US" dirty="0" err="1"/>
              <a:t>khác</a:t>
            </a:r>
            <a:r>
              <a:rPr lang="en-US" dirty="0"/>
              <a:t> </a:t>
            </a:r>
            <a:r>
              <a:rPr lang="en-US" dirty="0" err="1"/>
              <a:t>nhau</a:t>
            </a:r>
            <a:r>
              <a:rPr lang="en-US" dirty="0"/>
              <a:t>:  </a:t>
            </a:r>
            <a:r>
              <a:rPr lang="en-US" dirty="0" err="1"/>
              <a:t>Tùng</a:t>
            </a:r>
            <a:r>
              <a:rPr lang="en-US" dirty="0"/>
              <a:t> </a:t>
            </a:r>
            <a:r>
              <a:rPr lang="en-US" dirty="0" err="1"/>
              <a:t>thích</a:t>
            </a:r>
            <a:r>
              <a:rPr lang="en-US" dirty="0"/>
              <a:t> </a:t>
            </a:r>
            <a:r>
              <a:rPr lang="en-US" dirty="0" err="1"/>
              <a:t>vẽ</a:t>
            </a:r>
            <a:r>
              <a:rPr lang="en-US" dirty="0"/>
              <a:t> </a:t>
            </a:r>
            <a:r>
              <a:rPr lang="en-US" dirty="0" err="1"/>
              <a:t>vời</a:t>
            </a:r>
            <a:r>
              <a:rPr lang="en-US" dirty="0"/>
              <a:t>; </a:t>
            </a:r>
            <a:r>
              <a:rPr lang="en-US" dirty="0" err="1"/>
              <a:t>Nhung</a:t>
            </a:r>
            <a:r>
              <a:rPr lang="en-US" dirty="0"/>
              <a:t> </a:t>
            </a:r>
            <a:r>
              <a:rPr lang="en-US" dirty="0" err="1"/>
              <a:t>ưa</a:t>
            </a:r>
            <a:r>
              <a:rPr lang="en-US" dirty="0"/>
              <a:t> ca </a:t>
            </a:r>
            <a:r>
              <a:rPr lang="en-US" dirty="0" err="1"/>
              <a:t>hát</a:t>
            </a:r>
            <a:r>
              <a:rPr lang="en-US" dirty="0"/>
              <a:t>, </a:t>
            </a:r>
            <a:r>
              <a:rPr lang="en-US" dirty="0" err="1"/>
              <a:t>nhảy</a:t>
            </a:r>
            <a:r>
              <a:rPr lang="en-US" dirty="0"/>
              <a:t> </a:t>
            </a:r>
            <a:r>
              <a:rPr lang="en-US" dirty="0" err="1"/>
              <a:t>múa</a:t>
            </a:r>
            <a:r>
              <a:rPr lang="en-US" dirty="0"/>
              <a:t>; </a:t>
            </a:r>
            <a:r>
              <a:rPr lang="en-US" dirty="0" err="1"/>
              <a:t>Hoài</a:t>
            </a:r>
            <a:r>
              <a:rPr lang="en-US" dirty="0"/>
              <a:t> </a:t>
            </a:r>
            <a:r>
              <a:rPr lang="en-US" dirty="0" err="1"/>
              <a:t>thì</a:t>
            </a:r>
            <a:r>
              <a:rPr lang="en-US" dirty="0"/>
              <a:t> </a:t>
            </a:r>
            <a:r>
              <a:rPr lang="en-US" dirty="0" err="1"/>
              <a:t>sôi</a:t>
            </a:r>
            <a:r>
              <a:rPr lang="en-US" dirty="0"/>
              <a:t> </a:t>
            </a:r>
            <a:r>
              <a:rPr lang="en-US" dirty="0" err="1"/>
              <a:t>nổi</a:t>
            </a:r>
            <a:r>
              <a:rPr lang="en-US" dirty="0"/>
              <a:t>, </a:t>
            </a:r>
            <a:r>
              <a:rPr lang="en-US" dirty="0" err="1"/>
              <a:t>nhí</a:t>
            </a:r>
            <a:r>
              <a:rPr lang="en-US" dirty="0"/>
              <a:t> </a:t>
            </a:r>
            <a:r>
              <a:rPr lang="en-US" dirty="0" err="1"/>
              <a:t>nhảnh</a:t>
            </a:r>
            <a:r>
              <a:rPr lang="en-US" dirty="0"/>
              <a:t>; </a:t>
            </a:r>
            <a:r>
              <a:rPr lang="en-US" dirty="0" err="1"/>
              <a:t>Thơ</a:t>
            </a:r>
            <a:r>
              <a:rPr lang="en-US" dirty="0"/>
              <a:t> </a:t>
            </a:r>
            <a:r>
              <a:rPr lang="en-US" dirty="0" err="1"/>
              <a:t>lúc</a:t>
            </a:r>
            <a:r>
              <a:rPr lang="en-US" dirty="0"/>
              <a:t> </a:t>
            </a:r>
            <a:r>
              <a:rPr lang="en-US" dirty="0" err="1"/>
              <a:t>nào</a:t>
            </a:r>
            <a:r>
              <a:rPr lang="en-US" dirty="0"/>
              <a:t> </a:t>
            </a:r>
            <a:r>
              <a:rPr lang="en-US" dirty="0" err="1"/>
              <a:t>cũng</a:t>
            </a:r>
            <a:r>
              <a:rPr lang="en-US" dirty="0"/>
              <a:t> </a:t>
            </a:r>
            <a:r>
              <a:rPr lang="en-US" dirty="0" err="1"/>
              <a:t>kín</a:t>
            </a:r>
            <a:r>
              <a:rPr lang="en-US" dirty="0"/>
              <a:t> </a:t>
            </a:r>
            <a:r>
              <a:rPr lang="en-US" dirty="0" err="1"/>
              <a:t>đáo</a:t>
            </a:r>
            <a:r>
              <a:rPr lang="en-US" dirty="0"/>
              <a:t>, </a:t>
            </a:r>
            <a:r>
              <a:rPr lang="en-US" dirty="0" err="1"/>
              <a:t>trầm</a:t>
            </a:r>
            <a:r>
              <a:rPr lang="en-US" dirty="0"/>
              <a:t> </a:t>
            </a:r>
            <a:r>
              <a:rPr lang="en-US" dirty="0" err="1"/>
              <a:t>tư</a:t>
            </a:r>
            <a:r>
              <a:rPr lang="en-US" dirty="0"/>
              <a:t>; </a:t>
            </a:r>
            <a:r>
              <a:rPr lang="en-US" dirty="0" err="1"/>
              <a:t>Trần</a:t>
            </a:r>
            <a:r>
              <a:rPr lang="en-US" dirty="0"/>
              <a:t> Long </a:t>
            </a:r>
            <a:r>
              <a:rPr lang="en-US" dirty="0" err="1"/>
              <a:t>nổi</a:t>
            </a:r>
            <a:r>
              <a:rPr lang="en-US" dirty="0"/>
              <a:t> </a:t>
            </a:r>
            <a:r>
              <a:rPr lang="en-US" dirty="0" err="1"/>
              <a:t>tiếng</a:t>
            </a:r>
            <a:r>
              <a:rPr lang="en-US" dirty="0"/>
              <a:t> </a:t>
            </a:r>
            <a:r>
              <a:rPr lang="en-US" dirty="0" err="1"/>
              <a:t>là</a:t>
            </a:r>
            <a:r>
              <a:rPr lang="en-US" dirty="0"/>
              <a:t> </a:t>
            </a:r>
            <a:r>
              <a:rPr lang="en-US" dirty="0" err="1"/>
              <a:t>một</a:t>
            </a:r>
            <a:r>
              <a:rPr lang="en-US" dirty="0"/>
              <a:t> </a:t>
            </a:r>
            <a:r>
              <a:rPr lang="en-US" dirty="0" err="1"/>
              <a:t>danh</a:t>
            </a:r>
            <a:r>
              <a:rPr lang="en-US" dirty="0"/>
              <a:t> </a:t>
            </a:r>
            <a:r>
              <a:rPr lang="en-US" dirty="0" err="1"/>
              <a:t>hài</a:t>
            </a:r>
            <a:r>
              <a:rPr lang="en-US" dirty="0"/>
              <a:t> Minh </a:t>
            </a:r>
            <a:r>
              <a:rPr lang="en-US" dirty="0" err="1"/>
              <a:t>Tuệ</a:t>
            </a:r>
            <a:r>
              <a:rPr lang="en-US" dirty="0"/>
              <a:t> </a:t>
            </a:r>
            <a:r>
              <a:rPr lang="en-US" dirty="0" err="1"/>
              <a:t>thì</a:t>
            </a:r>
            <a:r>
              <a:rPr lang="en-US" dirty="0"/>
              <a:t> </a:t>
            </a:r>
            <a:r>
              <a:rPr lang="en-US" dirty="0" err="1"/>
              <a:t>hơn</a:t>
            </a:r>
            <a:r>
              <a:rPr lang="en-US" dirty="0"/>
              <a:t> </a:t>
            </a:r>
            <a:r>
              <a:rPr lang="en-US" dirty="0" err="1"/>
              <a:t>người</a:t>
            </a:r>
            <a:r>
              <a:rPr lang="en-US" dirty="0"/>
              <a:t> ở </a:t>
            </a:r>
            <a:r>
              <a:rPr lang="en-US" dirty="0" err="1"/>
              <a:t>trí</a:t>
            </a:r>
            <a:r>
              <a:rPr lang="en-US" dirty="0"/>
              <a:t> </a:t>
            </a:r>
            <a:r>
              <a:rPr lang="en-US" dirty="0" err="1"/>
              <a:t>nhớ</a:t>
            </a:r>
            <a:r>
              <a:rPr lang="en-US" dirty="0"/>
              <a:t> </a:t>
            </a:r>
            <a:r>
              <a:rPr lang="en-US" dirty="0" err="1"/>
              <a:t>siêu</a:t>
            </a:r>
            <a:r>
              <a:rPr lang="en-US" dirty="0"/>
              <a:t> </a:t>
            </a:r>
            <a:r>
              <a:rPr lang="en-US" dirty="0" err="1"/>
              <a:t>việt</a:t>
            </a:r>
            <a:r>
              <a:rPr lang="en-US" dirty="0"/>
              <a:t>.</a:t>
            </a:r>
          </a:p>
          <a:p>
            <a:pPr lvl="0"/>
            <a:r>
              <a:rPr lang="en-US" dirty="0" err="1"/>
              <a:t>Người</a:t>
            </a:r>
            <a:r>
              <a:rPr lang="en-US" dirty="0"/>
              <a:t> ta </a:t>
            </a:r>
            <a:r>
              <a:rPr lang="en-US" dirty="0" err="1"/>
              <a:t>nói</a:t>
            </a:r>
            <a:r>
              <a:rPr lang="en-US" dirty="0"/>
              <a:t> "</a:t>
            </a:r>
            <a:r>
              <a:rPr lang="en-US" dirty="0" err="1"/>
              <a:t>học</a:t>
            </a:r>
            <a:r>
              <a:rPr lang="en-US" dirty="0"/>
              <a:t> </a:t>
            </a:r>
            <a:r>
              <a:rPr lang="en-US" dirty="0" err="1"/>
              <a:t>trò</a:t>
            </a:r>
            <a:r>
              <a:rPr lang="en-US" dirty="0"/>
              <a:t> </a:t>
            </a:r>
            <a:r>
              <a:rPr lang="en-US" dirty="0" err="1"/>
              <a:t>nghịch</a:t>
            </a:r>
            <a:r>
              <a:rPr lang="en-US" dirty="0"/>
              <a:t> </a:t>
            </a:r>
            <a:r>
              <a:rPr lang="en-US" dirty="0" err="1"/>
              <a:t>như</a:t>
            </a:r>
            <a:r>
              <a:rPr lang="en-US" dirty="0"/>
              <a:t> </a:t>
            </a:r>
            <a:r>
              <a:rPr lang="en-US" dirty="0" err="1"/>
              <a:t>quỷ</a:t>
            </a:r>
            <a:r>
              <a:rPr lang="en-US" dirty="0"/>
              <a:t>" </a:t>
            </a:r>
            <a:r>
              <a:rPr lang="en-US" dirty="0" err="1"/>
              <a:t>nhưng</a:t>
            </a:r>
            <a:r>
              <a:rPr lang="en-US" dirty="0"/>
              <a:t> "</a:t>
            </a:r>
            <a:r>
              <a:rPr lang="en-US" dirty="0" err="1"/>
              <a:t>quỷ</a:t>
            </a:r>
            <a:r>
              <a:rPr lang="en-US" dirty="0"/>
              <a:t>" </a:t>
            </a:r>
            <a:r>
              <a:rPr lang="en-US" dirty="0" err="1"/>
              <a:t>cũng</a:t>
            </a:r>
            <a:r>
              <a:rPr lang="en-US" dirty="0"/>
              <a:t> </a:t>
            </a:r>
            <a:r>
              <a:rPr lang="en-US" dirty="0" err="1"/>
              <a:t>chính</a:t>
            </a:r>
            <a:r>
              <a:rPr lang="en-US" dirty="0"/>
              <a:t> </a:t>
            </a:r>
            <a:r>
              <a:rPr lang="en-US" dirty="0" err="1"/>
              <a:t>là</a:t>
            </a:r>
            <a:r>
              <a:rPr lang="en-US" dirty="0"/>
              <a:t> </a:t>
            </a:r>
            <a:r>
              <a:rPr lang="en-US" dirty="0" err="1"/>
              <a:t>một</a:t>
            </a:r>
            <a:r>
              <a:rPr lang="en-US" dirty="0"/>
              <a:t> </a:t>
            </a:r>
            <a:r>
              <a:rPr lang="en-US" dirty="0" err="1"/>
              <a:t>thế</a:t>
            </a:r>
            <a:r>
              <a:rPr lang="en-US" dirty="0"/>
              <a:t> </a:t>
            </a:r>
            <a:r>
              <a:rPr lang="en-US" dirty="0" err="1"/>
              <a:t>giới</a:t>
            </a:r>
            <a:r>
              <a:rPr lang="en-US" dirty="0"/>
              <a:t>, </a:t>
            </a:r>
            <a:r>
              <a:rPr lang="en-US" dirty="0" err="1"/>
              <a:t>chẳng</a:t>
            </a:r>
            <a:r>
              <a:rPr lang="en-US" dirty="0"/>
              <a:t> "</a:t>
            </a:r>
            <a:r>
              <a:rPr lang="en-US" dirty="0" err="1"/>
              <a:t>quỷ</a:t>
            </a:r>
            <a:r>
              <a:rPr lang="en-US" dirty="0"/>
              <a:t>" </a:t>
            </a:r>
            <a:r>
              <a:rPr lang="en-US" dirty="0" err="1"/>
              <a:t>nào</a:t>
            </a:r>
            <a:r>
              <a:rPr lang="en-US" dirty="0"/>
              <a:t> </a:t>
            </a:r>
            <a:r>
              <a:rPr lang="en-US" dirty="0" err="1"/>
              <a:t>giống</a:t>
            </a:r>
            <a:r>
              <a:rPr lang="en-US" dirty="0"/>
              <a:t> "</a:t>
            </a:r>
            <a:r>
              <a:rPr lang="en-US" dirty="0" err="1"/>
              <a:t>quỷ</a:t>
            </a:r>
            <a:r>
              <a:rPr lang="en-US" dirty="0"/>
              <a:t>" </a:t>
            </a:r>
            <a:r>
              <a:rPr lang="en-US" dirty="0" err="1"/>
              <a:t>nào</a:t>
            </a:r>
            <a:r>
              <a:rPr lang="en-US" dirty="0"/>
              <a:t> </a:t>
            </a:r>
          </a:p>
          <a:p>
            <a:r>
              <a:rPr lang="en-US" b="1" dirty="0" err="1"/>
              <a:t>Câu</a:t>
            </a:r>
            <a:r>
              <a:rPr lang="en-US" b="1" dirty="0"/>
              <a:t> 4: HS </a:t>
            </a:r>
            <a:r>
              <a:rPr lang="en-US" b="1" dirty="0" err="1"/>
              <a:t>đưa</a:t>
            </a:r>
            <a:r>
              <a:rPr lang="en-US" b="1" dirty="0"/>
              <a:t> </a:t>
            </a:r>
            <a:r>
              <a:rPr lang="en-US" b="1" dirty="0" err="1"/>
              <a:t>ra</a:t>
            </a:r>
            <a:r>
              <a:rPr lang="en-US" b="1" dirty="0"/>
              <a:t> </a:t>
            </a:r>
            <a:r>
              <a:rPr lang="en-US" b="1" dirty="0" err="1"/>
              <a:t>suy</a:t>
            </a:r>
            <a:r>
              <a:rPr lang="en-US" b="1" dirty="0"/>
              <a:t> </a:t>
            </a:r>
            <a:r>
              <a:rPr lang="en-US" b="1" dirty="0" err="1"/>
              <a:t>nghĩ</a:t>
            </a:r>
            <a:r>
              <a:rPr lang="en-US" b="1" dirty="0"/>
              <a:t> </a:t>
            </a:r>
            <a:r>
              <a:rPr lang="en-US" b="1" dirty="0" err="1"/>
              <a:t>của</a:t>
            </a:r>
            <a:r>
              <a:rPr lang="en-US" b="1" dirty="0"/>
              <a:t> </a:t>
            </a:r>
            <a:r>
              <a:rPr lang="en-US" b="1" dirty="0" err="1"/>
              <a:t>bản</a:t>
            </a:r>
            <a:r>
              <a:rPr lang="en-US" b="1" dirty="0"/>
              <a:t> </a:t>
            </a:r>
            <a:r>
              <a:rPr lang="en-US" b="1" dirty="0" err="1"/>
              <a:t>thân</a:t>
            </a:r>
            <a:r>
              <a:rPr lang="en-US" b="1" dirty="0"/>
              <a:t>. GV </a:t>
            </a:r>
            <a:r>
              <a:rPr lang="en-US" b="1" dirty="0" err="1"/>
              <a:t>định</a:t>
            </a:r>
            <a:r>
              <a:rPr lang="en-US" b="1" dirty="0"/>
              <a:t> </a:t>
            </a:r>
            <a:r>
              <a:rPr lang="en-US" b="1" dirty="0" err="1"/>
              <a:t>hướng</a:t>
            </a:r>
            <a:r>
              <a:rPr lang="en-US" b="1" dirty="0"/>
              <a:t> HS </a:t>
            </a:r>
            <a:r>
              <a:rPr lang="en-US" b="1" dirty="0" err="1"/>
              <a:t>đây</a:t>
            </a:r>
            <a:r>
              <a:rPr lang="en-US" b="1" dirty="0"/>
              <a:t> </a:t>
            </a:r>
            <a:r>
              <a:rPr lang="en-US" b="1" dirty="0" err="1"/>
              <a:t>là</a:t>
            </a:r>
            <a:r>
              <a:rPr lang="en-US" b="1" dirty="0"/>
              <a:t> ý </a:t>
            </a:r>
            <a:r>
              <a:rPr lang="en-US" b="1" dirty="0" err="1"/>
              <a:t>kiến</a:t>
            </a:r>
            <a:r>
              <a:rPr lang="en-US" b="1" dirty="0"/>
              <a:t> </a:t>
            </a:r>
            <a:r>
              <a:rPr lang="en-US" b="1" dirty="0" err="1"/>
              <a:t>đúng</a:t>
            </a:r>
            <a:r>
              <a:rPr lang="en-US" b="1" dirty="0"/>
              <a:t> </a:t>
            </a:r>
            <a:r>
              <a:rPr lang="en-US" b="1" dirty="0" err="1"/>
              <a:t>đắn</a:t>
            </a:r>
            <a:r>
              <a:rPr lang="en-US" b="1" dirty="0"/>
              <a:t> </a:t>
            </a:r>
            <a:r>
              <a:rPr lang="en-US" b="1" dirty="0" err="1"/>
              <a:t>và</a:t>
            </a:r>
            <a:r>
              <a:rPr lang="en-US" b="1" dirty="0"/>
              <a:t> </a:t>
            </a:r>
            <a:r>
              <a:rPr lang="en-US" b="1" dirty="0" err="1"/>
              <a:t>lí</a:t>
            </a:r>
            <a:r>
              <a:rPr lang="en-US" b="1" dirty="0"/>
              <a:t> </a:t>
            </a:r>
            <a:r>
              <a:rPr lang="en-US" b="1" dirty="0" err="1"/>
              <a:t>giải</a:t>
            </a:r>
            <a:r>
              <a:rPr lang="en-US" b="1" dirty="0"/>
              <a:t>.</a:t>
            </a:r>
            <a:endParaRPr lang="en-US" dirty="0"/>
          </a:p>
          <a:p>
            <a:r>
              <a:rPr lang="en-US" dirty="0" err="1"/>
              <a:t>Ví</a:t>
            </a:r>
            <a:r>
              <a:rPr lang="en-US" dirty="0"/>
              <a:t> </a:t>
            </a:r>
            <a:r>
              <a:rPr lang="en-US" dirty="0" err="1"/>
              <a:t>dụ</a:t>
            </a:r>
            <a:r>
              <a:rPr lang="en-US" dirty="0"/>
              <a:t>: </a:t>
            </a:r>
            <a:r>
              <a:rPr lang="en-US" dirty="0" err="1"/>
              <a:t>Em</a:t>
            </a:r>
            <a:r>
              <a:rPr lang="en-US" dirty="0"/>
              <a:t> </a:t>
            </a:r>
            <a:r>
              <a:rPr lang="en-US" dirty="0" err="1"/>
              <a:t>đồng</a:t>
            </a:r>
            <a:r>
              <a:rPr lang="en-US" dirty="0"/>
              <a:t> ý </a:t>
            </a:r>
            <a:r>
              <a:rPr lang="en-US" dirty="0" err="1"/>
              <a:t>với</a:t>
            </a:r>
            <a:r>
              <a:rPr lang="en-US" dirty="0"/>
              <a:t> ý </a:t>
            </a:r>
            <a:r>
              <a:rPr lang="en-US" dirty="0" err="1"/>
              <a:t>kiến</a:t>
            </a:r>
            <a:r>
              <a:rPr lang="en-US" dirty="0"/>
              <a:t> </a:t>
            </a:r>
            <a:r>
              <a:rPr lang="en-US" i="1" dirty="0" err="1"/>
              <a:t>Biết</a:t>
            </a:r>
            <a:r>
              <a:rPr lang="en-US" i="1" dirty="0"/>
              <a:t> </a:t>
            </a:r>
            <a:r>
              <a:rPr lang="en-US" i="1" dirty="0" err="1"/>
              <a:t>hòa</a:t>
            </a:r>
            <a:r>
              <a:rPr lang="en-US" i="1" dirty="0"/>
              <a:t> </a:t>
            </a:r>
            <a:r>
              <a:rPr lang="en-US" i="1" dirty="0" err="1"/>
              <a:t>đồng</a:t>
            </a:r>
            <a:r>
              <a:rPr lang="en-US" i="1" dirty="0"/>
              <a:t>, </a:t>
            </a:r>
            <a:r>
              <a:rPr lang="en-US" i="1" dirty="0" err="1"/>
              <a:t>gần</a:t>
            </a:r>
            <a:r>
              <a:rPr lang="en-US" i="1" dirty="0"/>
              <a:t> </a:t>
            </a:r>
            <a:r>
              <a:rPr lang="en-US" i="1" dirty="0" err="1"/>
              <a:t>gũi</a:t>
            </a:r>
            <a:r>
              <a:rPr lang="en-US" i="1" dirty="0"/>
              <a:t> </a:t>
            </a:r>
            <a:r>
              <a:rPr lang="en-US" i="1" dirty="0" err="1"/>
              <a:t>mọi</a:t>
            </a:r>
            <a:r>
              <a:rPr lang="en-US" i="1" dirty="0"/>
              <a:t> </a:t>
            </a:r>
            <a:r>
              <a:rPr lang="en-US" i="1" dirty="0" err="1"/>
              <a:t>người</a:t>
            </a:r>
            <a:r>
              <a:rPr lang="en-US" i="1" dirty="0"/>
              <a:t>, </a:t>
            </a:r>
            <a:r>
              <a:rPr lang="en-US" i="1" dirty="0" err="1"/>
              <a:t>nhưng</a:t>
            </a:r>
            <a:r>
              <a:rPr lang="en-US" i="1" dirty="0"/>
              <a:t> </a:t>
            </a:r>
            <a:r>
              <a:rPr lang="en-US" i="1" dirty="0" err="1"/>
              <a:t>cũng</a:t>
            </a:r>
            <a:r>
              <a:rPr lang="en-US" i="1" dirty="0"/>
              <a:t> </a:t>
            </a:r>
            <a:r>
              <a:rPr lang="en-US" i="1" dirty="0" err="1"/>
              <a:t>phải</a:t>
            </a:r>
            <a:r>
              <a:rPr lang="en-US" i="1" dirty="0"/>
              <a:t> </a:t>
            </a:r>
            <a:r>
              <a:rPr lang="en-US" i="1" dirty="0" err="1"/>
              <a:t>biết</a:t>
            </a:r>
            <a:r>
              <a:rPr lang="en-US" i="1" dirty="0"/>
              <a:t> </a:t>
            </a:r>
            <a:r>
              <a:rPr lang="en-US" i="1" dirty="0" err="1"/>
              <a:t>giữ</a:t>
            </a:r>
            <a:r>
              <a:rPr lang="en-US" i="1" dirty="0"/>
              <a:t> </a:t>
            </a:r>
            <a:r>
              <a:rPr lang="en-US" i="1" dirty="0" err="1"/>
              <a:t>lấy</a:t>
            </a:r>
            <a:r>
              <a:rPr lang="en-US" i="1" dirty="0"/>
              <a:t> </a:t>
            </a:r>
            <a:r>
              <a:rPr lang="en-US" i="1" dirty="0" err="1"/>
              <a:t>cái</a:t>
            </a:r>
            <a:r>
              <a:rPr lang="en-US" i="1" dirty="0"/>
              <a:t> </a:t>
            </a:r>
            <a:r>
              <a:rPr lang="en-US" i="1" dirty="0" err="1"/>
              <a:t>riêng</a:t>
            </a:r>
            <a:r>
              <a:rPr lang="en-US" i="1" dirty="0"/>
              <a:t> </a:t>
            </a:r>
            <a:r>
              <a:rPr lang="en-US" i="1" dirty="0" err="1"/>
              <a:t>và</a:t>
            </a:r>
            <a:r>
              <a:rPr lang="en-US" i="1" dirty="0"/>
              <a:t> </a:t>
            </a:r>
            <a:r>
              <a:rPr lang="en-US" i="1" dirty="0" err="1"/>
              <a:t>tôn</a:t>
            </a:r>
            <a:r>
              <a:rPr lang="en-US" i="1" dirty="0"/>
              <a:t> </a:t>
            </a:r>
            <a:r>
              <a:rPr lang="en-US" i="1" dirty="0" err="1"/>
              <a:t>trọng</a:t>
            </a:r>
            <a:r>
              <a:rPr lang="en-US" i="1" dirty="0"/>
              <a:t> </a:t>
            </a:r>
            <a:r>
              <a:rPr lang="en-US" i="1" dirty="0" err="1"/>
              <a:t>sự</a:t>
            </a:r>
            <a:r>
              <a:rPr lang="en-US" i="1" dirty="0"/>
              <a:t> </a:t>
            </a:r>
            <a:r>
              <a:rPr lang="en-US" i="1" dirty="0" err="1"/>
              <a:t>khác</a:t>
            </a:r>
            <a:r>
              <a:rPr lang="en-US" i="1" dirty="0"/>
              <a:t> </a:t>
            </a:r>
            <a:r>
              <a:rPr lang="en-US" i="1" dirty="0" err="1"/>
              <a:t>biệt</a:t>
            </a:r>
            <a:r>
              <a:rPr lang="en-US" i="1" dirty="0"/>
              <a:t> </a:t>
            </a:r>
            <a:r>
              <a:rPr lang="en-US" dirty="0" err="1"/>
              <a:t>vì</a:t>
            </a:r>
            <a:r>
              <a:rPr lang="en-US" i="1" dirty="0"/>
              <a:t>:  </a:t>
            </a:r>
            <a:r>
              <a:rPr lang="en-US" dirty="0" err="1"/>
              <a:t>Hòa</a:t>
            </a:r>
            <a:r>
              <a:rPr lang="en-US" dirty="0"/>
              <a:t> </a:t>
            </a:r>
            <a:r>
              <a:rPr lang="en-US" dirty="0" err="1"/>
              <a:t>đồng</a:t>
            </a:r>
            <a:r>
              <a:rPr lang="en-US" dirty="0"/>
              <a:t>, </a:t>
            </a:r>
            <a:r>
              <a:rPr lang="en-US" dirty="0" err="1"/>
              <a:t>gần</a:t>
            </a:r>
            <a:r>
              <a:rPr lang="en-US" dirty="0"/>
              <a:t> </a:t>
            </a:r>
            <a:r>
              <a:rPr lang="en-US" dirty="0" err="1"/>
              <a:t>gũi</a:t>
            </a:r>
            <a:r>
              <a:rPr lang="en-US" dirty="0"/>
              <a:t> </a:t>
            </a:r>
            <a:r>
              <a:rPr lang="en-US" dirty="0" err="1"/>
              <a:t>với</a:t>
            </a:r>
            <a:r>
              <a:rPr lang="en-US" dirty="0"/>
              <a:t> </a:t>
            </a:r>
            <a:r>
              <a:rPr lang="en-US" dirty="0" err="1"/>
              <a:t>mọi</a:t>
            </a:r>
            <a:r>
              <a:rPr lang="en-US" dirty="0"/>
              <a:t> </a:t>
            </a:r>
            <a:r>
              <a:rPr lang="en-US" dirty="0" err="1"/>
              <a:t>người</a:t>
            </a:r>
            <a:r>
              <a:rPr lang="en-US" dirty="0"/>
              <a:t> </a:t>
            </a:r>
            <a:r>
              <a:rPr lang="en-US" dirty="0" err="1"/>
              <a:t>thể</a:t>
            </a:r>
            <a:r>
              <a:rPr lang="en-US" dirty="0"/>
              <a:t> </a:t>
            </a:r>
            <a:r>
              <a:rPr lang="en-US" dirty="0" err="1"/>
              <a:t>hiện</a:t>
            </a:r>
            <a:r>
              <a:rPr lang="en-US" dirty="0"/>
              <a:t> </a:t>
            </a:r>
            <a:r>
              <a:rPr lang="en-US" dirty="0" err="1"/>
              <a:t>cách</a:t>
            </a:r>
            <a:r>
              <a:rPr lang="en-US" dirty="0"/>
              <a:t> </a:t>
            </a:r>
            <a:r>
              <a:rPr lang="en-US" dirty="0" err="1"/>
              <a:t>sống</a:t>
            </a:r>
            <a:r>
              <a:rPr lang="en-US" dirty="0"/>
              <a:t> </a:t>
            </a:r>
            <a:r>
              <a:rPr lang="en-US" dirty="0" err="1"/>
              <a:t>chan</a:t>
            </a:r>
            <a:r>
              <a:rPr lang="en-US" dirty="0"/>
              <a:t> </a:t>
            </a:r>
            <a:r>
              <a:rPr lang="en-US" dirty="0" err="1"/>
              <a:t>hòa</a:t>
            </a:r>
            <a:r>
              <a:rPr lang="en-US" dirty="0"/>
              <a:t>, </a:t>
            </a:r>
            <a:r>
              <a:rPr lang="en-US" dirty="0" err="1"/>
              <a:t>vui</a:t>
            </a:r>
            <a:r>
              <a:rPr lang="en-US" dirty="0"/>
              <a:t> </a:t>
            </a:r>
            <a:r>
              <a:rPr lang="en-US" dirty="0" err="1"/>
              <a:t>vẻ</a:t>
            </a:r>
            <a:r>
              <a:rPr lang="en-US" dirty="0"/>
              <a:t>, </a:t>
            </a:r>
            <a:r>
              <a:rPr lang="en-US" dirty="0" err="1"/>
              <a:t>có</a:t>
            </a:r>
            <a:r>
              <a:rPr lang="en-US" dirty="0"/>
              <a:t> </a:t>
            </a:r>
            <a:r>
              <a:rPr lang="en-US" dirty="0" err="1"/>
              <a:t>thiện</a:t>
            </a:r>
            <a:r>
              <a:rPr lang="en-US" dirty="0"/>
              <a:t> </a:t>
            </a:r>
            <a:r>
              <a:rPr lang="en-US" dirty="0" err="1"/>
              <a:t>chí</a:t>
            </a:r>
            <a:r>
              <a:rPr lang="en-US" dirty="0"/>
              <a:t>, </a:t>
            </a:r>
            <a:r>
              <a:rPr lang="en-US" dirty="0" err="1"/>
              <a:t>xây</a:t>
            </a:r>
            <a:r>
              <a:rPr lang="en-US" dirty="0"/>
              <a:t> </a:t>
            </a:r>
            <a:r>
              <a:rPr lang="en-US" dirty="0" err="1"/>
              <a:t>dựng</a:t>
            </a:r>
            <a:r>
              <a:rPr lang="en-US" dirty="0"/>
              <a:t> </a:t>
            </a:r>
            <a:r>
              <a:rPr lang="en-US" dirty="0" err="1"/>
              <a:t>mối</a:t>
            </a:r>
            <a:r>
              <a:rPr lang="en-US" dirty="0"/>
              <a:t> </a:t>
            </a:r>
            <a:r>
              <a:rPr lang="en-US" dirty="0" err="1"/>
              <a:t>quan</a:t>
            </a:r>
            <a:r>
              <a:rPr lang="en-US" dirty="0"/>
              <a:t> </a:t>
            </a:r>
            <a:r>
              <a:rPr lang="en-US" dirty="0" err="1"/>
              <a:t>hệ</a:t>
            </a:r>
            <a:r>
              <a:rPr lang="en-US" dirty="0"/>
              <a:t> </a:t>
            </a:r>
            <a:r>
              <a:rPr lang="en-US" dirty="0" err="1"/>
              <a:t>với</a:t>
            </a:r>
            <a:r>
              <a:rPr lang="en-US" dirty="0"/>
              <a:t> </a:t>
            </a:r>
            <a:r>
              <a:rPr lang="en-US" dirty="0" err="1"/>
              <a:t>bạn</a:t>
            </a:r>
            <a:r>
              <a:rPr lang="en-US" dirty="0"/>
              <a:t> </a:t>
            </a:r>
            <a:r>
              <a:rPr lang="en-US" dirty="0" err="1"/>
              <a:t>bè</a:t>
            </a:r>
            <a:r>
              <a:rPr lang="en-US" dirty="0"/>
              <a:t> </a:t>
            </a:r>
            <a:r>
              <a:rPr lang="en-US" dirty="0" err="1"/>
              <a:t>thể</a:t>
            </a:r>
            <a:r>
              <a:rPr lang="en-US" dirty="0"/>
              <a:t> </a:t>
            </a:r>
            <a:r>
              <a:rPr lang="en-US" dirty="0" err="1"/>
              <a:t>hiện</a:t>
            </a:r>
            <a:r>
              <a:rPr lang="en-US" dirty="0"/>
              <a:t> </a:t>
            </a:r>
            <a:r>
              <a:rPr lang="en-US" dirty="0" err="1"/>
              <a:t>sự</a:t>
            </a:r>
            <a:r>
              <a:rPr lang="en-US" dirty="0"/>
              <a:t> </a:t>
            </a:r>
            <a:r>
              <a:rPr lang="en-US" dirty="0" err="1"/>
              <a:t>tự</a:t>
            </a:r>
            <a:r>
              <a:rPr lang="en-US" dirty="0"/>
              <a:t> tin </a:t>
            </a:r>
            <a:r>
              <a:rPr lang="en-US" dirty="0" err="1"/>
              <a:t>trong</a:t>
            </a:r>
            <a:r>
              <a:rPr lang="en-US" dirty="0"/>
              <a:t> </a:t>
            </a:r>
            <a:r>
              <a:rPr lang="en-US" dirty="0" err="1"/>
              <a:t>giao</a:t>
            </a:r>
            <a:r>
              <a:rPr lang="en-US" dirty="0"/>
              <a:t> </a:t>
            </a:r>
            <a:r>
              <a:rPr lang="en-US" dirty="0" err="1"/>
              <a:t>tiếp</a:t>
            </a:r>
            <a:r>
              <a:rPr lang="en-US" dirty="0"/>
              <a:t> </a:t>
            </a:r>
            <a:r>
              <a:rPr lang="en-US" dirty="0" err="1"/>
              <a:t>và</a:t>
            </a:r>
            <a:r>
              <a:rPr lang="en-US" dirty="0"/>
              <a:t> </a:t>
            </a:r>
            <a:r>
              <a:rPr lang="en-US" dirty="0" err="1"/>
              <a:t>ứng</a:t>
            </a:r>
            <a:r>
              <a:rPr lang="en-US" dirty="0"/>
              <a:t> </a:t>
            </a:r>
            <a:r>
              <a:rPr lang="en-US" dirty="0" err="1"/>
              <a:t>xử</a:t>
            </a:r>
            <a:r>
              <a:rPr lang="en-US" dirty="0"/>
              <a:t> </a:t>
            </a:r>
            <a:r>
              <a:rPr lang="en-US" dirty="0" err="1"/>
              <a:t>của</a:t>
            </a:r>
            <a:r>
              <a:rPr lang="en-US" dirty="0"/>
              <a:t> </a:t>
            </a:r>
            <a:r>
              <a:rPr lang="en-US" dirty="0" err="1"/>
              <a:t>mỗi</a:t>
            </a:r>
            <a:r>
              <a:rPr lang="en-US" dirty="0"/>
              <a:t> con </a:t>
            </a:r>
            <a:r>
              <a:rPr lang="en-US" dirty="0" err="1"/>
              <a:t>người</a:t>
            </a:r>
            <a:r>
              <a:rPr lang="en-US" dirty="0"/>
              <a:t>. </a:t>
            </a:r>
            <a:r>
              <a:rPr lang="en-US" dirty="0" err="1"/>
              <a:t>Tuy</a:t>
            </a:r>
            <a:r>
              <a:rPr lang="en-US" dirty="0"/>
              <a:t> </a:t>
            </a:r>
            <a:r>
              <a:rPr lang="en-US" dirty="0" err="1"/>
              <a:t>nhiên</a:t>
            </a:r>
            <a:r>
              <a:rPr lang="en-US" dirty="0"/>
              <a:t> </a:t>
            </a:r>
            <a:r>
              <a:rPr lang="en-US" dirty="0" err="1"/>
              <a:t>cũng</a:t>
            </a:r>
            <a:r>
              <a:rPr lang="en-US" dirty="0"/>
              <a:t> </a:t>
            </a:r>
            <a:r>
              <a:rPr lang="en-US" dirty="0" err="1"/>
              <a:t>cần</a:t>
            </a:r>
            <a:r>
              <a:rPr lang="en-US" dirty="0"/>
              <a:t> "</a:t>
            </a:r>
            <a:r>
              <a:rPr lang="en-US" dirty="0" err="1"/>
              <a:t>sống</a:t>
            </a:r>
            <a:r>
              <a:rPr lang="en-US" dirty="0"/>
              <a:t> </a:t>
            </a:r>
            <a:r>
              <a:rPr lang="en-US" dirty="0" err="1"/>
              <a:t>thành</a:t>
            </a:r>
            <a:r>
              <a:rPr lang="en-US" dirty="0"/>
              <a:t> </a:t>
            </a:r>
            <a:r>
              <a:rPr lang="en-US" dirty="0" err="1"/>
              <a:t>thật</a:t>
            </a:r>
            <a:r>
              <a:rPr lang="en-US" dirty="0"/>
              <a:t> </a:t>
            </a:r>
            <a:r>
              <a:rPr lang="en-US" dirty="0" err="1"/>
              <a:t>với</a:t>
            </a:r>
            <a:r>
              <a:rPr lang="en-US" dirty="0"/>
              <a:t> </a:t>
            </a:r>
            <a:r>
              <a:rPr lang="en-US" dirty="0" err="1"/>
              <a:t>chính</a:t>
            </a:r>
            <a:r>
              <a:rPr lang="en-US" dirty="0"/>
              <a:t> </a:t>
            </a:r>
            <a:r>
              <a:rPr lang="en-US" dirty="0" err="1"/>
              <a:t>mình</a:t>
            </a:r>
            <a:r>
              <a:rPr lang="en-US" dirty="0"/>
              <a:t>" </a:t>
            </a:r>
            <a:r>
              <a:rPr lang="en-US" dirty="0" err="1"/>
              <a:t>nghĩa</a:t>
            </a:r>
            <a:r>
              <a:rPr lang="en-US" dirty="0"/>
              <a:t> </a:t>
            </a:r>
            <a:r>
              <a:rPr lang="en-US" dirty="0" err="1"/>
              <a:t>là</a:t>
            </a:r>
            <a:r>
              <a:rPr lang="en-US" dirty="0"/>
              <a:t> "</a:t>
            </a:r>
            <a:r>
              <a:rPr lang="en-US" dirty="0" err="1"/>
              <a:t>biết</a:t>
            </a:r>
            <a:r>
              <a:rPr lang="en-US" dirty="0"/>
              <a:t> </a:t>
            </a:r>
            <a:r>
              <a:rPr lang="en-US" dirty="0" err="1"/>
              <a:t>giữ</a:t>
            </a:r>
            <a:r>
              <a:rPr lang="en-US" dirty="0"/>
              <a:t> </a:t>
            </a:r>
            <a:r>
              <a:rPr lang="en-US" dirty="0" err="1"/>
              <a:t>lấy</a:t>
            </a:r>
            <a:r>
              <a:rPr lang="en-US" dirty="0"/>
              <a:t> </a:t>
            </a:r>
            <a:r>
              <a:rPr lang="en-US" dirty="0" err="1"/>
              <a:t>cái</a:t>
            </a:r>
            <a:r>
              <a:rPr lang="en-US" dirty="0"/>
              <a:t> </a:t>
            </a:r>
            <a:r>
              <a:rPr lang="en-US" dirty="0" err="1"/>
              <a:t>riêng</a:t>
            </a:r>
            <a:r>
              <a:rPr lang="en-US" dirty="0"/>
              <a:t> </a:t>
            </a:r>
            <a:r>
              <a:rPr lang="en-US" dirty="0" err="1"/>
              <a:t>và</a:t>
            </a:r>
            <a:r>
              <a:rPr lang="en-US" dirty="0"/>
              <a:t> </a:t>
            </a:r>
            <a:r>
              <a:rPr lang="en-US" dirty="0" err="1"/>
              <a:t>tôn</a:t>
            </a:r>
            <a:r>
              <a:rPr lang="en-US" dirty="0"/>
              <a:t> </a:t>
            </a:r>
            <a:r>
              <a:rPr lang="en-US" dirty="0" err="1"/>
              <a:t>trọng</a:t>
            </a:r>
            <a:r>
              <a:rPr lang="en-US" dirty="0"/>
              <a:t> </a:t>
            </a:r>
            <a:r>
              <a:rPr lang="en-US" dirty="0" err="1"/>
              <a:t>sự</a:t>
            </a:r>
            <a:r>
              <a:rPr lang="en-US" dirty="0"/>
              <a:t> </a:t>
            </a:r>
            <a:r>
              <a:rPr lang="en-US" dirty="0" err="1"/>
              <a:t>khác</a:t>
            </a:r>
            <a:r>
              <a:rPr lang="en-US" dirty="0"/>
              <a:t> </a:t>
            </a:r>
            <a:r>
              <a:rPr lang="en-US" dirty="0" err="1"/>
              <a:t>biệt</a:t>
            </a:r>
            <a:r>
              <a:rPr lang="en-US" dirty="0"/>
              <a:t>''. </a:t>
            </a:r>
            <a:r>
              <a:rPr lang="en-US" dirty="0" err="1"/>
              <a:t>Chính</a:t>
            </a:r>
            <a:r>
              <a:rPr lang="en-US" dirty="0"/>
              <a:t> </a:t>
            </a:r>
            <a:r>
              <a:rPr lang="en-US" dirty="0" err="1"/>
              <a:t>điều</a:t>
            </a:r>
            <a:r>
              <a:rPr lang="en-US" dirty="0"/>
              <a:t> </a:t>
            </a:r>
            <a:r>
              <a:rPr lang="en-US" dirty="0" err="1"/>
              <a:t>đó</a:t>
            </a:r>
            <a:r>
              <a:rPr lang="en-US" dirty="0"/>
              <a:t> </a:t>
            </a:r>
            <a:r>
              <a:rPr lang="en-US" dirty="0" err="1"/>
              <a:t>sẽ</a:t>
            </a:r>
            <a:r>
              <a:rPr lang="en-US" dirty="0"/>
              <a:t> </a:t>
            </a:r>
            <a:r>
              <a:rPr lang="en-US" dirty="0" err="1"/>
              <a:t>làm</a:t>
            </a:r>
            <a:r>
              <a:rPr lang="en-US" dirty="0"/>
              <a:t> </a:t>
            </a:r>
            <a:r>
              <a:rPr lang="en-US" dirty="0" err="1"/>
              <a:t>nên</a:t>
            </a:r>
            <a:r>
              <a:rPr lang="en-US" dirty="0"/>
              <a:t> </a:t>
            </a:r>
            <a:r>
              <a:rPr lang="en-US" dirty="0" err="1"/>
              <a:t>giá</a:t>
            </a:r>
            <a:r>
              <a:rPr lang="en-US" dirty="0"/>
              <a:t> </a:t>
            </a:r>
            <a:r>
              <a:rPr lang="en-US" dirty="0" err="1"/>
              <a:t>trị</a:t>
            </a:r>
            <a:r>
              <a:rPr lang="en-US" dirty="0"/>
              <a:t> </a:t>
            </a:r>
            <a:r>
              <a:rPr lang="en-US" dirty="0" err="1"/>
              <a:t>bản</a:t>
            </a:r>
            <a:r>
              <a:rPr lang="en-US" dirty="0"/>
              <a:t> </a:t>
            </a:r>
            <a:r>
              <a:rPr lang="en-US" dirty="0" err="1"/>
              <a:t>thân</a:t>
            </a:r>
            <a:r>
              <a:rPr lang="en-US" dirty="0"/>
              <a:t> </a:t>
            </a:r>
            <a:r>
              <a:rPr lang="en-US" dirty="0" err="1"/>
              <a:t>cho</a:t>
            </a:r>
            <a:r>
              <a:rPr lang="en-US" dirty="0"/>
              <a:t> </a:t>
            </a:r>
            <a:r>
              <a:rPr lang="en-US" dirty="0" err="1"/>
              <a:t>mỗi</a:t>
            </a:r>
            <a:r>
              <a:rPr lang="en-US" dirty="0"/>
              <a:t> con </a:t>
            </a:r>
            <a:r>
              <a:rPr lang="en-US" dirty="0" err="1"/>
              <a:t>người</a:t>
            </a:r>
            <a:r>
              <a:rPr lang="en-US" dirty="0"/>
              <a:t>. </a:t>
            </a:r>
            <a:r>
              <a:rPr lang="en-US" dirty="0" err="1"/>
              <a:t>Cũng</a:t>
            </a:r>
            <a:r>
              <a:rPr lang="en-US" dirty="0"/>
              <a:t> </a:t>
            </a:r>
            <a:r>
              <a:rPr lang="en-US" dirty="0" err="1"/>
              <a:t>chính</a:t>
            </a:r>
            <a:r>
              <a:rPr lang="en-US" dirty="0"/>
              <a:t> </a:t>
            </a:r>
            <a:r>
              <a:rPr lang="en-US" dirty="0" err="1"/>
              <a:t>nhờ</a:t>
            </a:r>
            <a:r>
              <a:rPr lang="en-US" dirty="0"/>
              <a:t> </a:t>
            </a:r>
            <a:r>
              <a:rPr lang="en-US" dirty="0" err="1"/>
              <a:t>việc</a:t>
            </a:r>
            <a:r>
              <a:rPr lang="en-US" dirty="0"/>
              <a:t> </a:t>
            </a:r>
            <a:r>
              <a:rPr lang="en-US" dirty="0" err="1"/>
              <a:t>giữ</a:t>
            </a:r>
            <a:r>
              <a:rPr lang="en-US" dirty="0"/>
              <a:t> </a:t>
            </a:r>
            <a:r>
              <a:rPr lang="en-US" dirty="0" err="1"/>
              <a:t>được</a:t>
            </a:r>
            <a:r>
              <a:rPr lang="en-US" dirty="0"/>
              <a:t> </a:t>
            </a:r>
            <a:r>
              <a:rPr lang="en-US" dirty="0" err="1"/>
              <a:t>những</a:t>
            </a:r>
            <a:r>
              <a:rPr lang="en-US" dirty="0"/>
              <a:t> </a:t>
            </a:r>
            <a:r>
              <a:rPr lang="en-US" dirty="0" err="1"/>
              <a:t>cái</a:t>
            </a:r>
            <a:r>
              <a:rPr lang="en-US" dirty="0"/>
              <a:t> </a:t>
            </a:r>
            <a:r>
              <a:rPr lang="en-US" dirty="0" err="1"/>
              <a:t>riêng</a:t>
            </a:r>
            <a:r>
              <a:rPr lang="en-US" dirty="0"/>
              <a:t> </a:t>
            </a:r>
            <a:r>
              <a:rPr lang="en-US" dirty="0" err="1"/>
              <a:t>sẽ</a:t>
            </a:r>
            <a:r>
              <a:rPr lang="en-US" dirty="0"/>
              <a:t> </a:t>
            </a:r>
            <a:r>
              <a:rPr lang="en-US" dirty="0" err="1"/>
              <a:t>càng</a:t>
            </a:r>
            <a:r>
              <a:rPr lang="en-US" dirty="0"/>
              <a:t> </a:t>
            </a:r>
            <a:r>
              <a:rPr lang="en-US" dirty="0" err="1"/>
              <a:t>làm</a:t>
            </a:r>
            <a:r>
              <a:rPr lang="en-US" dirty="0"/>
              <a:t> </a:t>
            </a:r>
            <a:r>
              <a:rPr lang="en-US" dirty="0" err="1"/>
              <a:t>cho</a:t>
            </a:r>
            <a:r>
              <a:rPr lang="en-US" dirty="0"/>
              <a:t> con </a:t>
            </a:r>
            <a:r>
              <a:rPr lang="en-US" dirty="0" err="1"/>
              <a:t>người</a:t>
            </a:r>
            <a:r>
              <a:rPr lang="en-US" dirty="0"/>
              <a:t> </a:t>
            </a:r>
            <a:r>
              <a:rPr lang="en-US" dirty="0" err="1"/>
              <a:t>hòa</a:t>
            </a:r>
            <a:r>
              <a:rPr lang="en-US" dirty="0"/>
              <a:t> </a:t>
            </a:r>
            <a:r>
              <a:rPr lang="en-US" dirty="0" err="1"/>
              <a:t>đồng</a:t>
            </a:r>
            <a:r>
              <a:rPr lang="en-US" dirty="0"/>
              <a:t>, </a:t>
            </a:r>
            <a:r>
              <a:rPr lang="en-US" dirty="0" err="1"/>
              <a:t>gần</a:t>
            </a:r>
            <a:r>
              <a:rPr lang="en-US" dirty="0"/>
              <a:t> </a:t>
            </a:r>
            <a:r>
              <a:rPr lang="en-US" dirty="0" err="1"/>
              <a:t>gũi</a:t>
            </a:r>
            <a:r>
              <a:rPr lang="en-US" dirty="0"/>
              <a:t> </a:t>
            </a:r>
            <a:r>
              <a:rPr lang="en-US" dirty="0" err="1"/>
              <a:t>với</a:t>
            </a:r>
            <a:r>
              <a:rPr lang="en-US" dirty="0"/>
              <a:t> </a:t>
            </a:r>
            <a:r>
              <a:rPr lang="en-US" dirty="0" err="1"/>
              <a:t>nhau</a:t>
            </a:r>
            <a:r>
              <a:rPr lang="en-US" dirty="0"/>
              <a:t> </a:t>
            </a:r>
            <a:r>
              <a:rPr lang="en-US" dirty="0" err="1"/>
              <a:t>nhiều</a:t>
            </a:r>
            <a:r>
              <a:rPr lang="en-US" dirty="0"/>
              <a:t> </a:t>
            </a:r>
            <a:r>
              <a:rPr lang="en-US" dirty="0" err="1"/>
              <a:t>hơn</a:t>
            </a:r>
            <a:r>
              <a:rPr lang="en-US" dirty="0"/>
              <a:t>. </a:t>
            </a:r>
          </a:p>
          <a:p>
            <a:r>
              <a:rPr lang="en-US" dirty="0"/>
              <a:t> </a:t>
            </a:r>
          </a:p>
        </p:txBody>
      </p:sp>
    </p:spTree>
    <p:extLst>
      <p:ext uri="{BB962C8B-B14F-4D97-AF65-F5344CB8AC3E}">
        <p14:creationId xmlns:p14="http://schemas.microsoft.com/office/powerpoint/2010/main" val="266352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698236" y="127284"/>
            <a:ext cx="3990975"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a:latin typeface="Times New Roman" pitchFamily="18" charset="0"/>
              <a:cs typeface="Times New Roman" pitchFamily="18" charset="0"/>
            </a:endParaRPr>
          </a:p>
          <a:p>
            <a:pPr algn="ctr" eaLnBrk="0" hangingPunct="0"/>
            <a:endParaRPr lang="en-US" altLang="en-US" sz="2000">
              <a:latin typeface="Times New Roman" pitchFamily="18" charset="0"/>
              <a:cs typeface="Times New Roman" pitchFamily="18" charset="0"/>
            </a:endParaRPr>
          </a:p>
        </p:txBody>
      </p:sp>
      <p:sp>
        <p:nvSpPr>
          <p:cNvPr id="5" name="Rounded Rectangle 10"/>
          <p:cNvSpPr>
            <a:spLocks noChangeArrowheads="1"/>
          </p:cNvSpPr>
          <p:nvPr/>
        </p:nvSpPr>
        <p:spPr bwMode="auto">
          <a:xfrm>
            <a:off x="122831" y="811726"/>
            <a:ext cx="11764370" cy="604627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a:latin typeface="Times New Roman" pitchFamily="18" charset="0"/>
              <a:cs typeface="Times New Roman" pitchFamily="18" charset="0"/>
            </a:endParaRPr>
          </a:p>
          <a:p>
            <a:pPr algn="ctr" eaLnBrk="0" hangingPunct="0"/>
            <a:endParaRPr lang="en-US" altLang="en-US" sz="2000">
              <a:latin typeface="Times New Roman" pitchFamily="18" charset="0"/>
              <a:cs typeface="Times New Roman" pitchFamily="18" charset="0"/>
            </a:endParaRPr>
          </a:p>
        </p:txBody>
      </p:sp>
      <p:sp>
        <p:nvSpPr>
          <p:cNvPr id="6" name="TextBox 5">
            <a:extLst/>
          </p:cNvPr>
          <p:cNvSpPr txBox="1"/>
          <p:nvPr/>
        </p:nvSpPr>
        <p:spPr>
          <a:xfrm>
            <a:off x="3698236" y="183076"/>
            <a:ext cx="6093500" cy="517065"/>
          </a:xfrm>
          <a:prstGeom prst="rect">
            <a:avLst/>
          </a:prstGeom>
          <a:noFill/>
        </p:spPr>
        <p:txBody>
          <a:bodyPr>
            <a:spAutoFit/>
          </a:bodyPr>
          <a:lstStyle/>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ĐỀ ĐỌC HIỂU SỐ </a:t>
            </a:r>
            <a:r>
              <a:rPr lang="en-US" sz="2400" b="1" dirty="0" smtClean="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02:</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p:cNvPr>
          <p:cNvSpPr txBox="1"/>
          <p:nvPr/>
        </p:nvSpPr>
        <p:spPr>
          <a:xfrm>
            <a:off x="320723" y="811726"/>
            <a:ext cx="11368585" cy="5940088"/>
          </a:xfrm>
          <a:prstGeom prst="rect">
            <a:avLst/>
          </a:prstGeom>
          <a:noFill/>
        </p:spPr>
        <p:txBody>
          <a:bodyPr wrap="square">
            <a:spAutoFit/>
          </a:bodyPr>
          <a:lstStyle/>
          <a:p>
            <a:r>
              <a:rPr lang="en-US" dirty="0" smtClean="0"/>
              <a:t>	</a:t>
            </a:r>
            <a:r>
              <a:rPr lang="en-US" sz="2000" b="1" dirty="0" err="1">
                <a:latin typeface="Times New Roman" panose="02020603050405020304" pitchFamily="18" charset="0"/>
                <a:cs typeface="Times New Roman" panose="02020603050405020304" pitchFamily="18" charset="0"/>
              </a:rPr>
              <a:t>Đọc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văn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bản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sau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và</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trả</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lời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hỏi</a:t>
            </a:r>
            <a:r>
              <a:rPr lang="en-US" sz="2000" b="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Nhân</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dân</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giàu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dìu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dắt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rèn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chạm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hoặc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cứu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khoa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nhất</a:t>
            </a:r>
            <a:r>
              <a:rPr lang="en-US" sz="2000" dirty="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Nhưng</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còn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lúc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bất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Đặc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nghề</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đây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coi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bởi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thói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lớp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chỗ</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bè</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thú</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thoải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dễ</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lễ</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khiêm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bè</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coi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Hai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xem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thấy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bổ</a:t>
            </a:r>
            <a:r>
              <a:rPr lang="en-US" sz="2000" dirty="0">
                <a:latin typeface="Times New Roman" panose="02020603050405020304" pitchFamily="18" charset="0"/>
                <a:cs typeface="Times New Roman" panose="02020603050405020304" pitchFamily="18" charset="0"/>
              </a:rPr>
              <a:t> sung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a:t>
            </a:r>
            <a:br>
              <a:rPr lang="en-US" sz="2000" dirty="0">
                <a:latin typeface="Times New Roman" panose="02020603050405020304" pitchFamily="18" charset="0"/>
                <a:cs typeface="Times New Roman" panose="02020603050405020304" pitchFamily="18" charset="0"/>
              </a:rPr>
            </a:br>
            <a:r>
              <a:rPr lang="en-US" sz="2000" b="1" i="1" dirty="0">
                <a:latin typeface="Times New Roman" panose="02020603050405020304" pitchFamily="18" charset="0"/>
                <a:cs typeface="Times New Roman" panose="02020603050405020304" pitchFamily="18" charset="0"/>
              </a:rPr>
              <a:t>                                                                          (Theo </a:t>
            </a:r>
            <a:r>
              <a:rPr lang="en-US" sz="2000" b="1" i="1" dirty="0" err="1">
                <a:latin typeface="Times New Roman" panose="02020603050405020304" pitchFamily="18" charset="0"/>
                <a:cs typeface="Times New Roman" panose="02020603050405020304" pitchFamily="18" charset="0"/>
              </a:rPr>
              <a:t>Nguyễn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Thanh</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Tú</a:t>
            </a:r>
            <a:r>
              <a:rPr lang="en-US" sz="2000" b="1"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720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41029" y="592777"/>
            <a:ext cx="11079163" cy="55245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77863" y="1109663"/>
            <a:ext cx="11079162" cy="2677656"/>
          </a:xfrm>
          <a:prstGeom prst="rect">
            <a:avLst/>
          </a:prstGeom>
          <a:noFill/>
          <a:ln w="9525">
            <a:noFill/>
            <a:miter lim="800000"/>
            <a:headEnd/>
            <a:tailEnd/>
          </a:ln>
        </p:spPr>
        <p:txBody>
          <a:bodyPr>
            <a:spAutoFit/>
          </a:bodyPr>
          <a:lstStyle/>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 </a:t>
            </a:r>
            <a:r>
              <a:rPr lang="en-US" sz="2800" dirty="0">
                <a:latin typeface="Times New Roman" panose="02020603050405020304" pitchFamily="18" charset="0"/>
                <a:cs typeface="Times New Roman" panose="02020603050405020304" pitchFamily="18" charset="0"/>
              </a:rPr>
              <a:t>Theo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a:t>
            </a: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a:t>
            </a: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 </a:t>
            </a:r>
            <a:r>
              <a:rPr lang="en-US" sz="2800" dirty="0" err="1">
                <a:latin typeface="Times New Roman" panose="02020603050405020304" pitchFamily="18" charset="0"/>
                <a:cs typeface="Times New Roman" panose="02020603050405020304" pitchFamily="18" charset="0"/>
              </a:rPr>
              <a:t>Mối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a:t>
            </a: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4: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rút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25886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49854" y="711200"/>
            <a:ext cx="11661775" cy="60706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200" b="1">
              <a:latin typeface="Times New Roman" pitchFamily="18" charset="0"/>
              <a:cs typeface="Times New Roman" pitchFamily="18" charset="0"/>
            </a:endParaRPr>
          </a:p>
          <a:p>
            <a:pPr algn="ctr" eaLnBrk="0" hangingPunct="0"/>
            <a:endParaRPr lang="en-US" altLang="en-US" sz="2200">
              <a:latin typeface="Times New Roman" pitchFamily="18" charset="0"/>
              <a:cs typeface="Times New Roman" pitchFamily="18" charset="0"/>
            </a:endParaRPr>
          </a:p>
        </p:txBody>
      </p:sp>
      <p:sp>
        <p:nvSpPr>
          <p:cNvPr id="6" name="TextBox 5"/>
          <p:cNvSpPr txBox="1">
            <a:spLocks noChangeArrowheads="1"/>
          </p:cNvSpPr>
          <p:nvPr/>
        </p:nvSpPr>
        <p:spPr bwMode="auto">
          <a:xfrm>
            <a:off x="500063" y="711200"/>
            <a:ext cx="11191875" cy="4163191"/>
          </a:xfrm>
          <a:prstGeom prst="rect">
            <a:avLst/>
          </a:prstGeom>
          <a:noFill/>
          <a:ln w="9525">
            <a:noFill/>
            <a:miter lim="800000"/>
            <a:headEnd/>
            <a:tailEnd/>
          </a:ln>
        </p:spPr>
        <p:txBody>
          <a:bodyPr>
            <a:spAutoFit/>
          </a:bodyPr>
          <a:lstStyle/>
          <a:p>
            <a:pPr algn="just">
              <a:lnSpc>
                <a:spcPct val="115000"/>
              </a:lnSpc>
              <a:spcAft>
                <a:spcPts val="1000"/>
              </a:spcAft>
            </a:pPr>
            <a:r>
              <a:rPr lang="en-US" sz="22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Gợi</a:t>
            </a:r>
            <a:r>
              <a:rPr lang="en-US" sz="2800" b="1" dirty="0">
                <a:solidFill>
                  <a:srgbClr val="FF0000"/>
                </a:solidFill>
                <a:latin typeface="Times New Roman" pitchFamily="18" charset="0"/>
                <a:cs typeface="Times New Roman" pitchFamily="18" charset="0"/>
              </a:rPr>
              <a:t> ý </a:t>
            </a:r>
            <a:r>
              <a:rPr lang="en-US" sz="2800" b="1" dirty="0" err="1">
                <a:solidFill>
                  <a:srgbClr val="FF0000"/>
                </a:solidFill>
                <a:latin typeface="Times New Roman" pitchFamily="18" charset="0"/>
                <a:cs typeface="Times New Roman" pitchFamily="18" charset="0"/>
              </a:rPr>
              <a:t>trả</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lời</a:t>
            </a:r>
            <a:endParaRPr lang="en-US" sz="2800" dirty="0">
              <a:latin typeface="Times New Roman" pitchFamily="18" charset="0"/>
              <a:cs typeface="Times New Roman" pitchFamily="18" charset="0"/>
            </a:endParaRP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 </a:t>
            </a:r>
            <a:r>
              <a:rPr lang="en-US" sz="2800" dirty="0">
                <a:latin typeface="Times New Roman" panose="02020603050405020304" pitchFamily="18" charset="0"/>
                <a:cs typeface="Times New Roman" panose="02020603050405020304" pitchFamily="18" charset="0"/>
              </a:rPr>
              <a:t>Theo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dìu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rèn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cứu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khoa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endParaRPr lang="en-US" sz="2800" dirty="0">
              <a:latin typeface="Times New Roman" panose="02020603050405020304" pitchFamily="18" charset="0"/>
              <a:cs typeface="Times New Roman" panose="02020603050405020304" pitchFamily="18" charset="0"/>
            </a:endParaRP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 </a:t>
            </a:r>
            <a:r>
              <a:rPr lang="en-US" sz="2800" dirty="0">
                <a:latin typeface="Times New Roman" panose="02020603050405020304" pitchFamily="18" charset="0"/>
                <a:cs typeface="Times New Roman" panose="02020603050405020304" pitchFamily="18" charset="0"/>
              </a:rPr>
              <a:t>Theo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do </a:t>
            </a:r>
            <a:r>
              <a:rPr lang="en-US" sz="2800" dirty="0" err="1">
                <a:latin typeface="Times New Roman" panose="02020603050405020304" pitchFamily="18" charset="0"/>
                <a:cs typeface="Times New Roman" panose="02020603050405020304" pitchFamily="18" charset="0"/>
              </a:rPr>
              <a:t>chỗ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bè</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thoải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dễ</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lễ</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8942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p:cNvSpPr>
            <a:spLocks noChangeArrowheads="1"/>
          </p:cNvSpPr>
          <p:nvPr/>
        </p:nvSpPr>
        <p:spPr bwMode="auto">
          <a:xfrm>
            <a:off x="326231" y="1130300"/>
            <a:ext cx="11526838" cy="5335587"/>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842963" y="515938"/>
            <a:ext cx="9650412" cy="488950"/>
          </a:xfrm>
          <a:prstGeom prst="rect">
            <a:avLst/>
          </a:prstGeom>
          <a:noFill/>
          <a:ln w="9525">
            <a:noFill/>
            <a:miter lim="800000"/>
            <a:headEnd/>
            <a:tailEnd/>
          </a:ln>
        </p:spPr>
        <p:txBody>
          <a:bodyPr>
            <a:spAutoFit/>
          </a:bodyPr>
          <a:lstStyle/>
          <a:p>
            <a:pPr algn="just">
              <a:lnSpc>
                <a:spcPct val="115000"/>
              </a:lnSpc>
              <a:spcAft>
                <a:spcPts val="1000"/>
              </a:spcAft>
              <a:tabLst>
                <a:tab pos="2155825" algn="l"/>
              </a:tabLst>
            </a:pPr>
            <a:r>
              <a:rPr lang="de-DE" sz="2400" b="1" dirty="0">
                <a:solidFill>
                  <a:srgbClr val="FF0000"/>
                </a:solidFill>
                <a:latin typeface="Times New Roman" pitchFamily="18" charset="0"/>
                <a:cs typeface="Times New Roman" pitchFamily="18" charset="0"/>
              </a:rPr>
              <a:t>II. VĂN BẢN: </a:t>
            </a:r>
            <a:r>
              <a:rPr lang="vi-VN" sz="2400" b="1" i="1" dirty="0">
                <a:solidFill>
                  <a:srgbClr val="FF0000"/>
                </a:solidFill>
                <a:latin typeface="Times New Roman" pitchFamily="18" charset="0"/>
                <a:cs typeface="Times New Roman" pitchFamily="18" charset="0"/>
              </a:rPr>
              <a:t>Nguyên Hồng - nhà văn của những người cùng khổ</a:t>
            </a:r>
            <a:endParaRPr lang="en-US" sz="2400" dirty="0">
              <a:latin typeface="Times New Roman" pitchFamily="18" charset="0"/>
              <a:cs typeface="Times New Roman" pitchFamily="18" charset="0"/>
            </a:endParaRPr>
          </a:p>
        </p:txBody>
      </p:sp>
      <p:sp>
        <p:nvSpPr>
          <p:cNvPr id="7" name="TextBox 6"/>
          <p:cNvSpPr txBox="1">
            <a:spLocks noChangeArrowheads="1"/>
          </p:cNvSpPr>
          <p:nvPr/>
        </p:nvSpPr>
        <p:spPr bwMode="auto">
          <a:xfrm>
            <a:off x="838994" y="1130300"/>
            <a:ext cx="10780712" cy="5133975"/>
          </a:xfrm>
          <a:prstGeom prst="rect">
            <a:avLst/>
          </a:prstGeom>
          <a:noFill/>
          <a:ln w="9525">
            <a:noFill/>
            <a:miter lim="800000"/>
            <a:headEnd/>
            <a:tailEnd/>
          </a:ln>
        </p:spPr>
        <p:txBody>
          <a:bodyPr>
            <a:spAutoFit/>
          </a:bodyPr>
          <a:lstStyle/>
          <a:p>
            <a:pPr algn="just">
              <a:lnSpc>
                <a:spcPct val="115000"/>
              </a:lnSpc>
              <a:spcAft>
                <a:spcPts val="1200"/>
              </a:spcAft>
            </a:pPr>
            <a:r>
              <a:rPr lang="en-US" sz="2400" b="1" dirty="0">
                <a:solidFill>
                  <a:srgbClr val="000000"/>
                </a:solidFill>
                <a:latin typeface="Times New Roman" pitchFamily="18" charset="0"/>
                <a:cs typeface="Times New Roman" pitchFamily="18" charset="0"/>
              </a:rPr>
              <a:t>1.</a:t>
            </a:r>
            <a:r>
              <a:rPr lang="vi-VN" sz="2400" dirty="0">
                <a:solidFill>
                  <a:srgbClr val="000000"/>
                </a:solidFill>
                <a:latin typeface="Times New Roman" pitchFamily="18" charset="0"/>
                <a:cs typeface="Times New Roman" pitchFamily="18" charset="0"/>
              </a:rPr>
              <a:t> </a:t>
            </a:r>
            <a:r>
              <a:rPr lang="vi-VN" sz="2400" b="1" dirty="0">
                <a:solidFill>
                  <a:srgbClr val="000000"/>
                </a:solidFill>
                <a:latin typeface="Times New Roman" pitchFamily="18" charset="0"/>
                <a:cs typeface="Times New Roman" pitchFamily="18" charset="0"/>
              </a:rPr>
              <a:t>Xuất xứ</a:t>
            </a:r>
            <a:r>
              <a:rPr lang="vi-VN" sz="2400" dirty="0">
                <a:solidFill>
                  <a:srgbClr val="000000"/>
                </a:solidFill>
                <a:latin typeface="Times New Roman" pitchFamily="18" charset="0"/>
                <a:cs typeface="Times New Roman" pitchFamily="18" charset="0"/>
              </a:rPr>
              <a:t>: Trích </a:t>
            </a:r>
            <a:r>
              <a:rPr lang="vi-VN" sz="2400" i="1" dirty="0">
                <a:solidFill>
                  <a:srgbClr val="000000"/>
                </a:solidFill>
                <a:latin typeface="Times New Roman" pitchFamily="18" charset="0"/>
                <a:cs typeface="Times New Roman" pitchFamily="18" charset="0"/>
              </a:rPr>
              <a:t>Tuyển tập Nguyễn Đăng Mạnh</a:t>
            </a:r>
            <a:r>
              <a:rPr lang="vi-VN" sz="2400" dirty="0">
                <a:solidFill>
                  <a:srgbClr val="000000"/>
                </a:solidFill>
                <a:latin typeface="Times New Roman" pitchFamily="18" charset="0"/>
                <a:cs typeface="Times New Roman" pitchFamily="18" charset="0"/>
              </a:rPr>
              <a:t>, tập 1, 2005.</a:t>
            </a:r>
            <a:endParaRPr lang="en-US" sz="2400" dirty="0">
              <a:latin typeface="Times New Roman" pitchFamily="18" charset="0"/>
              <a:cs typeface="Times New Roman" pitchFamily="18" charset="0"/>
            </a:endParaRPr>
          </a:p>
          <a:p>
            <a:pPr algn="just">
              <a:lnSpc>
                <a:spcPct val="115000"/>
              </a:lnSpc>
              <a:spcAft>
                <a:spcPts val="1200"/>
              </a:spcAft>
            </a:pPr>
            <a:r>
              <a:rPr lang="en-US" sz="2400" b="1" dirty="0">
                <a:solidFill>
                  <a:srgbClr val="000000"/>
                </a:solidFill>
                <a:latin typeface="Times New Roman" pitchFamily="18" charset="0"/>
                <a:ea typeface="MS Mincho" pitchFamily="49" charset="-128"/>
                <a:cs typeface="Times New Roman" pitchFamily="18" charset="0"/>
              </a:rPr>
              <a:t>2.</a:t>
            </a:r>
            <a:r>
              <a:rPr lang="en-US" sz="2400" dirty="0">
                <a:solidFill>
                  <a:srgbClr val="000000"/>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Phương</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thức</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biểu</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đạt</a:t>
            </a:r>
            <a:r>
              <a:rPr lang="en-US" sz="2400" dirty="0">
                <a:solidFill>
                  <a:srgbClr val="0D0D0D"/>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Nghị</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luận</a:t>
            </a:r>
            <a:r>
              <a:rPr lang="en-US" sz="2400" dirty="0">
                <a:solidFill>
                  <a:srgbClr val="000000"/>
                </a:solidFill>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lnSpc>
                <a:spcPct val="115000"/>
              </a:lnSpc>
              <a:spcAft>
                <a:spcPts val="1000"/>
              </a:spcAft>
            </a:pPr>
            <a:r>
              <a:rPr lang="en-US" sz="2400" b="1" dirty="0">
                <a:solidFill>
                  <a:srgbClr val="000000"/>
                </a:solidFill>
                <a:latin typeface="Times New Roman" pitchFamily="18" charset="0"/>
                <a:cs typeface="Times New Roman" pitchFamily="18" charset="0"/>
              </a:rPr>
              <a:t>3</a:t>
            </a:r>
            <a:r>
              <a:rPr lang="en-US" sz="2400" dirty="0">
                <a:solidFill>
                  <a:srgbClr val="000000"/>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Nội</a:t>
            </a:r>
            <a:r>
              <a:rPr lang="en-US" sz="2400" b="1" dirty="0">
                <a:solidFill>
                  <a:srgbClr val="0D0D0D"/>
                </a:solidFill>
                <a:latin typeface="Times New Roman" pitchFamily="18" charset="0"/>
                <a:cs typeface="Times New Roman" pitchFamily="18" charset="0"/>
              </a:rPr>
              <a:t> dung </a:t>
            </a:r>
            <a:r>
              <a:rPr lang="en-US" sz="2400" b="1" dirty="0" err="1">
                <a:solidFill>
                  <a:srgbClr val="0D0D0D"/>
                </a:solidFill>
                <a:latin typeface="Times New Roman" pitchFamily="18" charset="0"/>
                <a:cs typeface="Times New Roman" pitchFamily="18" charset="0"/>
              </a:rPr>
              <a:t>chủ</a:t>
            </a:r>
            <a:r>
              <a:rPr lang="en-US" sz="2400" b="1" dirty="0">
                <a:solidFill>
                  <a:srgbClr val="0D0D0D"/>
                </a:solidFill>
                <a:latin typeface="Times New Roman" pitchFamily="18" charset="0"/>
                <a:cs typeface="Times New Roman" pitchFamily="18" charset="0"/>
              </a:rPr>
              <a:t> </a:t>
            </a:r>
            <a:r>
              <a:rPr lang="en-US" sz="2400" b="1" dirty="0" err="1">
                <a:solidFill>
                  <a:srgbClr val="0D0D0D"/>
                </a:solidFill>
                <a:latin typeface="Times New Roman" pitchFamily="18" charset="0"/>
                <a:cs typeface="Times New Roman" pitchFamily="18" charset="0"/>
              </a:rPr>
              <a:t>yếu</a:t>
            </a:r>
            <a:r>
              <a:rPr lang="en-US" sz="2400" dirty="0">
                <a:solidFill>
                  <a:srgbClr val="0D0D0D"/>
                </a:solidFill>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chứng</a:t>
            </a:r>
            <a:r>
              <a:rPr lang="en-US" sz="2400" dirty="0">
                <a:latin typeface="Times New Roman" pitchFamily="18" charset="0"/>
                <a:cs typeface="Times New Roman" pitchFamily="18" charset="0"/>
              </a:rPr>
              <a:t> minh </a:t>
            </a:r>
            <a:r>
              <a:rPr lang="en-US" sz="2400" dirty="0" err="1">
                <a:latin typeface="Times New Roman" pitchFamily="18" charset="0"/>
                <a:cs typeface="Times New Roman" pitchFamily="18" charset="0"/>
              </a:rPr>
              <a:t>Nguyên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a:t>
            </a:r>
          </a:p>
          <a:p>
            <a:pPr algn="just">
              <a:lnSpc>
                <a:spcPct val="115000"/>
              </a:lnSpc>
              <a:spcAft>
                <a:spcPts val="1000"/>
              </a:spcAft>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coi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khổ</a:t>
            </a:r>
            <a:r>
              <a:rPr lang="en-US" sz="2400" dirty="0">
                <a:latin typeface="Times New Roman" pitchFamily="18" charset="0"/>
                <a:cs typeface="Times New Roman" pitchFamily="18" charset="0"/>
              </a:rPr>
              <a:t>.</a:t>
            </a:r>
          </a:p>
          <a:p>
            <a:pPr algn="just">
              <a:lnSpc>
                <a:spcPct val="115000"/>
              </a:lnSpc>
              <a:spcAft>
                <a:spcPts val="1000"/>
              </a:spcAft>
            </a:pPr>
            <a:r>
              <a:rPr lang="en-US" sz="2400" b="1" dirty="0">
                <a:latin typeface="Times New Roman" pitchFamily="18" charset="0"/>
                <a:cs typeface="Times New Roman" pitchFamily="18" charset="0"/>
              </a:rPr>
              <a:t>4. </a:t>
            </a:r>
            <a:r>
              <a:rPr lang="en-US" sz="2400" b="1" dirty="0" err="1">
                <a:latin typeface="Times New Roman" pitchFamily="18" charset="0"/>
                <a:cs typeface="Times New Roman" pitchFamily="18" charset="0"/>
              </a:rPr>
              <a:t>Đặc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sắc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nghệ</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thuật</a:t>
            </a:r>
            <a:endParaRPr lang="en-US" sz="2400" dirty="0">
              <a:latin typeface="Times New Roman" pitchFamily="18" charset="0"/>
              <a:cs typeface="Times New Roman" pitchFamily="18" charset="0"/>
            </a:endParaRPr>
          </a:p>
          <a:p>
            <a:pPr algn="just">
              <a:lnSpc>
                <a:spcPct val="115000"/>
              </a:lnSpc>
              <a:spcAft>
                <a:spcPts val="1000"/>
              </a:spcAft>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bén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phục</a:t>
            </a:r>
            <a:r>
              <a:rPr lang="en-US" sz="2400" dirty="0">
                <a:latin typeface="Times New Roman" pitchFamily="18" charset="0"/>
                <a:cs typeface="Times New Roman" pitchFamily="18" charset="0"/>
              </a:rPr>
              <a:t>.</a:t>
            </a:r>
          </a:p>
          <a:p>
            <a:pPr algn="just">
              <a:lnSpc>
                <a:spcPct val="115000"/>
              </a:lnSpc>
              <a:spcAft>
                <a:spcPts val="1000"/>
              </a:spcAft>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kê</a:t>
            </a:r>
            <a:r>
              <a:rPr lang="en-US" sz="2400" dirty="0">
                <a:latin typeface="Times New Roman" pitchFamily="18" charset="0"/>
                <a:cs typeface="Times New Roman" pitchFamily="18" charset="0"/>
              </a:rPr>
              <a:t>, so </a:t>
            </a:r>
            <a:r>
              <a:rPr lang="en-US" sz="2400" dirty="0" err="1">
                <a:latin typeface="Times New Roman" pitchFamily="18" charset="0"/>
                <a:cs typeface="Times New Roman" pitchFamily="18" charset="0"/>
              </a:rPr>
              <a:t>sánh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điệp</a:t>
            </a:r>
            <a:r>
              <a:rPr lang="en-US" sz="24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41029" y="592777"/>
            <a:ext cx="11079163" cy="55245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77863" y="1109663"/>
            <a:ext cx="11079162" cy="3385542"/>
          </a:xfrm>
          <a:prstGeom prst="rect">
            <a:avLst/>
          </a:prstGeom>
          <a:noFill/>
          <a:ln w="9525">
            <a:noFill/>
            <a:miter lim="800000"/>
            <a:headEnd/>
            <a:tailEnd/>
          </a:ln>
        </p:spPr>
        <p:txBody>
          <a:bodyPr>
            <a:spAutoFit/>
          </a:bodyPr>
          <a:lstStyle/>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 </a:t>
            </a:r>
            <a:r>
              <a:rPr lang="en-US" sz="2800" dirty="0" err="1">
                <a:latin typeface="Times New Roman" panose="02020603050405020304" pitchFamily="18" charset="0"/>
                <a:cs typeface="Times New Roman" panose="02020603050405020304" pitchFamily="18" charset="0"/>
              </a:rPr>
              <a:t>Mối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 Hai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xem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bổ</a:t>
            </a:r>
            <a:r>
              <a:rPr lang="en-US" sz="2800" dirty="0">
                <a:latin typeface="Times New Roman" panose="02020603050405020304" pitchFamily="18" charset="0"/>
                <a:cs typeface="Times New Roman" panose="02020603050405020304" pitchFamily="18" charset="0"/>
              </a:rPr>
              <a:t> sung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thêm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diện</a:t>
            </a:r>
            <a:endParaRPr lang="en-US" sz="2800" dirty="0">
              <a:latin typeface="Times New Roman" panose="02020603050405020304" pitchFamily="18" charset="0"/>
              <a:cs typeface="Times New Roman" panose="02020603050405020304" pitchFamily="18" charset="0"/>
            </a:endParaRP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hoc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a:t>
            </a:r>
          </a:p>
          <a:p>
            <a:r>
              <a:rPr lang="en-US" dirty="0"/>
              <a:t> </a:t>
            </a:r>
          </a:p>
        </p:txBody>
      </p:sp>
    </p:spTree>
    <p:extLst>
      <p:ext uri="{BB962C8B-B14F-4D97-AF65-F5344CB8AC3E}">
        <p14:creationId xmlns:p14="http://schemas.microsoft.com/office/powerpoint/2010/main" val="777313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698236" y="127284"/>
            <a:ext cx="3990975"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a:latin typeface="Times New Roman" pitchFamily="18" charset="0"/>
              <a:cs typeface="Times New Roman" pitchFamily="18" charset="0"/>
            </a:endParaRPr>
          </a:p>
          <a:p>
            <a:pPr algn="ctr" eaLnBrk="0" hangingPunct="0"/>
            <a:endParaRPr lang="en-US" altLang="en-US" sz="2000">
              <a:latin typeface="Times New Roman" pitchFamily="18" charset="0"/>
              <a:cs typeface="Times New Roman" pitchFamily="18" charset="0"/>
            </a:endParaRPr>
          </a:p>
        </p:txBody>
      </p:sp>
      <p:sp>
        <p:nvSpPr>
          <p:cNvPr id="5" name="Rounded Rectangle 10"/>
          <p:cNvSpPr>
            <a:spLocks noChangeArrowheads="1"/>
          </p:cNvSpPr>
          <p:nvPr/>
        </p:nvSpPr>
        <p:spPr bwMode="auto">
          <a:xfrm>
            <a:off x="122831" y="811726"/>
            <a:ext cx="11764370" cy="604627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a:latin typeface="Times New Roman" pitchFamily="18" charset="0"/>
              <a:cs typeface="Times New Roman" pitchFamily="18" charset="0"/>
            </a:endParaRPr>
          </a:p>
          <a:p>
            <a:pPr algn="ctr" eaLnBrk="0" hangingPunct="0"/>
            <a:endParaRPr lang="en-US" altLang="en-US" sz="2000">
              <a:latin typeface="Times New Roman" pitchFamily="18" charset="0"/>
              <a:cs typeface="Times New Roman" pitchFamily="18" charset="0"/>
            </a:endParaRPr>
          </a:p>
        </p:txBody>
      </p:sp>
      <p:sp>
        <p:nvSpPr>
          <p:cNvPr id="6" name="TextBox 5">
            <a:extLst/>
          </p:cNvPr>
          <p:cNvSpPr txBox="1"/>
          <p:nvPr/>
        </p:nvSpPr>
        <p:spPr>
          <a:xfrm>
            <a:off x="3698236" y="183076"/>
            <a:ext cx="6093500" cy="517065"/>
          </a:xfrm>
          <a:prstGeom prst="rect">
            <a:avLst/>
          </a:prstGeom>
          <a:noFill/>
        </p:spPr>
        <p:txBody>
          <a:bodyPr>
            <a:spAutoFit/>
          </a:bodyPr>
          <a:lstStyle/>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ĐỀ ĐỌC HIỂU SỐ </a:t>
            </a:r>
            <a:r>
              <a:rPr lang="en-US" sz="2400" b="1" dirty="0" smtClean="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03:</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p:cNvPr>
          <p:cNvSpPr txBox="1"/>
          <p:nvPr/>
        </p:nvSpPr>
        <p:spPr>
          <a:xfrm>
            <a:off x="320723" y="811726"/>
            <a:ext cx="11368585" cy="4708981"/>
          </a:xfrm>
          <a:prstGeom prst="rect">
            <a:avLst/>
          </a:prstGeom>
          <a:noFill/>
        </p:spPr>
        <p:txBody>
          <a:bodyPr wrap="square">
            <a:spAutoFit/>
          </a:bodyPr>
          <a:lstStyle/>
          <a:p>
            <a:r>
              <a:rPr lang="en-US" dirty="0" smtClean="0"/>
              <a:t>	</a:t>
            </a:r>
            <a:r>
              <a:rPr lang="en-US" sz="2000" b="1" dirty="0" err="1">
                <a:latin typeface="Times New Roman" panose="02020603050405020304" pitchFamily="18" charset="0"/>
                <a:cs typeface="Times New Roman" panose="02020603050405020304" pitchFamily="18" charset="0"/>
              </a:rPr>
              <a:t>Đọc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văn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bản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sau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và</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trả</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lời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hỏi</a:t>
            </a:r>
            <a:r>
              <a:rPr lang="en-US" sz="2000" b="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Người</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chịu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xảy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rằng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xảy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nữa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trượt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cha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tưởng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lớp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nhờ</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nỗ</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tiềm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vô</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to </a:t>
            </a:r>
            <a:r>
              <a:rPr lang="en-US" sz="2000" dirty="0" err="1">
                <a:latin typeface="Times New Roman" panose="02020603050405020304" pitchFamily="18" charset="0"/>
                <a:cs typeface="Times New Roman" panose="02020603050405020304" pitchFamily="18" charset="0"/>
              </a:rPr>
              <a:t>lớn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rằng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nguyên</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giờ</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khuynh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hướng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thừa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thừa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thừa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bè</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thừa</a:t>
            </a:r>
            <a:r>
              <a:rPr lang="en-US" sz="2000" dirty="0">
                <a:latin typeface="Times New Roman" panose="02020603050405020304" pitchFamily="18" charset="0"/>
                <a:cs typeface="Times New Roman" panose="02020603050405020304" pitchFamily="18" charset="0"/>
              </a:rPr>
              <a:t> cha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suốt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cằn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nhằn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còn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lừa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nỗi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rõ</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thật</a:t>
            </a:r>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việc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xung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quanh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khiến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bại</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Tôi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tài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giỏi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Adam </a:t>
            </a:r>
            <a:r>
              <a:rPr lang="en-US" sz="2000" dirty="0" err="1">
                <a:latin typeface="Times New Roman" panose="02020603050405020304" pitchFamily="18" charset="0"/>
                <a:cs typeface="Times New Roman" panose="02020603050405020304" pitchFamily="18" charset="0"/>
              </a:rPr>
              <a:t>Khoo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43, NXB </a:t>
            </a:r>
            <a:r>
              <a:rPr lang="en-US" sz="2000" dirty="0" err="1">
                <a:latin typeface="Times New Roman" panose="02020603050405020304" pitchFamily="18" charset="0"/>
                <a:cs typeface="Times New Roman" panose="02020603050405020304" pitchFamily="18" charset="0"/>
              </a:rPr>
              <a:t>Phụ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nữ</a:t>
            </a:r>
            <a:r>
              <a:rPr lang="en-US" sz="2000" dirty="0">
                <a:latin typeface="Times New Roman" panose="02020603050405020304" pitchFamily="18" charset="0"/>
                <a:cs typeface="Times New Roman" panose="02020603050405020304" pitchFamily="18" charset="0"/>
              </a:rPr>
              <a:t>, 2013)</a:t>
            </a:r>
          </a:p>
        </p:txBody>
      </p:sp>
    </p:spTree>
    <p:extLst>
      <p:ext uri="{BB962C8B-B14F-4D97-AF65-F5344CB8AC3E}">
        <p14:creationId xmlns:p14="http://schemas.microsoft.com/office/powerpoint/2010/main" val="361697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41029" y="592777"/>
            <a:ext cx="11079163" cy="55245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77863" y="1109663"/>
            <a:ext cx="11079162" cy="2677656"/>
          </a:xfrm>
          <a:prstGeom prst="rect">
            <a:avLst/>
          </a:prstGeom>
          <a:noFill/>
          <a:ln w="9525">
            <a:noFill/>
            <a:miter lim="800000"/>
            <a:headEnd/>
            <a:tailEnd/>
          </a:ln>
        </p:spPr>
        <p:txBody>
          <a:bodyPr>
            <a:spAutoFit/>
          </a:bodyPr>
          <a:lstStyle/>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cs typeface="Times New Roman" panose="02020603050405020304" pitchFamily="18" charset="0"/>
              </a:rPr>
              <a:t>.</a:t>
            </a: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cs typeface="Times New Roman" panose="02020603050405020304" pitchFamily="18" charset="0"/>
              </a:rPr>
              <a:t> Theo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người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thành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kẻ</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a:t>
            </a: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cs typeface="Times New Roman" panose="02020603050405020304" pitchFamily="18" charset="0"/>
              </a:rPr>
              <a:t> Theo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khuynh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hướng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đổ</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lỗi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mọi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cs typeface="Times New Roman" panose="02020603050405020304" pitchFamily="18" charset="0"/>
              </a:rPr>
              <a:t>?</a:t>
            </a: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chị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rút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giải</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279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49854" y="711200"/>
            <a:ext cx="11661775" cy="60706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200" b="1">
              <a:latin typeface="Times New Roman" pitchFamily="18" charset="0"/>
              <a:cs typeface="Times New Roman" pitchFamily="18" charset="0"/>
            </a:endParaRPr>
          </a:p>
          <a:p>
            <a:pPr algn="ctr" eaLnBrk="0" hangingPunct="0"/>
            <a:endParaRPr lang="en-US" altLang="en-US" sz="2200">
              <a:latin typeface="Times New Roman" pitchFamily="18" charset="0"/>
              <a:cs typeface="Times New Roman" pitchFamily="18" charset="0"/>
            </a:endParaRPr>
          </a:p>
        </p:txBody>
      </p:sp>
      <p:sp>
        <p:nvSpPr>
          <p:cNvPr id="6" name="TextBox 5"/>
          <p:cNvSpPr txBox="1">
            <a:spLocks noChangeArrowheads="1"/>
          </p:cNvSpPr>
          <p:nvPr/>
        </p:nvSpPr>
        <p:spPr bwMode="auto">
          <a:xfrm>
            <a:off x="500063" y="711200"/>
            <a:ext cx="11191875" cy="3732304"/>
          </a:xfrm>
          <a:prstGeom prst="rect">
            <a:avLst/>
          </a:prstGeom>
          <a:noFill/>
          <a:ln w="9525">
            <a:noFill/>
            <a:miter lim="800000"/>
            <a:headEnd/>
            <a:tailEnd/>
          </a:ln>
        </p:spPr>
        <p:txBody>
          <a:bodyPr>
            <a:spAutoFit/>
          </a:bodyPr>
          <a:lstStyle/>
          <a:p>
            <a:pPr algn="just">
              <a:lnSpc>
                <a:spcPct val="115000"/>
              </a:lnSpc>
              <a:spcAft>
                <a:spcPts val="1000"/>
              </a:spcAft>
            </a:pPr>
            <a:r>
              <a:rPr lang="en-US" sz="22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Gợi</a:t>
            </a:r>
            <a:r>
              <a:rPr lang="en-US" sz="2800" b="1" dirty="0">
                <a:solidFill>
                  <a:srgbClr val="FF0000"/>
                </a:solidFill>
                <a:latin typeface="Times New Roman" pitchFamily="18" charset="0"/>
                <a:cs typeface="Times New Roman" pitchFamily="18" charset="0"/>
              </a:rPr>
              <a:t> ý </a:t>
            </a:r>
            <a:r>
              <a:rPr lang="en-US" sz="2800" b="1" dirty="0" err="1">
                <a:solidFill>
                  <a:srgbClr val="FF0000"/>
                </a:solidFill>
                <a:latin typeface="Times New Roman" pitchFamily="18" charset="0"/>
                <a:cs typeface="Times New Roman" pitchFamily="18" charset="0"/>
              </a:rPr>
              <a:t>trả</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lời</a:t>
            </a:r>
            <a:endParaRPr lang="en-US" sz="2800" dirty="0">
              <a:latin typeface="Times New Roman" pitchFamily="18" charset="0"/>
              <a:cs typeface="Times New Roman" pitchFamily="18" charset="0"/>
            </a:endParaRP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endParaRPr lang="en-US" sz="2800" dirty="0">
              <a:latin typeface="Times New Roman" panose="02020603050405020304" pitchFamily="18" charset="0"/>
              <a:cs typeface="Times New Roman" panose="02020603050405020304" pitchFamily="18" charset="0"/>
            </a:endParaRPr>
          </a:p>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2:</a:t>
            </a:r>
            <a:endParaRPr lang="en-US" sz="2800" dirty="0">
              <a:latin typeface="Times New Roman" panose="02020603050405020304" pitchFamily="18" charset="0"/>
              <a:cs typeface="Times New Roman" panose="02020603050405020304" pitchFamily="18" charset="0"/>
            </a:endParaRPr>
          </a:p>
          <a:p>
            <a:pPr lvl="0"/>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chịu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rằng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a:t>
            </a:r>
            <a:r>
              <a:rPr lang="en-US" sz="2800" dirty="0">
                <a:latin typeface="Times New Roman" panose="02020603050405020304" pitchFamily="18" charset="0"/>
                <a:cs typeface="Times New Roman" panose="02020603050405020304" pitchFamily="18" charset="0"/>
              </a:rPr>
              <a:t>.</a:t>
            </a:r>
          </a:p>
          <a:p>
            <a:pPr lvl="0"/>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46170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41029" y="592777"/>
            <a:ext cx="11079163" cy="55245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77863" y="1109663"/>
            <a:ext cx="11079162" cy="4154984"/>
          </a:xfrm>
          <a:prstGeom prst="rect">
            <a:avLst/>
          </a:prstGeom>
          <a:noFill/>
          <a:ln w="9525">
            <a:noFill/>
            <a:miter lim="800000"/>
            <a:headEnd/>
            <a:tailEnd/>
          </a:ln>
        </p:spPr>
        <p:txBody>
          <a:bodyPr>
            <a:spAutoFit/>
          </a:body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khuynh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hướng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đổ</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lỗi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mọi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chúng</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sai</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 HS </a:t>
            </a:r>
            <a:r>
              <a:rPr lang="en-US" sz="2400" b="1" dirty="0" err="1">
                <a:latin typeface="Times New Roman" panose="02020603050405020304" pitchFamily="18" charset="0"/>
                <a:cs typeface="Times New Roman" panose="02020603050405020304" pitchFamily="18" charset="0"/>
              </a:rPr>
              <a:t>chọn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nêu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lí</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giải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học</a:t>
            </a:r>
            <a:r>
              <a:rPr lang="en-US" sz="2400" b="1" dirty="0">
                <a:latin typeface="Times New Roman" panose="02020603050405020304" pitchFamily="18" charset="0"/>
                <a:cs typeface="Times New Roman" panose="02020603050405020304" pitchFamily="18" charset="0"/>
              </a:rPr>
              <a:t> ý </a:t>
            </a:r>
            <a:r>
              <a:rPr lang="en-US" sz="2400" b="1" dirty="0" err="1">
                <a:latin typeface="Times New Roman" panose="02020603050405020304" pitchFamily="18" charset="0"/>
                <a:cs typeface="Times New Roman" panose="02020603050405020304" pitchFamily="18" charset="0"/>
              </a:rPr>
              <a:t>nghĩa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nhất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bản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thân</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err="1">
                <a:latin typeface="Times New Roman" panose="02020603050405020304" pitchFamily="18" charset="0"/>
                <a:cs typeface="Times New Roman" panose="02020603050405020304" pitchFamily="18" charset="0"/>
              </a:rPr>
              <a:t>Ví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Chúng</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tiên</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mới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thất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nhìn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lầm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rút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đổi</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0020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3698236" y="127284"/>
            <a:ext cx="3990975" cy="62865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a:latin typeface="Times New Roman" pitchFamily="18" charset="0"/>
              <a:cs typeface="Times New Roman" pitchFamily="18" charset="0"/>
            </a:endParaRPr>
          </a:p>
          <a:p>
            <a:pPr algn="ctr" eaLnBrk="0" hangingPunct="0"/>
            <a:endParaRPr lang="en-US" altLang="en-US" sz="2000">
              <a:latin typeface="Times New Roman" pitchFamily="18" charset="0"/>
              <a:cs typeface="Times New Roman" pitchFamily="18" charset="0"/>
            </a:endParaRPr>
          </a:p>
        </p:txBody>
      </p:sp>
      <p:sp>
        <p:nvSpPr>
          <p:cNvPr id="5" name="Rounded Rectangle 10"/>
          <p:cNvSpPr>
            <a:spLocks noChangeArrowheads="1"/>
          </p:cNvSpPr>
          <p:nvPr/>
        </p:nvSpPr>
        <p:spPr bwMode="auto">
          <a:xfrm>
            <a:off x="122831" y="811726"/>
            <a:ext cx="11764370" cy="6046273"/>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000" b="1">
              <a:latin typeface="Times New Roman" pitchFamily="18" charset="0"/>
              <a:cs typeface="Times New Roman" pitchFamily="18" charset="0"/>
            </a:endParaRPr>
          </a:p>
          <a:p>
            <a:pPr algn="ctr" eaLnBrk="0" hangingPunct="0"/>
            <a:endParaRPr lang="en-US" altLang="en-US" sz="2000">
              <a:latin typeface="Times New Roman" pitchFamily="18" charset="0"/>
              <a:cs typeface="Times New Roman" pitchFamily="18" charset="0"/>
            </a:endParaRPr>
          </a:p>
        </p:txBody>
      </p:sp>
      <p:sp>
        <p:nvSpPr>
          <p:cNvPr id="6" name="TextBox 5">
            <a:extLst/>
          </p:cNvPr>
          <p:cNvSpPr txBox="1"/>
          <p:nvPr/>
        </p:nvSpPr>
        <p:spPr>
          <a:xfrm>
            <a:off x="3698236" y="183076"/>
            <a:ext cx="6093500" cy="517065"/>
          </a:xfrm>
          <a:prstGeom prst="rect">
            <a:avLst/>
          </a:prstGeom>
          <a:noFill/>
        </p:spPr>
        <p:txBody>
          <a:bodyPr>
            <a:spAutoFit/>
          </a:bodyPr>
          <a:lstStyle/>
          <a:p>
            <a:pPr algn="just" fontAlgn="auto">
              <a:lnSpc>
                <a:spcPct val="115000"/>
              </a:lnSpc>
              <a:spcBef>
                <a:spcPts val="0"/>
              </a:spcBef>
              <a:spcAft>
                <a:spcPts val="1000"/>
              </a:spcAft>
              <a:defRPr/>
            </a:pPr>
            <a:r>
              <a:rPr lang="en-US" sz="24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ĐỀ ĐỌC HIỂU SỐ </a:t>
            </a:r>
            <a:r>
              <a:rPr lang="en-US" sz="2400" b="1" dirty="0" smtClean="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04:</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p:cNvPr>
          <p:cNvSpPr txBox="1"/>
          <p:nvPr/>
        </p:nvSpPr>
        <p:spPr>
          <a:xfrm>
            <a:off x="320723" y="811726"/>
            <a:ext cx="11368585" cy="4093428"/>
          </a:xfrm>
          <a:prstGeom prst="rect">
            <a:avLst/>
          </a:prstGeom>
          <a:noFill/>
        </p:spPr>
        <p:txBody>
          <a:bodyPr wrap="square">
            <a:spAutoFit/>
          </a:bodyPr>
          <a:lstStyle/>
          <a:p>
            <a:r>
              <a:rPr lang="en-US" dirty="0" smtClean="0"/>
              <a:t>	</a:t>
            </a:r>
            <a:r>
              <a:rPr lang="en-US" sz="2000" b="1" dirty="0" err="1">
                <a:latin typeface="Times New Roman" panose="02020603050405020304" pitchFamily="18" charset="0"/>
                <a:cs typeface="Times New Roman" panose="02020603050405020304" pitchFamily="18" charset="0"/>
              </a:rPr>
              <a:t>Đọc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văn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bản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sau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và</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trả</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lời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hỏi</a:t>
            </a:r>
            <a:r>
              <a:rPr lang="en-US" sz="2000" b="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Con </a:t>
            </a:r>
            <a:r>
              <a:rPr lang="en-US" sz="2400" i="1" dirty="0" err="1">
                <a:latin typeface="Times New Roman" panose="02020603050405020304" pitchFamily="18" charset="0"/>
                <a:cs typeface="Times New Roman" panose="02020603050405020304" pitchFamily="18" charset="0"/>
              </a:rPr>
              <a:t>tôi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sẽ</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phải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học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cả</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điều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này</a:t>
            </a:r>
            <a:r>
              <a:rPr lang="en-US" sz="2400" i="1" dirty="0">
                <a:latin typeface="Times New Roman" panose="02020603050405020304" pitchFamily="18" charset="0"/>
                <a:cs typeface="Times New Roman" panose="02020603050405020304" pitchFamily="18" charset="0"/>
              </a:rPr>
              <a:t>. […] </a:t>
            </a:r>
            <a:r>
              <a:rPr lang="en-US" sz="2400" i="1" dirty="0" err="1">
                <a:latin typeface="Times New Roman" panose="02020603050405020304" pitchFamily="18" charset="0"/>
                <a:cs typeface="Times New Roman" panose="02020603050405020304" pitchFamily="18" charset="0"/>
              </a:rPr>
              <a:t>Rằng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cứ</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mỗi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kẻ</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thù</a:t>
            </a:r>
            <a:r>
              <a:rPr lang="en-US" sz="2400" i="1" dirty="0">
                <a:latin typeface="Times New Roman" panose="02020603050405020304" pitchFamily="18" charset="0"/>
                <a:cs typeface="Times New Roman" panose="02020603050405020304" pitchFamily="18" charset="0"/>
              </a:rPr>
              <a:t> ta </a:t>
            </a:r>
            <a:r>
              <a:rPr lang="en-US" sz="2400" i="1" dirty="0" err="1">
                <a:latin typeface="Times New Roman" panose="02020603050405020304" pitchFamily="18" charset="0"/>
                <a:cs typeface="Times New Roman" panose="02020603050405020304" pitchFamily="18" charset="0"/>
              </a:rPr>
              <a:t>gặp</a:t>
            </a:r>
            <a:r>
              <a:rPr lang="en-US" sz="2400" i="1" dirty="0">
                <a:latin typeface="Times New Roman" panose="02020603050405020304" pitchFamily="18" charset="0"/>
                <a:cs typeface="Times New Roman" panose="02020603050405020304" pitchFamily="18" charset="0"/>
              </a:rPr>
              <a:t> ở </a:t>
            </a:r>
            <a:r>
              <a:rPr lang="en-US" sz="2400" i="1" dirty="0" err="1">
                <a:latin typeface="Times New Roman" panose="02020603050405020304" pitchFamily="18" charset="0"/>
                <a:cs typeface="Times New Roman" panose="02020603050405020304" pitchFamily="18" charset="0"/>
              </a:rPr>
              <a:t>nơi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này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thì</a:t>
            </a:r>
            <a:r>
              <a:rPr lang="en-US" sz="2400" i="1" dirty="0">
                <a:latin typeface="Times New Roman" panose="02020603050405020304" pitchFamily="18" charset="0"/>
                <a:cs typeface="Times New Roman" panose="02020603050405020304" pitchFamily="18" charset="0"/>
              </a:rPr>
              <a:t> ở </a:t>
            </a:r>
            <a:r>
              <a:rPr lang="en-US" sz="2400" i="1" dirty="0" err="1">
                <a:latin typeface="Times New Roman" panose="02020603050405020304" pitchFamily="18" charset="0"/>
                <a:cs typeface="Times New Roman" panose="02020603050405020304" pitchFamily="18" charset="0"/>
              </a:rPr>
              <a:t>nơi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khác</a:t>
            </a:r>
            <a:r>
              <a:rPr lang="en-US" sz="2400" i="1" dirty="0">
                <a:latin typeface="Times New Roman" panose="02020603050405020304" pitchFamily="18" charset="0"/>
                <a:cs typeface="Times New Roman" panose="02020603050405020304" pitchFamily="18" charset="0"/>
              </a:rPr>
              <a:t> ta </a:t>
            </a:r>
            <a:r>
              <a:rPr lang="en-US" sz="2400" i="1" dirty="0" err="1">
                <a:latin typeface="Times New Roman" panose="02020603050405020304" pitchFamily="18" charset="0"/>
                <a:cs typeface="Times New Roman" panose="02020603050405020304" pitchFamily="18" charset="0"/>
              </a:rPr>
              <a:t>lại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tìm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thấy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bạn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Bài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học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này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sẽ</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nhiều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gian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tôi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biết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nhưng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xin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thầy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hãy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dạy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cháu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hiểu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rằng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đô</a:t>
            </a:r>
            <a:r>
              <a:rPr lang="en-US" sz="2400" i="1" dirty="0">
                <a:latin typeface="Times New Roman" panose="02020603050405020304" pitchFamily="18" charset="0"/>
                <a:cs typeface="Times New Roman" panose="02020603050405020304" pitchFamily="18" charset="0"/>
              </a:rPr>
              <a:t>-la </a:t>
            </a:r>
            <a:r>
              <a:rPr lang="en-US" sz="2400" i="1" dirty="0" err="1">
                <a:latin typeface="Times New Roman" panose="02020603050405020304" pitchFamily="18" charset="0"/>
                <a:cs typeface="Times New Roman" panose="02020603050405020304" pitchFamily="18" charset="0"/>
              </a:rPr>
              <a:t>kiếm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được</a:t>
            </a:r>
            <a:r>
              <a:rPr lang="en-US" sz="2400" i="1" dirty="0">
                <a:latin typeface="Times New Roman" panose="02020603050405020304" pitchFamily="18" charset="0"/>
                <a:cs typeface="Times New Roman" panose="02020603050405020304" pitchFamily="18" charset="0"/>
              </a:rPr>
              <a:t> do </a:t>
            </a:r>
            <a:r>
              <a:rPr lang="en-US" sz="2400" i="1" dirty="0" err="1">
                <a:latin typeface="Times New Roman" panose="02020603050405020304" pitchFamily="18" charset="0"/>
                <a:cs typeface="Times New Roman" panose="02020603050405020304" pitchFamily="18" charset="0"/>
              </a:rPr>
              <a:t>công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bỏ</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còn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quý</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hơn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nhiều</a:t>
            </a:r>
            <a:r>
              <a:rPr lang="en-US" sz="2400" i="1" dirty="0">
                <a:latin typeface="Times New Roman" panose="02020603050405020304" pitchFamily="18" charset="0"/>
                <a:cs typeface="Times New Roman" panose="02020603050405020304" pitchFamily="18" charset="0"/>
              </a:rPr>
              <a:t> so </a:t>
            </a:r>
            <a:r>
              <a:rPr lang="en-US" sz="2400" i="1" dirty="0" err="1">
                <a:latin typeface="Times New Roman" panose="02020603050405020304" pitchFamily="18" charset="0"/>
                <a:cs typeface="Times New Roman" panose="02020603050405020304" pitchFamily="18" charset="0"/>
              </a:rPr>
              <a:t>với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năm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đô</a:t>
            </a:r>
            <a:r>
              <a:rPr lang="en-US" sz="2400" i="1" dirty="0">
                <a:latin typeface="Times New Roman" panose="02020603050405020304" pitchFamily="18" charset="0"/>
                <a:cs typeface="Times New Roman" panose="02020603050405020304" pitchFamily="18" charset="0"/>
              </a:rPr>
              <a:t>-la </a:t>
            </a:r>
            <a:r>
              <a:rPr lang="en-US" sz="2400" i="1" dirty="0" err="1">
                <a:latin typeface="Times New Roman" panose="02020603050405020304" pitchFamily="18" charset="0"/>
                <a:cs typeface="Times New Roman" panose="02020603050405020304" pitchFamily="18" charset="0"/>
              </a:rPr>
              <a:t>nhặt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được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hè</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phố</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i="1" dirty="0">
                <a:latin typeface="Times New Roman" panose="02020603050405020304" pitchFamily="18" charset="0"/>
                <a:cs typeface="Times New Roman" panose="02020603050405020304" pitchFamily="18" charset="0"/>
              </a:rPr>
              <a:t>Xin </a:t>
            </a:r>
            <a:r>
              <a:rPr lang="en-US" sz="2400" i="1" dirty="0" err="1">
                <a:latin typeface="Times New Roman" panose="02020603050405020304" pitchFamily="18" charset="0"/>
                <a:cs typeface="Times New Roman" panose="02020603050405020304" pitchFamily="18" charset="0"/>
              </a:rPr>
              <a:t>thầy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dạy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cháu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cách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chấp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nhận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cách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tận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hưởng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niềm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vui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chiến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thắng</a:t>
            </a:r>
            <a:r>
              <a:rPr lang="en-US" sz="2400" i="1" dirty="0">
                <a:latin typeface="Times New Roman" panose="02020603050405020304" pitchFamily="18" charset="0"/>
                <a:cs typeface="Times New Roman" panose="02020603050405020304" pitchFamily="18" charset="0"/>
              </a:rPr>
              <a:t>. Xin </a:t>
            </a:r>
            <a:r>
              <a:rPr lang="en-US" sz="2400" i="1" dirty="0" err="1">
                <a:latin typeface="Times New Roman" panose="02020603050405020304" pitchFamily="18" charset="0"/>
                <a:cs typeface="Times New Roman" panose="02020603050405020304" pitchFamily="18" charset="0"/>
              </a:rPr>
              <a:t>hãy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dạy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cháu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sự</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đố</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kị</a:t>
            </a:r>
            <a:r>
              <a:rPr lang="en-US" sz="2400" i="1" dirty="0">
                <a:latin typeface="Times New Roman" panose="02020603050405020304" pitchFamily="18" charset="0"/>
                <a:cs typeface="Times New Roman" panose="02020603050405020304" pitchFamily="18" charset="0"/>
              </a:rPr>
              <a:t>. Xin </a:t>
            </a:r>
            <a:r>
              <a:rPr lang="en-US" sz="2400" i="1" dirty="0" err="1">
                <a:latin typeface="Times New Roman" panose="02020603050405020304" pitchFamily="18" charset="0"/>
                <a:cs typeface="Times New Roman" panose="02020603050405020304" pitchFamily="18" charset="0"/>
              </a:rPr>
              <a:t>thầy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cháu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biết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được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bí</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quyết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niềm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vui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thầm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lặng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Dạy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cháu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rằng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kẻ</a:t>
            </a:r>
            <a:r>
              <a:rPr lang="en-US" sz="2400" i="1" dirty="0">
                <a:latin typeface="Times New Roman" panose="02020603050405020304" pitchFamily="18" charset="0"/>
                <a:cs typeface="Times New Roman" panose="02020603050405020304" pitchFamily="18" charset="0"/>
              </a:rPr>
              <a:t> hay </a:t>
            </a:r>
            <a:r>
              <a:rPr lang="en-US" sz="2400" i="1" dirty="0" err="1">
                <a:latin typeface="Times New Roman" panose="02020603050405020304" pitchFamily="18" charset="0"/>
                <a:cs typeface="Times New Roman" panose="02020603050405020304" pitchFamily="18" charset="0"/>
              </a:rPr>
              <a:t>bắt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nạt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kẻ</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dễ</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bị</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nhất</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Mỹ</a:t>
            </a:r>
            <a:r>
              <a:rPr lang="en-US" sz="2400" dirty="0">
                <a:latin typeface="Times New Roman" panose="02020603050405020304" pitchFamily="18" charset="0"/>
                <a:cs typeface="Times New Roman" panose="02020603050405020304" pitchFamily="18" charset="0"/>
              </a:rPr>
              <a:t> Abraham Lincoln </a:t>
            </a:r>
            <a:r>
              <a:rPr lang="en-US" sz="2400" dirty="0" err="1">
                <a:latin typeface="Times New Roman" panose="02020603050405020304" pitchFamily="18" charset="0"/>
                <a:cs typeface="Times New Roman" panose="02020603050405020304" pitchFamily="18" charset="0"/>
              </a:rPr>
              <a:t>gửi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nơi</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trai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6406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41029" y="592777"/>
            <a:ext cx="11079163" cy="55245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77863" y="1109663"/>
            <a:ext cx="10526949" cy="4524315"/>
          </a:xfrm>
          <a:prstGeom prst="rect">
            <a:avLst/>
          </a:prstGeom>
          <a:noFill/>
          <a:ln w="9525">
            <a:noFill/>
            <a:miter lim="800000"/>
            <a:headEnd/>
            <a:tailEnd/>
          </a:ln>
        </p:spPr>
        <p:txBody>
          <a:bodyPr wrap="square">
            <a:spAutoFit/>
          </a:body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xin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trai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Theo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muốn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xin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rằng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đô</a:t>
            </a:r>
            <a:r>
              <a:rPr lang="en-US" sz="2400" i="1" dirty="0">
                <a:latin typeface="Times New Roman" panose="02020603050405020304" pitchFamily="18" charset="0"/>
                <a:cs typeface="Times New Roman" panose="02020603050405020304" pitchFamily="18" charset="0"/>
              </a:rPr>
              <a:t>-la </a:t>
            </a:r>
            <a:r>
              <a:rPr lang="en-US" sz="2400" i="1" dirty="0" err="1">
                <a:latin typeface="Times New Roman" panose="02020603050405020304" pitchFamily="18" charset="0"/>
                <a:cs typeface="Times New Roman" panose="02020603050405020304" pitchFamily="18" charset="0"/>
              </a:rPr>
              <a:t>kiếm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được</a:t>
            </a:r>
            <a:r>
              <a:rPr lang="en-US" sz="2400" i="1" dirty="0">
                <a:latin typeface="Times New Roman" panose="02020603050405020304" pitchFamily="18" charset="0"/>
                <a:cs typeface="Times New Roman" panose="02020603050405020304" pitchFamily="18" charset="0"/>
              </a:rPr>
              <a:t> do </a:t>
            </a:r>
            <a:r>
              <a:rPr lang="en-US" sz="2400" i="1" dirty="0" err="1">
                <a:latin typeface="Times New Roman" panose="02020603050405020304" pitchFamily="18" charset="0"/>
                <a:cs typeface="Times New Roman" panose="02020603050405020304" pitchFamily="18" charset="0"/>
              </a:rPr>
              <a:t>công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bỏ</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còn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quý</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hơn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nhiều</a:t>
            </a:r>
            <a:r>
              <a:rPr lang="en-US" sz="2400" i="1" dirty="0">
                <a:latin typeface="Times New Roman" panose="02020603050405020304" pitchFamily="18" charset="0"/>
                <a:cs typeface="Times New Roman" panose="02020603050405020304" pitchFamily="18" charset="0"/>
              </a:rPr>
              <a:t> so </a:t>
            </a:r>
            <a:r>
              <a:rPr lang="en-US" sz="2400" i="1" dirty="0" err="1">
                <a:latin typeface="Times New Roman" panose="02020603050405020304" pitchFamily="18" charset="0"/>
                <a:cs typeface="Times New Roman" panose="02020603050405020304" pitchFamily="18" charset="0"/>
              </a:rPr>
              <a:t>với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năm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đô</a:t>
            </a:r>
            <a:r>
              <a:rPr lang="en-US" sz="2400" i="1" dirty="0">
                <a:latin typeface="Times New Roman" panose="02020603050405020304" pitchFamily="18" charset="0"/>
                <a:cs typeface="Times New Roman" panose="02020603050405020304" pitchFamily="18" charset="0"/>
              </a:rPr>
              <a:t>-la </a:t>
            </a:r>
            <a:r>
              <a:rPr lang="en-US" sz="2400" i="1" dirty="0" err="1">
                <a:latin typeface="Times New Roman" panose="02020603050405020304" pitchFamily="18" charset="0"/>
                <a:cs typeface="Times New Roman" panose="02020603050405020304" pitchFamily="18" charset="0"/>
              </a:rPr>
              <a:t>nhặt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được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hè</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phố</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anh</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chị</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a:t>
            </a: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4b (</a:t>
            </a:r>
            <a:r>
              <a:rPr lang="en-US" sz="2400" b="1" dirty="0" err="1">
                <a:latin typeface="Times New Roman" panose="02020603050405020304" pitchFamily="18" charset="0"/>
                <a:cs typeface="Times New Roman" panose="02020603050405020304" pitchFamily="18" charset="0"/>
              </a:rPr>
              <a:t>Dành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cho</a:t>
            </a:r>
            <a:r>
              <a:rPr lang="en-US" sz="2400" b="1" dirty="0">
                <a:latin typeface="Times New Roman" panose="02020603050405020304" pitchFamily="18" charset="0"/>
                <a:cs typeface="Times New Roman" panose="02020603050405020304" pitchFamily="18" charset="0"/>
              </a:rPr>
              <a:t> HS </a:t>
            </a:r>
            <a:r>
              <a:rPr lang="en-US" sz="2400" b="1" dirty="0" err="1">
                <a:latin typeface="Times New Roman" panose="02020603050405020304" pitchFamily="18" charset="0"/>
                <a:cs typeface="Times New Roman" panose="02020603050405020304" pitchFamily="18" charset="0"/>
              </a:rPr>
              <a:t>Khá</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giỏi</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02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A.Lin-côn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trai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Theo </a:t>
            </a:r>
            <a:r>
              <a:rPr lang="en-US" sz="2400" dirty="0" err="1">
                <a:latin typeface="Times New Roman" panose="02020603050405020304" pitchFamily="18" charset="0"/>
                <a:cs typeface="Times New Roman" panose="02020603050405020304" pitchFamily="18" charset="0"/>
              </a:rPr>
              <a:t>anh</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chị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nay?                  </a:t>
            </a:r>
          </a:p>
        </p:txBody>
      </p:sp>
    </p:spTree>
    <p:extLst>
      <p:ext uri="{BB962C8B-B14F-4D97-AF65-F5344CB8AC3E}">
        <p14:creationId xmlns:p14="http://schemas.microsoft.com/office/powerpoint/2010/main" val="3991460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249854" y="711200"/>
            <a:ext cx="11661775" cy="60706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200" b="1">
              <a:latin typeface="Times New Roman" pitchFamily="18" charset="0"/>
              <a:cs typeface="Times New Roman" pitchFamily="18" charset="0"/>
            </a:endParaRPr>
          </a:p>
          <a:p>
            <a:pPr algn="ctr" eaLnBrk="0" hangingPunct="0"/>
            <a:endParaRPr lang="en-US" altLang="en-US" sz="2200">
              <a:latin typeface="Times New Roman" pitchFamily="18" charset="0"/>
              <a:cs typeface="Times New Roman" pitchFamily="18" charset="0"/>
            </a:endParaRPr>
          </a:p>
        </p:txBody>
      </p:sp>
      <p:sp>
        <p:nvSpPr>
          <p:cNvPr id="6" name="TextBox 5"/>
          <p:cNvSpPr txBox="1">
            <a:spLocks noChangeArrowheads="1"/>
          </p:cNvSpPr>
          <p:nvPr/>
        </p:nvSpPr>
        <p:spPr bwMode="auto">
          <a:xfrm>
            <a:off x="500063" y="711200"/>
            <a:ext cx="11191875" cy="4409412"/>
          </a:xfrm>
          <a:prstGeom prst="rect">
            <a:avLst/>
          </a:prstGeom>
          <a:noFill/>
          <a:ln w="9525">
            <a:noFill/>
            <a:miter lim="800000"/>
            <a:headEnd/>
            <a:tailEnd/>
          </a:ln>
        </p:spPr>
        <p:txBody>
          <a:bodyPr>
            <a:spAutoFit/>
          </a:bodyPr>
          <a:lstStyle/>
          <a:p>
            <a:pPr algn="just">
              <a:lnSpc>
                <a:spcPct val="115000"/>
              </a:lnSpc>
              <a:spcAft>
                <a:spcPts val="1000"/>
              </a:spcAft>
            </a:pPr>
            <a:r>
              <a:rPr lang="en-US" sz="22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Gợi</a:t>
            </a:r>
            <a:r>
              <a:rPr lang="en-US" sz="2800" b="1" dirty="0">
                <a:solidFill>
                  <a:srgbClr val="FF0000"/>
                </a:solidFill>
                <a:latin typeface="Times New Roman" pitchFamily="18" charset="0"/>
                <a:cs typeface="Times New Roman" pitchFamily="18" charset="0"/>
              </a:rPr>
              <a:t> ý </a:t>
            </a:r>
            <a:r>
              <a:rPr lang="en-US" sz="2800" b="1" dirty="0" err="1">
                <a:solidFill>
                  <a:srgbClr val="FF0000"/>
                </a:solidFill>
                <a:latin typeface="Times New Roman" pitchFamily="18" charset="0"/>
                <a:cs typeface="Times New Roman" pitchFamily="18" charset="0"/>
              </a:rPr>
              <a:t>trả</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lời</a:t>
            </a:r>
            <a:endParaRPr lang="en-US" sz="2800" dirty="0">
              <a:latin typeface="Times New Roman" pitchFamily="18" charset="0"/>
              <a:cs typeface="Times New Roman" pitchFamily="18" charset="0"/>
            </a:endParaRP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endParaRPr lang="en-US" sz="2400"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Trong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đoạn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trích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trên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cs typeface="Times New Roman" panose="02020603050405020304" pitchFamily="18" charset="0"/>
              </a:rPr>
              <a:t> cha </a:t>
            </a:r>
            <a:r>
              <a:rPr lang="en-US" sz="2400" b="1" dirty="0" err="1">
                <a:latin typeface="Times New Roman" panose="02020603050405020304" pitchFamily="18" charset="0"/>
                <a:cs typeface="Times New Roman" panose="02020603050405020304" pitchFamily="18" charset="0"/>
              </a:rPr>
              <a:t>đã</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xin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thầy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dạy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cho</a:t>
            </a:r>
            <a:r>
              <a:rPr lang="en-US" sz="2400" b="1" dirty="0">
                <a:latin typeface="Times New Roman" panose="02020603050405020304" pitchFamily="18" charset="0"/>
                <a:cs typeface="Times New Roman" panose="02020603050405020304" pitchFamily="18" charset="0"/>
              </a:rPr>
              <a:t> con </a:t>
            </a:r>
            <a:r>
              <a:rPr lang="en-US" sz="2400" b="1" dirty="0" err="1">
                <a:latin typeface="Times New Roman" panose="02020603050405020304" pitchFamily="18" charset="0"/>
                <a:cs typeface="Times New Roman" panose="02020603050405020304" pitchFamily="18" charset="0"/>
              </a:rPr>
              <a:t>trai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mình</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mỗi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kẻ</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thù</a:t>
            </a:r>
            <a:r>
              <a:rPr lang="en-US" sz="2400" i="1" dirty="0">
                <a:latin typeface="Times New Roman" panose="02020603050405020304" pitchFamily="18" charset="0"/>
                <a:cs typeface="Times New Roman" panose="02020603050405020304" pitchFamily="18" charset="0"/>
              </a:rPr>
              <a:t> ta </a:t>
            </a:r>
            <a:r>
              <a:rPr lang="en-US" sz="2400" i="1" dirty="0" err="1">
                <a:latin typeface="Times New Roman" panose="02020603050405020304" pitchFamily="18" charset="0"/>
                <a:cs typeface="Times New Roman" panose="02020603050405020304" pitchFamily="18" charset="0"/>
              </a:rPr>
              <a:t>gặp</a:t>
            </a:r>
            <a:r>
              <a:rPr lang="en-US" sz="2400" i="1" dirty="0">
                <a:latin typeface="Times New Roman" panose="02020603050405020304" pitchFamily="18" charset="0"/>
                <a:cs typeface="Times New Roman" panose="02020603050405020304" pitchFamily="18" charset="0"/>
              </a:rPr>
              <a:t> ở </a:t>
            </a:r>
            <a:r>
              <a:rPr lang="en-US" sz="2400" i="1" dirty="0" err="1">
                <a:latin typeface="Times New Roman" panose="02020603050405020304" pitchFamily="18" charset="0"/>
                <a:cs typeface="Times New Roman" panose="02020603050405020304" pitchFamily="18" charset="0"/>
              </a:rPr>
              <a:t>nơi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này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thì</a:t>
            </a:r>
            <a:r>
              <a:rPr lang="en-US" sz="2400" i="1" dirty="0">
                <a:latin typeface="Times New Roman" panose="02020603050405020304" pitchFamily="18" charset="0"/>
                <a:cs typeface="Times New Roman" panose="02020603050405020304" pitchFamily="18" charset="0"/>
              </a:rPr>
              <a:t> ở </a:t>
            </a:r>
            <a:r>
              <a:rPr lang="en-US" sz="2400" i="1" dirty="0" err="1">
                <a:latin typeface="Times New Roman" panose="02020603050405020304" pitchFamily="18" charset="0"/>
                <a:cs typeface="Times New Roman" panose="02020603050405020304" pitchFamily="18" charset="0"/>
              </a:rPr>
              <a:t>nơi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khác</a:t>
            </a:r>
            <a:r>
              <a:rPr lang="en-US" sz="2400" i="1" dirty="0">
                <a:latin typeface="Times New Roman" panose="02020603050405020304" pitchFamily="18" charset="0"/>
                <a:cs typeface="Times New Roman" panose="02020603050405020304" pitchFamily="18" charset="0"/>
              </a:rPr>
              <a:t> ta </a:t>
            </a:r>
            <a:r>
              <a:rPr lang="en-US" sz="2400" i="1" dirty="0" err="1">
                <a:latin typeface="Times New Roman" panose="02020603050405020304" pitchFamily="18" charset="0"/>
                <a:cs typeface="Times New Roman" panose="02020603050405020304" pitchFamily="18" charset="0"/>
              </a:rPr>
              <a:t>lại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tìm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thấy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bạn</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đồng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đô</a:t>
            </a:r>
            <a:r>
              <a:rPr lang="en-US" sz="2400" i="1" dirty="0">
                <a:latin typeface="Times New Roman" panose="02020603050405020304" pitchFamily="18" charset="0"/>
                <a:cs typeface="Times New Roman" panose="02020603050405020304" pitchFamily="18" charset="0"/>
              </a:rPr>
              <a:t>-la </a:t>
            </a:r>
            <a:r>
              <a:rPr lang="en-US" sz="2400" i="1" dirty="0" err="1">
                <a:latin typeface="Times New Roman" panose="02020603050405020304" pitchFamily="18" charset="0"/>
                <a:cs typeface="Times New Roman" panose="02020603050405020304" pitchFamily="18" charset="0"/>
              </a:rPr>
              <a:t>kiếm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được</a:t>
            </a:r>
            <a:r>
              <a:rPr lang="en-US" sz="2400" i="1" dirty="0">
                <a:latin typeface="Times New Roman" panose="02020603050405020304" pitchFamily="18" charset="0"/>
                <a:cs typeface="Times New Roman" panose="02020603050405020304" pitchFamily="18" charset="0"/>
              </a:rPr>
              <a:t> do </a:t>
            </a:r>
            <a:r>
              <a:rPr lang="en-US" sz="2400" i="1" dirty="0" err="1">
                <a:latin typeface="Times New Roman" panose="02020603050405020304" pitchFamily="18" charset="0"/>
                <a:cs typeface="Times New Roman" panose="02020603050405020304" pitchFamily="18" charset="0"/>
              </a:rPr>
              <a:t>công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sức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bỏ</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còn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quý</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hơn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nhiều</a:t>
            </a:r>
            <a:r>
              <a:rPr lang="en-US" sz="2400" i="1" dirty="0">
                <a:latin typeface="Times New Roman" panose="02020603050405020304" pitchFamily="18" charset="0"/>
                <a:cs typeface="Times New Roman" panose="02020603050405020304" pitchFamily="18" charset="0"/>
              </a:rPr>
              <a:t> so </a:t>
            </a:r>
            <a:r>
              <a:rPr lang="en-US" sz="2400" i="1" dirty="0" err="1">
                <a:latin typeface="Times New Roman" panose="02020603050405020304" pitchFamily="18" charset="0"/>
                <a:cs typeface="Times New Roman" panose="02020603050405020304" pitchFamily="18" charset="0"/>
              </a:rPr>
              <a:t>với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năm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đô</a:t>
            </a:r>
            <a:r>
              <a:rPr lang="en-US" sz="2400" i="1" dirty="0">
                <a:latin typeface="Times New Roman" panose="02020603050405020304" pitchFamily="18" charset="0"/>
                <a:cs typeface="Times New Roman" panose="02020603050405020304" pitchFamily="18" charset="0"/>
              </a:rPr>
              <a:t>-la </a:t>
            </a:r>
            <a:r>
              <a:rPr lang="en-US" sz="2400" i="1" dirty="0" err="1">
                <a:latin typeface="Times New Roman" panose="02020603050405020304" pitchFamily="18" charset="0"/>
                <a:cs typeface="Times New Roman" panose="02020603050405020304" pitchFamily="18" charset="0"/>
              </a:rPr>
              <a:t>nhặt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được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hè</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phố</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cách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chấp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nhận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thất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cách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tận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hưởng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niềm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vui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chiến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thắng</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sự</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đố</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kị</a:t>
            </a:r>
            <a:r>
              <a:rPr lang="en-US" sz="2400"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bí</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quyết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niềm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vui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thầm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lặng</a:t>
            </a:r>
            <a:endParaRPr lang="en-US" sz="2400" dirty="0">
              <a:latin typeface="Times New Roman" panose="02020603050405020304" pitchFamily="18" charset="0"/>
              <a:cs typeface="Times New Roman" panose="02020603050405020304" pitchFamily="18" charset="0"/>
            </a:endParaRPr>
          </a:p>
          <a:p>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kẻ</a:t>
            </a:r>
            <a:r>
              <a:rPr lang="en-US" sz="2400" i="1" dirty="0">
                <a:latin typeface="Times New Roman" panose="02020603050405020304" pitchFamily="18" charset="0"/>
                <a:cs typeface="Times New Roman" panose="02020603050405020304" pitchFamily="18" charset="0"/>
              </a:rPr>
              <a:t> hay </a:t>
            </a:r>
            <a:r>
              <a:rPr lang="en-US" sz="2400" i="1" dirty="0" err="1">
                <a:latin typeface="Times New Roman" panose="02020603050405020304" pitchFamily="18" charset="0"/>
                <a:cs typeface="Times New Roman" panose="02020603050405020304" pitchFamily="18" charset="0"/>
              </a:rPr>
              <a:t>bắt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nạt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khác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kẻ</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dễ</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bị</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bại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nhất</a:t>
            </a:r>
            <a:r>
              <a:rPr lang="en-US" sz="2400" i="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tiên</a:t>
            </a:r>
            <a:r>
              <a:rPr lang="en-US" sz="2400" dirty="0">
                <a:latin typeface="Times New Roman" panose="02020603050405020304" pitchFamily="18" charset="0"/>
                <a:cs typeface="Times New Roman" panose="02020603050405020304" pitchFamily="18" charset="0"/>
              </a:rPr>
              <a:t> do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23038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41029" y="191069"/>
            <a:ext cx="11079163" cy="6509982"/>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923523" y="476016"/>
            <a:ext cx="11079162" cy="5940088"/>
          </a:xfrm>
          <a:prstGeom prst="rect">
            <a:avLst/>
          </a:prstGeom>
          <a:noFill/>
          <a:ln w="9525">
            <a:noFill/>
            <a:miter lim="800000"/>
            <a:headEnd/>
            <a:tailEnd/>
          </a:ln>
        </p:spPr>
        <p:txBody>
          <a:bodyPr>
            <a:spAutoFit/>
          </a:bodyPr>
          <a:lstStyle/>
          <a:p>
            <a:r>
              <a:rPr lang="en-US" sz="2000" b="1" dirty="0" err="1">
                <a:latin typeface="Times New Roman" panose="02020603050405020304" pitchFamily="18" charset="0"/>
                <a:cs typeface="Times New Roman" panose="02020603050405020304" pitchFamily="18" charset="0"/>
              </a:rPr>
              <a:t>Câu</a:t>
            </a:r>
            <a:r>
              <a:rPr lang="en-US" sz="2000" b="1" dirty="0">
                <a:latin typeface="Times New Roman" panose="02020603050405020304" pitchFamily="18" charset="0"/>
                <a:cs typeface="Times New Roman" panose="02020603050405020304" pitchFamily="18" charset="0"/>
              </a:rPr>
              <a:t> 3: </a:t>
            </a:r>
            <a:r>
              <a:rPr lang="en-US" sz="2000" dirty="0">
                <a:latin typeface="Times New Roman" panose="02020603050405020304" pitchFamily="18" charset="0"/>
                <a:cs typeface="Times New Roman" panose="02020603050405020304" pitchFamily="18" charset="0"/>
              </a:rPr>
              <a:t>HS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trong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biện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từ</a:t>
            </a:r>
            <a:r>
              <a:rPr lang="en-US" sz="2000" b="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sau</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Phép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lặp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cú</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Xin </a:t>
            </a:r>
            <a:r>
              <a:rPr lang="en-US" sz="2000" i="1" dirty="0" err="1">
                <a:latin typeface="Times New Roman" panose="02020603050405020304" pitchFamily="18" charset="0"/>
                <a:cs typeface="Times New Roman" panose="02020603050405020304" pitchFamily="18" charset="0"/>
              </a:rPr>
              <a:t>thầy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hãy</a:t>
            </a:r>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nhưng</a:t>
            </a:r>
            <a:r>
              <a:rPr lang="en-US" sz="2000" i="1" dirty="0">
                <a:latin typeface="Times New Roman" panose="02020603050405020304" pitchFamily="18" charset="0"/>
                <a:cs typeface="Times New Roman" panose="02020603050405020304" pitchFamily="18" charset="0"/>
              </a:rPr>
              <a:t>...</a:t>
            </a:r>
            <a:r>
              <a:rPr lang="en-US" sz="2000" i="1" dirty="0" err="1">
                <a:latin typeface="Times New Roman" panose="02020603050405020304" pitchFamily="18" charset="0"/>
                <a:cs typeface="Times New Roman" panose="02020603050405020304" pitchFamily="18" charset="0"/>
              </a:rPr>
              <a:t>cũng</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cha </a:t>
            </a:r>
            <a:r>
              <a:rPr lang="en-US" sz="2000" dirty="0" err="1">
                <a:latin typeface="Times New Roman" panose="02020603050405020304" pitchFamily="18" charset="0"/>
                <a:cs typeface="Times New Roman" panose="02020603050405020304" pitchFamily="18" charset="0"/>
              </a:rPr>
              <a:t>nêu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dạy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trai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mình</a:t>
            </a:r>
            <a:r>
              <a:rPr lang="en-US" sz="2000" dirty="0">
                <a:latin typeface="Times New Roman" panose="02020603050405020304" pitchFamily="18" charset="0"/>
                <a:cs typeface="Times New Roman" panose="02020603050405020304" pitchFamily="18" charset="0"/>
              </a:rPr>
              <a:t>: </a:t>
            </a:r>
          </a:p>
          <a:p>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mỗi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thù</a:t>
            </a:r>
            <a:r>
              <a:rPr lang="en-US" sz="2000" i="1" dirty="0">
                <a:latin typeface="Times New Roman" panose="02020603050405020304" pitchFamily="18" charset="0"/>
                <a:cs typeface="Times New Roman" panose="02020603050405020304" pitchFamily="18" charset="0"/>
              </a:rPr>
              <a:t> ta </a:t>
            </a:r>
            <a:r>
              <a:rPr lang="en-US" sz="2000" i="1" dirty="0" err="1">
                <a:latin typeface="Times New Roman" panose="02020603050405020304" pitchFamily="18" charset="0"/>
                <a:cs typeface="Times New Roman" panose="02020603050405020304" pitchFamily="18" charset="0"/>
              </a:rPr>
              <a:t>gặp</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nơi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thì</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nơi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khác</a:t>
            </a:r>
            <a:r>
              <a:rPr lang="en-US" sz="2000" i="1" dirty="0">
                <a:latin typeface="Times New Roman" panose="02020603050405020304" pitchFamily="18" charset="0"/>
                <a:cs typeface="Times New Roman" panose="02020603050405020304" pitchFamily="18" charset="0"/>
              </a:rPr>
              <a:t> ta </a:t>
            </a:r>
            <a:r>
              <a:rPr lang="en-US" sz="2000" i="1" dirty="0" err="1">
                <a:latin typeface="Times New Roman" panose="02020603050405020304" pitchFamily="18" charset="0"/>
                <a:cs typeface="Times New Roman" panose="02020603050405020304" pitchFamily="18" charset="0"/>
              </a:rPr>
              <a:t>lại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tìm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bạn</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đồng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đô</a:t>
            </a:r>
            <a:r>
              <a:rPr lang="en-US" sz="2000" i="1" dirty="0">
                <a:latin typeface="Times New Roman" panose="02020603050405020304" pitchFamily="18" charset="0"/>
                <a:cs typeface="Times New Roman" panose="02020603050405020304" pitchFamily="18" charset="0"/>
              </a:rPr>
              <a:t>-la </a:t>
            </a:r>
            <a:r>
              <a:rPr lang="en-US" sz="2000" i="1" dirty="0" err="1">
                <a:latin typeface="Times New Roman" panose="02020603050405020304" pitchFamily="18" charset="0"/>
                <a:cs typeface="Times New Roman" panose="02020603050405020304" pitchFamily="18" charset="0"/>
              </a:rPr>
              <a:t>kiếm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được</a:t>
            </a:r>
            <a:r>
              <a:rPr lang="en-US" sz="2000" i="1" dirty="0">
                <a:latin typeface="Times New Roman" panose="02020603050405020304" pitchFamily="18" charset="0"/>
                <a:cs typeface="Times New Roman" panose="02020603050405020304" pitchFamily="18" charset="0"/>
              </a:rPr>
              <a:t> do </a:t>
            </a:r>
            <a:r>
              <a:rPr lang="en-US" sz="2000" i="1" dirty="0" err="1">
                <a:latin typeface="Times New Roman" panose="02020603050405020304" pitchFamily="18" charset="0"/>
                <a:cs typeface="Times New Roman" panose="02020603050405020304" pitchFamily="18" charset="0"/>
              </a:rPr>
              <a:t>công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bỏ</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còn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quý</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nhiều</a:t>
            </a:r>
            <a:r>
              <a:rPr lang="en-US" sz="2000" i="1" dirty="0">
                <a:latin typeface="Times New Roman" panose="02020603050405020304" pitchFamily="18" charset="0"/>
                <a:cs typeface="Times New Roman" panose="02020603050405020304" pitchFamily="18" charset="0"/>
              </a:rPr>
              <a:t> so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năm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đô</a:t>
            </a:r>
            <a:r>
              <a:rPr lang="en-US" sz="2000" i="1" dirty="0">
                <a:latin typeface="Times New Roman" panose="02020603050405020304" pitchFamily="18" charset="0"/>
                <a:cs typeface="Times New Roman" panose="02020603050405020304" pitchFamily="18" charset="0"/>
              </a:rPr>
              <a:t>-la </a:t>
            </a:r>
            <a:r>
              <a:rPr lang="en-US" sz="2000" i="1" dirty="0" err="1">
                <a:latin typeface="Times New Roman" panose="02020603050405020304" pitchFamily="18" charset="0"/>
                <a:cs typeface="Times New Roman" panose="02020603050405020304" pitchFamily="18" charset="0"/>
              </a:rPr>
              <a:t>nhặt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hè</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phố</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chấp</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nhận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thất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cách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tận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hưởng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niềm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vui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chiến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thắng</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xa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sự</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đố</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kị</a:t>
            </a:r>
            <a:r>
              <a:rPr lang="en-US"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bí</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quyết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niềm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vui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thầm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lặng</a:t>
            </a:r>
            <a:endParaRPr lang="en-US"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kẻ</a:t>
            </a:r>
            <a:r>
              <a:rPr lang="en-US" sz="2000" i="1" dirty="0">
                <a:latin typeface="Times New Roman" panose="02020603050405020304" pitchFamily="18" charset="0"/>
                <a:cs typeface="Times New Roman" panose="02020603050405020304" pitchFamily="18" charset="0"/>
              </a:rPr>
              <a:t> hay </a:t>
            </a:r>
            <a:r>
              <a:rPr lang="en-US" sz="2000" i="1" dirty="0" err="1">
                <a:latin typeface="Times New Roman" panose="02020603050405020304" pitchFamily="18" charset="0"/>
                <a:cs typeface="Times New Roman" panose="02020603050405020304" pitchFamily="18" charset="0"/>
              </a:rPr>
              <a:t>bắt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nhất</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phản</a:t>
            </a:r>
            <a:r>
              <a:rPr lang="en-US" sz="2000" dirty="0">
                <a:latin typeface="Times New Roman" panose="02020603050405020304" pitchFamily="18" charset="0"/>
                <a:cs typeface="Times New Roman" panose="02020603050405020304" pitchFamily="18" charset="0"/>
              </a:rPr>
              <a:t>: </a:t>
            </a:r>
          </a:p>
          <a:p>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mỗi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thù</a:t>
            </a:r>
            <a:r>
              <a:rPr lang="en-US" sz="2000" i="1" dirty="0">
                <a:latin typeface="Times New Roman" panose="02020603050405020304" pitchFamily="18" charset="0"/>
                <a:cs typeface="Times New Roman" panose="02020603050405020304" pitchFamily="18" charset="0"/>
              </a:rPr>
              <a:t> ta </a:t>
            </a:r>
            <a:r>
              <a:rPr lang="en-US" sz="2000" i="1" dirty="0" err="1">
                <a:latin typeface="Times New Roman" panose="02020603050405020304" pitchFamily="18" charset="0"/>
                <a:cs typeface="Times New Roman" panose="02020603050405020304" pitchFamily="18" charset="0"/>
              </a:rPr>
              <a:t>gặp</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nơi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này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thì</a:t>
            </a:r>
            <a:r>
              <a:rPr lang="en-US" sz="2000" i="1" dirty="0">
                <a:latin typeface="Times New Roman" panose="02020603050405020304" pitchFamily="18" charset="0"/>
                <a:cs typeface="Times New Roman" panose="02020603050405020304" pitchFamily="18" charset="0"/>
              </a:rPr>
              <a:t> ở </a:t>
            </a:r>
            <a:r>
              <a:rPr lang="en-US" sz="2000" i="1" dirty="0" err="1">
                <a:latin typeface="Times New Roman" panose="02020603050405020304" pitchFamily="18" charset="0"/>
                <a:cs typeface="Times New Roman" panose="02020603050405020304" pitchFamily="18" charset="0"/>
              </a:rPr>
              <a:t>nơi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khác</a:t>
            </a:r>
            <a:r>
              <a:rPr lang="en-US" sz="2000" i="1" dirty="0">
                <a:latin typeface="Times New Roman" panose="02020603050405020304" pitchFamily="18" charset="0"/>
                <a:cs typeface="Times New Roman" panose="02020603050405020304" pitchFamily="18" charset="0"/>
              </a:rPr>
              <a:t> ta </a:t>
            </a:r>
            <a:r>
              <a:rPr lang="en-US" sz="2000" i="1" dirty="0" err="1">
                <a:latin typeface="Times New Roman" panose="02020603050405020304" pitchFamily="18" charset="0"/>
                <a:cs typeface="Times New Roman" panose="02020603050405020304" pitchFamily="18" charset="0"/>
              </a:rPr>
              <a:t>lại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tìm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thấy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bạn</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 +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kẻ</a:t>
            </a:r>
            <a:r>
              <a:rPr lang="en-US" sz="2000" i="1" dirty="0">
                <a:latin typeface="Times New Roman" panose="02020603050405020304" pitchFamily="18" charset="0"/>
                <a:cs typeface="Times New Roman" panose="02020603050405020304" pitchFamily="18" charset="0"/>
              </a:rPr>
              <a:t> hay </a:t>
            </a:r>
            <a:r>
              <a:rPr lang="en-US" sz="2000" i="1" dirty="0" err="1">
                <a:latin typeface="Times New Roman" panose="02020603050405020304" pitchFamily="18" charset="0"/>
                <a:cs typeface="Times New Roman" panose="02020603050405020304" pitchFamily="18" charset="0"/>
              </a:rPr>
              <a:t>bắt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nạt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người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khác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là</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những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kẻ</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dễ</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bị</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bại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nhất</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 So </a:t>
            </a:r>
            <a:r>
              <a:rPr lang="en-US" sz="2000" i="1" dirty="0" err="1">
                <a:latin typeface="Times New Roman" panose="02020603050405020304" pitchFamily="18" charset="0"/>
                <a:cs typeface="Times New Roman" panose="02020603050405020304" pitchFamily="18" charset="0"/>
              </a:rPr>
              <a:t>sánh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một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đồng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đô</a:t>
            </a:r>
            <a:r>
              <a:rPr lang="en-US" sz="2000" i="1" dirty="0">
                <a:latin typeface="Times New Roman" panose="02020603050405020304" pitchFamily="18" charset="0"/>
                <a:cs typeface="Times New Roman" panose="02020603050405020304" pitchFamily="18" charset="0"/>
              </a:rPr>
              <a:t>-la </a:t>
            </a:r>
            <a:r>
              <a:rPr lang="en-US" sz="2000" i="1" dirty="0" err="1">
                <a:latin typeface="Times New Roman" panose="02020603050405020304" pitchFamily="18" charset="0"/>
                <a:cs typeface="Times New Roman" panose="02020603050405020304" pitchFamily="18" charset="0"/>
              </a:rPr>
              <a:t>kiếm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được</a:t>
            </a:r>
            <a:r>
              <a:rPr lang="en-US" sz="2000" i="1" dirty="0">
                <a:latin typeface="Times New Roman" panose="02020603050405020304" pitchFamily="18" charset="0"/>
                <a:cs typeface="Times New Roman" panose="02020603050405020304" pitchFamily="18" charset="0"/>
              </a:rPr>
              <a:t> do </a:t>
            </a:r>
            <a:r>
              <a:rPr lang="en-US" sz="2000" i="1" dirty="0" err="1">
                <a:latin typeface="Times New Roman" panose="02020603050405020304" pitchFamily="18" charset="0"/>
                <a:cs typeface="Times New Roman" panose="02020603050405020304" pitchFamily="18" charset="0"/>
              </a:rPr>
              <a:t>công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sức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của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mình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bỏ</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ra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còn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quý</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hơn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nhiều</a:t>
            </a:r>
            <a:r>
              <a:rPr lang="en-US" sz="2000" i="1" dirty="0">
                <a:latin typeface="Times New Roman" panose="02020603050405020304" pitchFamily="18" charset="0"/>
                <a:cs typeface="Times New Roman" panose="02020603050405020304" pitchFamily="18" charset="0"/>
              </a:rPr>
              <a:t> so </a:t>
            </a:r>
            <a:r>
              <a:rPr lang="en-US" sz="2000" i="1" dirty="0" err="1">
                <a:latin typeface="Times New Roman" panose="02020603050405020304" pitchFamily="18" charset="0"/>
                <a:cs typeface="Times New Roman" panose="02020603050405020304" pitchFamily="18" charset="0"/>
              </a:rPr>
              <a:t>với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năm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đô</a:t>
            </a:r>
            <a:r>
              <a:rPr lang="en-US" sz="2000" i="1" dirty="0">
                <a:latin typeface="Times New Roman" panose="02020603050405020304" pitchFamily="18" charset="0"/>
                <a:cs typeface="Times New Roman" panose="02020603050405020304" pitchFamily="18" charset="0"/>
              </a:rPr>
              <a:t>-la </a:t>
            </a:r>
            <a:r>
              <a:rPr lang="en-US" sz="2000" i="1" dirty="0" err="1">
                <a:latin typeface="Times New Roman" panose="02020603050405020304" pitchFamily="18" charset="0"/>
                <a:cs typeface="Times New Roman" panose="02020603050405020304" pitchFamily="18" charset="0"/>
              </a:rPr>
              <a:t>nhặt</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được</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trên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hè</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phố</a:t>
            </a:r>
            <a:r>
              <a:rPr lang="en-US"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t>
            </a:r>
            <a:r>
              <a:rPr lang="en-US" sz="2000" b="1" dirty="0" err="1">
                <a:latin typeface="Times New Roman" panose="02020603050405020304" pitchFamily="18" charset="0"/>
                <a:cs typeface="Times New Roman" panose="02020603050405020304" pitchFamily="18" charset="0"/>
              </a:rPr>
              <a:t>Tác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dụng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của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biện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từ</a:t>
            </a:r>
            <a:r>
              <a:rPr lang="en-US" sz="2000" b="1"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giàu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ảnh</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giàu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cảm</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dạy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trai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gửi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gắm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tốt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con.</a:t>
            </a:r>
          </a:p>
        </p:txBody>
      </p:sp>
    </p:spTree>
    <p:extLst>
      <p:ext uri="{BB962C8B-B14F-4D97-AF65-F5344CB8AC3E}">
        <p14:creationId xmlns:p14="http://schemas.microsoft.com/office/powerpoint/2010/main" val="300857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41029" y="592777"/>
            <a:ext cx="11079163" cy="5524500"/>
          </a:xfrm>
          <a:prstGeom prst="roundRect">
            <a:avLst>
              <a:gd name="adj" fmla="val 16667"/>
            </a:avLst>
          </a:prstGeom>
          <a:noFill/>
          <a:ln w="25400">
            <a:solidFill>
              <a:srgbClr val="243F60"/>
            </a:solidFill>
            <a:round/>
            <a:headEnd/>
            <a:tailEnd/>
          </a:ln>
        </p:spPr>
        <p:txBody>
          <a:bodyPr anchor="ctr"/>
          <a:lstStyle/>
          <a:p>
            <a:pPr eaLnBrk="0" hangingPunct="0">
              <a:spcAft>
                <a:spcPts val="800"/>
              </a:spcAft>
            </a:pPr>
            <a:endParaRPr lang="en-US" sz="2400" b="1">
              <a:latin typeface="Times New Roman" pitchFamily="18" charset="0"/>
              <a:cs typeface="Times New Roman" pitchFamily="18" charset="0"/>
            </a:endParaRPr>
          </a:p>
          <a:p>
            <a:pPr algn="ctr" eaLnBrk="0" hangingPunct="0"/>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677863" y="1109663"/>
            <a:ext cx="11079162" cy="3785652"/>
          </a:xfrm>
          <a:prstGeom prst="rect">
            <a:avLst/>
          </a:prstGeom>
          <a:noFill/>
          <a:ln w="9525">
            <a:noFill/>
            <a:miter lim="800000"/>
            <a:headEnd/>
            <a:tailEnd/>
          </a:ln>
        </p:spPr>
        <p:txBody>
          <a:bodyPr>
            <a:spAutoFit/>
          </a:body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4a: HS </a:t>
            </a:r>
            <a:r>
              <a:rPr lang="en-US" sz="2400" b="1" dirty="0" err="1">
                <a:latin typeface="Times New Roman" panose="02020603050405020304" pitchFamily="18" charset="0"/>
                <a:cs typeface="Times New Roman" panose="02020603050405020304" pitchFamily="18" charset="0"/>
              </a:rPr>
              <a:t>chọn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lựa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một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học</a:t>
            </a:r>
            <a:r>
              <a:rPr lang="en-US" sz="2400" b="1" dirty="0">
                <a:latin typeface="Times New Roman" panose="02020603050405020304" pitchFamily="18" charset="0"/>
                <a:cs typeface="Times New Roman" panose="02020603050405020304" pitchFamily="18" charset="0"/>
              </a:rPr>
              <a:t> ý </a:t>
            </a:r>
            <a:r>
              <a:rPr lang="en-US" sz="2400" b="1" dirty="0" err="1">
                <a:latin typeface="Times New Roman" panose="02020603050405020304" pitchFamily="18" charset="0"/>
                <a:cs typeface="Times New Roman" panose="02020603050405020304" pitchFamily="18" charset="0"/>
              </a:rPr>
              <a:t>nghĩa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lí</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giải</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4b.</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*HS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02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hòi</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lĩnh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.*HS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chọn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4782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20023</Words>
  <PresentationFormat>Widescreen</PresentationFormat>
  <Paragraphs>1130</Paragraphs>
  <Slides>193</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193</vt:i4>
      </vt:variant>
    </vt:vector>
  </HeadingPairs>
  <TitlesOfParts>
    <vt:vector size="205" baseType="lpstr">
      <vt:lpstr>MS Gothic</vt:lpstr>
      <vt:lpstr>Arial</vt:lpstr>
      <vt:lpstr>Calibri</vt:lpstr>
      <vt:lpstr>Calibri Light</vt:lpstr>
      <vt:lpstr>MS Mincho</vt:lpstr>
      <vt:lpstr>Segoe UI Symbol</vt:lpstr>
      <vt:lpstr>Symbol</vt:lpstr>
      <vt:lpstr>Times New Roman</vt:lpstr>
      <vt:lpstr>Wingdings</vt:lpstr>
      <vt:lpstr>Wingdings 2</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2021-08-07T08:11:40Z</dcterms:created>
  <dcterms:modified xsi:type="dcterms:W3CDTF">2021-10-09T12:34:55Z</dcterms:modified>
</cp:coreProperties>
</file>