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76" r:id="rId3"/>
    <p:sldId id="278" r:id="rId4"/>
    <p:sldId id="279" r:id="rId5"/>
    <p:sldId id="319" r:id="rId6"/>
    <p:sldId id="328" r:id="rId7"/>
    <p:sldId id="283" r:id="rId8"/>
    <p:sldId id="322" r:id="rId9"/>
    <p:sldId id="323" r:id="rId10"/>
    <p:sldId id="285" r:id="rId11"/>
    <p:sldId id="329" r:id="rId12"/>
    <p:sldId id="280" r:id="rId13"/>
    <p:sldId id="325" r:id="rId14"/>
    <p:sldId id="260" r:id="rId15"/>
    <p:sldId id="261" r:id="rId16"/>
    <p:sldId id="263" r:id="rId17"/>
    <p:sldId id="330" r:id="rId18"/>
    <p:sldId id="292" r:id="rId19"/>
    <p:sldId id="29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6673"/>
    <a:srgbClr val="05A0B8"/>
    <a:srgbClr val="F26532"/>
    <a:srgbClr val="A3DBE1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8" autoAdjust="0"/>
    <p:restoredTop sz="94127" autoAdjust="0"/>
  </p:normalViewPr>
  <p:slideViewPr>
    <p:cSldViewPr snapToGrid="0" showGuides="1">
      <p:cViewPr varScale="1">
        <p:scale>
          <a:sx n="52" d="100"/>
          <a:sy n="52" d="100"/>
        </p:scale>
        <p:origin x="10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6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9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4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C315D9-BC97-124B-B0FD-5E5033928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65815"/>
              </p:ext>
            </p:extLst>
          </p:nvPr>
        </p:nvGraphicFramePr>
        <p:xfrm>
          <a:off x="820566" y="1897813"/>
          <a:ext cx="11158650" cy="3584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4437">
                  <a:extLst>
                    <a:ext uri="{9D8B030D-6E8A-4147-A177-3AD203B41FA5}">
                      <a16:colId xmlns:a16="http://schemas.microsoft.com/office/drawing/2014/main" val="1419082453"/>
                    </a:ext>
                  </a:extLst>
                </a:gridCol>
                <a:gridCol w="2081538">
                  <a:extLst>
                    <a:ext uri="{9D8B030D-6E8A-4147-A177-3AD203B41FA5}">
                      <a16:colId xmlns:a16="http://schemas.microsoft.com/office/drawing/2014/main" val="2194362588"/>
                    </a:ext>
                  </a:extLst>
                </a:gridCol>
                <a:gridCol w="6522675">
                  <a:extLst>
                    <a:ext uri="{9D8B030D-6E8A-4147-A177-3AD203B41FA5}">
                      <a16:colId xmlns:a16="http://schemas.microsoft.com/office/drawing/2014/main" val="3107470000"/>
                    </a:ext>
                  </a:extLst>
                </a:gridCol>
              </a:tblGrid>
              <a:tr h="451614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New words</a:t>
                      </a: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effectLst/>
                          <a:latin typeface="+mn-lt"/>
                        </a:rPr>
                        <a:t>Pronunciation</a:t>
                      </a:r>
                      <a:endParaRPr lang="x-none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effectLst/>
                          <a:latin typeface="+mn-lt"/>
                        </a:rPr>
                        <a:t>Meaning</a:t>
                      </a:r>
                      <a:endParaRPr lang="x-none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2247291273"/>
                  </a:ext>
                </a:extLst>
              </a:tr>
              <a:tr h="775966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 dirty="0">
                          <a:solidFill>
                            <a:srgbClr val="00667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talactite</a:t>
                      </a: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400" b="1" dirty="0">
                        <a:solidFill>
                          <a:srgbClr val="00667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/ˈstæləktaɪt/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piece of rock hanging down from the roof of a cave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3589942855"/>
                  </a:ext>
                </a:extLst>
              </a:tr>
              <a:tr h="1100317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vi-VN" sz="2400" b="1" dirty="0">
                          <a:solidFill>
                            <a:srgbClr val="00667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ieldtrip</a:t>
                      </a: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400" b="1" dirty="0">
                        <a:solidFill>
                          <a:srgbClr val="00667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/ˈfiːldˌtrɪp/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visit made by students to study something away from their school or college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2803858778"/>
                  </a:ext>
                </a:extLst>
              </a:tr>
              <a:tr h="1100317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vi-VN" sz="2400" b="1" dirty="0">
                          <a:solidFill>
                            <a:srgbClr val="00667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ackaging</a:t>
                      </a: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400" b="1" dirty="0">
                        <a:solidFill>
                          <a:srgbClr val="00667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/ˈpækɪdʒɪŋ/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materials in which objects are wrapped before being sold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3298134772"/>
                  </a:ext>
                </a:extLst>
              </a:tr>
            </a:tbl>
          </a:graphicData>
        </a:graphic>
      </p:graphicFrame>
      <p:pic>
        <p:nvPicPr>
          <p:cNvPr id="5" name="stalactite ">
            <a:hlinkClick r:id="" action="ppaction://media"/>
            <a:extLst>
              <a:ext uri="{FF2B5EF4-FFF2-40B4-BE49-F238E27FC236}">
                <a16:creationId xmlns:a16="http://schemas.microsoft.com/office/drawing/2014/main" id="{4A310F8B-5D55-F49D-A740-B2106D0B42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217" y="2490715"/>
            <a:ext cx="628349" cy="628349"/>
          </a:xfrm>
          <a:prstGeom prst="rect">
            <a:avLst/>
          </a:prstGeom>
        </p:spPr>
      </p:pic>
      <p:pic>
        <p:nvPicPr>
          <p:cNvPr id="6" name="fieldtrip ">
            <a:hlinkClick r:id="" action="ppaction://media"/>
            <a:extLst>
              <a:ext uri="{FF2B5EF4-FFF2-40B4-BE49-F238E27FC236}">
                <a16:creationId xmlns:a16="http://schemas.microsoft.com/office/drawing/2014/main" id="{D8C56F2F-7745-620F-80ED-8CCB6C0B93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216" y="3429000"/>
            <a:ext cx="628349" cy="628349"/>
          </a:xfrm>
          <a:prstGeom prst="rect">
            <a:avLst/>
          </a:prstGeom>
        </p:spPr>
      </p:pic>
      <p:pic>
        <p:nvPicPr>
          <p:cNvPr id="9" name="packaging ">
            <a:hlinkClick r:id="" action="ppaction://media"/>
            <a:extLst>
              <a:ext uri="{FF2B5EF4-FFF2-40B4-BE49-F238E27FC236}">
                <a16:creationId xmlns:a16="http://schemas.microsoft.com/office/drawing/2014/main" id="{4B38FA44-CD9D-B81E-54C4-0E8C1C1BF8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216" y="4510587"/>
            <a:ext cx="628349" cy="6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30231" y="12133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53167" y="236477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96747" y="399923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169500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5" y="2315481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Vocabulary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5" y="3271804"/>
            <a:ext cx="4257707" cy="201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Correct the mistakes.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Put each phrase into the correct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these sentences from Task 1. 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13998" y="1541073"/>
            <a:ext cx="814536" cy="82369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72115" y="2692473"/>
            <a:ext cx="781053" cy="130676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995342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421310" y="1699830"/>
            <a:ext cx="798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An eco-friendly fieldtrip to </a:t>
            </a:r>
            <a:r>
              <a:rPr lang="en-US" sz="2800" b="1" dirty="0" err="1">
                <a:solidFill>
                  <a:srgbClr val="0FB7BD"/>
                </a:solidFill>
              </a:rPr>
              <a:t>Phong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Nha</a:t>
            </a:r>
            <a:r>
              <a:rPr lang="en-US" sz="2800" b="1" dirty="0">
                <a:solidFill>
                  <a:srgbClr val="0FB7BD"/>
                </a:solidFill>
              </a:rPr>
              <a:t> Cave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1B707-677F-6294-8EFF-B1A68FD15AAE}"/>
              </a:ext>
            </a:extLst>
          </p:cNvPr>
          <p:cNvSpPr txBox="1"/>
          <p:nvPr/>
        </p:nvSpPr>
        <p:spPr>
          <a:xfrm>
            <a:off x="534838" y="2212885"/>
            <a:ext cx="114213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Listen, everyone! this year, we’re going on a fieldtrip to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Nha</a:t>
            </a:r>
            <a:r>
              <a:rPr lang="en-US" sz="2400" dirty="0"/>
              <a:t> Cave, a tourist attraction in Quang </a:t>
            </a:r>
            <a:r>
              <a:rPr lang="en-US" sz="2400" dirty="0" err="1"/>
              <a:t>Binh</a:t>
            </a:r>
            <a:r>
              <a:rPr lang="en-US" sz="2400" dirty="0"/>
              <a:t> Province.</a:t>
            </a:r>
          </a:p>
          <a:p>
            <a:r>
              <a:rPr lang="en-US" sz="2400" b="1" dirty="0"/>
              <a:t>Class</a:t>
            </a:r>
            <a:r>
              <a:rPr lang="en-US" sz="2400" dirty="0"/>
              <a:t>: Hooray!</a:t>
            </a:r>
          </a:p>
          <a:p>
            <a:r>
              <a:rPr lang="en-US" sz="2400" b="1" dirty="0"/>
              <a:t>Nam</a:t>
            </a:r>
            <a:r>
              <a:rPr lang="en-US" sz="2400" dirty="0"/>
              <a:t>: I hope I can find some small pieces of stalactites. If I add some to my rock collection, it will be the best at school.</a:t>
            </a:r>
          </a:p>
          <a:p>
            <a:r>
              <a:rPr lang="en-US" sz="2400" b="1" dirty="0"/>
              <a:t>Mai</a:t>
            </a:r>
            <a:r>
              <a:rPr lang="en-US" sz="2400" dirty="0"/>
              <a:t>: I’ll buy a lot of snacks to share. We'll have fun!</a:t>
            </a:r>
          </a:p>
          <a:p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We will have fun, but in a different way. this time, the fieldtrip is going to be eco-friendly.</a:t>
            </a:r>
          </a:p>
          <a:p>
            <a:r>
              <a:rPr lang="en-US" sz="2400" b="1" dirty="0"/>
              <a:t>Nam</a:t>
            </a:r>
            <a:r>
              <a:rPr lang="en-US" sz="2400" dirty="0"/>
              <a:t>: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what’s an eco-friendly fieldtrip?</a:t>
            </a:r>
          </a:p>
          <a:p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Going on an eco-friendly fieldtrip means we’ll enjoy, explore and learn about the place, but in a way that will not damage it. So, Nam, I’m afraid you can’t take any stalactites because it takes hundreds or sometimes thousands of years for them to form.</a:t>
            </a:r>
          </a:p>
        </p:txBody>
      </p:sp>
      <p:pic>
        <p:nvPicPr>
          <p:cNvPr id="2" name="07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05571" y="2665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746747" y="1689665"/>
            <a:ext cx="798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An eco-friendly fieldtrip to </a:t>
            </a:r>
            <a:r>
              <a:rPr lang="en-US" sz="2800" b="1" dirty="0" err="1">
                <a:solidFill>
                  <a:srgbClr val="0FB7BD"/>
                </a:solidFill>
              </a:rPr>
              <a:t>Phong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Nha</a:t>
            </a:r>
            <a:r>
              <a:rPr lang="en-US" sz="2800" b="1" dirty="0">
                <a:solidFill>
                  <a:srgbClr val="0FB7BD"/>
                </a:solidFill>
              </a:rPr>
              <a:t> Cave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1B707-677F-6294-8EFF-B1A68FD15AAE}"/>
              </a:ext>
            </a:extLst>
          </p:cNvPr>
          <p:cNvSpPr txBox="1"/>
          <p:nvPr/>
        </p:nvSpPr>
        <p:spPr>
          <a:xfrm>
            <a:off x="746747" y="2420821"/>
            <a:ext cx="10921917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Nam</a:t>
            </a:r>
            <a:r>
              <a:rPr lang="en-US" sz="2400" dirty="0"/>
              <a:t>: Wow! I didn’t know that. I won’t even touch them, I promise.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But can we bring snacks?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Yes, but if I were you, I wouldn’t bring too many snacks. We don’t want to leave litter behind and damage the environment.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I agree. I’ll also try to bring snacks with less packaging.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that’s a good idea. Let’s hope our fieldtrip will be a fun educational experience for everyone.</a:t>
            </a:r>
          </a:p>
        </p:txBody>
      </p:sp>
    </p:spTree>
    <p:extLst>
      <p:ext uri="{BB962C8B-B14F-4D97-AF65-F5344CB8AC3E}">
        <p14:creationId xmlns:p14="http://schemas.microsoft.com/office/powerpoint/2010/main" val="2334623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020373" y="1057063"/>
            <a:ext cx="10696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conversation again. Then find and correct a mistake in each sentence below.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4865" y="106233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160" y="952503"/>
            <a:ext cx="406918" cy="71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193FF8-C9AB-5017-0DF6-44AEFAD9A681}"/>
              </a:ext>
            </a:extLst>
          </p:cNvPr>
          <p:cNvSpPr txBox="1"/>
          <p:nvPr/>
        </p:nvSpPr>
        <p:spPr>
          <a:xfrm>
            <a:off x="719977" y="1888060"/>
            <a:ext cx="111729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007B83"/>
                </a:solidFill>
                <a:effectLst/>
                <a:latin typeface="UTMAvo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On an eco-friendly fieldtrip, tourists enjoy, explore and damage the environment.</a:t>
            </a:r>
          </a:p>
          <a:p>
            <a:pPr>
              <a:lnSpc>
                <a:spcPct val="150000"/>
              </a:lnSpc>
            </a:pPr>
            <a:b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</a:br>
            <a:endParaRPr lang="en-US" sz="2400" b="0" i="0" dirty="0">
              <a:solidFill>
                <a:srgbClr val="242021"/>
              </a:solidFill>
              <a:effectLst/>
              <a:latin typeface="UTM-Avo"/>
            </a:endParaRPr>
          </a:p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007B83"/>
                </a:solidFill>
                <a:effectLst/>
                <a:latin typeface="UTMAvo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Nam will take pieces of stalactites because they take a long time to form.</a:t>
            </a:r>
          </a:p>
          <a:p>
            <a:pPr>
              <a:lnSpc>
                <a:spcPct val="150000"/>
              </a:lnSpc>
            </a:pPr>
            <a:b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2400" b="1" i="0" dirty="0">
                <a:solidFill>
                  <a:srgbClr val="007B83"/>
                </a:solidFill>
                <a:effectLst/>
                <a:latin typeface="UTMAvo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Mai will bring snacks with a lot of packaging on the trip.</a:t>
            </a:r>
            <a:r>
              <a:rPr lang="en-US" sz="24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966497-5D0E-63AF-BB4B-BEA44462362A}"/>
              </a:ext>
            </a:extLst>
          </p:cNvPr>
          <p:cNvSpPr txBox="1"/>
          <p:nvPr/>
        </p:nvSpPr>
        <p:spPr>
          <a:xfrm>
            <a:off x="908459" y="2997956"/>
            <a:ext cx="102864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b="1" dirty="0">
                <a:solidFill>
                  <a:srgbClr val="00B05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</a:p>
          <a:p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(OR: </a:t>
            </a:r>
            <a:r>
              <a:rPr lang="en-US" sz="2400" b="1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an eco-friendly fieldtrip, tourists enjoy, explore and </a:t>
            </a:r>
            <a:r>
              <a:rPr lang="en-US" sz="2400" b="1" u="sng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en-US" sz="2400" b="1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environment. 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protect/ learn about)</a:t>
            </a:r>
            <a:endParaRPr lang="en-US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2DDD9D-045D-ED21-3A16-87AEC6BDDE02}"/>
              </a:ext>
            </a:extLst>
          </p:cNvPr>
          <p:cNvSpPr txBox="1"/>
          <p:nvPr/>
        </p:nvSpPr>
        <p:spPr>
          <a:xfrm>
            <a:off x="908459" y="4747555"/>
            <a:ext cx="2950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not / won’t</a:t>
            </a:r>
            <a:endParaRPr lang="en-US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F152E-F92B-E710-DF80-5EC4D7B313DD}"/>
              </a:ext>
            </a:extLst>
          </p:cNvPr>
          <p:cNvSpPr txBox="1"/>
          <p:nvPr/>
        </p:nvSpPr>
        <p:spPr>
          <a:xfrm>
            <a:off x="908459" y="5766044"/>
            <a:ext cx="10443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not / won’t (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OR: </a:t>
            </a:r>
            <a:r>
              <a:rPr lang="en-US" sz="2400" b="1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 will bring snacks with </a:t>
            </a:r>
            <a:r>
              <a:rPr lang="en-US" sz="2400" b="1" u="sng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lot of </a:t>
            </a:r>
            <a:r>
              <a:rPr lang="en-US" sz="2400" b="1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packaging on the trip.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less)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77060" y="2068925"/>
            <a:ext cx="594911" cy="32173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788665" y="4274805"/>
            <a:ext cx="594911" cy="32173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653682" y="5371468"/>
            <a:ext cx="594911" cy="32173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527533" y="1121780"/>
            <a:ext cx="9962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Put each phrase into the correct column.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24952-81E0-0080-061B-7D5533C0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009" y="1721742"/>
            <a:ext cx="5112580" cy="1801651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9EBD11-5D73-81AD-FB3D-5FD9FDC61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08843"/>
              </p:ext>
            </p:extLst>
          </p:nvPr>
        </p:nvGraphicFramePr>
        <p:xfrm>
          <a:off x="1690805" y="3869140"/>
          <a:ext cx="9090926" cy="2316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45463">
                  <a:extLst>
                    <a:ext uri="{9D8B030D-6E8A-4147-A177-3AD203B41FA5}">
                      <a16:colId xmlns:a16="http://schemas.microsoft.com/office/drawing/2014/main" val="2666118834"/>
                    </a:ext>
                  </a:extLst>
                </a:gridCol>
                <a:gridCol w="4545463">
                  <a:extLst>
                    <a:ext uri="{9D8B030D-6E8A-4147-A177-3AD203B41FA5}">
                      <a16:colId xmlns:a16="http://schemas.microsoft.com/office/drawing/2014/main" val="3798135779"/>
                    </a:ext>
                  </a:extLst>
                </a:gridCol>
              </a:tblGrid>
              <a:tr h="339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Don’ts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6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62727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03F64D-B8ED-2837-CA4B-72E6B83FC420}"/>
              </a:ext>
            </a:extLst>
          </p:cNvPr>
          <p:cNvSpPr txBox="1"/>
          <p:nvPr/>
        </p:nvSpPr>
        <p:spPr>
          <a:xfrm>
            <a:off x="2516307" y="4598874"/>
            <a:ext cx="2949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explore the place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E0108E-0A58-7AF6-A9B4-2F71058EBB58}"/>
              </a:ext>
            </a:extLst>
          </p:cNvPr>
          <p:cNvSpPr txBox="1"/>
          <p:nvPr/>
        </p:nvSpPr>
        <p:spPr>
          <a:xfrm>
            <a:off x="2230548" y="5419143"/>
            <a:ext cx="3799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learn about the place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01C9BA-7B9A-F7B1-2DC2-1584479CADE4}"/>
              </a:ext>
            </a:extLst>
          </p:cNvPr>
          <p:cNvSpPr txBox="1"/>
          <p:nvPr/>
        </p:nvSpPr>
        <p:spPr>
          <a:xfrm>
            <a:off x="6291430" y="4598874"/>
            <a:ext cx="4323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damage the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B22BE-37FD-7696-D237-1EFC207ABF4F}"/>
              </a:ext>
            </a:extLst>
          </p:cNvPr>
          <p:cNvSpPr txBox="1"/>
          <p:nvPr/>
        </p:nvSpPr>
        <p:spPr>
          <a:xfrm>
            <a:off x="6945108" y="5419143"/>
            <a:ext cx="3016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leave litter behind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92123" y="1100886"/>
            <a:ext cx="8123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Complete these sentences from Task 1. </a:t>
            </a:r>
            <a:endParaRPr lang="x-none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9CE8DB-8F60-D0EE-3A91-188861AF379C}"/>
              </a:ext>
            </a:extLst>
          </p:cNvPr>
          <p:cNvSpPr txBox="1"/>
          <p:nvPr/>
        </p:nvSpPr>
        <p:spPr>
          <a:xfrm>
            <a:off x="937119" y="2091225"/>
            <a:ext cx="107726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007B83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Nam says, ‛If I </a:t>
            </a:r>
            <a:r>
              <a:rPr lang="en-US" sz="3200" b="0" i="0" dirty="0">
                <a:solidFill>
                  <a:srgbClr val="6D6F71"/>
                </a:solidFill>
                <a:effectLst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some to my</a:t>
            </a:r>
            <a:r>
              <a:rPr lang="en-US" sz="3200" dirty="0">
                <a:solidFill>
                  <a:srgbClr val="242021"/>
                </a:solidFill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rock collection, it </a:t>
            </a:r>
            <a:r>
              <a:rPr lang="en-US" sz="3200" b="0" i="0" dirty="0">
                <a:solidFill>
                  <a:srgbClr val="6D6F71"/>
                </a:solidFill>
                <a:effectLst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best at school!’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007B83"/>
                </a:solidFill>
                <a:effectLst/>
              </a:rPr>
              <a:t>2.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Ms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Hoa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says, ‛If I </a:t>
            </a:r>
            <a:r>
              <a:rPr lang="en-US" sz="3200" b="0" i="0" dirty="0">
                <a:solidFill>
                  <a:srgbClr val="6D6F71"/>
                </a:solidFill>
                <a:effectLst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you, I </a:t>
            </a:r>
            <a:r>
              <a:rPr lang="en-US" sz="3200" b="0" i="0" dirty="0">
                <a:solidFill>
                  <a:srgbClr val="6D6F71"/>
                </a:solidFill>
                <a:effectLst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bring too many snacks’.</a:t>
            </a:r>
            <a:r>
              <a:rPr lang="en-US" sz="32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28E3EF-B7D5-EF7C-5D51-884B7338BF7D}"/>
              </a:ext>
            </a:extLst>
          </p:cNvPr>
          <p:cNvSpPr txBox="1"/>
          <p:nvPr/>
        </p:nvSpPr>
        <p:spPr>
          <a:xfrm>
            <a:off x="4373995" y="2270657"/>
            <a:ext cx="12709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3FC0E-C7BE-BD6D-9801-5740A991AC69}"/>
              </a:ext>
            </a:extLst>
          </p:cNvPr>
          <p:cNvSpPr txBox="1"/>
          <p:nvPr/>
        </p:nvSpPr>
        <p:spPr>
          <a:xfrm>
            <a:off x="1439726" y="3005620"/>
            <a:ext cx="2270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583CB-1DE6-4775-2874-CD904EB78EB3}"/>
              </a:ext>
            </a:extLst>
          </p:cNvPr>
          <p:cNvSpPr txBox="1"/>
          <p:nvPr/>
        </p:nvSpPr>
        <p:spPr>
          <a:xfrm>
            <a:off x="4853372" y="3744846"/>
            <a:ext cx="1583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7EC7B5-D12E-F3F9-19CA-2303424BD84B}"/>
              </a:ext>
            </a:extLst>
          </p:cNvPr>
          <p:cNvSpPr txBox="1"/>
          <p:nvPr/>
        </p:nvSpPr>
        <p:spPr>
          <a:xfrm>
            <a:off x="7792759" y="3744846"/>
            <a:ext cx="1987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wouldn’t</a:t>
            </a:r>
            <a:endParaRPr lang="en-US" sz="3200" b="1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30231" y="12133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53167" y="236477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96747" y="399923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169500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5" y="2315481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Vocabulary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5" y="3271804"/>
            <a:ext cx="4257707" cy="201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Correct the mistakes.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Put each phrase into the correct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these sentences from Task 1. 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13998" y="1541073"/>
            <a:ext cx="814536" cy="82369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72115" y="2692473"/>
            <a:ext cx="781053" cy="130676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147480" y="4354338"/>
            <a:ext cx="897187" cy="110920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3167" y="54635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26769" y="5463547"/>
            <a:ext cx="4257707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323104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C22CF-F653-3025-D726-C758D45FE21F}"/>
              </a:ext>
            </a:extLst>
          </p:cNvPr>
          <p:cNvSpPr txBox="1"/>
          <p:nvPr/>
        </p:nvSpPr>
        <p:spPr>
          <a:xfrm>
            <a:off x="1970535" y="2060448"/>
            <a:ext cx="9403898" cy="191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Gain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overview about the topic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vi-VN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 and phrases related to 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9333" y="2207058"/>
            <a:ext cx="96942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Choose a local tourist attraction and find information about it.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Exercises in the workbook </a:t>
            </a:r>
            <a:endParaRPr lang="en-US" sz="28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" panose="02020603050405020304" pitchFamily="18" charset="0"/>
                <a:cs typeface="Times New Roman" panose="02020603050405020304" pitchFamily="18" charset="0"/>
              </a:rPr>
              <a:t>Project preparation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532409" y="4067726"/>
            <a:ext cx="966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An eco-friendly fieldtrip to </a:t>
            </a:r>
            <a:r>
              <a:rPr lang="en-US" sz="4000" b="1" dirty="0" err="1">
                <a:solidFill>
                  <a:srgbClr val="0FB7BD"/>
                </a:solidFill>
              </a:rPr>
              <a:t>Phong</a:t>
            </a:r>
            <a:r>
              <a:rPr lang="en-US" sz="4000" b="1" dirty="0">
                <a:solidFill>
                  <a:srgbClr val="0FB7BD"/>
                </a:solidFill>
              </a:rPr>
              <a:t> </a:t>
            </a:r>
            <a:r>
              <a:rPr lang="en-US" sz="4000" b="1" dirty="0" err="1">
                <a:solidFill>
                  <a:srgbClr val="0FB7BD"/>
                </a:solidFill>
              </a:rPr>
              <a:t>Nha</a:t>
            </a:r>
            <a:r>
              <a:rPr lang="en-US" sz="4000" b="1" dirty="0">
                <a:solidFill>
                  <a:srgbClr val="0FB7BD"/>
                </a:solidFill>
              </a:rPr>
              <a:t> Cave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ECOTOURISM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015834"/>
            <a:ext cx="587763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970535" y="2060448"/>
            <a:ext cx="94038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Gain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overview about the topic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vi-VN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 and phrases related to 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30231" y="12133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53167" y="236477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96747" y="399923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169500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5" y="2315481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Vocabulary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12315" y="3271804"/>
            <a:ext cx="4257707" cy="201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Correct the mistakes.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Put each phrase into the correct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these sentences from Task 1. 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13998" y="1541073"/>
            <a:ext cx="814536" cy="82369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172115" y="2692473"/>
            <a:ext cx="781053" cy="130676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147480" y="4354338"/>
            <a:ext cx="897187" cy="110920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3167" y="54635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26769" y="5463547"/>
            <a:ext cx="4257707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735F8-94BD-4206-FFA8-4682199D16EA}"/>
              </a:ext>
            </a:extLst>
          </p:cNvPr>
          <p:cNvSpPr txBox="1"/>
          <p:nvPr/>
        </p:nvSpPr>
        <p:spPr>
          <a:xfrm>
            <a:off x="927534" y="1540031"/>
            <a:ext cx="4678408" cy="2108299"/>
          </a:xfrm>
          <a:prstGeom prst="cloudCallout">
            <a:avLst/>
          </a:prstGeom>
          <a:ln w="28575">
            <a:solidFill>
              <a:srgbClr val="05A0B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would you like to do this summer vacation?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79392" y="898672"/>
            <a:ext cx="5492706" cy="5854738"/>
            <a:chOff x="5779392" y="898672"/>
            <a:chExt cx="5492706" cy="585473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7A35ABF-D08C-E0C2-6104-867DCB06B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9392" y="898672"/>
              <a:ext cx="5492706" cy="585473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038560" y="5927377"/>
              <a:ext cx="128242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summer challenges</a:t>
              </a:r>
              <a:endParaRPr lang="en-GB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504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30231" y="121337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53167" y="236477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169500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5" y="2315481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Vocabulary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113998" y="1541073"/>
            <a:ext cx="814536" cy="82369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82546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572953" y="160643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F26532"/>
                </a:solidFill>
              </a:rPr>
              <a:t>stalactite</a:t>
            </a:r>
            <a:r>
              <a:rPr lang="en-US" sz="5400" b="1" dirty="0">
                <a:solidFill>
                  <a:srgbClr val="F26532"/>
                </a:solidFill>
              </a:rPr>
              <a:t> </a:t>
            </a:r>
            <a:r>
              <a:rPr lang="x-none" sz="5400" b="1" dirty="0">
                <a:solidFill>
                  <a:srgbClr val="F26532"/>
                </a:solidFill>
              </a:rPr>
              <a:t>(</a:t>
            </a:r>
            <a:r>
              <a:rPr lang="en-GB" sz="5400" b="1" dirty="0">
                <a:solidFill>
                  <a:srgbClr val="F26532"/>
                </a:solidFill>
              </a:rPr>
              <a:t>n</a:t>
            </a:r>
            <a:r>
              <a:rPr lang="x-none" sz="5400" b="1" dirty="0">
                <a:solidFill>
                  <a:srgbClr val="F26532"/>
                </a:solidFill>
              </a:rPr>
              <a:t>)</a:t>
            </a:r>
            <a:endParaRPr lang="en-US" sz="88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815" y="4517821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piece of rock hanging down from the roof of a cave</a:t>
            </a:r>
            <a:endParaRPr lang="x-none" sz="4400" dirty="0"/>
          </a:p>
        </p:txBody>
      </p:sp>
      <p:sp>
        <p:nvSpPr>
          <p:cNvPr id="2" name="Rectangle 1"/>
          <p:cNvSpPr/>
          <p:nvPr/>
        </p:nvSpPr>
        <p:spPr>
          <a:xfrm>
            <a:off x="1846082" y="2800516"/>
            <a:ext cx="2638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05A0B8"/>
                </a:solidFill>
              </a:rPr>
              <a:t>/</a:t>
            </a:r>
            <a:r>
              <a:rPr lang="vi-VN" sz="3200" b="1" dirty="0">
                <a:solidFill>
                  <a:srgbClr val="05A0B8"/>
                </a:solidFill>
              </a:rPr>
              <a:t>ˈstæləktaɪt</a:t>
            </a:r>
            <a:r>
              <a:rPr lang="x-none" sz="3200" b="1" dirty="0">
                <a:solidFill>
                  <a:srgbClr val="05A0B8"/>
                </a:solidFill>
              </a:rPr>
              <a:t>/</a:t>
            </a:r>
            <a:endParaRPr lang="en-US" sz="4400" b="1" dirty="0">
              <a:solidFill>
                <a:srgbClr val="05A0B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638C3B-502F-02F2-A6F8-599B7C4D0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4075"/>
            <a:ext cx="5526355" cy="309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talactite ">
            <a:hlinkClick r:id="" action="ppaction://media"/>
            <a:extLst>
              <a:ext uri="{FF2B5EF4-FFF2-40B4-BE49-F238E27FC236}">
                <a16:creationId xmlns:a16="http://schemas.microsoft.com/office/drawing/2014/main" id="{50E099DD-2115-65E6-E24D-29419FFFB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0717" y="3555794"/>
            <a:ext cx="102358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01089" y="157767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f</a:t>
            </a:r>
            <a:r>
              <a:rPr lang="vi-VN" sz="5400" b="1" dirty="0">
                <a:solidFill>
                  <a:srgbClr val="F26532"/>
                </a:solidFill>
              </a:rPr>
              <a:t>ieldtrip </a:t>
            </a:r>
            <a:r>
              <a:rPr lang="x-none" sz="5400" b="1" dirty="0">
                <a:solidFill>
                  <a:srgbClr val="F26532"/>
                </a:solidFill>
              </a:rPr>
              <a:t>(</a:t>
            </a:r>
            <a:r>
              <a:rPr lang="en-GB" sz="5400" b="1" dirty="0">
                <a:solidFill>
                  <a:srgbClr val="F26532"/>
                </a:solidFill>
              </a:rPr>
              <a:t>n</a:t>
            </a:r>
            <a:r>
              <a:rPr lang="x-none" sz="5400" b="1" dirty="0">
                <a:solidFill>
                  <a:srgbClr val="F26532"/>
                </a:solidFill>
              </a:rPr>
              <a:t>)</a:t>
            </a:r>
            <a:endParaRPr lang="en-US" sz="88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6366" y="4550621"/>
            <a:ext cx="558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a visit made by students to study something away from their school or college</a:t>
            </a:r>
            <a:endParaRPr lang="x-none" sz="6000" dirty="0"/>
          </a:p>
        </p:txBody>
      </p:sp>
      <p:sp>
        <p:nvSpPr>
          <p:cNvPr id="2" name="Rectangle 1"/>
          <p:cNvSpPr/>
          <p:nvPr/>
        </p:nvSpPr>
        <p:spPr>
          <a:xfrm>
            <a:off x="2856961" y="2771761"/>
            <a:ext cx="2273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05A0B8"/>
                </a:solidFill>
              </a:rPr>
              <a:t>/</a:t>
            </a:r>
            <a:r>
              <a:rPr lang="vi-VN" sz="3200" b="1" dirty="0">
                <a:solidFill>
                  <a:srgbClr val="05A0B8"/>
                </a:solidFill>
              </a:rPr>
              <a:t>ˈfiːldˌtrɪp</a:t>
            </a:r>
            <a:r>
              <a:rPr lang="x-none" sz="3200" b="1" dirty="0">
                <a:solidFill>
                  <a:srgbClr val="05A0B8"/>
                </a:solidFill>
              </a:rPr>
              <a:t>/</a:t>
            </a:r>
            <a:endParaRPr lang="en-US" sz="3200" b="1" dirty="0">
              <a:solidFill>
                <a:srgbClr val="05A0B8"/>
              </a:solidFill>
            </a:endParaRPr>
          </a:p>
        </p:txBody>
      </p:sp>
      <p:pic>
        <p:nvPicPr>
          <p:cNvPr id="8" name="Picture 7" descr="Free Field Trip Vectors, 700+ Images in AI, EPS format">
            <a:extLst>
              <a:ext uri="{FF2B5EF4-FFF2-40B4-BE49-F238E27FC236}">
                <a16:creationId xmlns:a16="http://schemas.microsoft.com/office/drawing/2014/main" id="{F6D44074-F5A1-31D8-E3FC-A6AED4D7E6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03" y="1277014"/>
            <a:ext cx="4824737" cy="482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fieldtrip ">
            <a:hlinkClick r:id="" action="ppaction://media"/>
            <a:extLst>
              <a:ext uri="{FF2B5EF4-FFF2-40B4-BE49-F238E27FC236}">
                <a16:creationId xmlns:a16="http://schemas.microsoft.com/office/drawing/2014/main" id="{798E4095-B73E-DE14-9D5F-C13649A2FD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84644" y="3418799"/>
            <a:ext cx="1119116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01089" y="157767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p</a:t>
            </a:r>
            <a:r>
              <a:rPr lang="vi-VN" sz="5400" b="1" dirty="0">
                <a:solidFill>
                  <a:srgbClr val="F26532"/>
                </a:solidFill>
              </a:rPr>
              <a:t>ackaging </a:t>
            </a:r>
            <a:r>
              <a:rPr lang="x-none" sz="5400" b="1" dirty="0">
                <a:solidFill>
                  <a:srgbClr val="F26532"/>
                </a:solidFill>
              </a:rPr>
              <a:t>(</a:t>
            </a:r>
            <a:r>
              <a:rPr lang="en-GB" sz="5400" b="1" dirty="0">
                <a:solidFill>
                  <a:srgbClr val="F26532"/>
                </a:solidFill>
              </a:rPr>
              <a:t>n</a:t>
            </a:r>
            <a:r>
              <a:rPr lang="x-none" sz="5400" b="1" dirty="0">
                <a:solidFill>
                  <a:srgbClr val="F26532"/>
                </a:solidFill>
              </a:rPr>
              <a:t>)</a:t>
            </a:r>
            <a:endParaRPr lang="en-US" sz="88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6366" y="4550621"/>
            <a:ext cx="558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the materials in which objects are wrapped before being sold</a:t>
            </a:r>
            <a:endParaRPr lang="x-none" sz="8000" dirty="0"/>
          </a:p>
        </p:txBody>
      </p:sp>
      <p:sp>
        <p:nvSpPr>
          <p:cNvPr id="2" name="Rectangle 1"/>
          <p:cNvSpPr/>
          <p:nvPr/>
        </p:nvSpPr>
        <p:spPr>
          <a:xfrm>
            <a:off x="2710286" y="2771761"/>
            <a:ext cx="2566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05A0B8"/>
                </a:solidFill>
              </a:rPr>
              <a:t>/</a:t>
            </a:r>
            <a:r>
              <a:rPr lang="vi-VN" sz="3200" b="1" dirty="0">
                <a:solidFill>
                  <a:srgbClr val="05A0B8"/>
                </a:solidFill>
              </a:rPr>
              <a:t>ˈpækɪdʒɪŋ</a:t>
            </a:r>
            <a:r>
              <a:rPr lang="x-none" sz="3200" b="1" dirty="0">
                <a:solidFill>
                  <a:srgbClr val="05A0B8"/>
                </a:solidFill>
              </a:rPr>
              <a:t>/</a:t>
            </a:r>
            <a:endParaRPr lang="en-US" sz="3200" b="1" dirty="0">
              <a:solidFill>
                <a:srgbClr val="05A0B8"/>
              </a:solidFill>
            </a:endParaRPr>
          </a:p>
        </p:txBody>
      </p:sp>
      <p:pic>
        <p:nvPicPr>
          <p:cNvPr id="8" name="Picture 7" descr="Frozen Dry Food Packaging Bags,Frozen Food Packaging Pouches,Food Pouch  Packaging Bag Food - Buy Disposable Food Package,Packaging Bags For  Food,Food Bags Packaging Product on Alibaba.com">
            <a:extLst>
              <a:ext uri="{FF2B5EF4-FFF2-40B4-BE49-F238E27FC236}">
                <a16:creationId xmlns:a16="http://schemas.microsoft.com/office/drawing/2014/main" id="{DC8A3AD5-E4B5-FE2C-5CA8-E6F10517A7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00" y="1855493"/>
            <a:ext cx="4443193" cy="39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ackaging ">
            <a:hlinkClick r:id="" action="ppaction://media"/>
            <a:extLst>
              <a:ext uri="{FF2B5EF4-FFF2-40B4-BE49-F238E27FC236}">
                <a16:creationId xmlns:a16="http://schemas.microsoft.com/office/drawing/2014/main" id="{BF2EFD2C-9405-FE6C-58CA-E31CE3839B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16406" y="3541628"/>
            <a:ext cx="1037230" cy="10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2659</TotalTime>
  <Words>890</Words>
  <PresentationFormat>Widescreen</PresentationFormat>
  <Paragraphs>162</Paragraphs>
  <Slides>20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Myriad Pro</vt:lpstr>
      <vt:lpstr>UTM Facebook K&amp;T</vt:lpstr>
      <vt:lpstr>UTM-Avo</vt:lpstr>
      <vt:lpstr>UTMAvoBold</vt:lpstr>
      <vt:lpstr>Arial</vt:lpstr>
      <vt:lpstr>Bookman Old Style</vt:lpstr>
      <vt:lpstr>Calibri</vt:lpstr>
      <vt:lpstr>Calibri Light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2023-04-11T05:03:02Z</dcterms:modified>
</cp:coreProperties>
</file>