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ai2jIAQUkeMfP8esfW1MhOHPn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C19818-E948-488B-8CA5-1E5FE459F7AB}">
  <a:tblStyle styleId="{3AC19818-E948-488B-8CA5-1E5FE459F7A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8"/>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8"/>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 name="Shape 21"/>
        <p:cNvGrpSpPr/>
        <p:nvPr/>
      </p:nvGrpSpPr>
      <p:grpSpPr>
        <a:xfrm>
          <a:off x="0" y="0"/>
          <a:ext cx="0" cy="0"/>
          <a:chOff x="0" y="0"/>
          <a:chExt cx="0" cy="0"/>
        </a:xfrm>
      </p:grpSpPr>
      <p:sp>
        <p:nvSpPr>
          <p:cNvPr id="22" name="Google Shape;22;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9"/>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 name="Google Shape;24;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 name="Google Shape;25;p3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4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 name="Shape 32"/>
        <p:cNvGrpSpPr/>
        <p:nvPr/>
      </p:nvGrpSpPr>
      <p:grpSpPr>
        <a:xfrm>
          <a:off x="0" y="0"/>
          <a:ext cx="0" cy="0"/>
          <a:chOff x="0" y="0"/>
          <a:chExt cx="0" cy="0"/>
        </a:xfrm>
      </p:grpSpPr>
      <p:sp>
        <p:nvSpPr>
          <p:cNvPr id="33" name="Google Shape;33;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 name="Google Shape;35;p4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42"/>
          <p:cNvSpPr txBox="1"/>
          <p:nvPr>
            <p:ph type="title"/>
          </p:nvPr>
        </p:nvSpPr>
        <p:spPr>
          <a:xfrm>
            <a:off x="831851" y="17097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2"/>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4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4"/>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4"/>
          <p:cNvSpPr txBox="1"/>
          <p:nvPr>
            <p:ph idx="2" type="body"/>
          </p:nvPr>
        </p:nvSpPr>
        <p:spPr>
          <a:xfrm>
            <a:off x="839789" y="2505076"/>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4"/>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4"/>
          <p:cNvSpPr txBox="1"/>
          <p:nvPr>
            <p:ph idx="4" type="body"/>
          </p:nvPr>
        </p:nvSpPr>
        <p:spPr>
          <a:xfrm>
            <a:off x="6172201" y="2505076"/>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6"/>
          <p:cNvSpPr/>
          <p:nvPr>
            <p:ph idx="2" type="pic"/>
          </p:nvPr>
        </p:nvSpPr>
        <p:spPr>
          <a:xfrm>
            <a:off x="5183188" y="987426"/>
            <a:ext cx="6172200" cy="4873625"/>
          </a:xfrm>
          <a:prstGeom prst="rect">
            <a:avLst/>
          </a:prstGeom>
          <a:noFill/>
          <a:ln>
            <a:noFill/>
          </a:ln>
        </p:spPr>
      </p:sp>
      <p:sp>
        <p:nvSpPr>
          <p:cNvPr id="68" name="Google Shape;68;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jpg"/><Relationship Id="rId4" Type="http://schemas.openxmlformats.org/officeDocument/2006/relationships/image" Target="../media/image18.png"/><Relationship Id="rId5" Type="http://schemas.openxmlformats.org/officeDocument/2006/relationships/image" Target="../media/image35.jpg"/><Relationship Id="rId6" Type="http://schemas.openxmlformats.org/officeDocument/2006/relationships/image" Target="../media/image45.jpg"/><Relationship Id="rId7"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about:blan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27.png"/><Relationship Id="rId5"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jpg"/><Relationship Id="rId4" Type="http://schemas.openxmlformats.org/officeDocument/2006/relationships/image" Target="../media/image33.png"/><Relationship Id="rId5" Type="http://schemas.openxmlformats.org/officeDocument/2006/relationships/image" Target="../media/image49.jpg"/><Relationship Id="rId6" Type="http://schemas.openxmlformats.org/officeDocument/2006/relationships/image" Target="../media/image46.jpg"/><Relationship Id="rId7"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jpg"/><Relationship Id="rId4" Type="http://schemas.openxmlformats.org/officeDocument/2006/relationships/image" Target="../media/image54.jpg"/><Relationship Id="rId5" Type="http://schemas.openxmlformats.org/officeDocument/2006/relationships/image" Target="../media/image48.jpg"/><Relationship Id="rId6"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jpg"/><Relationship Id="rId4" Type="http://schemas.openxmlformats.org/officeDocument/2006/relationships/image" Target="../media/image51.jpg"/><Relationship Id="rId5" Type="http://schemas.openxmlformats.org/officeDocument/2006/relationships/image" Target="../media/image50.jpg"/><Relationship Id="rId6"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87469" l="0" r="3240" t="0"/>
          <a:stretch/>
        </p:blipFill>
        <p:spPr>
          <a:xfrm>
            <a:off x="290700" y="49911"/>
            <a:ext cx="11901299" cy="1073424"/>
          </a:xfrm>
          <a:prstGeom prst="rect">
            <a:avLst/>
          </a:prstGeom>
          <a:noFill/>
          <a:ln>
            <a:noFill/>
          </a:ln>
        </p:spPr>
      </p:pic>
      <p:sp>
        <p:nvSpPr>
          <p:cNvPr id="90" name="Google Shape;90;p1"/>
          <p:cNvSpPr txBox="1"/>
          <p:nvPr/>
        </p:nvSpPr>
        <p:spPr>
          <a:xfrm>
            <a:off x="8786191" y="336605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1582415" y="2258056"/>
            <a:ext cx="3646838"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rgbClr val="002060"/>
                </a:solidFill>
                <a:latin typeface="Calibri"/>
                <a:ea typeface="Calibri"/>
                <a:cs typeface="Calibri"/>
                <a:sym typeface="Calibri"/>
              </a:rPr>
              <a:t>GIỚI THIỆU SÁCH</a:t>
            </a:r>
            <a:endParaRPr/>
          </a:p>
        </p:txBody>
      </p:sp>
      <p:pic>
        <p:nvPicPr>
          <p:cNvPr id="92" name="Google Shape;92;p1"/>
          <p:cNvPicPr preferRelativeResize="0"/>
          <p:nvPr/>
        </p:nvPicPr>
        <p:blipFill rotWithShape="1">
          <a:blip r:embed="rId4">
            <a:alphaModFix/>
          </a:blip>
          <a:srcRect b="0" l="0" r="0" t="0"/>
          <a:stretch/>
        </p:blipFill>
        <p:spPr>
          <a:xfrm>
            <a:off x="5744578" y="1255923"/>
            <a:ext cx="3855836" cy="5289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BÀI VÍ DỤ </a:t>
            </a:r>
            <a:endParaRPr b="1" sz="3600">
              <a:solidFill>
                <a:schemeClr val="lt1"/>
              </a:solidFill>
              <a:latin typeface="Federo"/>
              <a:ea typeface="Federo"/>
              <a:cs typeface="Federo"/>
              <a:sym typeface="Federo"/>
            </a:endParaRPr>
          </a:p>
        </p:txBody>
      </p:sp>
      <p:pic>
        <p:nvPicPr>
          <p:cNvPr id="197" name="Google Shape;197;p10"/>
          <p:cNvPicPr preferRelativeResize="0"/>
          <p:nvPr/>
        </p:nvPicPr>
        <p:blipFill rotWithShape="1">
          <a:blip r:embed="rId3">
            <a:alphaModFix/>
          </a:blip>
          <a:srcRect b="0" l="0" r="0" t="0"/>
          <a:stretch/>
        </p:blipFill>
        <p:spPr>
          <a:xfrm>
            <a:off x="1823308" y="992175"/>
            <a:ext cx="8545384" cy="57446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1"/>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BÀI VÍ DỤ </a:t>
            </a:r>
            <a:endParaRPr b="1" sz="3600">
              <a:solidFill>
                <a:schemeClr val="lt1"/>
              </a:solidFill>
              <a:latin typeface="Federo"/>
              <a:ea typeface="Federo"/>
              <a:cs typeface="Federo"/>
              <a:sym typeface="Federo"/>
            </a:endParaRPr>
          </a:p>
        </p:txBody>
      </p:sp>
      <p:pic>
        <p:nvPicPr>
          <p:cNvPr id="203" name="Google Shape;203;p11"/>
          <p:cNvPicPr preferRelativeResize="0"/>
          <p:nvPr/>
        </p:nvPicPr>
        <p:blipFill rotWithShape="1">
          <a:blip r:embed="rId3">
            <a:alphaModFix/>
          </a:blip>
          <a:srcRect b="0" l="0" r="0" t="0"/>
          <a:stretch/>
        </p:blipFill>
        <p:spPr>
          <a:xfrm>
            <a:off x="1615198" y="867444"/>
            <a:ext cx="8729641" cy="59491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2"/>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BÀI VÍ DỤ </a:t>
            </a:r>
            <a:endParaRPr b="1" sz="3600">
              <a:solidFill>
                <a:schemeClr val="lt1"/>
              </a:solidFill>
              <a:latin typeface="Federo"/>
              <a:ea typeface="Federo"/>
              <a:cs typeface="Federo"/>
              <a:sym typeface="Federo"/>
            </a:endParaRPr>
          </a:p>
        </p:txBody>
      </p:sp>
      <p:pic>
        <p:nvPicPr>
          <p:cNvPr id="209" name="Google Shape;209;p12"/>
          <p:cNvPicPr preferRelativeResize="0"/>
          <p:nvPr/>
        </p:nvPicPr>
        <p:blipFill rotWithShape="1">
          <a:blip r:embed="rId3">
            <a:alphaModFix/>
          </a:blip>
          <a:srcRect b="0" l="0" r="0" t="0"/>
          <a:stretch/>
        </p:blipFill>
        <p:spPr>
          <a:xfrm>
            <a:off x="1410319" y="870738"/>
            <a:ext cx="8912486" cy="59872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3"/>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16" name="Google Shape;216;p13"/>
          <p:cNvPicPr preferRelativeResize="0"/>
          <p:nvPr/>
        </p:nvPicPr>
        <p:blipFill rotWithShape="1">
          <a:blip r:embed="rId3">
            <a:alphaModFix/>
          </a:blip>
          <a:srcRect b="0" l="0" r="0" t="0"/>
          <a:stretch/>
        </p:blipFill>
        <p:spPr>
          <a:xfrm>
            <a:off x="361149" y="890233"/>
            <a:ext cx="11469701" cy="50775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23" name="Google Shape;223;p14"/>
          <p:cNvPicPr preferRelativeResize="0"/>
          <p:nvPr/>
        </p:nvPicPr>
        <p:blipFill rotWithShape="1">
          <a:blip r:embed="rId3">
            <a:alphaModFix/>
          </a:blip>
          <a:srcRect b="0" l="0" r="0" t="0"/>
          <a:stretch/>
        </p:blipFill>
        <p:spPr>
          <a:xfrm>
            <a:off x="432954" y="836296"/>
            <a:ext cx="9944935" cy="60217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30" name="Google Shape;230;p15"/>
          <p:cNvPicPr preferRelativeResize="0"/>
          <p:nvPr/>
        </p:nvPicPr>
        <p:blipFill rotWithShape="1">
          <a:blip r:embed="rId3">
            <a:alphaModFix/>
          </a:blip>
          <a:srcRect b="0" l="0" r="0" t="0"/>
          <a:stretch/>
        </p:blipFill>
        <p:spPr>
          <a:xfrm>
            <a:off x="818589" y="861586"/>
            <a:ext cx="9228794" cy="59964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37" name="Google Shape;237;p16"/>
          <p:cNvPicPr preferRelativeResize="0"/>
          <p:nvPr/>
        </p:nvPicPr>
        <p:blipFill rotWithShape="1">
          <a:blip r:embed="rId3">
            <a:alphaModFix/>
          </a:blip>
          <a:srcRect b="0" l="0" r="0" t="0"/>
          <a:stretch/>
        </p:blipFill>
        <p:spPr>
          <a:xfrm>
            <a:off x="791005" y="867816"/>
            <a:ext cx="9267395" cy="59901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44" name="Google Shape;244;p17"/>
          <p:cNvPicPr preferRelativeResize="0"/>
          <p:nvPr/>
        </p:nvPicPr>
        <p:blipFill rotWithShape="1">
          <a:blip r:embed="rId3">
            <a:alphaModFix/>
          </a:blip>
          <a:srcRect b="0" l="0" r="0" t="0"/>
          <a:stretch/>
        </p:blipFill>
        <p:spPr>
          <a:xfrm>
            <a:off x="715245" y="847710"/>
            <a:ext cx="9431290" cy="60102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51" name="Google Shape;251;p18"/>
          <p:cNvPicPr preferRelativeResize="0"/>
          <p:nvPr/>
        </p:nvPicPr>
        <p:blipFill rotWithShape="1">
          <a:blip r:embed="rId3">
            <a:alphaModFix/>
          </a:blip>
          <a:srcRect b="0" l="0" r="0" t="0"/>
          <a:stretch/>
        </p:blipFill>
        <p:spPr>
          <a:xfrm>
            <a:off x="617797" y="852252"/>
            <a:ext cx="9594839" cy="60057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9"/>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58" name="Google Shape;258;p19"/>
          <p:cNvPicPr preferRelativeResize="0"/>
          <p:nvPr/>
        </p:nvPicPr>
        <p:blipFill rotWithShape="1">
          <a:blip r:embed="rId3">
            <a:alphaModFix/>
          </a:blip>
          <a:srcRect b="0" l="0" r="0" t="0"/>
          <a:stretch/>
        </p:blipFill>
        <p:spPr>
          <a:xfrm>
            <a:off x="856277" y="850330"/>
            <a:ext cx="9180089" cy="60076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2"/>
          <p:cNvGrpSpPr/>
          <p:nvPr/>
        </p:nvGrpSpPr>
        <p:grpSpPr>
          <a:xfrm>
            <a:off x="781877" y="106017"/>
            <a:ext cx="5300870" cy="6754154"/>
            <a:chOff x="3937000" y="371060"/>
            <a:chExt cx="4302102" cy="6860205"/>
          </a:xfrm>
        </p:grpSpPr>
        <p:pic>
          <p:nvPicPr>
            <p:cNvPr id="98" name="Google Shape;98;p2"/>
            <p:cNvPicPr preferRelativeResize="0"/>
            <p:nvPr/>
          </p:nvPicPr>
          <p:blipFill rotWithShape="1">
            <a:blip r:embed="rId3">
              <a:alphaModFix/>
            </a:blip>
            <a:srcRect b="0" l="0" r="0" t="0"/>
            <a:stretch/>
          </p:blipFill>
          <p:spPr>
            <a:xfrm>
              <a:off x="3937000" y="371060"/>
              <a:ext cx="4302102" cy="6858000"/>
            </a:xfrm>
            <a:prstGeom prst="rect">
              <a:avLst/>
            </a:prstGeom>
            <a:noFill/>
            <a:ln>
              <a:noFill/>
            </a:ln>
          </p:spPr>
        </p:pic>
        <p:pic>
          <p:nvPicPr>
            <p:cNvPr id="99" name="Google Shape;99;p2"/>
            <p:cNvPicPr preferRelativeResize="0"/>
            <p:nvPr/>
          </p:nvPicPr>
          <p:blipFill rotWithShape="1">
            <a:blip r:embed="rId4">
              <a:alphaModFix/>
            </a:blip>
            <a:srcRect b="0" l="0" r="0" t="0"/>
            <a:stretch/>
          </p:blipFill>
          <p:spPr>
            <a:xfrm rot="-571038">
              <a:off x="5407180" y="5269654"/>
              <a:ext cx="1433696" cy="1855856"/>
            </a:xfrm>
            <a:prstGeom prst="rect">
              <a:avLst/>
            </a:prstGeom>
            <a:noFill/>
            <a:ln>
              <a:noFill/>
            </a:ln>
          </p:spPr>
        </p:pic>
      </p:grpSp>
      <p:sp>
        <p:nvSpPr>
          <p:cNvPr id="100" name="Google Shape;100;p2"/>
          <p:cNvSpPr/>
          <p:nvPr/>
        </p:nvSpPr>
        <p:spPr>
          <a:xfrm>
            <a:off x="6281528" y="1958391"/>
            <a:ext cx="5155098"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rgbClr val="002060"/>
                </a:solidFill>
                <a:latin typeface="Calibri"/>
                <a:ea typeface="Calibri"/>
                <a:cs typeface="Calibri"/>
                <a:sym typeface="Calibri"/>
              </a:rPr>
              <a:t>Cuốn sách Bài học STEM 4 là một trong năm cuốn sách của bộ sách:</a:t>
            </a:r>
            <a:endParaRPr/>
          </a:p>
          <a:p>
            <a:pPr indent="0" lvl="0" marL="0" marR="0" rtl="0" algn="ctr">
              <a:spcBef>
                <a:spcPts val="0"/>
              </a:spcBef>
              <a:spcAft>
                <a:spcPts val="0"/>
              </a:spcAft>
              <a:buNone/>
            </a:pPr>
            <a:r>
              <a:t/>
            </a:r>
            <a:endParaRPr sz="2200">
              <a:solidFill>
                <a:srgbClr val="002060"/>
              </a:solidFill>
              <a:latin typeface="Calibri"/>
              <a:ea typeface="Calibri"/>
              <a:cs typeface="Calibri"/>
              <a:sym typeface="Calibri"/>
            </a:endParaRPr>
          </a:p>
          <a:p>
            <a:pPr indent="0" lvl="0" marL="0" marR="0" rtl="0" algn="ctr">
              <a:spcBef>
                <a:spcPts val="0"/>
              </a:spcBef>
              <a:spcAft>
                <a:spcPts val="0"/>
              </a:spcAft>
              <a:buNone/>
            </a:pPr>
            <a:r>
              <a:rPr b="1" lang="en-US" sz="2200">
                <a:solidFill>
                  <a:srgbClr val="FF0000"/>
                </a:solidFill>
                <a:latin typeface="Calibri"/>
                <a:ea typeface="Calibri"/>
                <a:cs typeface="Calibri"/>
                <a:sym typeface="Calibri"/>
              </a:rPr>
              <a:t>BÀI HỌC STEM LỚP 1, 2, 3, 4, 5 </a:t>
            </a:r>
            <a:endParaRPr b="1" sz="2200" cap="none">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0"/>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65" name="Google Shape;265;p20"/>
          <p:cNvPicPr preferRelativeResize="0"/>
          <p:nvPr/>
        </p:nvPicPr>
        <p:blipFill rotWithShape="1">
          <a:blip r:embed="rId3">
            <a:alphaModFix/>
          </a:blip>
          <a:srcRect b="0" l="0" r="0" t="0"/>
          <a:stretch/>
        </p:blipFill>
        <p:spPr>
          <a:xfrm>
            <a:off x="779721" y="856426"/>
            <a:ext cx="9304764" cy="60015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1"/>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72" name="Google Shape;272;p21"/>
          <p:cNvPicPr preferRelativeResize="0"/>
          <p:nvPr/>
        </p:nvPicPr>
        <p:blipFill rotWithShape="1">
          <a:blip r:embed="rId3">
            <a:alphaModFix/>
          </a:blip>
          <a:srcRect b="0" l="0" r="0" t="0"/>
          <a:stretch/>
        </p:blipFill>
        <p:spPr>
          <a:xfrm>
            <a:off x="831760" y="855162"/>
            <a:ext cx="9215623" cy="60028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2"/>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79" name="Google Shape;279;p22"/>
          <p:cNvPicPr preferRelativeResize="0"/>
          <p:nvPr/>
        </p:nvPicPr>
        <p:blipFill rotWithShape="1">
          <a:blip r:embed="rId3">
            <a:alphaModFix/>
          </a:blip>
          <a:srcRect b="0" l="0" r="0" t="0"/>
          <a:stretch/>
        </p:blipFill>
        <p:spPr>
          <a:xfrm>
            <a:off x="815868" y="856426"/>
            <a:ext cx="9241497" cy="60015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86" name="Google Shape;286;p23"/>
          <p:cNvPicPr preferRelativeResize="0"/>
          <p:nvPr/>
        </p:nvPicPr>
        <p:blipFill rotWithShape="1">
          <a:blip r:embed="rId3">
            <a:alphaModFix/>
          </a:blip>
          <a:srcRect b="0" l="0" r="0" t="0"/>
          <a:stretch/>
        </p:blipFill>
        <p:spPr>
          <a:xfrm>
            <a:off x="710137" y="856426"/>
            <a:ext cx="9426554" cy="60015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4"/>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293" name="Google Shape;293;p24"/>
          <p:cNvPicPr preferRelativeResize="0"/>
          <p:nvPr/>
        </p:nvPicPr>
        <p:blipFill rotWithShape="1">
          <a:blip r:embed="rId3">
            <a:alphaModFix/>
          </a:blip>
          <a:srcRect b="0" l="0" r="0" t="0"/>
          <a:stretch/>
        </p:blipFill>
        <p:spPr>
          <a:xfrm>
            <a:off x="789004" y="854544"/>
            <a:ext cx="9291430" cy="6003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00" name="Google Shape;300;p25"/>
          <p:cNvPicPr preferRelativeResize="0"/>
          <p:nvPr/>
        </p:nvPicPr>
        <p:blipFill rotWithShape="1">
          <a:blip r:embed="rId3">
            <a:alphaModFix/>
          </a:blip>
          <a:srcRect b="0" l="0" r="0" t="0"/>
          <a:stretch/>
        </p:blipFill>
        <p:spPr>
          <a:xfrm>
            <a:off x="672765" y="847032"/>
            <a:ext cx="9506821" cy="60109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07" name="Google Shape;307;p26"/>
          <p:cNvPicPr preferRelativeResize="0"/>
          <p:nvPr/>
        </p:nvPicPr>
        <p:blipFill rotWithShape="1">
          <a:blip r:embed="rId3">
            <a:alphaModFix/>
          </a:blip>
          <a:srcRect b="0" l="0" r="0" t="0"/>
          <a:stretch/>
        </p:blipFill>
        <p:spPr>
          <a:xfrm>
            <a:off x="858585" y="856426"/>
            <a:ext cx="9166733" cy="60015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HƯỚNG DẪN XÂY DỰNG KẾ HOẠCH THỰC HIỆN</a:t>
            </a:r>
            <a:endParaRPr b="1" sz="3600">
              <a:solidFill>
                <a:schemeClr val="lt1"/>
              </a:solidFill>
              <a:latin typeface="Federo"/>
              <a:ea typeface="Federo"/>
              <a:cs typeface="Federo"/>
              <a:sym typeface="Federo"/>
            </a:endParaRPr>
          </a:p>
        </p:txBody>
      </p:sp>
      <p:pic>
        <p:nvPicPr>
          <p:cNvPr id="314" name="Google Shape;314;p27"/>
          <p:cNvPicPr preferRelativeResize="0"/>
          <p:nvPr/>
        </p:nvPicPr>
        <p:blipFill rotWithShape="1">
          <a:blip r:embed="rId3">
            <a:alphaModFix/>
          </a:blip>
          <a:srcRect b="0" l="0" r="0" t="0"/>
          <a:stretch/>
        </p:blipFill>
        <p:spPr>
          <a:xfrm>
            <a:off x="466847" y="856427"/>
            <a:ext cx="11178158" cy="55704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txBox="1"/>
          <p:nvPr>
            <p:ph type="title"/>
          </p:nvPr>
        </p:nvSpPr>
        <p:spPr>
          <a:xfrm>
            <a:off x="0" y="0"/>
            <a:ext cx="12192000" cy="1382448"/>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BỘ SÁCH BÀI HỌC STEM</a:t>
            </a:r>
            <a:endParaRPr b="1" sz="3600">
              <a:solidFill>
                <a:schemeClr val="lt1"/>
              </a:solidFill>
              <a:latin typeface="Federo"/>
              <a:ea typeface="Federo"/>
              <a:cs typeface="Federo"/>
              <a:sym typeface="Federo"/>
            </a:endParaRPr>
          </a:p>
        </p:txBody>
      </p:sp>
      <p:grpSp>
        <p:nvGrpSpPr>
          <p:cNvPr id="321" name="Google Shape;321;p28"/>
          <p:cNvGrpSpPr/>
          <p:nvPr/>
        </p:nvGrpSpPr>
        <p:grpSpPr>
          <a:xfrm>
            <a:off x="2374835" y="1477239"/>
            <a:ext cx="7804554" cy="5414267"/>
            <a:chOff x="1217479" y="2199"/>
            <a:chExt cx="7804554" cy="5414267"/>
          </a:xfrm>
        </p:grpSpPr>
        <p:sp>
          <p:nvSpPr>
            <p:cNvPr id="322" name="Google Shape;322;p28"/>
            <p:cNvSpPr/>
            <p:nvPr/>
          </p:nvSpPr>
          <p:spPr>
            <a:xfrm>
              <a:off x="1217479" y="2199"/>
              <a:ext cx="2438859" cy="1680373"/>
            </a:xfrm>
            <a:prstGeom prst="roundRect">
              <a:avLst>
                <a:gd fmla="val 16667" name="adj"/>
              </a:avLst>
            </a:prstGeom>
            <a:blipFill rotWithShape="1">
              <a:blip r:embed="rId3">
                <a:alphaModFix/>
              </a:blip>
              <a:stretch>
                <a:fillRect b="0" l="-22999" r="-22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a:off x="1217479"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txBox="1"/>
            <p:nvPr/>
          </p:nvSpPr>
          <p:spPr>
            <a:xfrm>
              <a:off x="1217479"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17 bài / năm học</a:t>
              </a:r>
              <a:endParaRPr/>
            </a:p>
          </p:txBody>
        </p:sp>
        <p:sp>
          <p:nvSpPr>
            <p:cNvPr id="325" name="Google Shape;325;p28"/>
            <p:cNvSpPr/>
            <p:nvPr/>
          </p:nvSpPr>
          <p:spPr>
            <a:xfrm>
              <a:off x="3900326" y="2199"/>
              <a:ext cx="2438859" cy="1680373"/>
            </a:xfrm>
            <a:prstGeom prst="roundRect">
              <a:avLst>
                <a:gd fmla="val 16667" name="adj"/>
              </a:avLst>
            </a:prstGeom>
            <a:blipFill rotWithShape="1">
              <a:blip r:embed="rId4">
                <a:alphaModFix/>
              </a:blip>
              <a:stretch>
                <a:fillRect b="0" l="-1998" r="-1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p:nvPr/>
          </p:nvSpPr>
          <p:spPr>
            <a:xfrm>
              <a:off x="3900326"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txBox="1"/>
            <p:nvPr/>
          </p:nvSpPr>
          <p:spPr>
            <a:xfrm>
              <a:off x="3900326"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Mỗi bài 2 tiết</a:t>
              </a:r>
              <a:endParaRPr/>
            </a:p>
          </p:txBody>
        </p:sp>
        <p:sp>
          <p:nvSpPr>
            <p:cNvPr id="328" name="Google Shape;328;p28"/>
            <p:cNvSpPr/>
            <p:nvPr/>
          </p:nvSpPr>
          <p:spPr>
            <a:xfrm>
              <a:off x="6583174" y="2199"/>
              <a:ext cx="2438859" cy="1680373"/>
            </a:xfrm>
            <a:prstGeom prst="roundRect">
              <a:avLst>
                <a:gd fmla="val 16667" name="adj"/>
              </a:avLst>
            </a:prstGeom>
            <a:blipFill rotWithShape="1">
              <a:blip r:embed="rId5">
                <a:alphaModFix/>
              </a:blip>
              <a:stretch>
                <a:fillRect b="0" l="-3999" r="-3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6583174" y="1682573"/>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txBox="1"/>
            <p:nvPr/>
          </p:nvSpPr>
          <p:spPr>
            <a:xfrm>
              <a:off x="6583174" y="1682573"/>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Sản phẩm đa dạng</a:t>
              </a:r>
              <a:endParaRPr/>
            </a:p>
          </p:txBody>
        </p:sp>
        <p:sp>
          <p:nvSpPr>
            <p:cNvPr id="331" name="Google Shape;331;p28"/>
            <p:cNvSpPr/>
            <p:nvPr/>
          </p:nvSpPr>
          <p:spPr>
            <a:xfrm>
              <a:off x="2558903" y="2831276"/>
              <a:ext cx="2438859" cy="1680373"/>
            </a:xfrm>
            <a:prstGeom prst="roundRect">
              <a:avLst>
                <a:gd fmla="val 16667" name="adj"/>
              </a:avLst>
            </a:prstGeom>
            <a:blipFill rotWithShape="1">
              <a:blip r:embed="rId6">
                <a:alphaModFix/>
              </a:blip>
              <a:stretch>
                <a:fillRect b="-3999" l="0" r="0" t="-3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2558903" y="4511650"/>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txBox="1"/>
            <p:nvPr/>
          </p:nvSpPr>
          <p:spPr>
            <a:xfrm>
              <a:off x="2558903" y="4511650"/>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Quy trình thống nhất</a:t>
              </a:r>
              <a:endParaRPr/>
            </a:p>
          </p:txBody>
        </p:sp>
        <p:sp>
          <p:nvSpPr>
            <p:cNvPr id="334" name="Google Shape;334;p28"/>
            <p:cNvSpPr/>
            <p:nvPr/>
          </p:nvSpPr>
          <p:spPr>
            <a:xfrm>
              <a:off x="5241750" y="2831276"/>
              <a:ext cx="2438859" cy="1680373"/>
            </a:xfrm>
            <a:prstGeom prst="roundRect">
              <a:avLst>
                <a:gd fmla="val 16667" name="adj"/>
              </a:avLst>
            </a:prstGeom>
            <a:blipFill rotWithShape="1">
              <a:blip r:embed="rId7">
                <a:alphaModFix/>
              </a:blip>
              <a:stretch>
                <a:fillRect b="-9999" l="0" r="0" t="-9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5241750" y="4511650"/>
              <a:ext cx="2438859" cy="904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8"/>
            <p:cNvSpPr txBox="1"/>
            <p:nvPr/>
          </p:nvSpPr>
          <p:spPr>
            <a:xfrm>
              <a:off x="5241750" y="4511650"/>
              <a:ext cx="2438859" cy="904816"/>
            </a:xfrm>
            <a:prstGeom prst="rect">
              <a:avLst/>
            </a:prstGeom>
            <a:noFill/>
            <a:ln>
              <a:noFill/>
            </a:ln>
          </p:spPr>
          <p:txBody>
            <a:bodyPr anchorCtr="0" anchor="t" bIns="0"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Địa chỉ dạy học cụ thể, rõ ràng</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9"/>
          <p:cNvSpPr txBox="1"/>
          <p:nvPr/>
        </p:nvSpPr>
        <p:spPr>
          <a:xfrm>
            <a:off x="1251115" y="118655"/>
            <a:ext cx="10628231"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3200">
                <a:solidFill>
                  <a:srgbClr val="1E4E79"/>
                </a:solidFill>
                <a:latin typeface="Arial"/>
                <a:ea typeface="Arial"/>
                <a:cs typeface="Arial"/>
                <a:sym typeface="Arial"/>
              </a:rPr>
              <a:t>HỆ SINH THÁI TÀI NGUYÊN PHỤC VỤ BÀI HỌC STEM</a:t>
            </a:r>
            <a:endParaRPr/>
          </a:p>
        </p:txBody>
      </p:sp>
      <p:sp>
        <p:nvSpPr>
          <p:cNvPr id="342" name="Google Shape;342;p29"/>
          <p:cNvSpPr/>
          <p:nvPr/>
        </p:nvSpPr>
        <p:spPr>
          <a:xfrm>
            <a:off x="98995" y="852487"/>
            <a:ext cx="3549596" cy="1736283"/>
          </a:xfrm>
          <a:custGeom>
            <a:rect b="b" l="l" r="r" t="t"/>
            <a:pathLst>
              <a:path extrusionOk="0" h="1164664" w="2338397">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29"/>
          <p:cNvSpPr/>
          <p:nvPr/>
        </p:nvSpPr>
        <p:spPr>
          <a:xfrm>
            <a:off x="4200617" y="1953770"/>
            <a:ext cx="3586162" cy="1614487"/>
          </a:xfrm>
          <a:custGeom>
            <a:rect b="b" l="l" r="r" t="t"/>
            <a:pathLst>
              <a:path extrusionOk="0" h="1285704" w="3008161">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29"/>
          <p:cNvSpPr/>
          <p:nvPr/>
        </p:nvSpPr>
        <p:spPr>
          <a:xfrm>
            <a:off x="98995" y="2982592"/>
            <a:ext cx="3489473" cy="2307042"/>
          </a:xfrm>
          <a:custGeom>
            <a:rect b="b" l="l" r="r" t="t"/>
            <a:pathLst>
              <a:path extrusionOk="0" h="1359584" w="2679088">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29"/>
          <p:cNvSpPr/>
          <p:nvPr/>
        </p:nvSpPr>
        <p:spPr>
          <a:xfrm>
            <a:off x="3943509" y="4280850"/>
            <a:ext cx="3374453" cy="1904623"/>
          </a:xfrm>
          <a:custGeom>
            <a:rect b="b" l="l" r="r" t="t"/>
            <a:pathLst>
              <a:path extrusionOk="0" h="1319019" w="2565854">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002060"/>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6" name="Google Shape;346;p29"/>
          <p:cNvGrpSpPr/>
          <p:nvPr/>
        </p:nvGrpSpPr>
        <p:grpSpPr>
          <a:xfrm>
            <a:off x="3695700" y="1774382"/>
            <a:ext cx="369888" cy="647700"/>
            <a:chOff x="2057400" y="2332412"/>
            <a:chExt cx="324766" cy="568896"/>
          </a:xfrm>
        </p:grpSpPr>
        <p:sp>
          <p:nvSpPr>
            <p:cNvPr id="347" name="Google Shape;347;p29"/>
            <p:cNvSpPr/>
            <p:nvPr/>
          </p:nvSpPr>
          <p:spPr>
            <a:xfrm>
              <a:off x="2057400" y="2743747"/>
              <a:ext cx="157505" cy="157561"/>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29"/>
            <p:cNvSpPr/>
            <p:nvPr/>
          </p:nvSpPr>
          <p:spPr>
            <a:xfrm>
              <a:off x="2214905" y="2562481"/>
              <a:ext cx="158898" cy="157561"/>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29"/>
            <p:cNvSpPr/>
            <p:nvPr/>
          </p:nvSpPr>
          <p:spPr>
            <a:xfrm>
              <a:off x="2224661" y="2332412"/>
              <a:ext cx="157505" cy="157562"/>
            </a:xfrm>
            <a:prstGeom prst="ellipse">
              <a:avLst/>
            </a:prstGeom>
            <a:solidFill>
              <a:schemeClr val="accent1"/>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0" name="Google Shape;350;p29"/>
          <p:cNvGrpSpPr/>
          <p:nvPr/>
        </p:nvGrpSpPr>
        <p:grpSpPr>
          <a:xfrm rot="-979552">
            <a:off x="7827080" y="2920754"/>
            <a:ext cx="369802" cy="647785"/>
            <a:chOff x="2057400" y="2332412"/>
            <a:chExt cx="324766" cy="568896"/>
          </a:xfrm>
        </p:grpSpPr>
        <p:sp>
          <p:nvSpPr>
            <p:cNvPr id="351" name="Google Shape;351;p29"/>
            <p:cNvSpPr/>
            <p:nvPr/>
          </p:nvSpPr>
          <p:spPr>
            <a:xfrm>
              <a:off x="2057400" y="2743200"/>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9"/>
            <p:cNvSpPr/>
            <p:nvPr/>
          </p:nvSpPr>
          <p:spPr>
            <a:xfrm>
              <a:off x="2215508" y="2562301"/>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29"/>
            <p:cNvSpPr/>
            <p:nvPr/>
          </p:nvSpPr>
          <p:spPr>
            <a:xfrm>
              <a:off x="2224058" y="2332412"/>
              <a:ext cx="158108" cy="158108"/>
            </a:xfrm>
            <a:prstGeom prst="ellipse">
              <a:avLst/>
            </a:prstGeom>
            <a:solidFill>
              <a:schemeClr val="accent3"/>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4" name="Google Shape;354;p29"/>
          <p:cNvGrpSpPr/>
          <p:nvPr/>
        </p:nvGrpSpPr>
        <p:grpSpPr>
          <a:xfrm rot="-979552">
            <a:off x="7273210" y="5384745"/>
            <a:ext cx="395605" cy="760458"/>
            <a:chOff x="2057400" y="2332412"/>
            <a:chExt cx="324766" cy="568896"/>
          </a:xfrm>
        </p:grpSpPr>
        <p:sp>
          <p:nvSpPr>
            <p:cNvPr id="355" name="Google Shape;355;p29"/>
            <p:cNvSpPr/>
            <p:nvPr/>
          </p:nvSpPr>
          <p:spPr>
            <a:xfrm>
              <a:off x="2057400" y="2743200"/>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29"/>
            <p:cNvSpPr/>
            <p:nvPr/>
          </p:nvSpPr>
          <p:spPr>
            <a:xfrm>
              <a:off x="2215508" y="2562301"/>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29"/>
            <p:cNvSpPr/>
            <p:nvPr/>
          </p:nvSpPr>
          <p:spPr>
            <a:xfrm>
              <a:off x="2224058" y="2332412"/>
              <a:ext cx="158108" cy="158108"/>
            </a:xfrm>
            <a:prstGeom prst="ellipse">
              <a:avLst/>
            </a:prstGeom>
            <a:solidFill>
              <a:srgbClr val="002060"/>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8" name="Google Shape;358;p29"/>
          <p:cNvGrpSpPr/>
          <p:nvPr/>
        </p:nvGrpSpPr>
        <p:grpSpPr>
          <a:xfrm rot="-435495">
            <a:off x="3642868" y="4279073"/>
            <a:ext cx="369802" cy="647785"/>
            <a:chOff x="2057400" y="2332412"/>
            <a:chExt cx="324766" cy="568896"/>
          </a:xfrm>
        </p:grpSpPr>
        <p:sp>
          <p:nvSpPr>
            <p:cNvPr id="359" name="Google Shape;359;p29"/>
            <p:cNvSpPr/>
            <p:nvPr/>
          </p:nvSpPr>
          <p:spPr>
            <a:xfrm>
              <a:off x="2057400" y="2743200"/>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29"/>
            <p:cNvSpPr/>
            <p:nvPr/>
          </p:nvSpPr>
          <p:spPr>
            <a:xfrm>
              <a:off x="2215508" y="2562301"/>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9"/>
            <p:cNvSpPr/>
            <p:nvPr/>
          </p:nvSpPr>
          <p:spPr>
            <a:xfrm>
              <a:off x="2224058" y="2332412"/>
              <a:ext cx="158108" cy="158108"/>
            </a:xfrm>
            <a:prstGeom prst="ellipse">
              <a:avLst/>
            </a:prstGeom>
            <a:solidFill>
              <a:schemeClr val="accent2"/>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62" name="Google Shape;362;p29"/>
          <p:cNvSpPr/>
          <p:nvPr/>
        </p:nvSpPr>
        <p:spPr>
          <a:xfrm>
            <a:off x="509322" y="1409708"/>
            <a:ext cx="2959234"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Kế hoạch thực hiện Bài học STEM cho cả năm học của lớp 1, 2, 3, 4</a:t>
            </a:r>
            <a:r>
              <a:rPr b="1" lang="en-US" sz="2000">
                <a:solidFill>
                  <a:schemeClr val="lt1"/>
                </a:solidFill>
                <a:latin typeface="Arial"/>
                <a:ea typeface="Arial"/>
                <a:cs typeface="Arial"/>
                <a:sym typeface="Arial"/>
              </a:rPr>
              <a:t>.</a:t>
            </a:r>
            <a:endParaRPr/>
          </a:p>
        </p:txBody>
      </p:sp>
      <p:sp>
        <p:nvSpPr>
          <p:cNvPr id="363" name="Google Shape;363;p29"/>
          <p:cNvSpPr/>
          <p:nvPr/>
        </p:nvSpPr>
        <p:spPr>
          <a:xfrm>
            <a:off x="4757628" y="2369612"/>
            <a:ext cx="2560334" cy="110799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Bài giảng điện tử định dạng PowerPoint</a:t>
            </a:r>
            <a:endParaRPr b="1" sz="2200">
              <a:solidFill>
                <a:schemeClr val="lt1"/>
              </a:solidFill>
              <a:latin typeface="Arial"/>
              <a:ea typeface="Arial"/>
              <a:cs typeface="Arial"/>
              <a:sym typeface="Arial"/>
            </a:endParaRPr>
          </a:p>
        </p:txBody>
      </p:sp>
      <p:sp>
        <p:nvSpPr>
          <p:cNvPr id="364" name="Google Shape;364;p29"/>
          <p:cNvSpPr/>
          <p:nvPr/>
        </p:nvSpPr>
        <p:spPr>
          <a:xfrm>
            <a:off x="4713447" y="5072741"/>
            <a:ext cx="1840920" cy="76944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Clip Bài dạy minh hoạ</a:t>
            </a:r>
            <a:endParaRPr b="1" sz="2200">
              <a:solidFill>
                <a:schemeClr val="lt1"/>
              </a:solidFill>
              <a:latin typeface="Arial"/>
              <a:ea typeface="Arial"/>
              <a:cs typeface="Arial"/>
              <a:sym typeface="Arial"/>
            </a:endParaRPr>
          </a:p>
        </p:txBody>
      </p:sp>
      <p:sp>
        <p:nvSpPr>
          <p:cNvPr id="365" name="Google Shape;365;p29"/>
          <p:cNvSpPr/>
          <p:nvPr/>
        </p:nvSpPr>
        <p:spPr>
          <a:xfrm>
            <a:off x="171228" y="3787196"/>
            <a:ext cx="3214085" cy="144655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lt1"/>
                </a:solidFill>
                <a:latin typeface="Calibri"/>
                <a:ea typeface="Calibri"/>
                <a:cs typeface="Calibri"/>
                <a:sym typeface="Calibri"/>
              </a:rPr>
              <a:t>Kế hoạch bài dạy của từng bài học theo Công văn 2345 của Bộ Giáo dục và Đào tạo</a:t>
            </a:r>
            <a:endParaRPr b="1" sz="2200">
              <a:solidFill>
                <a:schemeClr val="lt1"/>
              </a:solidFill>
              <a:latin typeface="Arial"/>
              <a:ea typeface="Arial"/>
              <a:cs typeface="Arial"/>
              <a:sym typeface="Arial"/>
            </a:endParaRPr>
          </a:p>
        </p:txBody>
      </p:sp>
      <p:sp>
        <p:nvSpPr>
          <p:cNvPr id="366" name="Google Shape;366;p29"/>
          <p:cNvSpPr/>
          <p:nvPr/>
        </p:nvSpPr>
        <p:spPr>
          <a:xfrm>
            <a:off x="7986804" y="2588771"/>
            <a:ext cx="3752267" cy="2187400"/>
          </a:xfrm>
          <a:custGeom>
            <a:rect b="b" l="l" r="r" t="t"/>
            <a:pathLst>
              <a:path extrusionOk="0" h="1319019" w="2565854">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EDEDED"/>
          </a:solidFill>
          <a:ln cap="flat" cmpd="sng" w="762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67" name="Google Shape;367;p29"/>
          <p:cNvGrpSpPr/>
          <p:nvPr/>
        </p:nvGrpSpPr>
        <p:grpSpPr>
          <a:xfrm rot="-979552">
            <a:off x="11774363" y="3878078"/>
            <a:ext cx="395605" cy="760458"/>
            <a:chOff x="2057400" y="2332412"/>
            <a:chExt cx="324766" cy="568896"/>
          </a:xfrm>
        </p:grpSpPr>
        <p:sp>
          <p:nvSpPr>
            <p:cNvPr id="368" name="Google Shape;368;p29"/>
            <p:cNvSpPr/>
            <p:nvPr/>
          </p:nvSpPr>
          <p:spPr>
            <a:xfrm>
              <a:off x="2057400" y="2743200"/>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9"/>
            <p:cNvSpPr/>
            <p:nvPr/>
          </p:nvSpPr>
          <p:spPr>
            <a:xfrm>
              <a:off x="2215508" y="2562301"/>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29"/>
            <p:cNvSpPr/>
            <p:nvPr/>
          </p:nvSpPr>
          <p:spPr>
            <a:xfrm>
              <a:off x="2224058" y="2332412"/>
              <a:ext cx="158108" cy="158108"/>
            </a:xfrm>
            <a:prstGeom prst="ellipse">
              <a:avLst/>
            </a:prstGeom>
            <a:solidFill>
              <a:srgbClr val="EDEDED"/>
            </a:solidFill>
            <a:ln cap="flat" cmpd="sng" w="28575">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71" name="Google Shape;371;p29"/>
          <p:cNvSpPr/>
          <p:nvPr/>
        </p:nvSpPr>
        <p:spPr>
          <a:xfrm>
            <a:off x="8556717" y="3197274"/>
            <a:ext cx="2829805" cy="1446550"/>
          </a:xfrm>
          <a:prstGeom prst="rect">
            <a:avLst/>
          </a:prstGeom>
          <a:solidFill>
            <a:srgbClr val="EDEDED"/>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alibri"/>
                <a:ea typeface="Calibri"/>
                <a:cs typeface="Calibri"/>
                <a:sym typeface="Calibri"/>
              </a:rPr>
              <a:t>Tài liệu bồi dưỡng tập huấn GV về phương pháp triển khai và đánh giá</a:t>
            </a:r>
            <a:endParaRPr b="1" sz="2200">
              <a:solidFill>
                <a:schemeClr val="dk1"/>
              </a:solidFill>
              <a:latin typeface="Arial"/>
              <a:ea typeface="Arial"/>
              <a:cs typeface="Arial"/>
              <a:sym typeface="Arial"/>
            </a:endParaRPr>
          </a:p>
        </p:txBody>
      </p:sp>
      <p:sp>
        <p:nvSpPr>
          <p:cNvPr id="372" name="Google Shape;372;p29"/>
          <p:cNvSpPr txBox="1"/>
          <p:nvPr/>
        </p:nvSpPr>
        <p:spPr>
          <a:xfrm>
            <a:off x="3744569" y="1099376"/>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1</a:t>
            </a:r>
            <a:endParaRPr/>
          </a:p>
        </p:txBody>
      </p:sp>
      <p:sp>
        <p:nvSpPr>
          <p:cNvPr id="373" name="Google Shape;373;p29"/>
          <p:cNvSpPr txBox="1"/>
          <p:nvPr/>
        </p:nvSpPr>
        <p:spPr>
          <a:xfrm>
            <a:off x="3648591" y="3467558"/>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2</a:t>
            </a:r>
            <a:endParaRPr/>
          </a:p>
        </p:txBody>
      </p:sp>
      <p:sp>
        <p:nvSpPr>
          <p:cNvPr id="374" name="Google Shape;374;p29"/>
          <p:cNvSpPr txBox="1"/>
          <p:nvPr/>
        </p:nvSpPr>
        <p:spPr>
          <a:xfrm>
            <a:off x="7786779" y="2206719"/>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3</a:t>
            </a:r>
            <a:endParaRPr/>
          </a:p>
        </p:txBody>
      </p:sp>
      <p:sp>
        <p:nvSpPr>
          <p:cNvPr id="375" name="Google Shape;375;p29"/>
          <p:cNvSpPr txBox="1"/>
          <p:nvPr/>
        </p:nvSpPr>
        <p:spPr>
          <a:xfrm>
            <a:off x="7279620" y="4574365"/>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4</a:t>
            </a:r>
            <a:endParaRPr/>
          </a:p>
        </p:txBody>
      </p:sp>
      <p:sp>
        <p:nvSpPr>
          <p:cNvPr id="376" name="Google Shape;376;p29"/>
          <p:cNvSpPr txBox="1"/>
          <p:nvPr/>
        </p:nvSpPr>
        <p:spPr>
          <a:xfrm>
            <a:off x="11708370" y="3113545"/>
            <a:ext cx="496888" cy="70802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omic Sans MS"/>
                <a:ea typeface="Comic Sans MS"/>
                <a:cs typeface="Comic Sans MS"/>
                <a:sym typeface="Comic Sans MS"/>
              </a:rPr>
              <a:t>5</a:t>
            </a:r>
            <a:endParaRPr/>
          </a:p>
        </p:txBody>
      </p:sp>
      <p:pic>
        <p:nvPicPr>
          <p:cNvPr id="377" name="Google Shape;377;p29"/>
          <p:cNvPicPr preferRelativeResize="0"/>
          <p:nvPr/>
        </p:nvPicPr>
        <p:blipFill rotWithShape="1">
          <a:blip r:embed="rId3">
            <a:alphaModFix/>
          </a:blip>
          <a:srcRect b="0" l="0" r="0" t="0"/>
          <a:stretch/>
        </p:blipFill>
        <p:spPr>
          <a:xfrm>
            <a:off x="152400" y="59436"/>
            <a:ext cx="786384" cy="947928"/>
          </a:xfrm>
          <a:prstGeom prst="rect">
            <a:avLst/>
          </a:prstGeom>
          <a:noFill/>
          <a:ln>
            <a:noFill/>
          </a:ln>
        </p:spPr>
      </p:pic>
      <p:sp>
        <p:nvSpPr>
          <p:cNvPr id="378" name="Google Shape;378;p29"/>
          <p:cNvSpPr/>
          <p:nvPr/>
        </p:nvSpPr>
        <p:spPr>
          <a:xfrm>
            <a:off x="4713447" y="852665"/>
            <a:ext cx="609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http://sachthietbigiaoduc.vn/gioi-thieu-sach/-/BOOK/10105/bai-hoc-stem-lop-1.html?tabs1=ho-tro-day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0" y="1"/>
            <a:ext cx="12192000" cy="1382448"/>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NỘI DUNG GIỚI THIỆU </a:t>
            </a:r>
            <a:endParaRPr b="1" sz="3600">
              <a:solidFill>
                <a:schemeClr val="lt1"/>
              </a:solidFill>
              <a:latin typeface="Federo"/>
              <a:ea typeface="Federo"/>
              <a:cs typeface="Federo"/>
              <a:sym typeface="Federo"/>
            </a:endParaRPr>
          </a:p>
        </p:txBody>
      </p:sp>
      <p:sp>
        <p:nvSpPr>
          <p:cNvPr id="106" name="Google Shape;106;p3"/>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07" name="Google Shape;107;p3"/>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grpSp>
        <p:nvGrpSpPr>
          <p:cNvPr id="108" name="Google Shape;108;p3"/>
          <p:cNvGrpSpPr/>
          <p:nvPr/>
        </p:nvGrpSpPr>
        <p:grpSpPr>
          <a:xfrm>
            <a:off x="3168868" y="1587402"/>
            <a:ext cx="7340106" cy="4970225"/>
            <a:chOff x="3168868" y="1587402"/>
            <a:chExt cx="7340106" cy="4970225"/>
          </a:xfrm>
        </p:grpSpPr>
        <p:sp>
          <p:nvSpPr>
            <p:cNvPr id="109" name="Google Shape;109;p3">
              <a:hlinkClick r:id="rId3"/>
            </p:cNvPr>
            <p:cNvSpPr txBox="1"/>
            <p:nvPr/>
          </p:nvSpPr>
          <p:spPr>
            <a:xfrm>
              <a:off x="4635568" y="2127778"/>
              <a:ext cx="76" cy="26968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b="1" sz="1600">
                <a:solidFill>
                  <a:srgbClr val="002060"/>
                </a:solidFill>
                <a:latin typeface="Arial"/>
                <a:ea typeface="Arial"/>
                <a:cs typeface="Arial"/>
                <a:sym typeface="Arial"/>
              </a:endParaRPr>
            </a:p>
          </p:txBody>
        </p:sp>
        <p:grpSp>
          <p:nvGrpSpPr>
            <p:cNvPr id="110" name="Google Shape;110;p3"/>
            <p:cNvGrpSpPr/>
            <p:nvPr/>
          </p:nvGrpSpPr>
          <p:grpSpPr>
            <a:xfrm>
              <a:off x="3168868" y="1587402"/>
              <a:ext cx="7340106" cy="4970225"/>
              <a:chOff x="3810000" y="326494"/>
              <a:chExt cx="5994949" cy="6149852"/>
            </a:xfrm>
          </p:grpSpPr>
          <p:grpSp>
            <p:nvGrpSpPr>
              <p:cNvPr id="111" name="Google Shape;111;p3"/>
              <p:cNvGrpSpPr/>
              <p:nvPr/>
            </p:nvGrpSpPr>
            <p:grpSpPr>
              <a:xfrm>
                <a:off x="3810000" y="2723587"/>
                <a:ext cx="3831667" cy="2865088"/>
                <a:chOff x="3810000" y="2723587"/>
                <a:chExt cx="3831667" cy="2865088"/>
              </a:xfrm>
            </p:grpSpPr>
            <p:sp>
              <p:nvSpPr>
                <p:cNvPr id="112" name="Google Shape;112;p3"/>
                <p:cNvSpPr/>
                <p:nvPr/>
              </p:nvSpPr>
              <p:spPr>
                <a:xfrm>
                  <a:off x="3810000" y="2723587"/>
                  <a:ext cx="1387727" cy="1266996"/>
                </a:xfrm>
                <a:custGeom>
                  <a:rect b="b" l="l" r="r" t="t"/>
                  <a:pathLst>
                    <a:path extrusionOk="0" h="1266996" w="1387727">
                      <a:moveTo>
                        <a:pt x="1385472" y="333523"/>
                      </a:moveTo>
                      <a:lnTo>
                        <a:pt x="1190751" y="7763"/>
                      </a:lnTo>
                      <a:cubicBezTo>
                        <a:pt x="1184600" y="-2588"/>
                        <a:pt x="1169599" y="-2588"/>
                        <a:pt x="1163373" y="7763"/>
                      </a:cubicBezTo>
                      <a:lnTo>
                        <a:pt x="968653" y="333523"/>
                      </a:lnTo>
                      <a:cubicBezTo>
                        <a:pt x="962277" y="344174"/>
                        <a:pt x="969928" y="357601"/>
                        <a:pt x="982304" y="357601"/>
                      </a:cubicBezTo>
                      <a:lnTo>
                        <a:pt x="1117018" y="357601"/>
                      </a:lnTo>
                      <a:lnTo>
                        <a:pt x="1117018" y="763243"/>
                      </a:lnTo>
                      <a:cubicBezTo>
                        <a:pt x="727352" y="775170"/>
                        <a:pt x="358988" y="903358"/>
                        <a:pt x="48305" y="1135733"/>
                      </a:cubicBezTo>
                      <a:lnTo>
                        <a:pt x="0" y="1171887"/>
                      </a:lnTo>
                      <a:lnTo>
                        <a:pt x="73883" y="1266997"/>
                      </a:lnTo>
                      <a:lnTo>
                        <a:pt x="169218" y="1196489"/>
                      </a:lnTo>
                      <a:cubicBezTo>
                        <a:pt x="464674" y="990743"/>
                        <a:pt x="811811" y="882356"/>
                        <a:pt x="1177100" y="882356"/>
                      </a:cubicBezTo>
                      <a:lnTo>
                        <a:pt x="1237106" y="882356"/>
                      </a:lnTo>
                      <a:lnTo>
                        <a:pt x="1237106" y="357601"/>
                      </a:lnTo>
                      <a:lnTo>
                        <a:pt x="1371820" y="357601"/>
                      </a:lnTo>
                      <a:cubicBezTo>
                        <a:pt x="1384122" y="357676"/>
                        <a:pt x="1391772" y="344174"/>
                        <a:pt x="1385472" y="333523"/>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3" name="Google Shape;113;p3"/>
                <p:cNvSpPr/>
                <p:nvPr/>
              </p:nvSpPr>
              <p:spPr>
                <a:xfrm>
                  <a:off x="4267998" y="3496389"/>
                  <a:ext cx="2600972" cy="670988"/>
                </a:xfrm>
                <a:custGeom>
                  <a:rect b="b" l="l" r="r" t="t"/>
                  <a:pathLst>
                    <a:path extrusionOk="0" h="670988" w="2600972">
                      <a:moveTo>
                        <a:pt x="2581023" y="492"/>
                      </a:moveTo>
                      <a:lnTo>
                        <a:pt x="2212959" y="93202"/>
                      </a:lnTo>
                      <a:cubicBezTo>
                        <a:pt x="2200958" y="96203"/>
                        <a:pt x="2196833" y="111204"/>
                        <a:pt x="2205609" y="119905"/>
                      </a:cubicBezTo>
                      <a:lnTo>
                        <a:pt x="2300869" y="215165"/>
                      </a:lnTo>
                      <a:lnTo>
                        <a:pt x="2014038" y="501996"/>
                      </a:lnTo>
                      <a:cubicBezTo>
                        <a:pt x="1729158" y="233917"/>
                        <a:pt x="1377521" y="63949"/>
                        <a:pt x="993555" y="9344"/>
                      </a:cubicBezTo>
                      <a:lnTo>
                        <a:pt x="933699" y="793"/>
                      </a:lnTo>
                      <a:lnTo>
                        <a:pt x="885544" y="360231"/>
                      </a:lnTo>
                      <a:cubicBezTo>
                        <a:pt x="576736" y="326027"/>
                        <a:pt x="271754" y="384458"/>
                        <a:pt x="0" y="530649"/>
                      </a:cubicBezTo>
                      <a:lnTo>
                        <a:pt x="56856" y="636335"/>
                      </a:lnTo>
                      <a:cubicBezTo>
                        <a:pt x="323359" y="492995"/>
                        <a:pt x="624666" y="441314"/>
                        <a:pt x="928223" y="486769"/>
                      </a:cubicBezTo>
                      <a:lnTo>
                        <a:pt x="988530" y="495770"/>
                      </a:lnTo>
                      <a:lnTo>
                        <a:pt x="1036535" y="137607"/>
                      </a:lnTo>
                      <a:cubicBezTo>
                        <a:pt x="1390722" y="200464"/>
                        <a:pt x="1713256" y="369382"/>
                        <a:pt x="1972409" y="628534"/>
                      </a:cubicBezTo>
                      <a:lnTo>
                        <a:pt x="2014863" y="670989"/>
                      </a:lnTo>
                      <a:lnTo>
                        <a:pt x="2385853" y="299924"/>
                      </a:lnTo>
                      <a:lnTo>
                        <a:pt x="2481113" y="395184"/>
                      </a:lnTo>
                      <a:cubicBezTo>
                        <a:pt x="2489889" y="403960"/>
                        <a:pt x="2504815" y="399835"/>
                        <a:pt x="2507816" y="387834"/>
                      </a:cubicBezTo>
                      <a:lnTo>
                        <a:pt x="2600526" y="19770"/>
                      </a:lnTo>
                      <a:cubicBezTo>
                        <a:pt x="2603301" y="8143"/>
                        <a:pt x="2592725" y="-2433"/>
                        <a:pt x="2581023" y="492"/>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4" name="Google Shape;114;p3"/>
                <p:cNvSpPr/>
                <p:nvPr/>
              </p:nvSpPr>
              <p:spPr>
                <a:xfrm>
                  <a:off x="5398518" y="3913701"/>
                  <a:ext cx="2243149" cy="1674974"/>
                </a:xfrm>
                <a:custGeom>
                  <a:rect b="b" l="l" r="r" t="t"/>
                  <a:pathLst>
                    <a:path extrusionOk="0" h="1674974" w="2243149">
                      <a:moveTo>
                        <a:pt x="2235387" y="1450729"/>
                      </a:moveTo>
                      <a:lnTo>
                        <a:pt x="1909627" y="1256008"/>
                      </a:lnTo>
                      <a:cubicBezTo>
                        <a:pt x="1898976" y="1249632"/>
                        <a:pt x="1885550" y="1257283"/>
                        <a:pt x="1885550" y="1269660"/>
                      </a:cubicBezTo>
                      <a:lnTo>
                        <a:pt x="1885550" y="1404374"/>
                      </a:lnTo>
                      <a:lnTo>
                        <a:pt x="1479907" y="1404374"/>
                      </a:lnTo>
                      <a:cubicBezTo>
                        <a:pt x="1467980" y="1013808"/>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5"/>
                        <a:pt x="1360794" y="1098192"/>
                        <a:pt x="1360794" y="1464305"/>
                      </a:cubicBezTo>
                      <a:lnTo>
                        <a:pt x="1360794" y="1524312"/>
                      </a:lnTo>
                      <a:lnTo>
                        <a:pt x="1885550" y="1524312"/>
                      </a:lnTo>
                      <a:lnTo>
                        <a:pt x="1885550" y="1659026"/>
                      </a:lnTo>
                      <a:cubicBezTo>
                        <a:pt x="1885550" y="1671402"/>
                        <a:pt x="1899051" y="1679053"/>
                        <a:pt x="1909627" y="1672677"/>
                      </a:cubicBezTo>
                      <a:lnTo>
                        <a:pt x="2235387" y="1477956"/>
                      </a:lnTo>
                      <a:cubicBezTo>
                        <a:pt x="2245738" y="1471956"/>
                        <a:pt x="2245738" y="1456954"/>
                        <a:pt x="2235387" y="1450729"/>
                      </a:cubicBez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grpSp>
          <p:sp>
            <p:nvSpPr>
              <p:cNvPr id="115" name="Google Shape;115;p3"/>
              <p:cNvSpPr/>
              <p:nvPr/>
            </p:nvSpPr>
            <p:spPr>
              <a:xfrm>
                <a:off x="3810000" y="2708473"/>
                <a:ext cx="1399873" cy="1282110"/>
              </a:xfrm>
              <a:custGeom>
                <a:rect b="b" l="l" r="r" t="t"/>
                <a:pathLst>
                  <a:path extrusionOk="0" h="1282110" w="1399873">
                    <a:moveTo>
                      <a:pt x="1399873" y="372790"/>
                    </a:moveTo>
                    <a:lnTo>
                      <a:pt x="1177100" y="0"/>
                    </a:lnTo>
                    <a:lnTo>
                      <a:pt x="954326" y="372790"/>
                    </a:lnTo>
                    <a:lnTo>
                      <a:pt x="1117093" y="372790"/>
                    </a:lnTo>
                    <a:lnTo>
                      <a:pt x="1117093" y="778432"/>
                    </a:lnTo>
                    <a:cubicBezTo>
                      <a:pt x="727427" y="790359"/>
                      <a:pt x="359063" y="918547"/>
                      <a:pt x="48380" y="1150922"/>
                    </a:cubicBezTo>
                    <a:lnTo>
                      <a:pt x="0" y="1187001"/>
                    </a:lnTo>
                    <a:lnTo>
                      <a:pt x="73883" y="1282111"/>
                    </a:lnTo>
                    <a:lnTo>
                      <a:pt x="169218" y="1211603"/>
                    </a:lnTo>
                    <a:cubicBezTo>
                      <a:pt x="464674" y="1005857"/>
                      <a:pt x="811811" y="897470"/>
                      <a:pt x="1177100" y="897470"/>
                    </a:cubicBezTo>
                    <a:lnTo>
                      <a:pt x="1237106" y="897470"/>
                    </a:lnTo>
                    <a:lnTo>
                      <a:pt x="1237106" y="372714"/>
                    </a:lnTo>
                    <a:lnTo>
                      <a:pt x="1399873" y="372714"/>
                    </a:lnTo>
                    <a:close/>
                  </a:path>
                </a:pathLst>
              </a:custGeom>
              <a:solidFill>
                <a:srgbClr val="088BC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6" name="Google Shape;116;p3"/>
              <p:cNvSpPr/>
              <p:nvPr/>
            </p:nvSpPr>
            <p:spPr>
              <a:xfrm>
                <a:off x="4267923" y="3490356"/>
                <a:ext cx="2606901" cy="676946"/>
              </a:xfrm>
              <a:custGeom>
                <a:rect b="b" l="l" r="r" t="t"/>
                <a:pathLst>
                  <a:path extrusionOk="0" h="676946" w="2606901">
                    <a:moveTo>
                      <a:pt x="2606901" y="0"/>
                    </a:moveTo>
                    <a:lnTo>
                      <a:pt x="2185807" y="106061"/>
                    </a:lnTo>
                    <a:lnTo>
                      <a:pt x="2300869" y="221124"/>
                    </a:lnTo>
                    <a:lnTo>
                      <a:pt x="2014038" y="507954"/>
                    </a:lnTo>
                    <a:cubicBezTo>
                      <a:pt x="1729158" y="239875"/>
                      <a:pt x="1377521" y="69907"/>
                      <a:pt x="993555" y="15302"/>
                    </a:cubicBezTo>
                    <a:lnTo>
                      <a:pt x="933699" y="6751"/>
                    </a:lnTo>
                    <a:lnTo>
                      <a:pt x="885544" y="366189"/>
                    </a:lnTo>
                    <a:cubicBezTo>
                      <a:pt x="576736" y="331985"/>
                      <a:pt x="271754" y="390416"/>
                      <a:pt x="0" y="536607"/>
                    </a:cubicBezTo>
                    <a:lnTo>
                      <a:pt x="56856" y="642293"/>
                    </a:lnTo>
                    <a:cubicBezTo>
                      <a:pt x="323359" y="498953"/>
                      <a:pt x="624666" y="447272"/>
                      <a:pt x="928223" y="492727"/>
                    </a:cubicBezTo>
                    <a:lnTo>
                      <a:pt x="988530" y="501728"/>
                    </a:lnTo>
                    <a:lnTo>
                      <a:pt x="1036535" y="143565"/>
                    </a:lnTo>
                    <a:cubicBezTo>
                      <a:pt x="1390722" y="206422"/>
                      <a:pt x="1713256" y="375340"/>
                      <a:pt x="1972409" y="634492"/>
                    </a:cubicBezTo>
                    <a:lnTo>
                      <a:pt x="2014864" y="676947"/>
                    </a:lnTo>
                    <a:lnTo>
                      <a:pt x="2385853" y="305882"/>
                    </a:lnTo>
                    <a:lnTo>
                      <a:pt x="2500915" y="420945"/>
                    </a:lnTo>
                    <a:lnTo>
                      <a:pt x="2606901" y="0"/>
                    </a:lnTo>
                    <a:close/>
                  </a:path>
                </a:pathLst>
              </a:custGeom>
              <a:solidFill>
                <a:srgbClr val="FFAA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7" name="Google Shape;117;p3"/>
              <p:cNvSpPr/>
              <p:nvPr/>
            </p:nvSpPr>
            <p:spPr>
              <a:xfrm>
                <a:off x="5398443" y="3913776"/>
                <a:ext cx="2258338" cy="1687078"/>
              </a:xfrm>
              <a:custGeom>
                <a:rect b="b" l="l" r="r" t="t"/>
                <a:pathLst>
                  <a:path extrusionOk="0" h="1687078" w="2258338">
                    <a:moveTo>
                      <a:pt x="2258339" y="1464380"/>
                    </a:moveTo>
                    <a:lnTo>
                      <a:pt x="1885550" y="1241606"/>
                    </a:lnTo>
                    <a:lnTo>
                      <a:pt x="1885550" y="1404374"/>
                    </a:lnTo>
                    <a:lnTo>
                      <a:pt x="1479907" y="1404374"/>
                    </a:lnTo>
                    <a:cubicBezTo>
                      <a:pt x="1467981" y="1013807"/>
                      <a:pt x="1339492" y="645068"/>
                      <a:pt x="1106592" y="334535"/>
                    </a:cubicBezTo>
                    <a:lnTo>
                      <a:pt x="1070288" y="286080"/>
                    </a:lnTo>
                    <a:lnTo>
                      <a:pt x="782108" y="506153"/>
                    </a:lnTo>
                    <a:cubicBezTo>
                      <a:pt x="587312" y="262678"/>
                      <a:pt x="329960" y="88284"/>
                      <a:pt x="34354" y="0"/>
                    </a:cubicBezTo>
                    <a:lnTo>
                      <a:pt x="0" y="114987"/>
                    </a:lnTo>
                    <a:cubicBezTo>
                      <a:pt x="289681" y="201471"/>
                      <a:pt x="539682" y="378115"/>
                      <a:pt x="722777" y="625791"/>
                    </a:cubicBezTo>
                    <a:lnTo>
                      <a:pt x="759005" y="674772"/>
                    </a:lnTo>
                    <a:lnTo>
                      <a:pt x="1046061" y="455523"/>
                    </a:lnTo>
                    <a:cubicBezTo>
                      <a:pt x="1252183" y="750754"/>
                      <a:pt x="1360794" y="1098191"/>
                      <a:pt x="1360794" y="1464305"/>
                    </a:cubicBezTo>
                    <a:lnTo>
                      <a:pt x="1360794" y="1524311"/>
                    </a:lnTo>
                    <a:lnTo>
                      <a:pt x="1885550" y="1524311"/>
                    </a:lnTo>
                    <a:lnTo>
                      <a:pt x="1885550" y="1687079"/>
                    </a:lnTo>
                    <a:lnTo>
                      <a:pt x="2258339" y="1464380"/>
                    </a:lnTo>
                    <a:close/>
                  </a:path>
                </a:pathLst>
              </a:custGeom>
              <a:solidFill>
                <a:srgbClr val="E0484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8" name="Google Shape;118;p3"/>
              <p:cNvSpPr/>
              <p:nvPr/>
            </p:nvSpPr>
            <p:spPr>
              <a:xfrm>
                <a:off x="4020565" y="326494"/>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19" name="Google Shape;119;p3"/>
              <p:cNvSpPr/>
              <p:nvPr/>
            </p:nvSpPr>
            <p:spPr>
              <a:xfrm>
                <a:off x="6899450" y="1118974"/>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120" name="Google Shape;120;p3"/>
              <p:cNvSpPr/>
              <p:nvPr/>
            </p:nvSpPr>
            <p:spPr>
              <a:xfrm>
                <a:off x="7825581" y="4167302"/>
                <a:ext cx="1979368" cy="2309044"/>
              </a:xfrm>
              <a:custGeom>
                <a:rect b="b" l="l" r="r" t="t"/>
                <a:pathLst>
                  <a:path extrusionOk="0" h="2309044" w="1732383">
                    <a:moveTo>
                      <a:pt x="1481932" y="2309045"/>
                    </a:moveTo>
                    <a:lnTo>
                      <a:pt x="250527" y="2309045"/>
                    </a:lnTo>
                    <a:cubicBezTo>
                      <a:pt x="112362" y="2309045"/>
                      <a:pt x="0" y="2196683"/>
                      <a:pt x="0" y="2058518"/>
                    </a:cubicBezTo>
                    <a:lnTo>
                      <a:pt x="0" y="250527"/>
                    </a:lnTo>
                    <a:cubicBezTo>
                      <a:pt x="0" y="112362"/>
                      <a:pt x="112437" y="0"/>
                      <a:pt x="250527" y="0"/>
                    </a:cubicBezTo>
                    <a:lnTo>
                      <a:pt x="1481857" y="0"/>
                    </a:lnTo>
                    <a:cubicBezTo>
                      <a:pt x="1620021" y="0"/>
                      <a:pt x="1732383" y="112362"/>
                      <a:pt x="1732383" y="250527"/>
                    </a:cubicBezTo>
                    <a:lnTo>
                      <a:pt x="1732383" y="2058518"/>
                    </a:lnTo>
                    <a:cubicBezTo>
                      <a:pt x="1732459" y="2196683"/>
                      <a:pt x="1620021" y="2309045"/>
                      <a:pt x="1481932" y="2309045"/>
                    </a:cubicBezTo>
                    <a:close/>
                    <a:moveTo>
                      <a:pt x="250527" y="15002"/>
                    </a:moveTo>
                    <a:cubicBezTo>
                      <a:pt x="120688" y="15002"/>
                      <a:pt x="15002" y="120688"/>
                      <a:pt x="15002" y="250527"/>
                    </a:cubicBezTo>
                    <a:lnTo>
                      <a:pt x="15002" y="2058518"/>
                    </a:lnTo>
                    <a:cubicBezTo>
                      <a:pt x="15002" y="2188357"/>
                      <a:pt x="120688" y="2294043"/>
                      <a:pt x="250527" y="2294043"/>
                    </a:cubicBezTo>
                    <a:lnTo>
                      <a:pt x="1481857" y="2294043"/>
                    </a:lnTo>
                    <a:cubicBezTo>
                      <a:pt x="1611696" y="2294043"/>
                      <a:pt x="1717382" y="2188357"/>
                      <a:pt x="1717382" y="2058518"/>
                    </a:cubicBezTo>
                    <a:lnTo>
                      <a:pt x="1717382" y="250527"/>
                    </a:lnTo>
                    <a:cubicBezTo>
                      <a:pt x="1717382" y="120688"/>
                      <a:pt x="1611696" y="15002"/>
                      <a:pt x="1481857" y="15002"/>
                    </a:cubicBezTo>
                    <a:lnTo>
                      <a:pt x="250527" y="15002"/>
                    </a:lnTo>
                    <a:close/>
                  </a:path>
                </a:pathLst>
              </a:custGeom>
              <a:solidFill>
                <a:srgbClr val="808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grpSp>
        <p:sp>
          <p:nvSpPr>
            <p:cNvPr id="121" name="Google Shape;121;p3"/>
            <p:cNvSpPr txBox="1"/>
            <p:nvPr/>
          </p:nvSpPr>
          <p:spPr>
            <a:xfrm>
              <a:off x="6994106" y="2487203"/>
              <a:ext cx="2380930" cy="15142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002060"/>
                  </a:solidFill>
                  <a:latin typeface="Times New Roman"/>
                  <a:ea typeface="Times New Roman"/>
                  <a:cs typeface="Times New Roman"/>
                  <a:sym typeface="Times New Roman"/>
                </a:rPr>
                <a:t>CẤU TRÚC SÁCH VÀ CẤU TRÚC BÀI HỌC</a:t>
              </a:r>
              <a:endParaRPr b="1" sz="2000">
                <a:solidFill>
                  <a:srgbClr val="002060"/>
                </a:solidFill>
                <a:latin typeface="Times New Roman"/>
                <a:ea typeface="Times New Roman"/>
                <a:cs typeface="Times New Roman"/>
                <a:sym typeface="Times New Roman"/>
              </a:endParaRPr>
            </a:p>
            <a:p>
              <a:pPr indent="0" lvl="0" marL="0" marR="0" rtl="0" algn="ctr">
                <a:lnSpc>
                  <a:spcPct val="120000"/>
                </a:lnSpc>
                <a:spcBef>
                  <a:spcPts val="0"/>
                </a:spcBef>
                <a:spcAft>
                  <a:spcPts val="0"/>
                </a:spcAft>
                <a:buNone/>
              </a:pPr>
              <a:r>
                <a:t/>
              </a:r>
              <a:endParaRPr b="1" sz="2200">
                <a:solidFill>
                  <a:srgbClr val="002060"/>
                </a:solidFill>
                <a:latin typeface="Times New Roman"/>
                <a:ea typeface="Times New Roman"/>
                <a:cs typeface="Times New Roman"/>
                <a:sym typeface="Times New Roman"/>
              </a:endParaRPr>
            </a:p>
          </p:txBody>
        </p:sp>
        <p:sp>
          <p:nvSpPr>
            <p:cNvPr id="122" name="Google Shape;122;p3"/>
            <p:cNvSpPr txBox="1"/>
            <p:nvPr/>
          </p:nvSpPr>
          <p:spPr>
            <a:xfrm>
              <a:off x="8135211" y="4671797"/>
              <a:ext cx="2328312" cy="20223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t/>
              </a:r>
              <a:endParaRPr b="1" sz="1200">
                <a:solidFill>
                  <a:srgbClr val="002060"/>
                </a:solidFill>
                <a:latin typeface="Times New Roman"/>
                <a:ea typeface="Times New Roman"/>
                <a:cs typeface="Times New Roman"/>
                <a:sym typeface="Times New Roman"/>
              </a:endParaRPr>
            </a:p>
          </p:txBody>
        </p:sp>
      </p:grpSp>
      <p:sp>
        <p:nvSpPr>
          <p:cNvPr id="123" name="Google Shape;123;p3"/>
          <p:cNvSpPr txBox="1"/>
          <p:nvPr/>
        </p:nvSpPr>
        <p:spPr>
          <a:xfrm>
            <a:off x="3593831" y="1889635"/>
            <a:ext cx="208347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060"/>
                </a:solidFill>
                <a:latin typeface="Calibri"/>
                <a:ea typeface="Calibri"/>
                <a:cs typeface="Calibri"/>
                <a:sym typeface="Calibri"/>
              </a:rPr>
              <a:t>CĂN CỨ XÂY DỰNG BỘ SÁCH BÀI HỌC STEM</a:t>
            </a:r>
            <a:endParaRPr/>
          </a:p>
        </p:txBody>
      </p:sp>
      <p:sp>
        <p:nvSpPr>
          <p:cNvPr id="124" name="Google Shape;124;p3"/>
          <p:cNvSpPr txBox="1"/>
          <p:nvPr/>
        </p:nvSpPr>
        <p:spPr>
          <a:xfrm>
            <a:off x="8220021" y="4774827"/>
            <a:ext cx="2243502" cy="15142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000">
                <a:solidFill>
                  <a:srgbClr val="002060"/>
                </a:solidFill>
                <a:latin typeface="Times New Roman"/>
                <a:ea typeface="Times New Roman"/>
                <a:cs typeface="Times New Roman"/>
                <a:sym typeface="Times New Roman"/>
              </a:rPr>
              <a:t>HƯỚNG DẪN XÂY DỰNG KẾ HOẠCH THỰC HIỆN</a:t>
            </a:r>
            <a:endParaRPr b="1" sz="2000">
              <a:solidFill>
                <a:srgbClr val="002060"/>
              </a:solidFill>
              <a:latin typeface="Times New Roman"/>
              <a:ea typeface="Times New Roman"/>
              <a:cs typeface="Times New Roman"/>
              <a:sym typeface="Times New Roman"/>
            </a:endParaRPr>
          </a:p>
          <a:p>
            <a:pPr indent="0" lvl="0" marL="0" marR="0" rtl="0" algn="ctr">
              <a:lnSpc>
                <a:spcPct val="120000"/>
              </a:lnSpc>
              <a:spcBef>
                <a:spcPts val="0"/>
              </a:spcBef>
              <a:spcAft>
                <a:spcPts val="0"/>
              </a:spcAft>
              <a:buNone/>
            </a:pPr>
            <a:r>
              <a:t/>
            </a:r>
            <a:endParaRPr b="1" sz="2200">
              <a:solidFill>
                <a:srgbClr val="00206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0"/>
          <p:cNvSpPr txBox="1"/>
          <p:nvPr>
            <p:ph type="title"/>
          </p:nvPr>
        </p:nvSpPr>
        <p:spPr>
          <a:xfrm>
            <a:off x="970160" y="182563"/>
            <a:ext cx="10972800" cy="70167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7F6000"/>
              </a:buClr>
              <a:buSzPts val="3200"/>
              <a:buFont typeface="Calibri"/>
              <a:buNone/>
            </a:pPr>
            <a:r>
              <a:rPr b="1" lang="en-US">
                <a:solidFill>
                  <a:srgbClr val="7F6000"/>
                </a:solidFill>
              </a:rPr>
              <a:t>ĐỊA CHỈ CUNG CẤP MIỄN PHÍ CÁC HỌC LIỆU</a:t>
            </a:r>
            <a:endParaRPr b="1">
              <a:solidFill>
                <a:srgbClr val="7F6000"/>
              </a:solidFill>
            </a:endParaRPr>
          </a:p>
        </p:txBody>
      </p:sp>
      <p:pic>
        <p:nvPicPr>
          <p:cNvPr id="384" name="Google Shape;384;p30"/>
          <p:cNvPicPr preferRelativeResize="0"/>
          <p:nvPr/>
        </p:nvPicPr>
        <p:blipFill rotWithShape="1">
          <a:blip r:embed="rId3">
            <a:alphaModFix/>
          </a:blip>
          <a:srcRect b="0" l="0" r="0" t="0"/>
          <a:stretch/>
        </p:blipFill>
        <p:spPr>
          <a:xfrm>
            <a:off x="152400" y="897684"/>
            <a:ext cx="7774741" cy="4327749"/>
          </a:xfrm>
          <a:prstGeom prst="rect">
            <a:avLst/>
          </a:prstGeom>
          <a:noFill/>
          <a:ln>
            <a:noFill/>
          </a:ln>
        </p:spPr>
      </p:pic>
      <p:pic>
        <p:nvPicPr>
          <p:cNvPr id="385" name="Google Shape;385;p30"/>
          <p:cNvPicPr preferRelativeResize="0"/>
          <p:nvPr/>
        </p:nvPicPr>
        <p:blipFill rotWithShape="1">
          <a:blip r:embed="rId4">
            <a:alphaModFix/>
          </a:blip>
          <a:srcRect b="0" l="0" r="0" t="0"/>
          <a:stretch/>
        </p:blipFill>
        <p:spPr>
          <a:xfrm>
            <a:off x="4896841" y="2819400"/>
            <a:ext cx="7295159" cy="4038600"/>
          </a:xfrm>
          <a:prstGeom prst="rect">
            <a:avLst/>
          </a:prstGeom>
          <a:noFill/>
          <a:ln>
            <a:noFill/>
          </a:ln>
        </p:spPr>
      </p:pic>
      <p:pic>
        <p:nvPicPr>
          <p:cNvPr id="386" name="Google Shape;386;p30"/>
          <p:cNvPicPr preferRelativeResize="0"/>
          <p:nvPr/>
        </p:nvPicPr>
        <p:blipFill rotWithShape="1">
          <a:blip r:embed="rId5">
            <a:alphaModFix/>
          </a:blip>
          <a:srcRect b="0" l="0" r="0" t="0"/>
          <a:stretch/>
        </p:blipFill>
        <p:spPr>
          <a:xfrm>
            <a:off x="152400" y="59436"/>
            <a:ext cx="786384" cy="947928"/>
          </a:xfrm>
          <a:prstGeom prst="rect">
            <a:avLst/>
          </a:prstGeom>
          <a:noFill/>
          <a:ln>
            <a:noFill/>
          </a:ln>
        </p:spPr>
      </p:pic>
      <p:sp>
        <p:nvSpPr>
          <p:cNvPr id="387" name="Google Shape;387;p30"/>
          <p:cNvSpPr/>
          <p:nvPr/>
        </p:nvSpPr>
        <p:spPr>
          <a:xfrm>
            <a:off x="545592" y="5570740"/>
            <a:ext cx="405291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http://sachthietbigiaoduc.vn/gioi-thieu-sach/-/BOOK/10105/bai-hoc-stem-lop-1.html?tabs1=ho-tro-day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1"/>
          <p:cNvSpPr txBox="1"/>
          <p:nvPr/>
        </p:nvSpPr>
        <p:spPr>
          <a:xfrm>
            <a:off x="914400" y="304800"/>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a:p>
        </p:txBody>
      </p:sp>
      <p:sp>
        <p:nvSpPr>
          <p:cNvPr id="393" name="Google Shape;393;p31"/>
          <p:cNvSpPr/>
          <p:nvPr/>
        </p:nvSpPr>
        <p:spPr>
          <a:xfrm>
            <a:off x="971289" y="4546888"/>
            <a:ext cx="291971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a:t>
            </a:r>
            <a:endParaRPr/>
          </a:p>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Lý Thái Tổ</a:t>
            </a:r>
            <a:endParaRPr b="1" sz="3000">
              <a:solidFill>
                <a:schemeClr val="dk1"/>
              </a:solidFill>
              <a:latin typeface="Calibri"/>
              <a:ea typeface="Calibri"/>
              <a:cs typeface="Calibri"/>
              <a:sym typeface="Calibri"/>
            </a:endParaRPr>
          </a:p>
        </p:txBody>
      </p:sp>
      <p:pic>
        <p:nvPicPr>
          <p:cNvPr id="394" name="Google Shape;394;p31"/>
          <p:cNvPicPr preferRelativeResize="0"/>
          <p:nvPr/>
        </p:nvPicPr>
        <p:blipFill rotWithShape="1">
          <a:blip r:embed="rId3">
            <a:alphaModFix/>
          </a:blip>
          <a:srcRect b="0" l="0" r="0" t="0"/>
          <a:stretch/>
        </p:blipFill>
        <p:spPr>
          <a:xfrm>
            <a:off x="1917055" y="914399"/>
            <a:ext cx="3661764" cy="2746323"/>
          </a:xfrm>
          <a:prstGeom prst="rect">
            <a:avLst/>
          </a:prstGeom>
          <a:noFill/>
          <a:ln>
            <a:noFill/>
          </a:ln>
        </p:spPr>
      </p:pic>
      <p:pic>
        <p:nvPicPr>
          <p:cNvPr id="395" name="Google Shape;395;p31"/>
          <p:cNvPicPr preferRelativeResize="0"/>
          <p:nvPr/>
        </p:nvPicPr>
        <p:blipFill rotWithShape="1">
          <a:blip r:embed="rId4">
            <a:alphaModFix/>
          </a:blip>
          <a:srcRect b="0" l="0" r="0" t="0"/>
          <a:stretch/>
        </p:blipFill>
        <p:spPr>
          <a:xfrm>
            <a:off x="5737744" y="914399"/>
            <a:ext cx="4822957" cy="2742914"/>
          </a:xfrm>
          <a:prstGeom prst="rect">
            <a:avLst/>
          </a:prstGeom>
          <a:noFill/>
          <a:ln>
            <a:noFill/>
          </a:ln>
        </p:spPr>
      </p:pic>
      <p:pic>
        <p:nvPicPr>
          <p:cNvPr id="396" name="Google Shape;396;p31"/>
          <p:cNvPicPr preferRelativeResize="0"/>
          <p:nvPr/>
        </p:nvPicPr>
        <p:blipFill rotWithShape="1">
          <a:blip r:embed="rId5">
            <a:alphaModFix/>
          </a:blip>
          <a:srcRect b="0" l="0" r="0" t="0"/>
          <a:stretch/>
        </p:blipFill>
        <p:spPr>
          <a:xfrm>
            <a:off x="6322440" y="4117825"/>
            <a:ext cx="3653566" cy="2740175"/>
          </a:xfrm>
          <a:prstGeom prst="rect">
            <a:avLst/>
          </a:prstGeom>
          <a:noFill/>
          <a:ln>
            <a:noFill/>
          </a:ln>
        </p:spPr>
      </p:pic>
      <p:pic>
        <p:nvPicPr>
          <p:cNvPr id="397" name="Google Shape;397;p31"/>
          <p:cNvPicPr preferRelativeResize="0"/>
          <p:nvPr/>
        </p:nvPicPr>
        <p:blipFill rotWithShape="1">
          <a:blip r:embed="rId6">
            <a:alphaModFix/>
          </a:blip>
          <a:srcRect b="0" l="0" r="0" t="0"/>
          <a:stretch/>
        </p:blipFill>
        <p:spPr>
          <a:xfrm>
            <a:off x="4379267" y="4267103"/>
            <a:ext cx="1943173" cy="2590897"/>
          </a:xfrm>
          <a:prstGeom prst="rect">
            <a:avLst/>
          </a:prstGeom>
          <a:noFill/>
          <a:ln>
            <a:noFill/>
          </a:ln>
        </p:spPr>
      </p:pic>
      <p:pic>
        <p:nvPicPr>
          <p:cNvPr id="398" name="Google Shape;398;p31"/>
          <p:cNvPicPr preferRelativeResize="0"/>
          <p:nvPr/>
        </p:nvPicPr>
        <p:blipFill rotWithShape="1">
          <a:blip r:embed="rId7">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2"/>
          <p:cNvSpPr txBox="1"/>
          <p:nvPr/>
        </p:nvSpPr>
        <p:spPr>
          <a:xfrm>
            <a:off x="1066800" y="381000"/>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a:p>
        </p:txBody>
      </p:sp>
      <p:sp>
        <p:nvSpPr>
          <p:cNvPr id="405" name="Google Shape;405;p32"/>
          <p:cNvSpPr/>
          <p:nvPr/>
        </p:nvSpPr>
        <p:spPr>
          <a:xfrm>
            <a:off x="2016355" y="1432631"/>
            <a:ext cx="785448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Trần Quốc Toản</a:t>
            </a:r>
            <a:endParaRPr b="1" sz="3000">
              <a:solidFill>
                <a:schemeClr val="dk1"/>
              </a:solidFill>
              <a:latin typeface="Calibri"/>
              <a:ea typeface="Calibri"/>
              <a:cs typeface="Calibri"/>
              <a:sym typeface="Calibri"/>
            </a:endParaRPr>
          </a:p>
        </p:txBody>
      </p:sp>
      <p:pic>
        <p:nvPicPr>
          <p:cNvPr id="406" name="Google Shape;406;p32"/>
          <p:cNvPicPr preferRelativeResize="0"/>
          <p:nvPr/>
        </p:nvPicPr>
        <p:blipFill rotWithShape="1">
          <a:blip r:embed="rId3">
            <a:alphaModFix/>
          </a:blip>
          <a:srcRect b="12903" l="0" r="0" t="0"/>
          <a:stretch/>
        </p:blipFill>
        <p:spPr>
          <a:xfrm>
            <a:off x="152400" y="2411896"/>
            <a:ext cx="3543300" cy="4114800"/>
          </a:xfrm>
          <a:prstGeom prst="rect">
            <a:avLst/>
          </a:prstGeom>
          <a:noFill/>
          <a:ln>
            <a:noFill/>
          </a:ln>
        </p:spPr>
      </p:pic>
      <p:pic>
        <p:nvPicPr>
          <p:cNvPr id="407" name="Google Shape;407;p32"/>
          <p:cNvPicPr preferRelativeResize="0"/>
          <p:nvPr/>
        </p:nvPicPr>
        <p:blipFill rotWithShape="1">
          <a:blip r:embed="rId4">
            <a:alphaModFix/>
          </a:blip>
          <a:srcRect b="0" l="0" r="0" t="0"/>
          <a:stretch/>
        </p:blipFill>
        <p:spPr>
          <a:xfrm>
            <a:off x="3829050" y="2411896"/>
            <a:ext cx="4114800" cy="4114800"/>
          </a:xfrm>
          <a:prstGeom prst="rect">
            <a:avLst/>
          </a:prstGeom>
          <a:noFill/>
          <a:ln>
            <a:noFill/>
          </a:ln>
        </p:spPr>
      </p:pic>
      <p:pic>
        <p:nvPicPr>
          <p:cNvPr id="408" name="Google Shape;408;p32"/>
          <p:cNvPicPr preferRelativeResize="0"/>
          <p:nvPr/>
        </p:nvPicPr>
        <p:blipFill rotWithShape="1">
          <a:blip r:embed="rId5">
            <a:alphaModFix/>
          </a:blip>
          <a:srcRect b="0" l="0" r="0" t="0"/>
          <a:stretch/>
        </p:blipFill>
        <p:spPr>
          <a:xfrm>
            <a:off x="8077200" y="2411896"/>
            <a:ext cx="4114800" cy="4114800"/>
          </a:xfrm>
          <a:prstGeom prst="rect">
            <a:avLst/>
          </a:prstGeom>
          <a:noFill/>
          <a:ln>
            <a:noFill/>
          </a:ln>
        </p:spPr>
      </p:pic>
      <p:pic>
        <p:nvPicPr>
          <p:cNvPr id="409" name="Google Shape;409;p32"/>
          <p:cNvPicPr preferRelativeResize="0"/>
          <p:nvPr/>
        </p:nvPicPr>
        <p:blipFill rotWithShape="1">
          <a:blip r:embed="rId6">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3"/>
          <p:cNvSpPr txBox="1"/>
          <p:nvPr/>
        </p:nvSpPr>
        <p:spPr>
          <a:xfrm>
            <a:off x="938784" y="473964"/>
            <a:ext cx="9753600" cy="53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6000"/>
              </a:buClr>
              <a:buSzPts val="3300"/>
              <a:buFont typeface="Calibri"/>
              <a:buNone/>
            </a:pPr>
            <a:r>
              <a:rPr b="1" lang="en-US" sz="3300">
                <a:solidFill>
                  <a:srgbClr val="7F6000"/>
                </a:solidFill>
                <a:latin typeface="Calibri"/>
                <a:ea typeface="Calibri"/>
                <a:cs typeface="Calibri"/>
                <a:sym typeface="Calibri"/>
              </a:rPr>
              <a:t>Một số hình ảnh thực nghiệm:</a:t>
            </a:r>
            <a:endParaRPr/>
          </a:p>
        </p:txBody>
      </p:sp>
      <p:sp>
        <p:nvSpPr>
          <p:cNvPr id="415" name="Google Shape;415;p33"/>
          <p:cNvSpPr/>
          <p:nvPr/>
        </p:nvSpPr>
        <p:spPr>
          <a:xfrm>
            <a:off x="2968487" y="5322045"/>
            <a:ext cx="620848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Times New Roman"/>
                <a:ea typeface="Times New Roman"/>
                <a:cs typeface="Times New Roman"/>
                <a:sym typeface="Times New Roman"/>
              </a:rPr>
              <a:t>Trường tiểu học Nam Thành Công</a:t>
            </a:r>
            <a:endParaRPr b="1" sz="3000">
              <a:solidFill>
                <a:schemeClr val="dk1"/>
              </a:solidFill>
              <a:latin typeface="Calibri"/>
              <a:ea typeface="Calibri"/>
              <a:cs typeface="Calibri"/>
              <a:sym typeface="Calibri"/>
            </a:endParaRPr>
          </a:p>
        </p:txBody>
      </p:sp>
      <p:pic>
        <p:nvPicPr>
          <p:cNvPr id="416" name="Google Shape;416;p33"/>
          <p:cNvPicPr preferRelativeResize="0"/>
          <p:nvPr/>
        </p:nvPicPr>
        <p:blipFill rotWithShape="1">
          <a:blip r:embed="rId3">
            <a:alphaModFix/>
          </a:blip>
          <a:srcRect b="0" l="0" r="9728" t="0"/>
          <a:stretch/>
        </p:blipFill>
        <p:spPr>
          <a:xfrm>
            <a:off x="7868983" y="1626903"/>
            <a:ext cx="4035444" cy="3585681"/>
          </a:xfrm>
          <a:prstGeom prst="rect">
            <a:avLst/>
          </a:prstGeom>
          <a:noFill/>
          <a:ln>
            <a:noFill/>
          </a:ln>
        </p:spPr>
      </p:pic>
      <p:pic>
        <p:nvPicPr>
          <p:cNvPr id="417" name="Google Shape;417;p33"/>
          <p:cNvPicPr preferRelativeResize="0"/>
          <p:nvPr/>
        </p:nvPicPr>
        <p:blipFill rotWithShape="1">
          <a:blip r:embed="rId4">
            <a:alphaModFix/>
          </a:blip>
          <a:srcRect b="0" l="0" r="0" t="0"/>
          <a:stretch/>
        </p:blipFill>
        <p:spPr>
          <a:xfrm>
            <a:off x="152400" y="1686340"/>
            <a:ext cx="3526245" cy="3526245"/>
          </a:xfrm>
          <a:prstGeom prst="rect">
            <a:avLst/>
          </a:prstGeom>
          <a:noFill/>
          <a:ln>
            <a:noFill/>
          </a:ln>
        </p:spPr>
      </p:pic>
      <p:pic>
        <p:nvPicPr>
          <p:cNvPr id="418" name="Google Shape;418;p33"/>
          <p:cNvPicPr preferRelativeResize="0"/>
          <p:nvPr/>
        </p:nvPicPr>
        <p:blipFill rotWithShape="1">
          <a:blip r:embed="rId5">
            <a:alphaModFix/>
          </a:blip>
          <a:srcRect b="0" l="0" r="0" t="0"/>
          <a:stretch/>
        </p:blipFill>
        <p:spPr>
          <a:xfrm>
            <a:off x="4044404" y="1626904"/>
            <a:ext cx="3585681" cy="3585681"/>
          </a:xfrm>
          <a:prstGeom prst="rect">
            <a:avLst/>
          </a:prstGeom>
          <a:noFill/>
          <a:ln>
            <a:noFill/>
          </a:ln>
        </p:spPr>
      </p:pic>
      <p:pic>
        <p:nvPicPr>
          <p:cNvPr id="419" name="Google Shape;419;p33"/>
          <p:cNvPicPr preferRelativeResize="0"/>
          <p:nvPr/>
        </p:nvPicPr>
        <p:blipFill rotWithShape="1">
          <a:blip r:embed="rId6">
            <a:alphaModFix/>
          </a:blip>
          <a:srcRect b="0" l="0" r="0" t="0"/>
          <a:stretch/>
        </p:blipFill>
        <p:spPr>
          <a:xfrm>
            <a:off x="152400" y="59436"/>
            <a:ext cx="786384" cy="94792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4"/>
          <p:cNvSpPr/>
          <p:nvPr/>
        </p:nvSpPr>
        <p:spPr>
          <a:xfrm>
            <a:off x="0" y="0"/>
            <a:ext cx="6096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https://giaoducthoidai.vn/chia-se-giai-phap-khai-thac-hieu-qua-bai-hoc-stem-o-tieu-hoc-post634615.html</a:t>
            </a:r>
            <a:endParaRPr/>
          </a:p>
        </p:txBody>
      </p:sp>
      <p:pic>
        <p:nvPicPr>
          <p:cNvPr id="425" name="Google Shape;425;p34"/>
          <p:cNvPicPr preferRelativeResize="0"/>
          <p:nvPr/>
        </p:nvPicPr>
        <p:blipFill rotWithShape="1">
          <a:blip r:embed="rId3">
            <a:alphaModFix/>
          </a:blip>
          <a:srcRect b="0" l="0" r="0" t="0"/>
          <a:stretch/>
        </p:blipFill>
        <p:spPr>
          <a:xfrm>
            <a:off x="1834788" y="646331"/>
            <a:ext cx="7395404" cy="605225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35"/>
          <p:cNvPicPr preferRelativeResize="0"/>
          <p:nvPr/>
        </p:nvPicPr>
        <p:blipFill rotWithShape="1">
          <a:blip r:embed="rId3">
            <a:alphaModFix/>
          </a:blip>
          <a:srcRect b="0" l="0" r="0" t="0"/>
          <a:stretch/>
        </p:blipFill>
        <p:spPr>
          <a:xfrm>
            <a:off x="105157" y="185529"/>
            <a:ext cx="12086843" cy="647678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36"/>
          <p:cNvPicPr preferRelativeResize="0"/>
          <p:nvPr/>
        </p:nvPicPr>
        <p:blipFill rotWithShape="1">
          <a:blip r:embed="rId3">
            <a:alphaModFix/>
          </a:blip>
          <a:srcRect b="0" l="0" r="0" t="0"/>
          <a:stretch/>
        </p:blipFill>
        <p:spPr>
          <a:xfrm>
            <a:off x="0" y="0"/>
            <a:ext cx="12192000" cy="1409700"/>
          </a:xfrm>
          <a:prstGeom prst="rect">
            <a:avLst/>
          </a:prstGeom>
          <a:noFill/>
          <a:ln>
            <a:noFill/>
          </a:ln>
        </p:spPr>
      </p:pic>
      <p:pic>
        <p:nvPicPr>
          <p:cNvPr descr="Hình nền PP thank you đẹp nhất" id="437" name="Google Shape;437;p36"/>
          <p:cNvPicPr preferRelativeResize="0"/>
          <p:nvPr/>
        </p:nvPicPr>
        <p:blipFill rotWithShape="1">
          <a:blip r:embed="rId4">
            <a:alphaModFix/>
          </a:blip>
          <a:srcRect b="0" l="0" r="0" t="0"/>
          <a:stretch/>
        </p:blipFill>
        <p:spPr>
          <a:xfrm>
            <a:off x="2777069" y="1596365"/>
            <a:ext cx="6220355" cy="48383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type="title"/>
          </p:nvPr>
        </p:nvSpPr>
        <p:spPr>
          <a:xfrm>
            <a:off x="0" y="371061"/>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Tác giả sách BÀI HỌC STEM lớp 4</a:t>
            </a:r>
            <a:endParaRPr b="1" sz="3600">
              <a:solidFill>
                <a:schemeClr val="lt1"/>
              </a:solidFill>
              <a:latin typeface="Federo"/>
              <a:ea typeface="Federo"/>
              <a:cs typeface="Federo"/>
              <a:sym typeface="Federo"/>
            </a:endParaRPr>
          </a:p>
        </p:txBody>
      </p:sp>
      <p:graphicFrame>
        <p:nvGraphicFramePr>
          <p:cNvPr id="131" name="Google Shape;131;p4"/>
          <p:cNvGraphicFramePr/>
          <p:nvPr/>
        </p:nvGraphicFramePr>
        <p:xfrm>
          <a:off x="110168" y="1227489"/>
          <a:ext cx="3000000" cy="3000000"/>
        </p:xfrm>
        <a:graphic>
          <a:graphicData uri="http://schemas.openxmlformats.org/drawingml/2006/table">
            <a:tbl>
              <a:tblPr bandRow="1" firstRow="1">
                <a:noFill/>
                <a:tableStyleId>{3AC19818-E948-488B-8CA5-1E5FE459F7AB}</a:tableStyleId>
              </a:tblPr>
              <a:tblGrid>
                <a:gridCol w="2022325"/>
                <a:gridCol w="1596825"/>
                <a:gridCol w="3250825"/>
                <a:gridCol w="2675050"/>
                <a:gridCol w="2386250"/>
              </a:tblGrid>
              <a:tr h="471000">
                <a:tc>
                  <a:txBody>
                    <a:bodyPr/>
                    <a:lstStyle/>
                    <a:p>
                      <a:pPr indent="0" lvl="0" marL="0" marR="0" rtl="0" algn="ctr">
                        <a:spcBef>
                          <a:spcPts val="0"/>
                        </a:spcBef>
                        <a:spcAft>
                          <a:spcPts val="0"/>
                        </a:spcAft>
                        <a:buNone/>
                      </a:pPr>
                      <a:r>
                        <a:rPr lang="en-US" sz="1400" u="none" cap="none" strike="noStrike"/>
                        <a:t>Họ và tên</a:t>
                      </a:r>
                      <a:endParaRPr sz="1400" u="none" cap="none" strike="noStrike"/>
                    </a:p>
                  </a:txBody>
                  <a:tcPr marT="45725" marB="45725" marR="91450" marL="91450"/>
                </a:tc>
                <a:tc>
                  <a:txBody>
                    <a:bodyPr/>
                    <a:lstStyle/>
                    <a:p>
                      <a:pPr indent="0" lvl="0" marL="0" marR="0" rtl="0" algn="ctr">
                        <a:spcBef>
                          <a:spcPts val="0"/>
                        </a:spcBef>
                        <a:spcAft>
                          <a:spcPts val="0"/>
                        </a:spcAft>
                        <a:buNone/>
                      </a:pPr>
                      <a:r>
                        <a:rPr lang="en-US" sz="1400" u="none" cap="none" strike="noStrike"/>
                        <a:t>Nhiệm vụ</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Cơ quan công tác</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Các sách và tài liệu đã xuất bản</a:t>
                      </a:r>
                      <a:endParaRPr sz="1400" u="none" cap="none" strike="noStrike"/>
                    </a:p>
                  </a:txBody>
                  <a:tcPr marT="45725" marB="45725" marR="91450" marL="91450"/>
                </a:tc>
                <a:tc>
                  <a:txBody>
                    <a:bodyPr/>
                    <a:lstStyle/>
                    <a:p>
                      <a:pPr indent="0" lvl="0" marL="0" marR="0" rtl="0" algn="ctr">
                        <a:spcBef>
                          <a:spcPts val="0"/>
                        </a:spcBef>
                        <a:spcAft>
                          <a:spcPts val="0"/>
                        </a:spcAft>
                        <a:buNone/>
                      </a:pPr>
                      <a:r>
                        <a:rPr lang="en-US" sz="1400" u="none" cap="none" strike="noStrike"/>
                        <a:t>Ghi chú</a:t>
                      </a:r>
                      <a:endParaRPr/>
                    </a:p>
                  </a:txBody>
                  <a:tcPr marT="45725" marB="45725" marR="91450" marL="91450"/>
                </a:tc>
              </a:tr>
              <a:tr h="471000">
                <a:tc>
                  <a:txBody>
                    <a:bodyPr/>
                    <a:lstStyle/>
                    <a:p>
                      <a:pPr indent="0" lvl="0" marL="0" marR="0" rtl="0" algn="l">
                        <a:spcBef>
                          <a:spcPts val="0"/>
                        </a:spcBef>
                        <a:spcAft>
                          <a:spcPts val="0"/>
                        </a:spcAft>
                        <a:buNone/>
                      </a:pPr>
                      <a:r>
                        <a:rPr lang="en-US" sz="1200" u="none" cap="none" strike="noStrike"/>
                        <a:t>TS Tưởng Duy Hải</a:t>
                      </a:r>
                      <a:endParaRPr sz="1200"/>
                    </a:p>
                  </a:txBody>
                  <a:tcPr marT="45725" marB="45725" marR="91450" marL="91450"/>
                </a:tc>
                <a:tc>
                  <a:txBody>
                    <a:bodyPr/>
                    <a:lstStyle/>
                    <a:p>
                      <a:pPr indent="0" lvl="0" marL="0" marR="0" rtl="0" algn="l">
                        <a:spcBef>
                          <a:spcPts val="0"/>
                        </a:spcBef>
                        <a:spcAft>
                          <a:spcPts val="0"/>
                        </a:spcAft>
                        <a:buNone/>
                      </a:pPr>
                      <a:r>
                        <a:rPr lang="en-US" sz="1200"/>
                        <a:t>Chủ biên</a:t>
                      </a:r>
                      <a:endParaRPr sz="1200"/>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Đại học Sư phạm</a:t>
                      </a:r>
                      <a:r>
                        <a:rPr lang="en-US" sz="1200"/>
                        <a:t> Hà Nội</a:t>
                      </a:r>
                      <a:endParaRPr/>
                    </a:p>
                  </a:txBody>
                  <a:tcPr marT="45725" marB="45725" marR="91450" marL="91450"/>
                </a:tc>
                <a:tc>
                  <a:txBody>
                    <a:bodyPr/>
                    <a:lstStyle/>
                    <a:p>
                      <a:pPr indent="0" lvl="0" marL="0" marR="0" rtl="0" algn="l">
                        <a:spcBef>
                          <a:spcPts val="0"/>
                        </a:spcBef>
                        <a:spcAft>
                          <a:spcPts val="0"/>
                        </a:spcAft>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rPr lang="en-US" sz="1200"/>
                        <a:t>Chuyên gia Giáo dục STEM của Bộ GD&amp;ĐT</a:t>
                      </a:r>
                      <a:endParaRPr/>
                    </a:p>
                  </a:txBody>
                  <a:tcPr marT="45725" marB="45725" marR="91450" marL="91450"/>
                </a:tc>
              </a:tr>
              <a:tr h="471000">
                <a:tc>
                  <a:txBody>
                    <a:bodyPr/>
                    <a:lstStyle/>
                    <a:p>
                      <a:pPr indent="0" lvl="0" marL="0" marR="0" rtl="0" algn="l">
                        <a:spcBef>
                          <a:spcPts val="0"/>
                        </a:spcBef>
                        <a:spcAft>
                          <a:spcPts val="0"/>
                        </a:spcAft>
                        <a:buNone/>
                      </a:pPr>
                      <a:r>
                        <a:rPr lang="en-US" sz="1200"/>
                        <a:t>TS Trần Thị Thuý Ngà</a:t>
                      </a:r>
                      <a:endParaRPr/>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Viện khoa học giáo dục Việt Nam</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rPr lang="en-US" sz="1200"/>
                        <a:t>Chuyên gia Giáo dục STEM của Bộ GD&amp;ĐT</a:t>
                      </a:r>
                      <a:endParaRPr/>
                    </a:p>
                  </a:txBody>
                  <a:tcPr marT="45725" marB="45725" marR="91450" marL="91450"/>
                </a:tc>
              </a:tr>
              <a:tr h="471000">
                <a:tc>
                  <a:txBody>
                    <a:bodyPr/>
                    <a:lstStyle/>
                    <a:p>
                      <a:pPr indent="0" lvl="0" marL="0" marR="0" rtl="0" algn="l">
                        <a:spcBef>
                          <a:spcPts val="0"/>
                        </a:spcBef>
                        <a:spcAft>
                          <a:spcPts val="0"/>
                        </a:spcAft>
                        <a:buNone/>
                      </a:pPr>
                      <a:r>
                        <a:rPr lang="en-US" sz="1200"/>
                        <a:t>TS Đào Thị Sen</a:t>
                      </a:r>
                      <a:endParaRPr/>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Đại học Sư phạm Hà Nội </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rPr lang="en-US" sz="1200"/>
                        <a:t>Chuyên gia Giáo dục STEM của Bộ GD&amp;ĐT</a:t>
                      </a:r>
                      <a:endParaRPr/>
                    </a:p>
                  </a:txBody>
                  <a:tcPr marT="45725" marB="45725" marR="91450" marL="91450"/>
                </a:tc>
              </a:tr>
              <a:tr h="471000">
                <a:tc>
                  <a:txBody>
                    <a:bodyPr/>
                    <a:lstStyle/>
                    <a:p>
                      <a:pPr indent="0" lvl="0" marL="0" marR="0" rtl="0" algn="l">
                        <a:spcBef>
                          <a:spcPts val="0"/>
                        </a:spcBef>
                        <a:spcAft>
                          <a:spcPts val="0"/>
                        </a:spcAft>
                        <a:buNone/>
                      </a:pPr>
                      <a:r>
                        <a:rPr lang="en-US" sz="1200"/>
                        <a:t>ThS Nguyễn Huyền Trang</a:t>
                      </a:r>
                      <a:endParaRPr/>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t>Trường BDCBGD HN</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Bồi dưỡng cán bộ GD Hà Nội</a:t>
                      </a:r>
                      <a:endParaRPr sz="1200"/>
                    </a:p>
                  </a:txBody>
                  <a:tcPr marT="45725" marB="45725" marR="91450" marL="91450"/>
                </a:tc>
              </a:tr>
              <a:tr h="410800">
                <a:tc>
                  <a:txBody>
                    <a:bodyPr/>
                    <a:lstStyle/>
                    <a:p>
                      <a:pPr indent="0" lvl="0" marL="0" marR="0" rtl="0" algn="l">
                        <a:spcBef>
                          <a:spcPts val="0"/>
                        </a:spcBef>
                        <a:spcAft>
                          <a:spcPts val="0"/>
                        </a:spcAft>
                        <a:buNone/>
                      </a:pPr>
                      <a:r>
                        <a:rPr lang="en-US" sz="1200"/>
                        <a:t>ThS Nguyễn Hà My</a:t>
                      </a:r>
                      <a:endParaRPr/>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Đại học Sư phạm Hà Nội </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71000">
                <a:tc>
                  <a:txBody>
                    <a:bodyPr/>
                    <a:lstStyle/>
                    <a:p>
                      <a:pPr indent="0" lvl="0" marL="0" marR="0" rtl="0" algn="l">
                        <a:spcBef>
                          <a:spcPts val="0"/>
                        </a:spcBef>
                        <a:spcAft>
                          <a:spcPts val="0"/>
                        </a:spcAft>
                        <a:buNone/>
                      </a:pPr>
                      <a:r>
                        <a:rPr lang="en-US" sz="1200"/>
                        <a:t>Nhà giáo Phạm Văn Thuận</a:t>
                      </a:r>
                      <a:endParaRPr sz="1200"/>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t> </a:t>
                      </a:r>
                      <a:r>
                        <a:rPr lang="en-US" sz="1200">
                          <a:solidFill>
                            <a:schemeClr val="dk1"/>
                          </a:solidFill>
                          <a:latin typeface="Calibri"/>
                          <a:ea typeface="Calibri"/>
                          <a:cs typeface="Calibri"/>
                          <a:sym typeface="Calibri"/>
                        </a:rPr>
                        <a:t>Trường Tiểu học Nguyễn Công Trứ</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10800">
                <a:tc>
                  <a:txBody>
                    <a:bodyPr/>
                    <a:lstStyle/>
                    <a:p>
                      <a:pPr indent="0" lvl="0" marL="0" marR="0" rtl="0" algn="l">
                        <a:spcBef>
                          <a:spcPts val="0"/>
                        </a:spcBef>
                        <a:spcAft>
                          <a:spcPts val="0"/>
                        </a:spcAft>
                        <a:buNone/>
                      </a:pPr>
                      <a:r>
                        <a:rPr lang="en-US" sz="1200"/>
                        <a:t>ThS Lê Thị Thu Huyền</a:t>
                      </a:r>
                      <a:endParaRPr sz="1200"/>
                    </a:p>
                  </a:txBody>
                  <a:tcPr marT="45725" marB="45725" marR="91450" marL="91450"/>
                </a:tc>
                <a:tc>
                  <a:txBody>
                    <a:bodyPr/>
                    <a:lstStyle/>
                    <a:p>
                      <a:pPr indent="0" lvl="0" marL="0" marR="0" rtl="0" algn="l">
                        <a:spcBef>
                          <a:spcPts val="0"/>
                        </a:spcBef>
                        <a:spcAft>
                          <a:spcPts val="0"/>
                        </a:spcAft>
                        <a:buNone/>
                      </a:pPr>
                      <a:r>
                        <a:rPr lang="en-US" sz="1200"/>
                        <a:t>Tác giả</a:t>
                      </a:r>
                      <a:endParaRPr sz="1200"/>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Nhà xuất bản Giáo dục Việt Nam</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279650">
                <a:tc>
                  <a:txBody>
                    <a:bodyPr/>
                    <a:lstStyle/>
                    <a:p>
                      <a:pPr indent="0" lvl="0" marL="0" marR="0" rtl="0" algn="l">
                        <a:spcBef>
                          <a:spcPts val="0"/>
                        </a:spcBef>
                        <a:spcAft>
                          <a:spcPts val="0"/>
                        </a:spcAft>
                        <a:buNone/>
                      </a:pPr>
                      <a:r>
                        <a:rPr lang="en-US" sz="1200"/>
                        <a:t>ThS Cao Hồng Huệ</a:t>
                      </a:r>
                      <a:endParaRPr sz="1200"/>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Đại học Sư phạm Hà Nội 2</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71000">
                <a:tc>
                  <a:txBody>
                    <a:bodyPr/>
                    <a:lstStyle/>
                    <a:p>
                      <a:pPr indent="0" lvl="0" marL="0" marR="0" rtl="0" algn="l">
                        <a:spcBef>
                          <a:spcPts val="0"/>
                        </a:spcBef>
                        <a:spcAft>
                          <a:spcPts val="0"/>
                        </a:spcAft>
                        <a:buNone/>
                      </a:pPr>
                      <a:r>
                        <a:rPr lang="en-US" sz="1200"/>
                        <a:t>ThS Nguyễn Thị Cẩm Ly</a:t>
                      </a:r>
                      <a:endParaRPr/>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Tiểu học Trần Quốc Toản, Hà Nội</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10800">
                <a:tc>
                  <a:txBody>
                    <a:bodyPr/>
                    <a:lstStyle/>
                    <a:p>
                      <a:pPr indent="0" lvl="0" marL="0" marR="0" rtl="0" algn="l">
                        <a:spcBef>
                          <a:spcPts val="0"/>
                        </a:spcBef>
                        <a:spcAft>
                          <a:spcPts val="0"/>
                        </a:spcAft>
                        <a:buNone/>
                      </a:pPr>
                      <a:r>
                        <a:rPr lang="en-US" sz="1200"/>
                        <a:t>ThS Vũ Thị Ngọc Thuý</a:t>
                      </a:r>
                      <a:endParaRPr sz="1200"/>
                    </a:p>
                  </a:txBody>
                  <a:tcPr marT="45725" marB="45725" marR="91450" marL="91450"/>
                </a:tc>
                <a:tc>
                  <a:txBody>
                    <a:bodyPr/>
                    <a:lstStyle/>
                    <a:p>
                      <a:pPr indent="0" lvl="0" marL="0" marR="0" rtl="0" algn="l">
                        <a:spcBef>
                          <a:spcPts val="0"/>
                        </a:spcBef>
                        <a:spcAft>
                          <a:spcPts val="0"/>
                        </a:spcAft>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Đại học Sư phạm Hà Nội </a:t>
                      </a:r>
                      <a:endParaRPr sz="1200"/>
                    </a:p>
                  </a:txBody>
                  <a:tcPr marT="45725" marB="45725" marR="91450" marL="91450"/>
                </a:tc>
                <a:tc>
                  <a:txBody>
                    <a:bodyPr/>
                    <a:lstStyle/>
                    <a:p>
                      <a:pPr indent="0" lvl="0" marL="0" rtl="0" algn="l">
                        <a:spcBef>
                          <a:spcPts val="0"/>
                        </a:spcBef>
                        <a:spcAft>
                          <a:spcPts val="0"/>
                        </a:spcAft>
                        <a:buClr>
                          <a:schemeClr val="dk1"/>
                        </a:buClr>
                        <a:buFont typeface="Arial"/>
                        <a:buNone/>
                      </a:pPr>
                      <a:r>
                        <a:rPr lang="en-US" sz="1200"/>
                        <a:t>Tác giả SGK CT GDPT 2018</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10800">
                <a:tc>
                  <a:txBody>
                    <a:bodyPr/>
                    <a:lstStyle/>
                    <a:p>
                      <a:pPr indent="0" lvl="0" marL="0" marR="0" rtl="0" algn="l">
                        <a:spcBef>
                          <a:spcPts val="0"/>
                        </a:spcBef>
                        <a:spcAft>
                          <a:spcPts val="0"/>
                        </a:spcAft>
                        <a:buNone/>
                      </a:pPr>
                      <a:r>
                        <a:rPr lang="en-US" sz="1200"/>
                        <a:t>ThS Tô Thị Thanh Thuỷ</a:t>
                      </a:r>
                      <a:endParaRPr sz="1200"/>
                    </a:p>
                  </a:txBody>
                  <a:tcPr marT="45725" marB="45725" marR="91450" marL="91450"/>
                </a:tc>
                <a:tc>
                  <a:txBody>
                    <a:bodyPr/>
                    <a:lstStyle/>
                    <a:p>
                      <a:pPr indent="0" lvl="0" marL="0" marR="0" rtl="0" algn="l">
                        <a:spcBef>
                          <a:spcPts val="0"/>
                        </a:spcBef>
                        <a:spcAft>
                          <a:spcPts val="0"/>
                        </a:spcAft>
                        <a:buNone/>
                      </a:pPr>
                      <a:r>
                        <a:rPr lang="en-US" sz="1200"/>
                        <a:t>Tác giả</a:t>
                      </a:r>
                      <a:endParaRPr sz="1200"/>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Tiểu học Thái Thịnh</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410800">
                <a:tc>
                  <a:txBody>
                    <a:bodyPr/>
                    <a:lstStyle/>
                    <a:p>
                      <a:pPr indent="0" lvl="0" marL="0" marR="0" rtl="0" algn="l">
                        <a:spcBef>
                          <a:spcPts val="0"/>
                        </a:spcBef>
                        <a:spcAft>
                          <a:spcPts val="0"/>
                        </a:spcAft>
                        <a:buNone/>
                      </a:pPr>
                      <a:r>
                        <a:rPr lang="en-US" sz="1200"/>
                        <a:t>TS Trần Ngọc Bích</a:t>
                      </a:r>
                      <a:endParaRPr sz="1200"/>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Calibri"/>
                        <a:buNone/>
                      </a:pPr>
                      <a:r>
                        <a:rPr lang="en-US" sz="1200"/>
                        <a:t>Tác giả</a:t>
                      </a:r>
                      <a:endParaRPr/>
                    </a:p>
                  </a:txBody>
                  <a:tcPr marT="45725" marB="45725" marR="91450" marL="91450"/>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Trường Đại học Sư phạm Thái Nguyên</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5"/>
          <p:cNvSpPr/>
          <p:nvPr/>
        </p:nvSpPr>
        <p:spPr>
          <a:xfrm>
            <a:off x="748146" y="1277080"/>
            <a:ext cx="10800000" cy="923330"/>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Chỉ thị số 16/CT-TTg ngày 04/5/2017 của Thủ tướng Chính phủ về việc tăng cường năng lực tiếp cận cuộc Cách mạng công nghiệp lần thứ 4, thúc đẩy triển khai giáo dục về khoa học, công nghệ, kỹ thuật và toán học (STEM) trong chương trình giáo dục phổ thông </a:t>
            </a:r>
            <a:endParaRPr sz="1800">
              <a:solidFill>
                <a:schemeClr val="dk1"/>
              </a:solidFill>
              <a:latin typeface="Arial Hebrew"/>
              <a:ea typeface="Arial Hebrew"/>
              <a:cs typeface="Arial Hebrew"/>
              <a:sym typeface="Arial Hebrew"/>
            </a:endParaRPr>
          </a:p>
        </p:txBody>
      </p:sp>
      <p:sp>
        <p:nvSpPr>
          <p:cNvPr id="137" name="Google Shape;137;p5"/>
          <p:cNvSpPr/>
          <p:nvPr/>
        </p:nvSpPr>
        <p:spPr>
          <a:xfrm>
            <a:off x="748146" y="2391013"/>
            <a:ext cx="10800000" cy="646331"/>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Quyết định số </a:t>
            </a:r>
            <a:r>
              <a:rPr i="1" lang="en-US" sz="1800">
                <a:solidFill>
                  <a:schemeClr val="dk1"/>
                </a:solidFill>
                <a:latin typeface="Arial Hebrew"/>
                <a:ea typeface="Arial Hebrew"/>
                <a:cs typeface="Arial Hebrew"/>
                <a:sym typeface="Arial Hebrew"/>
              </a:rPr>
              <a:t>7</a:t>
            </a:r>
            <a:r>
              <a:rPr lang="en-US" sz="1800">
                <a:solidFill>
                  <a:schemeClr val="dk1"/>
                </a:solidFill>
                <a:latin typeface="Arial Hebrew"/>
                <a:ea typeface="Arial Hebrew"/>
                <a:cs typeface="Arial Hebrew"/>
                <a:sym typeface="Arial Hebrew"/>
              </a:rPr>
              <a:t>4</a:t>
            </a:r>
            <a:r>
              <a:rPr i="1" lang="en-US" sz="1800">
                <a:solidFill>
                  <a:schemeClr val="dk1"/>
                </a:solidFill>
                <a:latin typeface="Arial Hebrew"/>
                <a:ea typeface="Arial Hebrew"/>
                <a:cs typeface="Arial Hebrew"/>
                <a:sym typeface="Arial Hebrew"/>
              </a:rPr>
              <a:t>9</a:t>
            </a:r>
            <a:r>
              <a:rPr lang="en-US" sz="1800">
                <a:solidFill>
                  <a:schemeClr val="dk1"/>
                </a:solidFill>
                <a:latin typeface="Arial Hebrew"/>
                <a:ea typeface="Arial Hebrew"/>
                <a:cs typeface="Arial Hebrew"/>
                <a:sym typeface="Arial Hebrew"/>
              </a:rPr>
              <a:t>/QĐ-TTg ngày 03</a:t>
            </a:r>
            <a:r>
              <a:rPr i="1" lang="en-US" sz="1800">
                <a:solidFill>
                  <a:schemeClr val="dk1"/>
                </a:solidFill>
                <a:latin typeface="Arial Hebrew"/>
                <a:ea typeface="Arial Hebrew"/>
                <a:cs typeface="Arial Hebrew"/>
                <a:sym typeface="Arial Hebrew"/>
              </a:rPr>
              <a:t>/</a:t>
            </a:r>
            <a:r>
              <a:rPr lang="en-US" sz="1800">
                <a:solidFill>
                  <a:schemeClr val="dk1"/>
                </a:solidFill>
                <a:latin typeface="Arial Hebrew"/>
                <a:ea typeface="Arial Hebrew"/>
                <a:cs typeface="Arial Hebrew"/>
                <a:sym typeface="Arial Hebrew"/>
              </a:rPr>
              <a:t>6/2020 của Thủ tướng Chính phủ về việc phê duyệt “Chương trình Chuyển đổi số quốc gia đến năm 2025, định hướng đến năm 2030” </a:t>
            </a:r>
            <a:endParaRPr sz="1800">
              <a:solidFill>
                <a:schemeClr val="dk1"/>
              </a:solidFill>
              <a:latin typeface="Arial Hebrew"/>
              <a:ea typeface="Arial Hebrew"/>
              <a:cs typeface="Arial Hebrew"/>
              <a:sym typeface="Arial Hebrew"/>
            </a:endParaRPr>
          </a:p>
        </p:txBody>
      </p:sp>
      <p:sp>
        <p:nvSpPr>
          <p:cNvPr id="138" name="Google Shape;138;p5"/>
          <p:cNvSpPr/>
          <p:nvPr/>
        </p:nvSpPr>
        <p:spPr>
          <a:xfrm>
            <a:off x="748146" y="3222056"/>
            <a:ext cx="10800000" cy="923330"/>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Quyết định số 131/QĐ-TTg ngày 25/01/2022 của Thủ tướng Chính phủ về việc phê duyệt đề án “Tăng cường ứng dụng công nghệ thông tin và chuyển đổi số trong giáo dục và đào tạo giai đoạn 2022 – 2025, định hướng đến năm 2030” </a:t>
            </a:r>
            <a:endParaRPr sz="1800">
              <a:solidFill>
                <a:schemeClr val="dk1"/>
              </a:solidFill>
              <a:latin typeface="Arial Hebrew"/>
              <a:ea typeface="Arial Hebrew"/>
              <a:cs typeface="Arial Hebrew"/>
              <a:sym typeface="Arial Hebrew"/>
            </a:endParaRPr>
          </a:p>
        </p:txBody>
      </p:sp>
      <p:sp>
        <p:nvSpPr>
          <p:cNvPr id="139" name="Google Shape;139;p5"/>
          <p:cNvSpPr/>
          <p:nvPr/>
        </p:nvSpPr>
        <p:spPr>
          <a:xfrm>
            <a:off x="748146" y="4330098"/>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Thông tư số 32/2018/TT-BGDĐT ngày 26/12/2018 (Chương trình giáo dục phổ thông 2018) </a:t>
            </a:r>
            <a:endParaRPr sz="1800">
              <a:solidFill>
                <a:schemeClr val="dk1"/>
              </a:solidFill>
              <a:latin typeface="Arial Hebrew"/>
              <a:ea typeface="Arial Hebrew"/>
              <a:cs typeface="Arial Hebrew"/>
              <a:sym typeface="Arial Hebrew"/>
            </a:endParaRPr>
          </a:p>
        </p:txBody>
      </p:sp>
      <p:sp>
        <p:nvSpPr>
          <p:cNvPr id="140" name="Google Shape;140;p5"/>
          <p:cNvSpPr/>
          <p:nvPr/>
        </p:nvSpPr>
        <p:spPr>
          <a:xfrm>
            <a:off x="748146" y="4900873"/>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Hebrew"/>
                <a:ea typeface="Arial Hebrew"/>
                <a:cs typeface="Arial Hebrew"/>
                <a:sym typeface="Arial Hebrew"/>
              </a:rPr>
              <a:t>Kế hoạch số 526/KH-BGDĐT ngày 17</a:t>
            </a:r>
            <a:r>
              <a:rPr i="1" lang="en-US" sz="1800">
                <a:solidFill>
                  <a:schemeClr val="dk1"/>
                </a:solidFill>
                <a:latin typeface="Arial Hebrew"/>
                <a:ea typeface="Arial Hebrew"/>
                <a:cs typeface="Arial Hebrew"/>
                <a:sym typeface="Arial Hebrew"/>
              </a:rPr>
              <a:t>/5/2</a:t>
            </a:r>
            <a:r>
              <a:rPr lang="en-US" sz="1800">
                <a:solidFill>
                  <a:schemeClr val="dk1"/>
                </a:solidFill>
                <a:latin typeface="Arial Hebrew"/>
                <a:ea typeface="Arial Hebrew"/>
                <a:cs typeface="Arial Hebrew"/>
                <a:sym typeface="Arial Hebrew"/>
              </a:rPr>
              <a:t>022 về việc triển khai thực hiện giáo dục STEM cấp Tiểu học </a:t>
            </a:r>
            <a:endParaRPr sz="1800">
              <a:solidFill>
                <a:schemeClr val="dk1"/>
              </a:solidFill>
              <a:latin typeface="Arial Hebrew"/>
              <a:ea typeface="Arial Hebrew"/>
              <a:cs typeface="Arial Hebrew"/>
              <a:sym typeface="Arial Hebrew"/>
            </a:endParaRPr>
          </a:p>
        </p:txBody>
      </p:sp>
      <p:sp>
        <p:nvSpPr>
          <p:cNvPr id="141" name="Google Shape;141;p5"/>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Các căn cứ pháp lí về Giáo dục STEM</a:t>
            </a:r>
            <a:endParaRPr b="1" sz="3600">
              <a:solidFill>
                <a:schemeClr val="lt1"/>
              </a:solidFill>
              <a:latin typeface="Federo"/>
              <a:ea typeface="Federo"/>
              <a:cs typeface="Federo"/>
              <a:sym typeface="Federo"/>
            </a:endParaRPr>
          </a:p>
        </p:txBody>
      </p:sp>
      <p:sp>
        <p:nvSpPr>
          <p:cNvPr id="142" name="Google Shape;142;p5"/>
          <p:cNvSpPr/>
          <p:nvPr/>
        </p:nvSpPr>
        <p:spPr>
          <a:xfrm>
            <a:off x="696000" y="5471648"/>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strike="noStrike">
                <a:solidFill>
                  <a:schemeClr val="dk1"/>
                </a:solidFill>
                <a:latin typeface="Arial Hebrew"/>
                <a:ea typeface="Arial Hebrew"/>
                <a:cs typeface="Arial Hebrew"/>
                <a:sym typeface="Arial Hebrew"/>
              </a:rPr>
              <a:t>Công văn 2345/BGDĐT-GDTH xây dựng kế hoạch giáo dục trường tiểu học</a:t>
            </a:r>
            <a:endParaRPr/>
          </a:p>
        </p:txBody>
      </p:sp>
      <p:sp>
        <p:nvSpPr>
          <p:cNvPr id="143" name="Google Shape;143;p5"/>
          <p:cNvSpPr/>
          <p:nvPr/>
        </p:nvSpPr>
        <p:spPr>
          <a:xfrm>
            <a:off x="696000" y="6040059"/>
            <a:ext cx="10800000" cy="369332"/>
          </a:xfrm>
          <a:prstGeom prst="rect">
            <a:avLst/>
          </a:prstGeom>
          <a:gradFill>
            <a:gsLst>
              <a:gs pos="0">
                <a:srgbClr val="FFFFFF"/>
              </a:gs>
              <a:gs pos="12000">
                <a:srgbClr val="FFFFFF"/>
              </a:gs>
              <a:gs pos="100000">
                <a:schemeClr val="accent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strike="noStrike">
                <a:solidFill>
                  <a:schemeClr val="dk1"/>
                </a:solidFill>
                <a:latin typeface="Arial Hebrew"/>
                <a:ea typeface="Arial Hebrew"/>
                <a:cs typeface="Arial Hebrew"/>
                <a:sym typeface="Arial Hebrew"/>
              </a:rPr>
              <a:t>Công văn 909/BGDĐT-GDTH ngày 8/3/2022 về giáo dục STEM cấp tiểu học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sách BÀI HỌC STEM 4</a:t>
            </a:r>
            <a:endParaRPr b="1" sz="3600">
              <a:solidFill>
                <a:schemeClr val="lt1"/>
              </a:solidFill>
              <a:latin typeface="Federo"/>
              <a:ea typeface="Federo"/>
              <a:cs typeface="Federo"/>
              <a:sym typeface="Federo"/>
            </a:endParaRPr>
          </a:p>
        </p:txBody>
      </p:sp>
      <p:grpSp>
        <p:nvGrpSpPr>
          <p:cNvPr id="150" name="Google Shape;150;p6"/>
          <p:cNvGrpSpPr/>
          <p:nvPr/>
        </p:nvGrpSpPr>
        <p:grpSpPr>
          <a:xfrm>
            <a:off x="2449344" y="1862125"/>
            <a:ext cx="8636195" cy="3754023"/>
            <a:chOff x="417345" y="1142459"/>
            <a:chExt cx="8636195" cy="3754023"/>
          </a:xfrm>
        </p:grpSpPr>
        <p:sp>
          <p:nvSpPr>
            <p:cNvPr id="151" name="Google Shape;151;p6"/>
            <p:cNvSpPr/>
            <p:nvPr/>
          </p:nvSpPr>
          <p:spPr>
            <a:xfrm>
              <a:off x="1213473" y="1259503"/>
              <a:ext cx="1932509" cy="1625378"/>
            </a:xfrm>
            <a:prstGeom prst="rect">
              <a:avLst/>
            </a:prstGeom>
            <a:blipFill rotWithShape="1">
              <a:blip r:embed="rId3">
                <a:alphaModFix/>
              </a:blip>
              <a:stretch>
                <a:fillRect b="-32998" l="0" r="0" t="-32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417345"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txBox="1"/>
            <p:nvPr/>
          </p:nvSpPr>
          <p:spPr>
            <a:xfrm>
              <a:off x="417345"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Bìa sách</a:t>
              </a:r>
              <a:endParaRPr/>
            </a:p>
          </p:txBody>
        </p:sp>
        <p:sp>
          <p:nvSpPr>
            <p:cNvPr id="154" name="Google Shape;154;p6"/>
            <p:cNvSpPr/>
            <p:nvPr/>
          </p:nvSpPr>
          <p:spPr>
            <a:xfrm>
              <a:off x="4064008" y="1269028"/>
              <a:ext cx="1932509" cy="1625378"/>
            </a:xfrm>
            <a:prstGeom prst="rect">
              <a:avLst/>
            </a:prstGeom>
            <a:blipFill rotWithShape="1">
              <a:blip r:embed="rId4">
                <a:alphaModFix/>
              </a:blip>
              <a:stretch>
                <a:fillRect b="-11997" l="0" r="0" t="-11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3409224"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txBox="1"/>
            <p:nvPr/>
          </p:nvSpPr>
          <p:spPr>
            <a:xfrm>
              <a:off x="3409224"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Lời nói đầu</a:t>
              </a:r>
              <a:endParaRPr/>
            </a:p>
          </p:txBody>
        </p:sp>
        <p:sp>
          <p:nvSpPr>
            <p:cNvPr id="157" name="Google Shape;157;p6"/>
            <p:cNvSpPr/>
            <p:nvPr/>
          </p:nvSpPr>
          <p:spPr>
            <a:xfrm>
              <a:off x="7121031" y="1142459"/>
              <a:ext cx="1932509" cy="1625378"/>
            </a:xfrm>
            <a:prstGeom prst="rect">
              <a:avLst/>
            </a:prstGeom>
            <a:blipFill rotWithShape="1">
              <a:blip r:embed="rId5">
                <a:alphaModFix/>
              </a:blip>
              <a:stretch>
                <a:fillRect b="-19998" l="0" r="0" t="-19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6401102" y="1825740"/>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txBox="1"/>
            <p:nvPr/>
          </p:nvSpPr>
          <p:spPr>
            <a:xfrm>
              <a:off x="6401102" y="1825740"/>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Mục lục</a:t>
              </a:r>
              <a:endParaRPr/>
            </a:p>
          </p:txBody>
        </p:sp>
        <p:sp>
          <p:nvSpPr>
            <p:cNvPr id="160" name="Google Shape;160;p6"/>
            <p:cNvSpPr/>
            <p:nvPr/>
          </p:nvSpPr>
          <p:spPr>
            <a:xfrm>
              <a:off x="1137274" y="3165851"/>
              <a:ext cx="1932509" cy="1625378"/>
            </a:xfrm>
            <a:prstGeom prst="rect">
              <a:avLst/>
            </a:prstGeom>
            <a:blipFill rotWithShape="1">
              <a:blip r:embed="rId6">
                <a:alphaModFix/>
              </a:blip>
              <a:stretch>
                <a:fillRect b="0" l="-17999" r="-17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417345"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txBox="1"/>
            <p:nvPr/>
          </p:nvSpPr>
          <p:spPr>
            <a:xfrm>
              <a:off x="417345"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Hướng dẫn học</a:t>
              </a:r>
              <a:endParaRPr/>
            </a:p>
          </p:txBody>
        </p:sp>
        <p:sp>
          <p:nvSpPr>
            <p:cNvPr id="163" name="Google Shape;163;p6"/>
            <p:cNvSpPr/>
            <p:nvPr/>
          </p:nvSpPr>
          <p:spPr>
            <a:xfrm>
              <a:off x="4129153" y="3165851"/>
              <a:ext cx="1932509" cy="1625378"/>
            </a:xfrm>
            <a:prstGeom prst="rect">
              <a:avLst/>
            </a:prstGeom>
            <a:blipFill rotWithShape="1">
              <a:blip r:embed="rId7">
                <a:alphaModFix/>
              </a:blip>
              <a:stretch>
                <a:fillRect b="0" l="-11999" r="-11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3409224"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txBox="1"/>
            <p:nvPr/>
          </p:nvSpPr>
          <p:spPr>
            <a:xfrm>
              <a:off x="3409224"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Nội dung chính</a:t>
              </a:r>
              <a:endParaRPr/>
            </a:p>
          </p:txBody>
        </p:sp>
        <p:sp>
          <p:nvSpPr>
            <p:cNvPr id="166" name="Google Shape;166;p6"/>
            <p:cNvSpPr/>
            <p:nvPr/>
          </p:nvSpPr>
          <p:spPr>
            <a:xfrm>
              <a:off x="7121031" y="3165851"/>
              <a:ext cx="1932509" cy="1625378"/>
            </a:xfrm>
            <a:prstGeom prst="rect">
              <a:avLst/>
            </a:prstGeom>
            <a:blipFill rotWithShape="1">
              <a:blip r:embed="rId8">
                <a:alphaModFix/>
              </a:blip>
              <a:stretch>
                <a:fillRect b="-33997" l="0" r="0" t="-33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6401102" y="3849131"/>
              <a:ext cx="1047351" cy="1047351"/>
            </a:xfrm>
            <a:prstGeom prst="rect">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txBox="1"/>
            <p:nvPr/>
          </p:nvSpPr>
          <p:spPr>
            <a:xfrm>
              <a:off x="6401102" y="3849131"/>
              <a:ext cx="1047351" cy="1047351"/>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Thông tin xuất bản phẩm</a:t>
              </a:r>
              <a:endParaRPr/>
            </a:p>
          </p:txBody>
        </p:sp>
      </p:grpSp>
      <p:sp>
        <p:nvSpPr>
          <p:cNvPr id="169" name="Google Shape;169;p6"/>
          <p:cNvSpPr txBox="1"/>
          <p:nvPr/>
        </p:nvSpPr>
        <p:spPr>
          <a:xfrm>
            <a:off x="649357" y="1776192"/>
            <a:ext cx="138264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Sách tuân thủ đúng tiêu chuẩn sách Quốc gia dành cho học sinh tiểu học.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nội dung chính sách BÀI HỌC STEM 1</a:t>
            </a:r>
            <a:endParaRPr b="1" sz="3600">
              <a:solidFill>
                <a:schemeClr val="lt1"/>
              </a:solidFill>
              <a:latin typeface="Federo"/>
              <a:ea typeface="Federo"/>
              <a:cs typeface="Federo"/>
              <a:sym typeface="Federo"/>
            </a:endParaRPr>
          </a:p>
        </p:txBody>
      </p:sp>
      <p:sp>
        <p:nvSpPr>
          <p:cNvPr id="175" name="Google Shape;175;p7"/>
          <p:cNvSpPr/>
          <p:nvPr/>
        </p:nvSpPr>
        <p:spPr>
          <a:xfrm>
            <a:off x="681266" y="2072527"/>
            <a:ext cx="3082351" cy="246221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SÁCH GỒM 17 BÀI</a:t>
            </a:r>
            <a:endParaRPr/>
          </a:p>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MỖI BÀI 02 TIẾT</a:t>
            </a:r>
            <a:endParaRPr/>
          </a:p>
          <a:p>
            <a:pPr indent="-342900" lvl="0" marL="342900" marR="0" rtl="0" algn="l">
              <a:spcBef>
                <a:spcPts val="0"/>
              </a:spcBef>
              <a:spcAft>
                <a:spcPts val="0"/>
              </a:spcAft>
              <a:buClr>
                <a:srgbClr val="002060"/>
              </a:buClr>
              <a:buSzPts val="2200"/>
              <a:buFont typeface="Arial"/>
              <a:buChar char="•"/>
            </a:pPr>
            <a:r>
              <a:rPr b="1" lang="en-US" sz="2200">
                <a:solidFill>
                  <a:srgbClr val="002060"/>
                </a:solidFill>
                <a:latin typeface="Calibri"/>
                <a:ea typeface="Calibri"/>
                <a:cs typeface="Calibri"/>
                <a:sym typeface="Calibri"/>
              </a:rPr>
              <a:t>MỖI BÀI </a:t>
            </a:r>
            <a:r>
              <a:rPr b="1" lang="en-US" sz="2200" cap="none">
                <a:solidFill>
                  <a:srgbClr val="002060"/>
                </a:solidFill>
                <a:latin typeface="Calibri"/>
                <a:ea typeface="Calibri"/>
                <a:cs typeface="Calibri"/>
                <a:sym typeface="Calibri"/>
              </a:rPr>
              <a:t>CÓ ĐỊA CHỈ THỰC HIỆN RÕ RÀNG TRONG KẾ HOẠCH GIÁO DỤC NĂM HỌC</a:t>
            </a:r>
            <a:endParaRPr/>
          </a:p>
        </p:txBody>
      </p:sp>
      <p:pic>
        <p:nvPicPr>
          <p:cNvPr id="176" name="Google Shape;176;p7"/>
          <p:cNvPicPr preferRelativeResize="0"/>
          <p:nvPr/>
        </p:nvPicPr>
        <p:blipFill rotWithShape="1">
          <a:blip r:embed="rId3">
            <a:alphaModFix/>
          </a:blip>
          <a:srcRect b="0" l="0" r="0" t="0"/>
          <a:stretch/>
        </p:blipFill>
        <p:spPr>
          <a:xfrm>
            <a:off x="4481115" y="908144"/>
            <a:ext cx="5457831" cy="59498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BÀI HỌC trong sách BÀI HỌC STEM</a:t>
            </a:r>
            <a:endParaRPr b="1" sz="3600">
              <a:solidFill>
                <a:schemeClr val="lt1"/>
              </a:solidFill>
              <a:latin typeface="Federo"/>
              <a:ea typeface="Federo"/>
              <a:cs typeface="Federo"/>
              <a:sym typeface="Federo"/>
            </a:endParaRPr>
          </a:p>
        </p:txBody>
      </p:sp>
      <p:pic>
        <p:nvPicPr>
          <p:cNvPr id="183" name="Google Shape;183;p8"/>
          <p:cNvPicPr preferRelativeResize="0"/>
          <p:nvPr/>
        </p:nvPicPr>
        <p:blipFill rotWithShape="1">
          <a:blip r:embed="rId3">
            <a:alphaModFix/>
          </a:blip>
          <a:srcRect b="0" l="0" r="0" t="0"/>
          <a:stretch/>
        </p:blipFill>
        <p:spPr>
          <a:xfrm>
            <a:off x="3960952" y="886942"/>
            <a:ext cx="3344724" cy="5084116"/>
          </a:xfrm>
          <a:prstGeom prst="rect">
            <a:avLst/>
          </a:prstGeom>
          <a:noFill/>
          <a:ln>
            <a:noFill/>
          </a:ln>
        </p:spPr>
      </p:pic>
      <p:pic>
        <p:nvPicPr>
          <p:cNvPr id="184" name="Google Shape;184;p8"/>
          <p:cNvPicPr preferRelativeResize="0"/>
          <p:nvPr/>
        </p:nvPicPr>
        <p:blipFill rotWithShape="1">
          <a:blip r:embed="rId4">
            <a:alphaModFix/>
          </a:blip>
          <a:srcRect b="0" l="0" r="0" t="0"/>
          <a:stretch/>
        </p:blipFill>
        <p:spPr>
          <a:xfrm>
            <a:off x="7587285" y="1027979"/>
            <a:ext cx="3880815" cy="5005686"/>
          </a:xfrm>
          <a:prstGeom prst="rect">
            <a:avLst/>
          </a:prstGeom>
          <a:noFill/>
          <a:ln>
            <a:noFill/>
          </a:ln>
        </p:spPr>
      </p:pic>
      <p:sp>
        <p:nvSpPr>
          <p:cNvPr id="185" name="Google Shape;185;p8"/>
          <p:cNvSpPr/>
          <p:nvPr/>
        </p:nvSpPr>
        <p:spPr>
          <a:xfrm>
            <a:off x="204187" y="1953258"/>
            <a:ext cx="3082351" cy="347787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200"/>
              <a:buFont typeface="Arial"/>
              <a:buChar char="•"/>
            </a:pPr>
            <a:r>
              <a:rPr b="1" lang="en-US" sz="2200" cap="none">
                <a:solidFill>
                  <a:srgbClr val="002060"/>
                </a:solidFill>
                <a:latin typeface="Calibri"/>
                <a:ea typeface="Calibri"/>
                <a:cs typeface="Calibri"/>
                <a:sym typeface="Calibri"/>
              </a:rPr>
              <a:t>CÁC BÀI HỌC ĐƯỢC BIÊN SOẠN THEO MỘT TRONG HAI QUY TRÌNH:</a:t>
            </a:r>
            <a:endParaRPr/>
          </a:p>
          <a:p>
            <a:pPr indent="-342900" lvl="0" marL="342900" marR="0" rtl="0" algn="l">
              <a:spcBef>
                <a:spcPts val="0"/>
              </a:spcBef>
              <a:spcAft>
                <a:spcPts val="0"/>
              </a:spcAft>
              <a:buClr>
                <a:srgbClr val="FF0000"/>
              </a:buClr>
              <a:buSzPts val="2200"/>
              <a:buFont typeface="Arial"/>
              <a:buChar char="•"/>
            </a:pPr>
            <a:r>
              <a:rPr b="1" lang="en-US" sz="2200">
                <a:solidFill>
                  <a:srgbClr val="FF0000"/>
                </a:solidFill>
                <a:latin typeface="Calibri"/>
                <a:ea typeface="Calibri"/>
                <a:cs typeface="Calibri"/>
                <a:sym typeface="Calibri"/>
              </a:rPr>
              <a:t>QUY TRÌNH NGHIÊN CỨU KHOA HỌC</a:t>
            </a:r>
            <a:endParaRPr/>
          </a:p>
          <a:p>
            <a:pPr indent="-342900" lvl="0" marL="342900" marR="0" rtl="0" algn="l">
              <a:spcBef>
                <a:spcPts val="0"/>
              </a:spcBef>
              <a:spcAft>
                <a:spcPts val="0"/>
              </a:spcAft>
              <a:buClr>
                <a:srgbClr val="FF0000"/>
              </a:buClr>
              <a:buSzPts val="2200"/>
              <a:buFont typeface="Arial"/>
              <a:buChar char="•"/>
            </a:pPr>
            <a:r>
              <a:rPr b="1" lang="en-US" sz="2200" cap="none">
                <a:solidFill>
                  <a:srgbClr val="FF0000"/>
                </a:solidFill>
                <a:latin typeface="Calibri"/>
                <a:ea typeface="Calibri"/>
                <a:cs typeface="Calibri"/>
                <a:sym typeface="Calibri"/>
              </a:rPr>
              <a:t>QUY TRÌNH THIẾT KẾ KĨ THUẬT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txBox="1"/>
          <p:nvPr>
            <p:ph type="title"/>
          </p:nvPr>
        </p:nvSpPr>
        <p:spPr>
          <a:xfrm>
            <a:off x="0" y="0"/>
            <a:ext cx="12192000" cy="856427"/>
          </a:xfrm>
          <a:prstGeom prst="rect">
            <a:avLst/>
          </a:prstGeom>
          <a:solidFill>
            <a:srgbClr val="C00000"/>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Federo"/>
              <a:buNone/>
            </a:pPr>
            <a:r>
              <a:rPr b="1" lang="en-US" sz="3600">
                <a:solidFill>
                  <a:schemeClr val="lt1"/>
                </a:solidFill>
                <a:latin typeface="Federo"/>
                <a:ea typeface="Federo"/>
                <a:cs typeface="Federo"/>
                <a:sym typeface="Federo"/>
              </a:rPr>
              <a:t>Cấu trúc BÀI HỌC trong sách BÀI HỌC STEM</a:t>
            </a:r>
            <a:endParaRPr b="1" sz="3600">
              <a:solidFill>
                <a:schemeClr val="lt1"/>
              </a:solidFill>
              <a:latin typeface="Federo"/>
              <a:ea typeface="Federo"/>
              <a:cs typeface="Federo"/>
              <a:sym typeface="Federo"/>
            </a:endParaRPr>
          </a:p>
        </p:txBody>
      </p:sp>
      <p:pic>
        <p:nvPicPr>
          <p:cNvPr id="191" name="Google Shape;191;p9"/>
          <p:cNvPicPr preferRelativeResize="0"/>
          <p:nvPr/>
        </p:nvPicPr>
        <p:blipFill rotWithShape="1">
          <a:blip r:embed="rId3">
            <a:alphaModFix/>
          </a:blip>
          <a:srcRect b="0" l="0" r="0" t="0"/>
          <a:stretch/>
        </p:blipFill>
        <p:spPr>
          <a:xfrm>
            <a:off x="1630995" y="1004901"/>
            <a:ext cx="9075106" cy="52482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2021-12-02T07:57:46Z</dcterms:created>
</cp:coreProperties>
</file>