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312" r:id="rId2"/>
    <p:sldId id="261" r:id="rId3"/>
    <p:sldId id="269" r:id="rId4"/>
    <p:sldId id="313" r:id="rId5"/>
    <p:sldId id="26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322" r:id="rId15"/>
    <p:sldId id="323" r:id="rId16"/>
  </p:sldIdLst>
  <p:sldSz cx="9144000" cy="5143500" type="screen16x9"/>
  <p:notesSz cx="6858000" cy="9144000"/>
  <p:embeddedFontLst>
    <p:embeddedFont>
      <p:font typeface="Mukta" panose="020B0604020202020204" charset="0"/>
      <p:regular r:id="rId18"/>
      <p:bold r:id="rId19"/>
    </p:embeddedFont>
    <p:embeddedFont>
      <p:font typeface="Josefin Slab" panose="020B0604020202020204" charset="0"/>
      <p:regular r:id="rId20"/>
      <p:bold r:id="rId21"/>
      <p:italic r:id="rId22"/>
      <p:boldItalic r:id="rId23"/>
    </p:embeddedFont>
    <p:embeddedFont>
      <p:font typeface="Rajdhani" panose="020B0604020202020204" charset="0"/>
      <p:regular r:id="rId24"/>
      <p:bold r:id="rId25"/>
    </p:embeddedFont>
    <p:embeddedFont>
      <p:font typeface="Yanone Kaffeesatz" panose="020B0604020202020204" charset="0"/>
      <p:regular r:id="rId26"/>
      <p:bold r:id="rId27"/>
    </p:embeddedFont>
    <p:embeddedFont>
      <p:font typeface="Pompiere" panose="020B0604020202020204" charset="0"/>
      <p:regular r:id="rId28"/>
    </p:embeddedFont>
    <p:embeddedFont>
      <p:font typeface="Caveat" panose="00000500000000000000" pitchFamily="2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F479B-4068-43E8-BE29-9323DFE12182}">
  <a:tblStyle styleId="{3B7F479B-4068-43E8-BE29-9323DFE121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cc4eba5a6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cc4eba5a6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7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6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40144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6526394" y="-128649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>
            <a:off x="-203881" y="-128649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8475143" y="22836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8623053" y="2004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8430778" y="38239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773559" y="30892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512243" y="15502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112193" y="2571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162959" y="15463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429659" y="33231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429653" y="2004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hasCustomPrompt="1"/>
          </p:nvPr>
        </p:nvSpPr>
        <p:spPr>
          <a:xfrm>
            <a:off x="2057325" y="1205200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/>
          </p:nvPr>
        </p:nvSpPr>
        <p:spPr>
          <a:xfrm>
            <a:off x="1626075" y="2492200"/>
            <a:ext cx="358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975125" y="3545575"/>
            <a:ext cx="2888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6563389">
            <a:off x="-3068127" y="1420605"/>
            <a:ext cx="6136269" cy="3993328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8637068" y="33166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8912253" y="30724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8912253" y="3929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8481384" y="40902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flipH="1">
            <a:off x="635384" y="3837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flipH="1">
            <a:off x="350318" y="33433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flipH="1">
            <a:off x="498228" y="3929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675137" y="29200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4995513" y="29200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675087" y="24514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995512" y="24514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 flipH="1">
            <a:off x="8503718" y="783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8778903" y="5394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 rot="1940774">
            <a:off x="-646718" y="3373636"/>
            <a:ext cx="4898284" cy="3187679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 rot="-1940774" flipH="1">
            <a:off x="4892443" y="3373636"/>
            <a:ext cx="4898284" cy="3187679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 flipH="1">
            <a:off x="321868" y="391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 flipH="1">
            <a:off x="166184" y="9552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 flipH="1">
            <a:off x="663728" y="2425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 flipH="1">
            <a:off x="871034" y="3876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 flipH="1">
            <a:off x="8580043" y="14202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 flipH="1">
            <a:off x="8855228" y="11760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 flipH="1">
            <a:off x="8855228" y="20332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flipH="1">
            <a:off x="8430784" y="31654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 flipH="1">
            <a:off x="7595684" y="2425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371078" y="36430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flipH="1">
            <a:off x="515818" y="38396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3764925" y="3305675"/>
            <a:ext cx="41196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1259400" y="1359613"/>
            <a:ext cx="66252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ven columns">
  <p:cSld name="CUSTOM_37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>
            <a:off x="5717531" y="3341823"/>
            <a:ext cx="3552217" cy="192634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 flipH="1">
            <a:off x="-124848" y="3341823"/>
            <a:ext cx="3552217" cy="192634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6448256" y="3492913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 flipH="1">
            <a:off x="-124844" y="3492913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 flipH="1">
            <a:off x="312218" y="11631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 flipH="1">
            <a:off x="587403" y="9188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 flipH="1">
            <a:off x="587403" y="17761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 flipH="1">
            <a:off x="308334" y="3079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"/>
          <p:cNvSpPr/>
          <p:nvPr/>
        </p:nvSpPr>
        <p:spPr>
          <a:xfrm flipH="1">
            <a:off x="3737334" y="47084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"/>
          <p:cNvSpPr/>
          <p:nvPr/>
        </p:nvSpPr>
        <p:spPr>
          <a:xfrm flipH="1">
            <a:off x="4064028" y="48641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"/>
          <p:cNvSpPr/>
          <p:nvPr/>
        </p:nvSpPr>
        <p:spPr>
          <a:xfrm flipH="1">
            <a:off x="8760893" y="29728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 flipH="1">
            <a:off x="8988453" y="25717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flipH="1">
            <a:off x="8757009" y="17761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"/>
          </p:nvPr>
        </p:nvSpPr>
        <p:spPr>
          <a:xfrm>
            <a:off x="1403263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2"/>
          </p:nvPr>
        </p:nvSpPr>
        <p:spPr>
          <a:xfrm>
            <a:off x="4574787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5" name="Google Shape;295;p19"/>
          <p:cNvSpPr txBox="1">
            <a:spLocks noGrp="1"/>
          </p:cNvSpPr>
          <p:nvPr>
            <p:ph type="subTitle" idx="3"/>
          </p:nvPr>
        </p:nvSpPr>
        <p:spPr>
          <a:xfrm>
            <a:off x="719364" y="1668225"/>
            <a:ext cx="19254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subTitle" idx="4"/>
          </p:nvPr>
        </p:nvSpPr>
        <p:spPr>
          <a:xfrm>
            <a:off x="717175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subTitle" idx="5"/>
          </p:nvPr>
        </p:nvSpPr>
        <p:spPr>
          <a:xfrm>
            <a:off x="4574787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6"/>
          </p:nvPr>
        </p:nvSpPr>
        <p:spPr>
          <a:xfrm>
            <a:off x="1498063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7"/>
          </p:nvPr>
        </p:nvSpPr>
        <p:spPr>
          <a:xfrm>
            <a:off x="3522066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ubTitle" idx="8"/>
          </p:nvPr>
        </p:nvSpPr>
        <p:spPr>
          <a:xfrm>
            <a:off x="3607791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ubTitle" idx="9"/>
          </p:nvPr>
        </p:nvSpPr>
        <p:spPr>
          <a:xfrm>
            <a:off x="2644903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13"/>
          </p:nvPr>
        </p:nvSpPr>
        <p:spPr>
          <a:xfrm>
            <a:off x="2644903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14"/>
          </p:nvPr>
        </p:nvSpPr>
        <p:spPr>
          <a:xfrm>
            <a:off x="6504690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5"/>
          </p:nvPr>
        </p:nvSpPr>
        <p:spPr>
          <a:xfrm>
            <a:off x="6504690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16"/>
          </p:nvPr>
        </p:nvSpPr>
        <p:spPr>
          <a:xfrm>
            <a:off x="5640886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17"/>
          </p:nvPr>
        </p:nvSpPr>
        <p:spPr>
          <a:xfrm>
            <a:off x="5735686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/>
          <p:nvPr/>
        </p:nvSpPr>
        <p:spPr>
          <a:xfrm rot="5400000">
            <a:off x="-897556" y="31642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"/>
          <p:cNvSpPr/>
          <p:nvPr/>
        </p:nvSpPr>
        <p:spPr>
          <a:xfrm rot="-5400000" flipH="1">
            <a:off x="7284219" y="31642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"/>
          <p:cNvSpPr/>
          <p:nvPr/>
        </p:nvSpPr>
        <p:spPr>
          <a:xfrm flipH="1">
            <a:off x="8665643" y="2209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/>
          <p:nvPr/>
        </p:nvSpPr>
        <p:spPr>
          <a:xfrm flipH="1">
            <a:off x="8940828" y="1965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/>
          <p:nvPr/>
        </p:nvSpPr>
        <p:spPr>
          <a:xfrm flipH="1">
            <a:off x="8940828" y="28229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 flipH="1">
            <a:off x="8554484" y="10635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 flipH="1">
            <a:off x="8813553" y="384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 flipH="1">
            <a:off x="96284" y="24380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 flipH="1">
            <a:off x="439231" y="3076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 flipH="1">
            <a:off x="439228" y="384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1"/>
          </p:nvPr>
        </p:nvSpPr>
        <p:spPr>
          <a:xfrm>
            <a:off x="1045475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subTitle" idx="2"/>
          </p:nvPr>
        </p:nvSpPr>
        <p:spPr>
          <a:xfrm>
            <a:off x="1046025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subTitle" idx="3"/>
          </p:nvPr>
        </p:nvSpPr>
        <p:spPr>
          <a:xfrm>
            <a:off x="6117404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1" name="Google Shape;321;p20"/>
          <p:cNvSpPr txBox="1">
            <a:spLocks noGrp="1"/>
          </p:cNvSpPr>
          <p:nvPr>
            <p:ph type="subTitle" idx="4"/>
          </p:nvPr>
        </p:nvSpPr>
        <p:spPr>
          <a:xfrm>
            <a:off x="3581890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ubTitle" idx="5"/>
          </p:nvPr>
        </p:nvSpPr>
        <p:spPr>
          <a:xfrm>
            <a:off x="6118674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subTitle" idx="6"/>
          </p:nvPr>
        </p:nvSpPr>
        <p:spPr>
          <a:xfrm>
            <a:off x="3581842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subTitle" idx="7"/>
          </p:nvPr>
        </p:nvSpPr>
        <p:spPr>
          <a:xfrm>
            <a:off x="1045387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subTitle" idx="8"/>
          </p:nvPr>
        </p:nvSpPr>
        <p:spPr>
          <a:xfrm>
            <a:off x="1044025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9"/>
          </p:nvPr>
        </p:nvSpPr>
        <p:spPr>
          <a:xfrm>
            <a:off x="6118042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subTitle" idx="13"/>
          </p:nvPr>
        </p:nvSpPr>
        <p:spPr>
          <a:xfrm>
            <a:off x="3581809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4"/>
          </p:nvPr>
        </p:nvSpPr>
        <p:spPr>
          <a:xfrm>
            <a:off x="6116668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5"/>
          </p:nvPr>
        </p:nvSpPr>
        <p:spPr>
          <a:xfrm>
            <a:off x="3582479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0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"/>
          <p:cNvSpPr/>
          <p:nvPr/>
        </p:nvSpPr>
        <p:spPr>
          <a:xfrm>
            <a:off x="4152900" y="2028825"/>
            <a:ext cx="5050051" cy="314508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336603" y="3058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1"/>
          <p:cNvSpPr/>
          <p:nvPr/>
        </p:nvSpPr>
        <p:spPr>
          <a:xfrm>
            <a:off x="159818" y="28143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"/>
          <p:cNvSpPr/>
          <p:nvPr/>
        </p:nvSpPr>
        <p:spPr>
          <a:xfrm>
            <a:off x="159818" y="36715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1"/>
          <p:cNvSpPr/>
          <p:nvPr/>
        </p:nvSpPr>
        <p:spPr>
          <a:xfrm>
            <a:off x="478062" y="48037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1"/>
          <p:cNvSpPr/>
          <p:nvPr/>
        </p:nvSpPr>
        <p:spPr>
          <a:xfrm>
            <a:off x="478062" y="26481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955728" y="48076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478068" y="7950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188703" y="1153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"/>
          <p:cNvSpPr/>
          <p:nvPr/>
        </p:nvSpPr>
        <p:spPr>
          <a:xfrm>
            <a:off x="249462" y="5378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309644" y="724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132859" y="13379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376528" y="14903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456034" y="3852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161744" y="47635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8476744" y="5394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8901403" y="9078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8575134" y="11569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8041734" y="49114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8405019" y="48130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8598228" y="41844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1054428" y="48091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flipH="1">
            <a:off x="-140144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 flipH="1">
            <a:off x="8646593" y="6709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/>
          <p:nvPr/>
        </p:nvSpPr>
        <p:spPr>
          <a:xfrm flipH="1">
            <a:off x="8921778" y="426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3"/>
          <p:cNvSpPr/>
          <p:nvPr/>
        </p:nvSpPr>
        <p:spPr>
          <a:xfrm flipH="1">
            <a:off x="8872278" y="20363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 flipH="1">
            <a:off x="8544959" y="14139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 flipH="1">
            <a:off x="451559" y="22639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 flipH="1">
            <a:off x="202003" y="27053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 flipH="1">
            <a:off x="357693" y="31020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 flipH="1">
            <a:off x="8470993" y="2666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/>
          <p:nvPr/>
        </p:nvSpPr>
        <p:spPr>
          <a:xfrm flipH="1">
            <a:off x="8618909" y="35293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/>
          <p:nvPr/>
        </p:nvSpPr>
        <p:spPr>
          <a:xfrm flipH="1">
            <a:off x="432978" y="5147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/>
          <p:cNvSpPr/>
          <p:nvPr/>
        </p:nvSpPr>
        <p:spPr>
          <a:xfrm flipH="1">
            <a:off x="174984" y="7376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5" r:id="rId5"/>
    <p:sldLayoutId id="2147483666" r:id="rId6"/>
    <p:sldLayoutId id="2147483677" r:id="rId7"/>
    <p:sldLayoutId id="2147483678" r:id="rId8"/>
    <p:sldLayoutId id="2147483679" r:id="rId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991" y="1144068"/>
            <a:ext cx="7721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CHÀO CẢ LỚP!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TỚI BUỔI HỌC NÀY.</a:t>
            </a:r>
            <a:endParaRPr lang="en-US" sz="44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81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55734" y="691578"/>
            <a:ext cx="8148918" cy="153403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chemeClr val="tx1"/>
                </a:solidFill>
              </a:rPr>
              <a:t>Khi được dùng với ý nghĩa bị động, động từ chỉ </a:t>
            </a:r>
            <a:endParaRPr lang="en-US" sz="2400" b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b="1" smtClean="0">
                <a:solidFill>
                  <a:schemeClr val="tx1"/>
                </a:solidFill>
              </a:rPr>
              <a:t>hoạt </a:t>
            </a:r>
            <a:r>
              <a:rPr lang="vi-VN" sz="2400" b="1">
                <a:solidFill>
                  <a:schemeClr val="tx1"/>
                </a:solidFill>
              </a:rPr>
              <a:t>động sẽ chuyển thành động từ chỉ trạng thái. 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0553" y="2436287"/>
            <a:ext cx="84631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Bố em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quạt lên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 động từ chỉ </a:t>
            </a:r>
            <a:r>
              <a:rPr lang="en-US" sz="22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 động</a:t>
            </a:r>
          </a:p>
          <a:p>
            <a:pPr algn="ctr">
              <a:lnSpc>
                <a:spcPct val="150000"/>
              </a:lnSpc>
            </a:pPr>
            <a:r>
              <a:rPr lang="vi-VN" sz="22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 quạt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là động từ chỉ trạng thái.</a:t>
            </a:r>
          </a:p>
          <a:p>
            <a:pPr algn="ctr">
              <a:lnSpc>
                <a:spcPct val="150000"/>
              </a:lnSpc>
            </a:pP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Chiếc quạt được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 động từ chỉ trạng thái</a:t>
            </a:r>
          </a:p>
        </p:txBody>
      </p:sp>
    </p:spTree>
    <p:extLst>
      <p:ext uri="{BB962C8B-B14F-4D97-AF65-F5344CB8AC3E}">
        <p14:creationId xmlns:p14="http://schemas.microsoft.com/office/powerpoint/2010/main" val="249651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616857" y="2969641"/>
            <a:ext cx="796108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mtClean="0">
                <a:solidFill>
                  <a:schemeClr val="tx2"/>
                </a:solidFill>
                <a:latin typeface="+mj-lt"/>
              </a:rPr>
              <a:t>LUYỆN TẬP</a:t>
            </a: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03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666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6164" y="396606"/>
            <a:ext cx="8189259" cy="6354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5472" y="1273631"/>
            <a:ext cx="795063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bé nhỏ 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(Từ phía góc phòng chạy ra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)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chào anh Tin-tin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Chào chị 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Tin-tin, 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Sao cậu biết tên chúng mình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bé nhỏ 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Bởi vì em sẽ là em của anh và chị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.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Thế nào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sẽ ra 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đời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ở nhà chị à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</a:t>
            </a:r>
            <a:endParaRPr lang="en-US" sz="1800" smtClean="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</a:t>
            </a: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bé nhỏ </a:t>
            </a:r>
            <a:r>
              <a:rPr lang="vi-VN" sz="1800" b="1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</a:t>
            </a:r>
            <a:r>
              <a:rPr lang="en-US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 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Đúng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thế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Sang năm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,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sẽ ra đời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.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Nhưng anh chị đừng có trêu chọc em nhé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Nào, hãy ôm em đi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(Tin-tin, Mi-tin và em bé ôm nhau.)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4631" y="514295"/>
            <a:ext cx="457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1) </a:t>
            </a:r>
            <a:r>
              <a:rPr lang="vi-VN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Tìm động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từ</a:t>
            </a:r>
            <a:r>
              <a:rPr lang="vi-VN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trong đoạn kịch 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sau: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80536" y="1693784"/>
            <a:ext cx="47404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9938" y="1693784"/>
            <a:ext cx="48692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9471" y="1693784"/>
            <a:ext cx="48692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87848" y="2573840"/>
            <a:ext cx="3602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7600" y="3080409"/>
            <a:ext cx="19500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7848" y="3580539"/>
            <a:ext cx="59854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3465" y="4482060"/>
            <a:ext cx="9827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7600" y="4447928"/>
            <a:ext cx="3431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4265" y="4447928"/>
            <a:ext cx="3431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18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3285" y="364407"/>
            <a:ext cx="8189259" cy="17219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383" y="514295"/>
            <a:ext cx="7952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) </a:t>
            </a:r>
            <a:r>
              <a:rPr lang="vi-VN" sz="200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Viết một đoạn văn ngắn (3 - 5 câu) nói về những việc em thương làm hằng ngày ở nhà hoặc ở trường và niềm vui của em khi làm những việc ấy. Chỉ ra các động từ em đã dùng trong đoạn văn đó.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274" y="2236264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chemeClr val="tx2"/>
                </a:solidFill>
              </a:rPr>
              <a:t>Đoạn văn mẫu:</a:t>
            </a:r>
            <a:endParaRPr lang="en-US" sz="2000" b="1" u="sng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817" y="2686604"/>
            <a:ext cx="8078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nhà, em thường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rau, phơi quần áo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</a:t>
            </a:r>
            <a:r>
              <a:rPr lang="vi-VN" sz="24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bố mẹ. Còn ở lớp, em thường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bảng giúp cô. Em rất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mỗi khi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được một việc có ích.</a:t>
            </a:r>
            <a:endParaRPr lang="en-US" sz="200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74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616810" y="30765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DẶN DÒ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019" y="1052319"/>
            <a:ext cx="7193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MỚI. </a:t>
            </a:r>
            <a:endParaRPr lang="en-US" sz="360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BÀI VIẾT 2: </a:t>
            </a:r>
            <a:endParaRPr lang="en-US" sz="3600" b="1" smtClean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LUYỆN TẬP TẢ CÂY CỐI</a:t>
            </a:r>
            <a:endParaRPr lang="en-US" sz="3600" b="1" smtClean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i="1">
                <a:solidFill>
                  <a:schemeClr val="tx2"/>
                </a:solidFill>
                <a:latin typeface="+mn-lt"/>
              </a:rPr>
              <a:t>(Viết bài văn)</a:t>
            </a:r>
          </a:p>
        </p:txBody>
      </p:sp>
    </p:spTree>
    <p:extLst>
      <p:ext uri="{BB962C8B-B14F-4D97-AF65-F5344CB8AC3E}">
        <p14:creationId xmlns:p14="http://schemas.microsoft.com/office/powerpoint/2010/main" val="10759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4;p57"/>
          <p:cNvSpPr txBox="1">
            <a:spLocks/>
          </p:cNvSpPr>
          <p:nvPr/>
        </p:nvSpPr>
        <p:spPr>
          <a:xfrm>
            <a:off x="732726" y="1214445"/>
            <a:ext cx="7588727" cy="2699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  <a:b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NGHE!</a:t>
            </a:r>
            <a:endParaRPr lang="en-US" sz="5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399" y="817802"/>
            <a:ext cx="7471317" cy="6021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3555" y="799317"/>
            <a:ext cx="7364517" cy="6001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hãy lấy ví dụ về những từ ngữ </a:t>
            </a:r>
            <a:r>
              <a:rPr lang="vi-VN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</a:t>
            </a:r>
            <a:r>
              <a:rPr lang="vi-VN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vi-VN" sz="2200" b="1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 hoạt động.</a:t>
            </a:r>
            <a:endParaRPr lang="en-US" sz="2200" b="1">
              <a:solidFill>
                <a:schemeClr val="accent3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357075" y="162874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KHỞI ĐỘNG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r="46660" b="42553"/>
          <a:stretch/>
        </p:blipFill>
        <p:spPr>
          <a:xfrm>
            <a:off x="6441686" y="1997818"/>
            <a:ext cx="1944030" cy="238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8" b="4662"/>
          <a:stretch/>
        </p:blipFill>
        <p:spPr>
          <a:xfrm>
            <a:off x="2577752" y="1997818"/>
            <a:ext cx="3980476" cy="226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6" b="99168" l="42685" r="99475">
                        <a14:foregroundMark x1="79475" y1="43759" x2="78549" y2="51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63" y="1539463"/>
            <a:ext cx="3066881" cy="2727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1917" y="4267200"/>
            <a:ext cx="1553630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Nhảy dây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7384" y="4267200"/>
            <a:ext cx="1553630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 sách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1252" y="4253379"/>
            <a:ext cx="697627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48973" y="641697"/>
            <a:ext cx="9016067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lang="en-US" sz="4000" b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ƯỚC MƠ CỦA EM </a:t>
            </a:r>
            <a:endParaRPr lang="en-US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973" y="1618746"/>
            <a:ext cx="90064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TỪ</a:t>
            </a:r>
            <a:endParaRPr lang="en-US" sz="5400" b="1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8;p38"/>
          <p:cNvSpPr/>
          <p:nvPr/>
        </p:nvSpPr>
        <p:spPr>
          <a:xfrm>
            <a:off x="1495069" y="1734002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Google Shape;719;p38"/>
          <p:cNvSpPr txBox="1">
            <a:spLocks/>
          </p:cNvSpPr>
          <p:nvPr/>
        </p:nvSpPr>
        <p:spPr>
          <a:xfrm>
            <a:off x="1360232" y="1862852"/>
            <a:ext cx="1051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algn="ctr"/>
            <a:r>
              <a:rPr lang="en" smtClean="0">
                <a:solidFill>
                  <a:schemeClr val="tx2"/>
                </a:solidFill>
                <a:latin typeface="+mj-lt"/>
              </a:rPr>
              <a:t>01</a:t>
            </a:r>
            <a:endParaRPr lang="en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Google Shape;720;p38"/>
          <p:cNvSpPr/>
          <p:nvPr/>
        </p:nvSpPr>
        <p:spPr>
          <a:xfrm>
            <a:off x="4189677" y="1733989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Google Shape;721;p38"/>
          <p:cNvSpPr/>
          <p:nvPr/>
        </p:nvSpPr>
        <p:spPr>
          <a:xfrm>
            <a:off x="6694777" y="1733989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Google Shape;722;p38"/>
          <p:cNvSpPr txBox="1">
            <a:spLocks/>
          </p:cNvSpPr>
          <p:nvPr/>
        </p:nvSpPr>
        <p:spPr>
          <a:xfrm>
            <a:off x="721827" y="458818"/>
            <a:ext cx="7717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smtClean="0">
                <a:solidFill>
                  <a:schemeClr val="tx2"/>
                </a:solidFill>
                <a:latin typeface="+mj-lt"/>
              </a:rPr>
              <a:t>NỘI DUNG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Google Shape;724;p38"/>
          <p:cNvSpPr txBox="1">
            <a:spLocks/>
          </p:cNvSpPr>
          <p:nvPr/>
        </p:nvSpPr>
        <p:spPr>
          <a:xfrm>
            <a:off x="721827" y="2877190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smtClean="0">
                <a:solidFill>
                  <a:schemeClr val="tx2"/>
                </a:solidFill>
                <a:latin typeface="+mj-lt"/>
              </a:rPr>
              <a:t>NHẬN XÉT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Google Shape;726;p38"/>
          <p:cNvSpPr txBox="1">
            <a:spLocks/>
          </p:cNvSpPr>
          <p:nvPr/>
        </p:nvSpPr>
        <p:spPr>
          <a:xfrm>
            <a:off x="4054833" y="1862852"/>
            <a:ext cx="1051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smtClean="0">
                <a:solidFill>
                  <a:schemeClr val="tx2"/>
                </a:solidFill>
                <a:latin typeface="+mj-lt"/>
              </a:rPr>
              <a:t>02</a:t>
            </a:r>
            <a:endParaRPr lang="en" sz="3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Google Shape;727;p38"/>
          <p:cNvSpPr txBox="1">
            <a:spLocks/>
          </p:cNvSpPr>
          <p:nvPr/>
        </p:nvSpPr>
        <p:spPr>
          <a:xfrm>
            <a:off x="3299888" y="3198088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RÚT RA 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BÀI HỌC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Google Shape;729;p38"/>
          <p:cNvSpPr txBox="1">
            <a:spLocks/>
          </p:cNvSpPr>
          <p:nvPr/>
        </p:nvSpPr>
        <p:spPr>
          <a:xfrm>
            <a:off x="6559976" y="1862852"/>
            <a:ext cx="1051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smtClean="0">
                <a:solidFill>
                  <a:schemeClr val="tx2"/>
                </a:solidFill>
                <a:latin typeface="+mj-lt"/>
              </a:rPr>
              <a:t>03</a:t>
            </a:r>
            <a:endParaRPr lang="en" sz="3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Google Shape;728;p38"/>
          <p:cNvSpPr txBox="1">
            <a:spLocks/>
          </p:cNvSpPr>
          <p:nvPr/>
        </p:nvSpPr>
        <p:spPr>
          <a:xfrm>
            <a:off x="5955876" y="2844810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chemeClr val="tx2"/>
                </a:solidFill>
                <a:latin typeface="+mj-lt"/>
              </a:rPr>
              <a:t>LUYỆN TẬP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961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2274284" y="2969641"/>
            <a:ext cx="458534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mtClean="0">
                <a:solidFill>
                  <a:schemeClr val="tx2"/>
                </a:solidFill>
                <a:latin typeface="+mj-lt"/>
              </a:rPr>
              <a:t>NHẬN XÉT</a:t>
            </a: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8917" y="459213"/>
            <a:ext cx="8148918" cy="12709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563" y="459214"/>
            <a:ext cx="7906871" cy="1131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vi-VN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các từ chỉ hoạt động, trạng thái trong những câu dưới đây: </a:t>
            </a:r>
            <a:endParaRPr lang="en-US" sz="24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563" y="1717670"/>
            <a:ext cx="8059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cụ già nhặt cỏ, </a:t>
            </a:r>
            <a:r>
              <a:rPr lang="vi-VN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lá. Mấy chú bé đi tìm chỗ ven suối để bắc bếp thổi cơm. </a:t>
            </a:r>
            <a:endParaRPr lang="en-US" sz="240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 Hoài </a:t>
            </a:r>
            <a:endParaRPr lang="en-US" sz="240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sầu riêng trổ vào cuối năm.</a:t>
            </a:r>
            <a:endParaRPr lang="en-US" sz="240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 Văn Tạo</a:t>
            </a:r>
            <a:endParaRPr lang="en-US" sz="240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78596" y="2366682"/>
            <a:ext cx="59634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9453" y="2366682"/>
            <a:ext cx="4588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4018" y="2366682"/>
            <a:ext cx="40087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9287" y="3110460"/>
            <a:ext cx="50689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45296" y="3110460"/>
            <a:ext cx="50689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57939" y="4256773"/>
            <a:ext cx="39425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13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8917" y="459213"/>
            <a:ext cx="8148918" cy="12709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563" y="459214"/>
            <a:ext cx="7906871" cy="1131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vi-VN" sz="24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từ vừa tìm được ở BT1 chỉ hoạt động, trạng thái của những sự vật nào?</a:t>
            </a:r>
            <a:endParaRPr lang="en-US" sz="24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17930"/>
              </p:ext>
            </p:extLst>
          </p:nvPr>
        </p:nvGraphicFramePr>
        <p:xfrm>
          <a:off x="618563" y="1911350"/>
          <a:ext cx="8059272" cy="28992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8595">
                  <a:extLst>
                    <a:ext uri="{9D8B030D-6E8A-4147-A177-3AD203B41FA5}">
                      <a16:colId xmlns:a16="http://schemas.microsoft.com/office/drawing/2014/main" val="2612523517"/>
                    </a:ext>
                  </a:extLst>
                </a:gridCol>
                <a:gridCol w="2451185">
                  <a:extLst>
                    <a:ext uri="{9D8B030D-6E8A-4147-A177-3AD203B41FA5}">
                      <a16:colId xmlns:a16="http://schemas.microsoft.com/office/drawing/2014/main" val="743375778"/>
                    </a:ext>
                  </a:extLst>
                </a:gridCol>
                <a:gridCol w="4519492">
                  <a:extLst>
                    <a:ext uri="{9D8B030D-6E8A-4147-A177-3AD203B41FA5}">
                      <a16:colId xmlns:a16="http://schemas.microsoft.com/office/drawing/2014/main" val="3652152631"/>
                    </a:ext>
                  </a:extLst>
                </a:gridCol>
              </a:tblGrid>
              <a:tr h="724807">
                <a:tc>
                  <a:txBody>
                    <a:bodyPr/>
                    <a:lstStyle/>
                    <a:p>
                      <a:pPr algn="ctr"/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Sự vật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Hoạt động, trạng thái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70494"/>
                  </a:ext>
                </a:extLst>
              </a:tr>
              <a:tr h="7248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Câu a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71268"/>
                  </a:ext>
                </a:extLst>
              </a:tr>
              <a:tr h="724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92423"/>
                  </a:ext>
                </a:extLst>
              </a:tr>
              <a:tr h="724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Câu b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9222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230645" y="2791242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Các cụ già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4539" y="3515142"/>
            <a:ext cx="1579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Mấy chú bé </a:t>
            </a:r>
            <a:endParaRPr lang="en-US" sz="20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8283" y="4239042"/>
            <a:ext cx="1851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Hoa sầu riêng </a:t>
            </a:r>
            <a:endParaRPr lang="en-US" sz="20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1474" y="2791242"/>
            <a:ext cx="1223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Nhặt, đốt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5795" y="3515142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thổi, bắc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92306" y="423904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Trổ</a:t>
            </a:r>
          </a:p>
        </p:txBody>
      </p:sp>
    </p:spTree>
    <p:extLst>
      <p:ext uri="{BB962C8B-B14F-4D97-AF65-F5344CB8AC3E}">
        <p14:creationId xmlns:p14="http://schemas.microsoft.com/office/powerpoint/2010/main" val="2655420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5" grpId="0"/>
      <p:bldP spid="16" grpId="0"/>
      <p:bldP spid="18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616857" y="2969641"/>
            <a:ext cx="796108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solidFill>
                  <a:schemeClr val="tx2"/>
                </a:solidFill>
                <a:latin typeface="+mj-lt"/>
              </a:rPr>
              <a:t>RÚT RA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BÀI </a:t>
            </a:r>
            <a:r>
              <a:rPr lang="en-US">
                <a:solidFill>
                  <a:schemeClr val="tx2"/>
                </a:solidFill>
                <a:latin typeface="+mj-lt"/>
              </a:rPr>
              <a:t>HỌC</a:t>
            </a: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02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042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Callout 28"/>
          <p:cNvSpPr/>
          <p:nvPr/>
        </p:nvSpPr>
        <p:spPr>
          <a:xfrm>
            <a:off x="1364343" y="544285"/>
            <a:ext cx="6574971" cy="1778001"/>
          </a:xfrm>
          <a:prstGeom prst="downArrowCallout">
            <a:avLst>
              <a:gd name="adj1" fmla="val 14262"/>
              <a:gd name="adj2" fmla="val 17894"/>
              <a:gd name="adj3" fmla="val 18061"/>
              <a:gd name="adj4" fmla="val 7540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</a:rPr>
              <a:t>5 từ chỉ hoạt động và 1 từ chỉ trạng </a:t>
            </a:r>
            <a:r>
              <a:rPr lang="vi-VN" sz="2400" smtClean="0">
                <a:solidFill>
                  <a:schemeClr val="tx1"/>
                </a:solidFill>
              </a:rPr>
              <a:t>thái</a:t>
            </a:r>
            <a:endParaRPr lang="en-US" sz="240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1"/>
                </a:solidFill>
              </a:rPr>
              <a:t>vừa </a:t>
            </a:r>
            <a:r>
              <a:rPr lang="vi-VN" sz="2400">
                <a:solidFill>
                  <a:schemeClr val="tx1"/>
                </a:solidFill>
              </a:rPr>
              <a:t>tìm được là </a:t>
            </a:r>
            <a:r>
              <a:rPr lang="vi-VN" sz="2400" b="1">
                <a:solidFill>
                  <a:schemeClr val="tx1"/>
                </a:solidFill>
              </a:rPr>
              <a:t>động từ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5254" y="2382356"/>
            <a:ext cx="8148918" cy="101398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Động từ là </a:t>
            </a:r>
            <a:r>
              <a:rPr lang="vi-VN" sz="2400" b="1" i="1">
                <a:solidFill>
                  <a:schemeClr val="tx1"/>
                </a:solidFill>
              </a:rPr>
              <a:t>từ chỉ hoạt động, trạng thái của sự vật.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9238" y="3609479"/>
            <a:ext cx="6620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 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 – “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là động từ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 hoạt động</a:t>
            </a:r>
            <a:r>
              <a:rPr lang="vi-VN" sz="240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đang 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“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là động từ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 trạng thái</a:t>
            </a:r>
            <a:r>
              <a:rPr lang="vi-VN" sz="240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FFFF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89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Social Studies Subject for Elementary - 3rd Grade: Civics &amp; Government by Slidesgo">
  <a:themeElements>
    <a:clrScheme name="Simple Light">
      <a:dk1>
        <a:srgbClr val="202020"/>
      </a:dk1>
      <a:lt1>
        <a:srgbClr val="BA68C8"/>
      </a:lt1>
      <a:dk2>
        <a:srgbClr val="240E88"/>
      </a:dk2>
      <a:lt2>
        <a:srgbClr val="FFFFFF"/>
      </a:lt2>
      <a:accent1>
        <a:srgbClr val="F28F8F"/>
      </a:accent1>
      <a:accent2>
        <a:srgbClr val="FFBDA7"/>
      </a:accent2>
      <a:accent3>
        <a:srgbClr val="7E278D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544</Words>
  <PresentationFormat>On-screen Show (16:9)</PresentationFormat>
  <Paragraphs>66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Mukta</vt:lpstr>
      <vt:lpstr>Josefin Slab</vt:lpstr>
      <vt:lpstr>Arial</vt:lpstr>
      <vt:lpstr>Times New Roman</vt:lpstr>
      <vt:lpstr>Rajdhani</vt:lpstr>
      <vt:lpstr>Yanone Kaffeesatz</vt:lpstr>
      <vt:lpstr>Pompiere</vt:lpstr>
      <vt:lpstr>Caveat</vt:lpstr>
      <vt:lpstr>Calibri</vt:lpstr>
      <vt:lpstr>Social Studies Subject for Elementary - 3rd Grade: Civics &amp; Government by Slidesgo</vt:lpstr>
      <vt:lpstr>PowerPoint Presentation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RÚT RA BÀI HỌC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2023-09-06T04:18:17Z</dcterms:modified>
</cp:coreProperties>
</file>