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0" r:id="rId2"/>
    <p:sldId id="385" r:id="rId3"/>
    <p:sldId id="302" r:id="rId4"/>
    <p:sldId id="292" r:id="rId5"/>
    <p:sldId id="438" r:id="rId6"/>
    <p:sldId id="398" r:id="rId7"/>
    <p:sldId id="427" r:id="rId8"/>
    <p:sldId id="334" r:id="rId9"/>
    <p:sldId id="381" r:id="rId10"/>
    <p:sldId id="383" r:id="rId11"/>
    <p:sldId id="386" r:id="rId12"/>
    <p:sldId id="388" r:id="rId13"/>
    <p:sldId id="389" r:id="rId14"/>
    <p:sldId id="428" r:id="rId15"/>
    <p:sldId id="429" r:id="rId16"/>
    <p:sldId id="430" r:id="rId17"/>
    <p:sldId id="391" r:id="rId18"/>
    <p:sldId id="431" r:id="rId19"/>
    <p:sldId id="432" r:id="rId20"/>
    <p:sldId id="434" r:id="rId21"/>
    <p:sldId id="436" r:id="rId22"/>
    <p:sldId id="437" r:id="rId23"/>
    <p:sldId id="366" r:id="rId24"/>
    <p:sldId id="315" r:id="rId25"/>
    <p:sldId id="380" r:id="rId26"/>
    <p:sldId id="331" r:id="rId27"/>
    <p:sldId id="295" r:id="rId28"/>
    <p:sldId id="329" r:id="rId29"/>
    <p:sldId id="343" r:id="rId3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60" d="100"/>
          <a:sy n="60" d="100"/>
        </p:scale>
        <p:origin x="112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440AAB-4098-414D-A2E7-DDAE3E143503}" type="datetimeFigureOut">
              <a:rPr lang="en-US"/>
              <a:pPr>
                <a:defRPr/>
              </a:pPr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AD9E24-36D6-4386-A3EE-40B3FD911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DE7B2E-FA4A-45F8-9E4A-EFE047C3FFD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323F7E-741F-10D2-45EB-67171C077F7F}"/>
              </a:ext>
            </a:extLst>
          </p:cNvPr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BA33BD-0AA3-19C2-B044-B8874012F68F}"/>
              </a:ext>
            </a:extLst>
          </p:cNvPr>
          <p:cNvSpPr txBox="1"/>
          <p:nvPr userDrawn="1"/>
        </p:nvSpPr>
        <p:spPr>
          <a:xfrm>
            <a:off x="165100" y="44450"/>
            <a:ext cx="636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Unit 6</a:t>
            </a:r>
            <a:endParaRPr lang="en-US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48428-FCB6-09E4-EE03-022AA98D393D}"/>
              </a:ext>
            </a:extLst>
          </p:cNvPr>
          <p:cNvSpPr txBox="1"/>
          <p:nvPr userDrawn="1"/>
        </p:nvSpPr>
        <p:spPr>
          <a:xfrm>
            <a:off x="10805082" y="28930"/>
            <a:ext cx="138691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Lesson 6f - Skills</a:t>
            </a:r>
            <a:endParaRPr lang="en-US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1" r:id="rId2"/>
    <p:sldLayoutId id="214748365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5172075" y="2274838"/>
            <a:ext cx="63436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6: Be green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Lesson 6f: Skills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104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5588" y="53340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146425" y="492125"/>
            <a:ext cx="4048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  <p:sp>
        <p:nvSpPr>
          <p:cNvPr id="3" name="TextBox 13"/>
          <p:cNvSpPr txBox="1"/>
          <p:nvPr/>
        </p:nvSpPr>
        <p:spPr>
          <a:xfrm>
            <a:off x="404812" y="1866624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set up (tents)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/ˈset 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ʌp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(v. </a:t>
            </a:r>
            <a:r>
              <a:rPr lang="en-US" sz="3200" dirty="0" err="1">
                <a:solidFill>
                  <a:srgbClr val="0070C0"/>
                </a:solidFill>
                <a:latin typeface="Calibri (body)"/>
              </a:rPr>
              <a:t>phr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)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dựng</a:t>
            </a:r>
            <a:r>
              <a:rPr lang="en-US" sz="3200" dirty="0">
                <a:latin typeface="Calibri" pitchFamily="34" charset="0"/>
              </a:rPr>
              <a:t> (</a:t>
            </a:r>
            <a:r>
              <a:rPr lang="en-US" sz="3200" dirty="0" err="1">
                <a:latin typeface="Calibri" pitchFamily="34" charset="0"/>
              </a:rPr>
              <a:t>lều</a:t>
            </a:r>
            <a:r>
              <a:rPr lang="en-US" sz="3200" dirty="0">
                <a:latin typeface="Calibri" pitchFamily="34" charset="0"/>
              </a:rPr>
              <a:t>)</a:t>
            </a:r>
            <a:endParaRPr lang="en-US" sz="3200" dirty="0"/>
          </a:p>
        </p:txBody>
      </p:sp>
      <p:sp>
        <p:nvSpPr>
          <p:cNvPr id="4" name="TextBox 13"/>
          <p:cNvSpPr txBox="1"/>
          <p:nvPr/>
        </p:nvSpPr>
        <p:spPr>
          <a:xfrm>
            <a:off x="404812" y="2930702"/>
            <a:ext cx="11363325" cy="57943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valley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væli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thung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lũng</a:t>
            </a:r>
            <a:r>
              <a:rPr lang="en-US" sz="3200" dirty="0">
                <a:latin typeface="Calibri" pitchFamily="34" charset="0"/>
              </a:rPr>
              <a:t> </a:t>
            </a:r>
            <a:endParaRPr lang="en-US" sz="3200" dirty="0"/>
          </a:p>
        </p:txBody>
      </p:sp>
      <p:sp>
        <p:nvSpPr>
          <p:cNvPr id="6" name="TextBox 13"/>
          <p:cNvSpPr txBox="1"/>
          <p:nvPr/>
        </p:nvSpPr>
        <p:spPr>
          <a:xfrm>
            <a:off x="414337" y="3899985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spot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spɑːt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(v)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nhìn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thấy</a:t>
            </a:r>
            <a:r>
              <a:rPr lang="en-US" sz="3200" dirty="0">
                <a:latin typeface="Calibri" pitchFamily="34" charset="0"/>
              </a:rPr>
              <a:t>, </a:t>
            </a:r>
            <a:r>
              <a:rPr lang="en-US" sz="3200" dirty="0" err="1">
                <a:latin typeface="Calibri" pitchFamily="34" charset="0"/>
              </a:rPr>
              <a:t>phát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hiện</a:t>
            </a:r>
            <a:r>
              <a:rPr lang="en-US" sz="3200" dirty="0">
                <a:latin typeface="Calibri" pitchFamily="34" charset="0"/>
              </a:rPr>
              <a:t> 	      </a:t>
            </a: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spot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spɑːt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(n) </a:t>
            </a:r>
            <a:r>
              <a:rPr lang="en-US" sz="3200" dirty="0" err="1">
                <a:latin typeface="Calibri" pitchFamily="34" charset="0"/>
              </a:rPr>
              <a:t>nơi</a:t>
            </a:r>
            <a:r>
              <a:rPr lang="en-US" sz="3200" dirty="0">
                <a:latin typeface="Calibri" pitchFamily="34" charset="0"/>
              </a:rPr>
              <a:t>, </a:t>
            </a:r>
            <a:r>
              <a:rPr lang="en-US" sz="3200" dirty="0" err="1">
                <a:latin typeface="Calibri" pitchFamily="34" charset="0"/>
              </a:rPr>
              <a:t>điểm</a:t>
            </a:r>
            <a:r>
              <a:rPr lang="en-US" sz="3200" dirty="0">
                <a:latin typeface="Calibri" pitchFamily="34" charset="0"/>
              </a:rPr>
              <a:t> </a:t>
            </a:r>
            <a:endParaRPr lang="en-US" sz="3200" dirty="0"/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85917261-D597-FB11-2BF3-887D3BBAD48E}"/>
              </a:ext>
            </a:extLst>
          </p:cNvPr>
          <p:cNvSpPr txBox="1"/>
          <p:nvPr/>
        </p:nvSpPr>
        <p:spPr>
          <a:xfrm>
            <a:off x="404810" y="4964875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volunteer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ˌ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vɒlənˈtɪə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(r)/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(v)/(n)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nguyện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/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nguyện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viên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setuptents">
            <a:hlinkClick r:id="" action="ppaction://media"/>
            <a:extLst>
              <a:ext uri="{FF2B5EF4-FFF2-40B4-BE49-F238E27FC236}">
                <a16:creationId xmlns:a16="http://schemas.microsoft.com/office/drawing/2014/main" id="{914C1B35-5978-BBCC-F660-320B013A3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99390" y="448358"/>
            <a:ext cx="487363" cy="487363"/>
          </a:xfrm>
          <a:prstGeom prst="rect">
            <a:avLst/>
          </a:prstGeom>
        </p:spPr>
      </p:pic>
      <p:pic>
        <p:nvPicPr>
          <p:cNvPr id="10" name="valley">
            <a:hlinkClick r:id="" action="ppaction://media"/>
            <a:extLst>
              <a:ext uri="{FF2B5EF4-FFF2-40B4-BE49-F238E27FC236}">
                <a16:creationId xmlns:a16="http://schemas.microsoft.com/office/drawing/2014/main" id="{1BF74978-3E45-D580-86A4-81677CE41B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99389" y="426430"/>
            <a:ext cx="487363" cy="487363"/>
          </a:xfrm>
          <a:prstGeom prst="rect">
            <a:avLst/>
          </a:prstGeom>
        </p:spPr>
      </p:pic>
      <p:pic>
        <p:nvPicPr>
          <p:cNvPr id="11" name="spot">
            <a:hlinkClick r:id="" action="ppaction://media"/>
            <a:extLst>
              <a:ext uri="{FF2B5EF4-FFF2-40B4-BE49-F238E27FC236}">
                <a16:creationId xmlns:a16="http://schemas.microsoft.com/office/drawing/2014/main" id="{25F387DA-7397-5AFF-461C-73C30532D6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99389" y="445284"/>
            <a:ext cx="487363" cy="487363"/>
          </a:xfrm>
          <a:prstGeom prst="rect">
            <a:avLst/>
          </a:prstGeom>
        </p:spPr>
      </p:pic>
      <p:pic>
        <p:nvPicPr>
          <p:cNvPr id="12" name="volunteer">
            <a:hlinkClick r:id="" action="ppaction://media"/>
            <a:extLst>
              <a:ext uri="{FF2B5EF4-FFF2-40B4-BE49-F238E27FC236}">
                <a16:creationId xmlns:a16="http://schemas.microsoft.com/office/drawing/2014/main" id="{E0862BED-8D36-5579-087F-76562F6FC80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99388" y="4921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282093" y="1470745"/>
            <a:ext cx="518155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>
                <a:latin typeface="Calibri" pitchFamily="34" charset="0"/>
              </a:rPr>
              <a:t>The volunteers can: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The volunteers can tidy their tents, do the washing-up, help in the kitchen and pick up litter.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The volunteers can take photographs and scientists compare them every year to spot environmental problems in Yosemite National Park.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1DBF6C-A5E4-7095-14F4-63CEE0093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0" y="358316"/>
            <a:ext cx="10201275" cy="1057275"/>
          </a:xfrm>
          <a:prstGeom prst="rect">
            <a:avLst/>
          </a:prstGeom>
        </p:spPr>
      </p:pic>
      <p:pic>
        <p:nvPicPr>
          <p:cNvPr id="6" name="CD2 - TRACK 37">
            <a:hlinkClick r:id="" action="ppaction://media"/>
            <a:extLst>
              <a:ext uri="{FF2B5EF4-FFF2-40B4-BE49-F238E27FC236}">
                <a16:creationId xmlns:a16="http://schemas.microsoft.com/office/drawing/2014/main" id="{C899B7B6-7B8D-9795-DC3F-E2C404500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0942" y="522628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CEA9DC-0F11-FCA6-4D04-177AB5B26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048" y="959112"/>
            <a:ext cx="6316646" cy="53926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7E5032-D2D6-0C54-E570-8EF13461B52A}"/>
              </a:ext>
            </a:extLst>
          </p:cNvPr>
          <p:cNvSpPr/>
          <p:nvPr/>
        </p:nvSpPr>
        <p:spPr>
          <a:xfrm rot="161951">
            <a:off x="9021106" y="2814068"/>
            <a:ext cx="1134916" cy="2733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FAFA9C-3B6E-0983-F169-34369552078B}"/>
              </a:ext>
            </a:extLst>
          </p:cNvPr>
          <p:cNvSpPr/>
          <p:nvPr/>
        </p:nvSpPr>
        <p:spPr>
          <a:xfrm rot="161951">
            <a:off x="9028459" y="3159019"/>
            <a:ext cx="1547952" cy="2519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7FFFE6-C56D-BCE4-3E2F-03901F43DC07}"/>
              </a:ext>
            </a:extLst>
          </p:cNvPr>
          <p:cNvSpPr/>
          <p:nvPr/>
        </p:nvSpPr>
        <p:spPr>
          <a:xfrm rot="161951">
            <a:off x="9153742" y="3444359"/>
            <a:ext cx="1536047" cy="252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F8BB34-BEFC-1E9E-1BE5-EA3EAF7C2C38}"/>
              </a:ext>
            </a:extLst>
          </p:cNvPr>
          <p:cNvSpPr/>
          <p:nvPr/>
        </p:nvSpPr>
        <p:spPr>
          <a:xfrm rot="161951">
            <a:off x="9975838" y="4049193"/>
            <a:ext cx="1308466" cy="2538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9FBF93-2FEA-5EFF-0BAF-2028F25F7D36}"/>
              </a:ext>
            </a:extLst>
          </p:cNvPr>
          <p:cNvSpPr/>
          <p:nvPr/>
        </p:nvSpPr>
        <p:spPr>
          <a:xfrm rot="161951">
            <a:off x="8260470" y="5277746"/>
            <a:ext cx="1128516" cy="271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6C393A-F04E-4D63-39F5-5180FBD64BFB}"/>
              </a:ext>
            </a:extLst>
          </p:cNvPr>
          <p:cNvSpPr/>
          <p:nvPr/>
        </p:nvSpPr>
        <p:spPr>
          <a:xfrm rot="161951">
            <a:off x="7036651" y="5568191"/>
            <a:ext cx="3779354" cy="631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DA8DAC6E-C4A7-513D-C0D4-7E0022172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686050" cy="57943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While-reading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349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B414F7-7674-1BAC-8A0A-B603A8468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028700"/>
            <a:ext cx="10953750" cy="4800600"/>
          </a:xfrm>
          <a:prstGeom prst="rect">
            <a:avLst/>
          </a:prstGeom>
        </p:spPr>
      </p:pic>
      <p:sp>
        <p:nvSpPr>
          <p:cNvPr id="17409" name="Text Box 6"/>
          <p:cNvSpPr txBox="1">
            <a:spLocks noChangeArrowheads="1"/>
          </p:cNvSpPr>
          <p:nvPr/>
        </p:nvSpPr>
        <p:spPr bwMode="auto">
          <a:xfrm>
            <a:off x="1885950" y="498475"/>
            <a:ext cx="8589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hlink"/>
                </a:solidFill>
                <a:latin typeface="Calibri" pitchFamily="34" charset="0"/>
              </a:rPr>
              <a:t>Read the task and underline the key words.</a:t>
            </a:r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V="1">
            <a:off x="3933032" y="2353815"/>
            <a:ext cx="1896574" cy="1429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 flipV="1">
            <a:off x="2593182" y="2349499"/>
            <a:ext cx="931068" cy="546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10">
            <a:extLst>
              <a:ext uri="{FF2B5EF4-FFF2-40B4-BE49-F238E27FC236}">
                <a16:creationId xmlns:a16="http://schemas.microsoft.com/office/drawing/2014/main" id="{DBC83805-393A-AD02-54B7-8053487E14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3182" y="3464319"/>
            <a:ext cx="1134268" cy="119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F7932566-CF94-8407-86D2-0392E33C0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1733" y="3463843"/>
            <a:ext cx="895318" cy="4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AE74E1B2-D5A9-AE0B-39A9-4D62FD975E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306" y="3459163"/>
            <a:ext cx="80614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BBF80614-BFB6-099E-7DF2-7CF6F517F3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64470" y="4585019"/>
            <a:ext cx="869230" cy="87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90D42563-E939-9D2A-F678-D37473DCD873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9551" y="4593751"/>
            <a:ext cx="1515948" cy="539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7150F7C5-8EFF-9A07-76B3-58A4890654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64470" y="5335371"/>
            <a:ext cx="86923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1874CE7D-A9E2-4B4A-A8A9-62E6EB030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0332" y="5348071"/>
            <a:ext cx="988218" cy="1429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7637EE56-C4F8-8F93-7B99-639597280D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7060" y="5352757"/>
            <a:ext cx="1515948" cy="4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0" grpId="0" animBg="1"/>
      <p:bldP spid="46091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4"/>
          <p:cNvSpPr txBox="1">
            <a:spLocks noChangeArrowheads="1"/>
          </p:cNvSpPr>
          <p:nvPr/>
        </p:nvSpPr>
        <p:spPr bwMode="auto">
          <a:xfrm>
            <a:off x="1357313" y="434975"/>
            <a:ext cx="983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hlink"/>
                </a:solidFill>
                <a:latin typeface="Calibri" pitchFamily="34" charset="0"/>
              </a:rPr>
              <a:t>Now, read the text again and check the answers.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3806B-20B9-C321-2B0A-988DAB9E8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9120"/>
            <a:ext cx="12192000" cy="14773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274C75F-09B9-0685-BED3-A547639C0AD5}"/>
              </a:ext>
            </a:extLst>
          </p:cNvPr>
          <p:cNvSpPr/>
          <p:nvPr/>
        </p:nvSpPr>
        <p:spPr>
          <a:xfrm>
            <a:off x="659083" y="2140678"/>
            <a:ext cx="461913" cy="49962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8DF94D-70DE-90B1-EB6A-F140B718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141" y="2807814"/>
            <a:ext cx="3505200" cy="35623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A25FC6-89D5-BAFE-0CE2-4F1E6BB98DEC}"/>
              </a:ext>
            </a:extLst>
          </p:cNvPr>
          <p:cNvSpPr/>
          <p:nvPr/>
        </p:nvSpPr>
        <p:spPr>
          <a:xfrm rot="21166550">
            <a:off x="10045576" y="3844707"/>
            <a:ext cx="800756" cy="3780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D373CF-F55A-D37F-DD24-08ED76B51364}"/>
              </a:ext>
            </a:extLst>
          </p:cNvPr>
          <p:cNvSpPr/>
          <p:nvPr/>
        </p:nvSpPr>
        <p:spPr>
          <a:xfrm rot="21258385">
            <a:off x="7941928" y="4293142"/>
            <a:ext cx="2488573" cy="383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DE8FD4-4FB4-6F30-1E1D-63B1FC156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201" y="2238801"/>
            <a:ext cx="4057650" cy="4219575"/>
          </a:xfrm>
          <a:prstGeom prst="rect">
            <a:avLst/>
          </a:prstGeom>
        </p:spPr>
      </p:pic>
      <p:sp>
        <p:nvSpPr>
          <p:cNvPr id="18433" name="Text Box 4"/>
          <p:cNvSpPr txBox="1">
            <a:spLocks noChangeArrowheads="1"/>
          </p:cNvSpPr>
          <p:nvPr/>
        </p:nvSpPr>
        <p:spPr bwMode="auto">
          <a:xfrm>
            <a:off x="1357313" y="434975"/>
            <a:ext cx="983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hlink"/>
                </a:solidFill>
                <a:latin typeface="Calibri" pitchFamily="34" charset="0"/>
              </a:rPr>
              <a:t>Now, read the text again and check the answers.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A25FC6-89D5-BAFE-0CE2-4F1E6BB98DEC}"/>
              </a:ext>
            </a:extLst>
          </p:cNvPr>
          <p:cNvSpPr/>
          <p:nvPr/>
        </p:nvSpPr>
        <p:spPr>
          <a:xfrm rot="163810">
            <a:off x="8021466" y="3649270"/>
            <a:ext cx="3373555" cy="3245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BD160A-DC5F-5ECC-329F-33614EE4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4680"/>
            <a:ext cx="12192000" cy="1534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D373CF-F55A-D37F-DD24-08ED76B51364}"/>
              </a:ext>
            </a:extLst>
          </p:cNvPr>
          <p:cNvSpPr/>
          <p:nvPr/>
        </p:nvSpPr>
        <p:spPr>
          <a:xfrm rot="208625">
            <a:off x="8036105" y="3940680"/>
            <a:ext cx="1957166" cy="32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74C75F-09B9-0685-BED3-A547639C0AD5}"/>
              </a:ext>
            </a:extLst>
          </p:cNvPr>
          <p:cNvSpPr/>
          <p:nvPr/>
        </p:nvSpPr>
        <p:spPr>
          <a:xfrm>
            <a:off x="630892" y="1692258"/>
            <a:ext cx="461913" cy="49962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DE8FD4-4FB4-6F30-1E1D-63B1FC156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201" y="2238801"/>
            <a:ext cx="4057650" cy="4219575"/>
          </a:xfrm>
          <a:prstGeom prst="rect">
            <a:avLst/>
          </a:prstGeom>
        </p:spPr>
      </p:pic>
      <p:sp>
        <p:nvSpPr>
          <p:cNvPr id="18433" name="Text Box 4"/>
          <p:cNvSpPr txBox="1">
            <a:spLocks noChangeArrowheads="1"/>
          </p:cNvSpPr>
          <p:nvPr/>
        </p:nvSpPr>
        <p:spPr bwMode="auto">
          <a:xfrm>
            <a:off x="1357313" y="434975"/>
            <a:ext cx="983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hlink"/>
                </a:solidFill>
                <a:latin typeface="Calibri" pitchFamily="34" charset="0"/>
              </a:rPr>
              <a:t>Now, read the text again and check the answers.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A25FC6-89D5-BAFE-0CE2-4F1E6BB98DEC}"/>
              </a:ext>
            </a:extLst>
          </p:cNvPr>
          <p:cNvSpPr/>
          <p:nvPr/>
        </p:nvSpPr>
        <p:spPr>
          <a:xfrm rot="190096">
            <a:off x="8238348" y="4715849"/>
            <a:ext cx="3064912" cy="3307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0118F-D897-BC42-8F23-9E919168A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988" y="1382146"/>
            <a:ext cx="12192000" cy="96913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274C75F-09B9-0685-BED3-A547639C0AD5}"/>
              </a:ext>
            </a:extLst>
          </p:cNvPr>
          <p:cNvSpPr/>
          <p:nvPr/>
        </p:nvSpPr>
        <p:spPr>
          <a:xfrm>
            <a:off x="9105589" y="1851655"/>
            <a:ext cx="461913" cy="49962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1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73D937-76BF-CC29-18C2-477EB75A7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580" y="3143741"/>
            <a:ext cx="6419850" cy="2305050"/>
          </a:xfrm>
          <a:prstGeom prst="rect">
            <a:avLst/>
          </a:prstGeom>
        </p:spPr>
      </p:pic>
      <p:sp>
        <p:nvSpPr>
          <p:cNvPr id="18433" name="Text Box 4"/>
          <p:cNvSpPr txBox="1">
            <a:spLocks noChangeArrowheads="1"/>
          </p:cNvSpPr>
          <p:nvPr/>
        </p:nvSpPr>
        <p:spPr bwMode="auto">
          <a:xfrm>
            <a:off x="1357313" y="434975"/>
            <a:ext cx="983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hlink"/>
                </a:solidFill>
                <a:latin typeface="Calibri" pitchFamily="34" charset="0"/>
              </a:rPr>
              <a:t>Now, read the text again and check the answers.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A25FC6-89D5-BAFE-0CE2-4F1E6BB98DEC}"/>
              </a:ext>
            </a:extLst>
          </p:cNvPr>
          <p:cNvSpPr/>
          <p:nvPr/>
        </p:nvSpPr>
        <p:spPr>
          <a:xfrm rot="162545">
            <a:off x="7559575" y="4133992"/>
            <a:ext cx="3359867" cy="3245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9FB3B-3690-922B-84FC-C7632F768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005"/>
            <a:ext cx="12192000" cy="11792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274C75F-09B9-0685-BED3-A547639C0AD5}"/>
              </a:ext>
            </a:extLst>
          </p:cNvPr>
          <p:cNvSpPr/>
          <p:nvPr/>
        </p:nvSpPr>
        <p:spPr>
          <a:xfrm>
            <a:off x="9431247" y="1749813"/>
            <a:ext cx="461913" cy="49962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F9DEC1-2EBB-AE00-D1C6-B86F776E0FF9}"/>
              </a:ext>
            </a:extLst>
          </p:cNvPr>
          <p:cNvSpPr/>
          <p:nvPr/>
        </p:nvSpPr>
        <p:spPr>
          <a:xfrm rot="204017">
            <a:off x="5466873" y="4395619"/>
            <a:ext cx="620048" cy="3245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" y="407988"/>
            <a:ext cx="1539875" cy="36671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Extra Task</a:t>
            </a:r>
          </a:p>
        </p:txBody>
      </p:sp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619250" y="328613"/>
            <a:ext cx="90757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+mj-lt"/>
              </a:rPr>
              <a:t>Read the text again and decide if the statements are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RIGHT (R), WRONG (W) OR DOESN’T SAY (DS)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935561" y="1595422"/>
            <a:ext cx="105965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chemeClr val="hlink"/>
                </a:solidFill>
                <a:latin typeface="+mj-lt"/>
              </a:rPr>
              <a:t>First, underline the key words.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4E14F-1958-9966-1B6F-9355743E815F}"/>
              </a:ext>
            </a:extLst>
          </p:cNvPr>
          <p:cNvSpPr txBox="1"/>
          <p:nvPr/>
        </p:nvSpPr>
        <p:spPr>
          <a:xfrm>
            <a:off x="1140643" y="2479988"/>
            <a:ext cx="9888719" cy="267765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1. Wendy stayed in a tent in the park on her first day.</a:t>
            </a:r>
          </a:p>
          <a:p>
            <a:r>
              <a:rPr lang="en-US" sz="2800" kern="1200" dirty="0">
                <a:solidFill>
                  <a:schemeClr val="tx1"/>
                </a:solidFill>
                <a:latin typeface="+mj-lt"/>
              </a:rPr>
              <a:t>2. Wendy spent 2 days in Yosemite National Park. </a:t>
            </a:r>
          </a:p>
          <a:p>
            <a:r>
              <a:rPr lang="en-US" sz="2800" dirty="0">
                <a:latin typeface="+mj-lt"/>
              </a:rPr>
              <a:t>3. The volunteers picked up the litter along the river. </a:t>
            </a:r>
          </a:p>
          <a:p>
            <a:r>
              <a:rPr lang="en-US" sz="2800" kern="1200" dirty="0">
                <a:solidFill>
                  <a:schemeClr val="tx1"/>
                </a:solidFill>
                <a:latin typeface="+mj-lt"/>
              </a:rPr>
              <a:t>4. There is too much plastic in the valley </a:t>
            </a:r>
            <a:r>
              <a:rPr lang="en-US" sz="2800" dirty="0">
                <a:latin typeface="+mj-lt"/>
              </a:rPr>
              <a:t>on the bank of the Merced River</a:t>
            </a:r>
            <a:r>
              <a:rPr lang="en-US" sz="2800" kern="12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r>
              <a:rPr lang="en-US" sz="2800" dirty="0">
                <a:latin typeface="+mj-lt"/>
              </a:rPr>
              <a:t>5. Wendy helps scientists spot the environmental problems. </a:t>
            </a:r>
            <a:endParaRPr lang="en-US" sz="2800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CF7D1D07-EBC1-60FC-FA50-84F77A103C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19248" y="2906269"/>
            <a:ext cx="906641" cy="54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4D3DC8C3-E308-A9B6-B5BA-A814A4F3821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4450" y="2906269"/>
            <a:ext cx="1017473" cy="158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236156A9-9574-ECE1-54D0-0B88E517A9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1588" y="2922152"/>
            <a:ext cx="626212" cy="634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1F21CA56-8F27-8CD8-03AA-1660221309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49" y="3346708"/>
            <a:ext cx="90664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A73E1204-9A8A-E58E-3489-93130770EF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3906" y="3359666"/>
            <a:ext cx="90664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7C76618D-F014-0932-1E4C-7E219EAEA9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1853" y="3340942"/>
            <a:ext cx="3296602" cy="634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19D9DB1A-FD83-1FA4-9A91-8ED205B79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2260" y="3770843"/>
            <a:ext cx="149614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6FC76D68-B3C0-5140-18DC-CFE509737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6305" y="3777191"/>
            <a:ext cx="1385294" cy="93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76FE40A7-B126-D398-F5AD-3DF06C470B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9568" y="4194325"/>
            <a:ext cx="2372031" cy="9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C2002DC3-685D-61ED-9930-A929229695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0916" y="3770843"/>
            <a:ext cx="60100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C13A73C1-E1BE-EA8C-F8C7-B547331984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6615" y="3774018"/>
            <a:ext cx="601007" cy="634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A7429E37-AFA6-498D-7247-0B8768298B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2092" y="4194325"/>
            <a:ext cx="811686" cy="537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9" name="Line 9">
            <a:extLst>
              <a:ext uri="{FF2B5EF4-FFF2-40B4-BE49-F238E27FC236}">
                <a16:creationId xmlns:a16="http://schemas.microsoft.com/office/drawing/2014/main" id="{76E462B5-F474-DBF2-F629-EA6C004F2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24749" y="4193253"/>
            <a:ext cx="676351" cy="36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0" name="Line 9">
            <a:extLst>
              <a:ext uri="{FF2B5EF4-FFF2-40B4-BE49-F238E27FC236}">
                <a16:creationId xmlns:a16="http://schemas.microsoft.com/office/drawing/2014/main" id="{58BEAEE5-51AE-3B2B-CBAC-BC1515B51E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19249" y="5041895"/>
            <a:ext cx="906641" cy="4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892CAEED-86E2-CE76-E680-C34FA3B11C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53906" y="5036524"/>
            <a:ext cx="1244337" cy="537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2" name="Line 9">
            <a:extLst>
              <a:ext uri="{FF2B5EF4-FFF2-40B4-BE49-F238E27FC236}">
                <a16:creationId xmlns:a16="http://schemas.microsoft.com/office/drawing/2014/main" id="{C8B7DC76-304C-1F19-A836-DAB017D56E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62623" y="5043876"/>
            <a:ext cx="4784627" cy="534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3" name="Line 9">
            <a:extLst>
              <a:ext uri="{FF2B5EF4-FFF2-40B4-BE49-F238E27FC236}">
                <a16:creationId xmlns:a16="http://schemas.microsoft.com/office/drawing/2014/main" id="{378B2FF8-D073-9FC4-A2EF-28A9CDD55B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0270" y="5042380"/>
            <a:ext cx="721644" cy="589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id="{D20857BD-699B-9BB3-5C92-245CE2522F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0269" y="2906270"/>
            <a:ext cx="906641" cy="856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6" name="Line 9">
            <a:extLst>
              <a:ext uri="{FF2B5EF4-FFF2-40B4-BE49-F238E27FC236}">
                <a16:creationId xmlns:a16="http://schemas.microsoft.com/office/drawing/2014/main" id="{6648D8E5-ED96-2DA4-9B76-1317A666B4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8852" y="2935966"/>
            <a:ext cx="60699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" name="Line 9">
            <a:extLst>
              <a:ext uri="{FF2B5EF4-FFF2-40B4-BE49-F238E27FC236}">
                <a16:creationId xmlns:a16="http://schemas.microsoft.com/office/drawing/2014/main" id="{97199F72-35ED-2779-50E4-5C46C4D3E0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27099" y="4613490"/>
            <a:ext cx="1928851" cy="540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" y="407988"/>
            <a:ext cx="1539875" cy="36671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Extra Task</a:t>
            </a:r>
          </a:p>
        </p:txBody>
      </p:sp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619250" y="328613"/>
            <a:ext cx="90757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+mj-lt"/>
              </a:rPr>
              <a:t>Read the text again and decide if the statements are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RIGHT (R), WRONG (W) OR DOESN’T SAY (DS)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F27C16C9-41C6-FA85-D797-B4FF2398FE5E}"/>
              </a:ext>
            </a:extLst>
          </p:cNvPr>
          <p:cNvSpPr txBox="1"/>
          <p:nvPr/>
        </p:nvSpPr>
        <p:spPr>
          <a:xfrm>
            <a:off x="208813" y="1850955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j-lt"/>
              </a:rPr>
              <a:t>1. Wendy stayed in a tent in the park on her first day.</a:t>
            </a:r>
            <a:endParaRPr lang="en-US" dirty="0"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2B1222-39A7-C933-B6BC-CAFF30BA5107}"/>
              </a:ext>
            </a:extLst>
          </p:cNvPr>
          <p:cNvSpPr/>
          <p:nvPr/>
        </p:nvSpPr>
        <p:spPr>
          <a:xfrm>
            <a:off x="9775596" y="1885361"/>
            <a:ext cx="622169" cy="5561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</a:rPr>
              <a:t>F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39C6046-CDCD-1AE0-13BD-0F1B6154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236" y="2691331"/>
            <a:ext cx="3800475" cy="4048125"/>
          </a:xfrm>
          <a:prstGeom prst="rect">
            <a:avLst/>
          </a:prstGeom>
        </p:spPr>
      </p:pic>
      <p:sp>
        <p:nvSpPr>
          <p:cNvPr id="30" name="Line 9">
            <a:extLst>
              <a:ext uri="{FF2B5EF4-FFF2-40B4-BE49-F238E27FC236}">
                <a16:creationId xmlns:a16="http://schemas.microsoft.com/office/drawing/2014/main" id="{36C84D20-BB66-3479-C8D3-BDB9908389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0899" y="3337088"/>
            <a:ext cx="1095114" cy="919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1" name="Line 9">
            <a:extLst>
              <a:ext uri="{FF2B5EF4-FFF2-40B4-BE49-F238E27FC236}">
                <a16:creationId xmlns:a16="http://schemas.microsoft.com/office/drawing/2014/main" id="{E83B2380-0D4C-7515-F166-5BA752AA15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6423" y="5062191"/>
            <a:ext cx="2572621" cy="25450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29C2100C-C4CF-7B96-8FC7-07C07679F3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6424" y="5611214"/>
            <a:ext cx="753446" cy="91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191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C8B2D9-3E11-766E-1FDF-A2D228937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352" y="2582878"/>
            <a:ext cx="3600450" cy="388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1814D-EE4B-499B-EC61-114457C52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160" y="2775124"/>
            <a:ext cx="3171825" cy="30765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400" y="407988"/>
            <a:ext cx="1539875" cy="36671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Extra Task</a:t>
            </a:r>
          </a:p>
        </p:txBody>
      </p:sp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619250" y="328613"/>
            <a:ext cx="90757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+mj-lt"/>
              </a:rPr>
              <a:t>Read the text again and decide if the statements are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RIGHT (R), WRONG (W) OR DOESN’T SAY (DS)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F27C16C9-41C6-FA85-D797-B4FF2398FE5E}"/>
              </a:ext>
            </a:extLst>
          </p:cNvPr>
          <p:cNvSpPr txBox="1"/>
          <p:nvPr/>
        </p:nvSpPr>
        <p:spPr>
          <a:xfrm>
            <a:off x="208813" y="1850955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j-lt"/>
              </a:rPr>
              <a:t>2. Wendy spent 2 days in Yosemite National Park</a:t>
            </a:r>
            <a:endParaRPr lang="en-US" dirty="0"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2B1222-39A7-C933-B6BC-CAFF30BA5107}"/>
              </a:ext>
            </a:extLst>
          </p:cNvPr>
          <p:cNvSpPr/>
          <p:nvPr/>
        </p:nvSpPr>
        <p:spPr>
          <a:xfrm>
            <a:off x="9775596" y="1885361"/>
            <a:ext cx="622169" cy="5561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</a:rPr>
              <a:t>T</a:t>
            </a: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id="{36C84D20-BB66-3479-C8D3-BDB9908389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168160" y="3213360"/>
            <a:ext cx="1095114" cy="919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29C2100C-C4CF-7B96-8FC7-07C07679F3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33451" y="3511985"/>
            <a:ext cx="2479577" cy="2545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3" name="Line 9">
            <a:extLst>
              <a:ext uri="{FF2B5EF4-FFF2-40B4-BE49-F238E27FC236}">
                <a16:creationId xmlns:a16="http://schemas.microsoft.com/office/drawing/2014/main" id="{794824F0-4941-F928-12BC-B59CA5C20B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23071" y="3639235"/>
            <a:ext cx="2479577" cy="25450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998B49-DB9F-B334-7E2E-1C5C8B06A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802" y="3170143"/>
            <a:ext cx="5867400" cy="2019300"/>
          </a:xfrm>
          <a:prstGeom prst="rect">
            <a:avLst/>
          </a:prstGeom>
        </p:spPr>
      </p:pic>
      <p:sp>
        <p:nvSpPr>
          <p:cNvPr id="13" name="Line 9">
            <a:extLst>
              <a:ext uri="{FF2B5EF4-FFF2-40B4-BE49-F238E27FC236}">
                <a16:creationId xmlns:a16="http://schemas.microsoft.com/office/drawing/2014/main" id="{5F1883C0-6695-DC89-5CAA-21948A1682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00824" y="5000713"/>
            <a:ext cx="1010758" cy="6557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044212A8-1764-98A8-8E4F-57C091AB6A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8812" y="5318017"/>
            <a:ext cx="2184025" cy="1695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15A865A2-94C5-2DCC-3FDF-4F9B3F099C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8584" y="5729738"/>
            <a:ext cx="1204863" cy="77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128DA32-C2FE-6E20-90C4-57DBD1D808A3}"/>
              </a:ext>
            </a:extLst>
          </p:cNvPr>
          <p:cNvSpPr/>
          <p:nvPr/>
        </p:nvSpPr>
        <p:spPr>
          <a:xfrm>
            <a:off x="3003665" y="2880854"/>
            <a:ext cx="1172409" cy="361965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2A555C3-F4CA-3821-54B5-03CA57A39862}"/>
              </a:ext>
            </a:extLst>
          </p:cNvPr>
          <p:cNvSpPr/>
          <p:nvPr/>
        </p:nvSpPr>
        <p:spPr>
          <a:xfrm>
            <a:off x="6714363" y="3305271"/>
            <a:ext cx="1172409" cy="361965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269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32" grpId="0" animBg="1"/>
      <p:bldP spid="33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7938" y="1614488"/>
            <a:ext cx="3255962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113" y="2830513"/>
            <a:ext cx="3255962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Reading 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288" y="4102100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5168900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163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117" y="494145"/>
            <a:ext cx="4227771" cy="586971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600304-550A-65CF-D305-9D75928BD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979" y="2566560"/>
            <a:ext cx="3952189" cy="41354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400" y="407988"/>
            <a:ext cx="1539875" cy="36671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Extra Task</a:t>
            </a:r>
          </a:p>
        </p:txBody>
      </p:sp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619250" y="328613"/>
            <a:ext cx="90757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+mj-lt"/>
              </a:rPr>
              <a:t>Read the text again and decide if the statements are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RIGHT (R), WRONG (W) OR DOESN’T SAY (DS)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F27C16C9-41C6-FA85-D797-B4FF2398FE5E}"/>
              </a:ext>
            </a:extLst>
          </p:cNvPr>
          <p:cNvSpPr txBox="1"/>
          <p:nvPr/>
        </p:nvSpPr>
        <p:spPr>
          <a:xfrm>
            <a:off x="208813" y="1850955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j-lt"/>
              </a:rPr>
              <a:t>3. The volunteers picked up the litter along the river.</a:t>
            </a:r>
            <a:endParaRPr lang="en-US" dirty="0"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2B1222-39A7-C933-B6BC-CAFF30BA5107}"/>
              </a:ext>
            </a:extLst>
          </p:cNvPr>
          <p:cNvSpPr/>
          <p:nvPr/>
        </p:nvSpPr>
        <p:spPr>
          <a:xfrm>
            <a:off x="9775596" y="1885361"/>
            <a:ext cx="622169" cy="5561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</a:rPr>
              <a:t>F</a:t>
            </a: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id="{36C84D20-BB66-3479-C8D3-BDB9908389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7119" y="5995973"/>
            <a:ext cx="2479576" cy="12083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29C2100C-C4CF-7B96-8FC7-07C07679F3E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6566" y="6305064"/>
            <a:ext cx="3104180" cy="16093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019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600304-550A-65CF-D305-9D75928BD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979" y="2566560"/>
            <a:ext cx="3952189" cy="41354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400" y="407988"/>
            <a:ext cx="1539875" cy="36671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Extra Task</a:t>
            </a:r>
          </a:p>
        </p:txBody>
      </p:sp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619250" y="328613"/>
            <a:ext cx="90757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+mj-lt"/>
              </a:rPr>
              <a:t>Read the text again and decide if the statements are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RIGHT (R), WRONG (W) OR DOESN’T SAY (DS)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F27C16C9-41C6-FA85-D797-B4FF2398FE5E}"/>
              </a:ext>
            </a:extLst>
          </p:cNvPr>
          <p:cNvSpPr txBox="1"/>
          <p:nvPr/>
        </p:nvSpPr>
        <p:spPr>
          <a:xfrm>
            <a:off x="208813" y="1850955"/>
            <a:ext cx="11363325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j-lt"/>
              </a:rPr>
              <a:t>4. There is too much plastic in the valley on the bank of the Merced River. </a:t>
            </a:r>
            <a:endParaRPr lang="en-US" dirty="0"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2B1222-39A7-C933-B6BC-CAFF30BA5107}"/>
              </a:ext>
            </a:extLst>
          </p:cNvPr>
          <p:cNvSpPr/>
          <p:nvPr/>
        </p:nvSpPr>
        <p:spPr>
          <a:xfrm>
            <a:off x="3205114" y="2389564"/>
            <a:ext cx="1065228" cy="5561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</a:rPr>
              <a:t>DS</a:t>
            </a: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id="{36C84D20-BB66-3479-C8D3-BDB9908389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7119" y="6005598"/>
            <a:ext cx="2479576" cy="12083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29C2100C-C4CF-7B96-8FC7-07C07679F3E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6566" y="6314689"/>
            <a:ext cx="3104180" cy="16093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233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" y="407988"/>
            <a:ext cx="1539875" cy="36671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Extra Task</a:t>
            </a:r>
          </a:p>
        </p:txBody>
      </p:sp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619250" y="328613"/>
            <a:ext cx="90757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+mj-lt"/>
              </a:rPr>
              <a:t>Read the text again and decide if the statements are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RIGHT (R), WRONG (W) OR DOESN’T SAY (DS)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F27C16C9-41C6-FA85-D797-B4FF2398FE5E}"/>
              </a:ext>
            </a:extLst>
          </p:cNvPr>
          <p:cNvSpPr txBox="1"/>
          <p:nvPr/>
        </p:nvSpPr>
        <p:spPr>
          <a:xfrm>
            <a:off x="208813" y="1850955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j-lt"/>
              </a:rPr>
              <a:t>5. Wendy helps scientists spot the environmental problems. </a:t>
            </a:r>
            <a:endParaRPr lang="en-US" dirty="0"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2B1222-39A7-C933-B6BC-CAFF30BA5107}"/>
              </a:ext>
            </a:extLst>
          </p:cNvPr>
          <p:cNvSpPr/>
          <p:nvPr/>
        </p:nvSpPr>
        <p:spPr>
          <a:xfrm>
            <a:off x="10506910" y="1865251"/>
            <a:ext cx="1065228" cy="5561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</a:rPr>
              <a:t>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D168A1-C43E-FD74-BA96-602671D82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10" y="3169690"/>
            <a:ext cx="7439025" cy="2352675"/>
          </a:xfrm>
          <a:prstGeom prst="rect">
            <a:avLst/>
          </a:prstGeom>
        </p:spPr>
      </p:pic>
      <p:sp>
        <p:nvSpPr>
          <p:cNvPr id="32" name="Line 9">
            <a:extLst>
              <a:ext uri="{FF2B5EF4-FFF2-40B4-BE49-F238E27FC236}">
                <a16:creationId xmlns:a16="http://schemas.microsoft.com/office/drawing/2014/main" id="{29C2100C-C4CF-7B96-8FC7-07C07679F3E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9416" y="5284857"/>
            <a:ext cx="3273862" cy="1072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id="{36C84D20-BB66-3479-C8D3-BDB9908389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4436" y="4858908"/>
            <a:ext cx="5728223" cy="18443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73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476250"/>
            <a:ext cx="2400300" cy="579438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+mj-lt"/>
              </a:rPr>
              <a:t>Post-reading</a:t>
            </a:r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9250" y="282575"/>
            <a:ext cx="6037263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A3DB3D-85DA-B96C-B2CD-4A66E848E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68" y="2774907"/>
            <a:ext cx="10334625" cy="904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24D0FB-64F6-E09E-F604-E9393FAA2076}"/>
              </a:ext>
            </a:extLst>
          </p:cNvPr>
          <p:cNvSpPr txBox="1"/>
          <p:nvPr/>
        </p:nvSpPr>
        <p:spPr>
          <a:xfrm>
            <a:off x="396368" y="1363465"/>
            <a:ext cx="9049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+mj-lt"/>
              </a:rPr>
              <a:t>First, discuss with your partner the meaning of “eco-teen”.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C562A-43A7-A3DB-C3B4-B37F01EAB729}"/>
              </a:ext>
            </a:extLst>
          </p:cNvPr>
          <p:cNvSpPr txBox="1"/>
          <p:nvPr/>
        </p:nvSpPr>
        <p:spPr>
          <a:xfrm>
            <a:off x="396368" y="1879290"/>
            <a:ext cx="11399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B050"/>
                </a:solidFill>
                <a:latin typeface="+mj-lt"/>
              </a:rPr>
              <a:t>Notes: </a:t>
            </a:r>
            <a:r>
              <a:rPr lang="en-US" sz="2800" i="1" dirty="0">
                <a:solidFill>
                  <a:srgbClr val="00B050"/>
                </a:solidFill>
                <a:latin typeface="+mj-lt"/>
              </a:rPr>
              <a:t>eco-teen is a teenager who does volunteer work and activities to help protect the environment.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358E70-EE8F-A1B0-DB64-0A056C29C816}"/>
              </a:ext>
            </a:extLst>
          </p:cNvPr>
          <p:cNvSpPr txBox="1"/>
          <p:nvPr/>
        </p:nvSpPr>
        <p:spPr>
          <a:xfrm>
            <a:off x="833339" y="3592530"/>
            <a:ext cx="9049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+mj-lt"/>
              </a:rPr>
              <a:t>You can answer they following questions: </a:t>
            </a:r>
          </a:p>
          <a:p>
            <a:r>
              <a:rPr lang="en-US" sz="2800" i="1" dirty="0">
                <a:solidFill>
                  <a:srgbClr val="0000CC"/>
                </a:solidFill>
                <a:latin typeface="+mj-lt"/>
              </a:rPr>
              <a:t>Is she doing any volunteer activities? What are they?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41D542-389B-13FA-DE3E-3FA81C4CABF1}"/>
              </a:ext>
            </a:extLst>
          </p:cNvPr>
          <p:cNvSpPr txBox="1"/>
          <p:nvPr/>
        </p:nvSpPr>
        <p:spPr>
          <a:xfrm>
            <a:off x="727014" y="4456319"/>
            <a:ext cx="101490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Suggested answer: </a:t>
            </a:r>
          </a:p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Wendy is an eco-teen because she is on a volunteering holiday. She is staying in a national park and helping to do the washing-up, pick up litter and take photographs for scientists. </a:t>
            </a:r>
            <a:endParaRPr lang="en-US" sz="2800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879475" y="1296988"/>
            <a:ext cx="1041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Are you an eco-teen? Write a paragraph (at least 40 words) to explain how you are an eco-teen or what you’ll do to become an eco-teen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. 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i="1" dirty="0">
                <a:solidFill>
                  <a:srgbClr val="0000CC"/>
                </a:solidFill>
                <a:latin typeface="Calibri" pitchFamily="34" charset="0"/>
              </a:rPr>
              <a:t>Are you doing any volunteer eco-activities?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i="1" dirty="0">
                <a:solidFill>
                  <a:srgbClr val="0000CC"/>
                </a:solidFill>
                <a:latin typeface="Calibri" pitchFamily="34" charset="0"/>
              </a:rPr>
              <a:t>If not, what will you do to become an eco-teen?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306" y="412709"/>
            <a:ext cx="9453093" cy="60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34498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valley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spot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set up (tent)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088" y="1817688"/>
            <a:ext cx="58928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Reading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Listen and read for specific information.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Read for key information.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375" y="1416050"/>
            <a:ext cx="1187132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the vocabularies;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 53).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 105 SB).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Unit 6 Test 1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in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Bài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Bổ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Trợ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TA 7 Right on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(pp. 50 &amp; 51).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 listen and read for specific information.</a:t>
            </a: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 read for key information.</a:t>
            </a: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 enrich vocabulary related to the topic: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set up, valley, spot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.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654" y="392805"/>
            <a:ext cx="8906171" cy="607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587" y="1650563"/>
            <a:ext cx="11747240" cy="470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A. canteen</a:t>
            </a:r>
            <a:r>
              <a:rPr lang="en-US" sz="3200" u="sng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      B. project</a:t>
            </a:r>
            <a:r>
              <a:rPr lang="en-US" sz="3200" u="sng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	C. photo</a:t>
            </a:r>
            <a:r>
              <a:rPr lang="en-US" sz="3200" u="sng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	D. problem</a:t>
            </a:r>
            <a:r>
              <a:rPr lang="en-US" sz="3200" u="sng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endParaRPr lang="en-US" sz="4000" u="sng" dirty="0">
              <a:solidFill>
                <a:srgbClr val="0070C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kænˈtiːnz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              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prɒdʒekts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fəʊtəʊz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            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prɒbləmz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3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A. b</a:t>
            </a:r>
            <a:r>
              <a:rPr lang="en-US" sz="3200" u="sng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oo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ts                B. n</a:t>
            </a:r>
            <a:r>
              <a:rPr lang="en-US" sz="3200" u="sng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oo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		           C. f</a:t>
            </a:r>
            <a:r>
              <a:rPr lang="en-US" sz="3200" u="sng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oo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  		D. f</a:t>
            </a:r>
            <a:r>
              <a:rPr lang="en-US" sz="3200" u="sng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oo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n-US" sz="4000" dirty="0">
              <a:solidFill>
                <a:srgbClr val="0070C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buːts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        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nuːn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                         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fuːd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               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fʊt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A.  join</a:t>
            </a:r>
            <a:r>
              <a:rPr lang="en-US" sz="3200" u="sng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	       B. pick</a:t>
            </a:r>
            <a:r>
              <a:rPr lang="en-US" sz="3200" u="sng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	 C. stay</a:t>
            </a:r>
            <a:r>
              <a:rPr lang="en-US" sz="3200" u="sng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		D. clear</a:t>
            </a:r>
            <a:r>
              <a:rPr lang="en-US" sz="3200" u="sng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endParaRPr lang="en-US" sz="4000" u="sng" dirty="0">
              <a:solidFill>
                <a:srgbClr val="0070C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dʒɔɪnd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             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pɪkt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	    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steɪd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              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klɪərd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01092-4CCD-BC36-5E65-2B0B7F59D6D3}"/>
              </a:ext>
            </a:extLst>
          </p:cNvPr>
          <p:cNvSpPr txBox="1"/>
          <p:nvPr/>
        </p:nvSpPr>
        <p:spPr>
          <a:xfrm>
            <a:off x="337931" y="331255"/>
            <a:ext cx="11516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Choose the word whose underlined part is pronounced differently from that of the others. </a:t>
            </a:r>
            <a:r>
              <a:rPr lang="en-US" sz="3600" dirty="0" err="1">
                <a:latin typeface="+mj-lt"/>
              </a:rPr>
              <a:t>Practise</a:t>
            </a:r>
            <a:r>
              <a:rPr lang="en-US" sz="3600" dirty="0">
                <a:latin typeface="+mj-lt"/>
              </a:rPr>
              <a:t> saying them.</a:t>
            </a:r>
            <a:endParaRPr lang="vi-VN" sz="3600" dirty="0"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2375572-4516-ABB6-8176-566A92236CCC}"/>
              </a:ext>
            </a:extLst>
          </p:cNvPr>
          <p:cNvSpPr/>
          <p:nvPr/>
        </p:nvSpPr>
        <p:spPr>
          <a:xfrm>
            <a:off x="3453023" y="1737192"/>
            <a:ext cx="573516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375572-4516-ABB6-8176-566A92236CCC}"/>
              </a:ext>
            </a:extLst>
          </p:cNvPr>
          <p:cNvSpPr/>
          <p:nvPr/>
        </p:nvSpPr>
        <p:spPr>
          <a:xfrm>
            <a:off x="9330509" y="3437170"/>
            <a:ext cx="573516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375572-4516-ABB6-8176-566A92236CCC}"/>
              </a:ext>
            </a:extLst>
          </p:cNvPr>
          <p:cNvSpPr/>
          <p:nvPr/>
        </p:nvSpPr>
        <p:spPr>
          <a:xfrm>
            <a:off x="3567309" y="5185108"/>
            <a:ext cx="573516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7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723B48-FF43-866C-29A6-BB2C67E3E178}"/>
              </a:ext>
            </a:extLst>
          </p:cNvPr>
          <p:cNvSpPr txBox="1"/>
          <p:nvPr/>
        </p:nvSpPr>
        <p:spPr>
          <a:xfrm>
            <a:off x="301658" y="920684"/>
            <a:ext cx="105202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	Listen to the sounds and answer the questions.</a:t>
            </a:r>
          </a:p>
          <a:p>
            <a:endParaRPr lang="en-US" sz="3200" b="1" dirty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rgbClr val="0000CC"/>
                </a:solidFill>
                <a:latin typeface="+mj-lt"/>
              </a:rPr>
              <a:t>Where are you?</a:t>
            </a:r>
          </a:p>
          <a:p>
            <a:r>
              <a:rPr lang="en-US" sz="3200" i="1" dirty="0">
                <a:solidFill>
                  <a:srgbClr val="FF0000"/>
                </a:solidFill>
                <a:latin typeface="+mj-lt"/>
              </a:rPr>
              <a:t>I am probably in ….</a:t>
            </a:r>
          </a:p>
          <a:p>
            <a:endParaRPr lang="en-US" sz="32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3200" b="1" dirty="0">
                <a:solidFill>
                  <a:srgbClr val="0000CC"/>
                </a:solidFill>
                <a:latin typeface="+mj-lt"/>
              </a:rPr>
              <a:t>2. What can you see?</a:t>
            </a:r>
          </a:p>
          <a:p>
            <a:r>
              <a:rPr lang="en-US" sz="3200" i="1" dirty="0">
                <a:solidFill>
                  <a:srgbClr val="FF0000"/>
                </a:solidFill>
                <a:latin typeface="+mj-lt"/>
              </a:rPr>
              <a:t>I can see…</a:t>
            </a:r>
          </a:p>
          <a:p>
            <a:endParaRPr lang="en-US" sz="32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3200" b="1" dirty="0">
                <a:solidFill>
                  <a:srgbClr val="0000CC"/>
                </a:solidFill>
                <a:latin typeface="+mj-lt"/>
              </a:rPr>
              <a:t>3. How do you feel?</a:t>
            </a:r>
          </a:p>
          <a:p>
            <a:r>
              <a:rPr lang="en-US" sz="3200" i="1" dirty="0">
                <a:solidFill>
                  <a:srgbClr val="FF0000"/>
                </a:solidFill>
                <a:latin typeface="+mj-lt"/>
              </a:rPr>
              <a:t>I feel…</a:t>
            </a:r>
          </a:p>
        </p:txBody>
      </p:sp>
      <p:pic>
        <p:nvPicPr>
          <p:cNvPr id="3" name="CD2 - TRACK 36">
            <a:hlinkClick r:id="" action="ppaction://media"/>
            <a:extLst>
              <a:ext uri="{FF2B5EF4-FFF2-40B4-BE49-F238E27FC236}">
                <a16:creationId xmlns:a16="http://schemas.microsoft.com/office/drawing/2014/main" id="{C3642F1D-0C25-D99D-B2E3-BE8BB9D34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2791" y="1112526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01564-7886-5541-CB9A-C77AB3FDA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20684"/>
            <a:ext cx="1162050" cy="504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8CABBF-5E7F-B679-D44F-AF06DFAB9D22}"/>
              </a:ext>
            </a:extLst>
          </p:cNvPr>
          <p:cNvSpPr txBox="1"/>
          <p:nvPr/>
        </p:nvSpPr>
        <p:spPr>
          <a:xfrm>
            <a:off x="4260914" y="2351845"/>
            <a:ext cx="3846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The countryside?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14F7E-E104-C515-93CA-5073BFD669EC}"/>
              </a:ext>
            </a:extLst>
          </p:cNvPr>
          <p:cNvSpPr txBox="1"/>
          <p:nvPr/>
        </p:nvSpPr>
        <p:spPr>
          <a:xfrm>
            <a:off x="4260915" y="1919784"/>
            <a:ext cx="325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The zoo?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A9E6E-8AA1-BF25-FF0C-6B726328B573}"/>
              </a:ext>
            </a:extLst>
          </p:cNvPr>
          <p:cNvSpPr txBox="1"/>
          <p:nvPr/>
        </p:nvSpPr>
        <p:spPr>
          <a:xfrm>
            <a:off x="7637115" y="1913676"/>
            <a:ext cx="325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The park?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C148E8-FAA9-EDAD-895E-19D34C848796}"/>
              </a:ext>
            </a:extLst>
          </p:cNvPr>
          <p:cNvSpPr txBox="1"/>
          <p:nvPr/>
        </p:nvSpPr>
        <p:spPr>
          <a:xfrm>
            <a:off x="7667022" y="2345731"/>
            <a:ext cx="325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The forest?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530CA6-EC52-3C21-5DFC-40F9F7942206}"/>
              </a:ext>
            </a:extLst>
          </p:cNvPr>
          <p:cNvSpPr txBox="1"/>
          <p:nvPr/>
        </p:nvSpPr>
        <p:spPr>
          <a:xfrm>
            <a:off x="4946110" y="3768666"/>
            <a:ext cx="325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The trees?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27F8C9-8CD1-CD95-CF4B-9CDE85F788E3}"/>
              </a:ext>
            </a:extLst>
          </p:cNvPr>
          <p:cNvSpPr txBox="1"/>
          <p:nvPr/>
        </p:nvSpPr>
        <p:spPr>
          <a:xfrm>
            <a:off x="7299488" y="4180929"/>
            <a:ext cx="325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The tigers?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10EC75-5EE6-BB9E-1759-AD88C883EBBD}"/>
              </a:ext>
            </a:extLst>
          </p:cNvPr>
          <p:cNvSpPr txBox="1"/>
          <p:nvPr/>
        </p:nvSpPr>
        <p:spPr>
          <a:xfrm>
            <a:off x="7299488" y="3768666"/>
            <a:ext cx="325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The mountains?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02F8D5-5402-C36D-BCC2-65FB8E423209}"/>
              </a:ext>
            </a:extLst>
          </p:cNvPr>
          <p:cNvSpPr txBox="1"/>
          <p:nvPr/>
        </p:nvSpPr>
        <p:spPr>
          <a:xfrm>
            <a:off x="4965569" y="3338159"/>
            <a:ext cx="325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The river?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1305CE-8DD1-2AA5-B508-D5F29585D2AB}"/>
              </a:ext>
            </a:extLst>
          </p:cNvPr>
          <p:cNvSpPr txBox="1"/>
          <p:nvPr/>
        </p:nvSpPr>
        <p:spPr>
          <a:xfrm>
            <a:off x="3624606" y="5362178"/>
            <a:ext cx="325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Relaxed?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3DA7CB-E516-E1D1-B4CE-51B4653729D0}"/>
              </a:ext>
            </a:extLst>
          </p:cNvPr>
          <p:cNvSpPr txBox="1"/>
          <p:nvPr/>
        </p:nvSpPr>
        <p:spPr>
          <a:xfrm>
            <a:off x="8993525" y="5326381"/>
            <a:ext cx="325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Excited?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5D97B6-3FCE-3F73-A904-3348833C18BA}"/>
              </a:ext>
            </a:extLst>
          </p:cNvPr>
          <p:cNvSpPr txBox="1"/>
          <p:nvPr/>
        </p:nvSpPr>
        <p:spPr>
          <a:xfrm>
            <a:off x="6805359" y="5344018"/>
            <a:ext cx="325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Happy?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B7F65A-1587-0850-AC28-DDD93E09E222}"/>
              </a:ext>
            </a:extLst>
          </p:cNvPr>
          <p:cNvSpPr txBox="1"/>
          <p:nvPr/>
        </p:nvSpPr>
        <p:spPr>
          <a:xfrm>
            <a:off x="7318947" y="3320774"/>
            <a:ext cx="325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The waterfalls?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89D7FF-EE2C-8384-15B4-F1C6F3167DC5}"/>
              </a:ext>
            </a:extLst>
          </p:cNvPr>
          <p:cNvSpPr txBox="1"/>
          <p:nvPr/>
        </p:nvSpPr>
        <p:spPr>
          <a:xfrm>
            <a:off x="4965569" y="4202269"/>
            <a:ext cx="325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The birds?</a:t>
            </a:r>
          </a:p>
        </p:txBody>
      </p:sp>
    </p:spTree>
    <p:extLst>
      <p:ext uri="{BB962C8B-B14F-4D97-AF65-F5344CB8AC3E}">
        <p14:creationId xmlns:p14="http://schemas.microsoft.com/office/powerpoint/2010/main" val="411605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FAC56E-CE35-1700-B49B-C31FF2D79B28}"/>
              </a:ext>
            </a:extLst>
          </p:cNvPr>
          <p:cNvSpPr txBox="1"/>
          <p:nvPr/>
        </p:nvSpPr>
        <p:spPr>
          <a:xfrm>
            <a:off x="4129611" y="590745"/>
            <a:ext cx="80623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+mj-lt"/>
              </a:rPr>
              <a:t>   </a:t>
            </a:r>
            <a:r>
              <a:rPr lang="en-US" sz="3200" b="1" dirty="0">
                <a:solidFill>
                  <a:srgbClr val="0000CC"/>
                </a:solidFill>
                <a:latin typeface="+mj-lt"/>
              </a:rPr>
              <a:t>Work in groups of 3-4. Answer the questions.</a:t>
            </a:r>
          </a:p>
          <a:p>
            <a:endParaRPr lang="en-US" sz="3200" dirty="0">
              <a:solidFill>
                <a:srgbClr val="0000CC"/>
              </a:solidFill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3200" i="1" dirty="0">
                <a:solidFill>
                  <a:srgbClr val="0000CC"/>
                </a:solidFill>
                <a:latin typeface="+mj-lt"/>
              </a:rPr>
              <a:t>What can you do there?</a:t>
            </a:r>
          </a:p>
          <a:p>
            <a:pPr marL="514350" indent="-514350">
              <a:buAutoNum type="arabicPeriod"/>
            </a:pPr>
            <a:endParaRPr lang="en-US" sz="3200" i="1" dirty="0">
              <a:solidFill>
                <a:srgbClr val="0000CC"/>
              </a:solidFill>
              <a:latin typeface="+mj-lt"/>
            </a:endParaRPr>
          </a:p>
          <a:p>
            <a:pPr marL="514350" indent="-514350">
              <a:buAutoNum type="arabicPeriod"/>
            </a:pPr>
            <a:endParaRPr lang="en-US" sz="3200" i="1" dirty="0">
              <a:solidFill>
                <a:srgbClr val="0000CC"/>
              </a:solidFill>
              <a:latin typeface="+mj-lt"/>
            </a:endParaRPr>
          </a:p>
          <a:p>
            <a:pPr marL="514350" indent="-514350">
              <a:buAutoNum type="arabicPeriod"/>
            </a:pPr>
            <a:endParaRPr lang="en-US" sz="3200" i="1" dirty="0">
              <a:solidFill>
                <a:srgbClr val="0000CC"/>
              </a:solidFill>
              <a:latin typeface="+mj-lt"/>
            </a:endParaRPr>
          </a:p>
          <a:p>
            <a:pPr marL="514350" indent="-514350">
              <a:buAutoNum type="arabicPeriod"/>
            </a:pPr>
            <a:endParaRPr lang="en-US" sz="3200" i="1" dirty="0">
              <a:solidFill>
                <a:srgbClr val="0000CC"/>
              </a:solidFill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3200" i="1" dirty="0">
                <a:solidFill>
                  <a:srgbClr val="0000CC"/>
                </a:solidFill>
                <a:latin typeface="+mj-lt"/>
              </a:rPr>
              <a:t>What tasks can volunteers do when they visit Yosemite National Park?</a:t>
            </a:r>
          </a:p>
          <a:p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E85008-4812-3416-06E3-DEF961175EA9}"/>
              </a:ext>
            </a:extLst>
          </p:cNvPr>
          <p:cNvSpPr txBox="1"/>
          <p:nvPr/>
        </p:nvSpPr>
        <p:spPr>
          <a:xfrm>
            <a:off x="5131324" y="2172690"/>
            <a:ext cx="32585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Go camping?</a:t>
            </a:r>
          </a:p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Go hiking?</a:t>
            </a:r>
          </a:p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Go trekking?</a:t>
            </a:r>
          </a:p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Go climbing?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6CA5C5-B77E-B9DF-F41E-FF651AAA9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726"/>
            <a:ext cx="4194928" cy="64162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E08933-8BA1-2C30-A477-979910AA8AC3}"/>
              </a:ext>
            </a:extLst>
          </p:cNvPr>
          <p:cNvSpPr/>
          <p:nvPr/>
        </p:nvSpPr>
        <p:spPr>
          <a:xfrm>
            <a:off x="0" y="2922308"/>
            <a:ext cx="4194928" cy="3935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A9C2B0-6ABE-284E-4FDF-0DED4DB96271}"/>
              </a:ext>
            </a:extLst>
          </p:cNvPr>
          <p:cNvSpPr txBox="1"/>
          <p:nvPr/>
        </p:nvSpPr>
        <p:spPr>
          <a:xfrm>
            <a:off x="5085761" y="5239069"/>
            <a:ext cx="341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Picking up litter</a:t>
            </a:r>
          </a:p>
        </p:txBody>
      </p:sp>
    </p:spTree>
    <p:extLst>
      <p:ext uri="{BB962C8B-B14F-4D97-AF65-F5344CB8AC3E}">
        <p14:creationId xmlns:p14="http://schemas.microsoft.com/office/powerpoint/2010/main" val="23578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42487-806F-39AA-29E8-1124BF10D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537" y="180975"/>
            <a:ext cx="5819775" cy="6677025"/>
          </a:xfrm>
          <a:prstGeom prst="rect">
            <a:avLst/>
          </a:prstGeom>
        </p:spPr>
      </p:pic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166688" y="1144588"/>
            <a:ext cx="484981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chemeClr val="hlink"/>
                </a:solidFill>
                <a:latin typeface="Calibri" pitchFamily="34" charset="0"/>
              </a:rPr>
              <a:t>Find these words in the text, try to guess what are their meanings.</a:t>
            </a: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304800" y="527050"/>
            <a:ext cx="2438400" cy="579438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Pre-reading</a:t>
            </a:r>
          </a:p>
        </p:txBody>
      </p:sp>
      <p:sp>
        <p:nvSpPr>
          <p:cNvPr id="58378" name="Line 10"/>
          <p:cNvSpPr>
            <a:spLocks noChangeShapeType="1"/>
          </p:cNvSpPr>
          <p:nvPr/>
        </p:nvSpPr>
        <p:spPr bwMode="auto">
          <a:xfrm>
            <a:off x="9816445" y="3169124"/>
            <a:ext cx="38335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>
            <a:off x="10199802" y="3409720"/>
            <a:ext cx="383357" cy="1926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10391480" y="6235257"/>
            <a:ext cx="383357" cy="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7AB36D-1154-11C5-4065-E10122A60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331" y="3169124"/>
            <a:ext cx="2143125" cy="1952625"/>
          </a:xfrm>
          <a:prstGeom prst="rect">
            <a:avLst/>
          </a:prstGeom>
        </p:spPr>
      </p:pic>
      <p:sp>
        <p:nvSpPr>
          <p:cNvPr id="2" name="Line 12">
            <a:extLst>
              <a:ext uri="{FF2B5EF4-FFF2-40B4-BE49-F238E27FC236}">
                <a16:creationId xmlns:a16="http://schemas.microsoft.com/office/drawing/2014/main" id="{BFAA4875-19FF-888B-45DE-2DAE583B5AAE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2602" y="5963451"/>
            <a:ext cx="383357" cy="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8" grpId="0" animBg="1"/>
      <p:bldP spid="58379" grpId="0" animBg="1"/>
      <p:bldP spid="58380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9941</TotalTime>
  <Words>1034</Words>
  <Application>Microsoft Office PowerPoint</Application>
  <PresentationFormat>Widescreen</PresentationFormat>
  <Paragraphs>133</Paragraphs>
  <Slides>29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 (body)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350</cp:revision>
  <dcterms:created xsi:type="dcterms:W3CDTF">2020-12-08T03:17:05Z</dcterms:created>
  <dcterms:modified xsi:type="dcterms:W3CDTF">2022-12-21T03:10:48Z</dcterms:modified>
</cp:coreProperties>
</file>