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50"/>
  </p:notesMasterIdLst>
  <p:sldIdLst>
    <p:sldId id="1333" r:id="rId2"/>
    <p:sldId id="1334" r:id="rId3"/>
    <p:sldId id="1335" r:id="rId4"/>
    <p:sldId id="1336" r:id="rId5"/>
    <p:sldId id="1337" r:id="rId6"/>
    <p:sldId id="1338" r:id="rId7"/>
    <p:sldId id="1339" r:id="rId8"/>
    <p:sldId id="1340" r:id="rId9"/>
    <p:sldId id="1341" r:id="rId10"/>
    <p:sldId id="1342" r:id="rId11"/>
    <p:sldId id="1343" r:id="rId12"/>
    <p:sldId id="1344" r:id="rId13"/>
    <p:sldId id="1345" r:id="rId14"/>
    <p:sldId id="1346" r:id="rId15"/>
    <p:sldId id="1347" r:id="rId16"/>
    <p:sldId id="1348" r:id="rId17"/>
    <p:sldId id="1349" r:id="rId18"/>
    <p:sldId id="1350" r:id="rId19"/>
    <p:sldId id="1351" r:id="rId20"/>
    <p:sldId id="1352" r:id="rId21"/>
    <p:sldId id="1353" r:id="rId22"/>
    <p:sldId id="1354" r:id="rId23"/>
    <p:sldId id="1355" r:id="rId24"/>
    <p:sldId id="1356" r:id="rId25"/>
    <p:sldId id="1357" r:id="rId26"/>
    <p:sldId id="1358" r:id="rId27"/>
    <p:sldId id="1359" r:id="rId28"/>
    <p:sldId id="1360" r:id="rId29"/>
    <p:sldId id="1361" r:id="rId30"/>
    <p:sldId id="1362" r:id="rId31"/>
    <p:sldId id="1363" r:id="rId32"/>
    <p:sldId id="1364" r:id="rId33"/>
    <p:sldId id="1273" r:id="rId34"/>
    <p:sldId id="1274" r:id="rId35"/>
    <p:sldId id="1275" r:id="rId36"/>
    <p:sldId id="1368" r:id="rId37"/>
    <p:sldId id="1367" r:id="rId38"/>
    <p:sldId id="1366" r:id="rId39"/>
    <p:sldId id="1365" r:id="rId40"/>
    <p:sldId id="1276" r:id="rId41"/>
    <p:sldId id="1277" r:id="rId42"/>
    <p:sldId id="1278" r:id="rId43"/>
    <p:sldId id="1279" r:id="rId44"/>
    <p:sldId id="1280" r:id="rId45"/>
    <p:sldId id="1260" r:id="rId46"/>
    <p:sldId id="1239" r:id="rId47"/>
    <p:sldId id="1146" r:id="rId48"/>
    <p:sldId id="1369"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02" autoAdjust="0"/>
    <p:restoredTop sz="94660"/>
  </p:normalViewPr>
  <p:slideViewPr>
    <p:cSldViewPr snapToGrid="0">
      <p:cViewPr>
        <p:scale>
          <a:sx n="92" d="100"/>
          <a:sy n="92" d="100"/>
        </p:scale>
        <p:origin x="-302" y="-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932949-6F37-4373-8923-C938E61E61FE}"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72A148-B6FD-4690-BFD2-8ACA5A2DBA9A}" type="slidenum">
              <a:rPr lang="en-US" smtClean="0"/>
              <a:t>‹#›</a:t>
            </a:fld>
            <a:endParaRPr lang="en-US"/>
          </a:p>
        </p:txBody>
      </p:sp>
    </p:spTree>
    <p:extLst>
      <p:ext uri="{BB962C8B-B14F-4D97-AF65-F5344CB8AC3E}">
        <p14:creationId xmlns:p14="http://schemas.microsoft.com/office/powerpoint/2010/main" val="306996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93756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861199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202618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66922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43836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98770-F393-4B4F-B3D4-7B26E33AAB39}"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82220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98770-F393-4B4F-B3D4-7B26E33AAB39}"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27250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98770-F393-4B4F-B3D4-7B26E33AAB39}"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05447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98770-F393-4B4F-B3D4-7B26E33AAB39}"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516883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978033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152829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98770-F393-4B4F-B3D4-7B26E33AAB39}"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F733F-C1F6-44B3-B2C6-83F1FE04E706}" type="slidenum">
              <a:rPr lang="en-US" smtClean="0"/>
              <a:t>‹#›</a:t>
            </a:fld>
            <a:endParaRPr lang="en-US"/>
          </a:p>
        </p:txBody>
      </p:sp>
    </p:spTree>
    <p:extLst>
      <p:ext uri="{BB962C8B-B14F-4D97-AF65-F5344CB8AC3E}">
        <p14:creationId xmlns:p14="http://schemas.microsoft.com/office/powerpoint/2010/main" val="3459773669"/>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332988" y="1351128"/>
            <a:ext cx="11540564" cy="387356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457200" rtl="0" eaLnBrk="1" fontAlgn="auto" latinLnBrk="0" hangingPunct="1">
              <a:lnSpc>
                <a:spcPct val="115000"/>
              </a:lnSpc>
              <a:spcBef>
                <a:spcPts val="600"/>
              </a:spcBef>
              <a:spcAft>
                <a:spcPts val="600"/>
              </a:spcAft>
              <a:buClrTx/>
              <a:buSzTx/>
              <a:buFontTx/>
              <a:buNone/>
              <a:tabLst>
                <a:tab pos="400050" algn="l"/>
              </a:tabLst>
              <a:defRPr/>
            </a:pPr>
            <a:r>
              <a:rPr kumimoji="0" lang="en-US" sz="36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ÔN LUYỆN </a:t>
            </a:r>
          </a:p>
          <a:p>
            <a:pPr marL="0" marR="0" lvl="0" indent="0" algn="ctr" defTabSz="457200" rtl="0" eaLnBrk="1" fontAlgn="auto" latinLnBrk="0" hangingPunct="1">
              <a:lnSpc>
                <a:spcPct val="115000"/>
              </a:lnSpc>
              <a:spcBef>
                <a:spcPts val="600"/>
              </a:spcBef>
              <a:spcAft>
                <a:spcPts val="600"/>
              </a:spcAft>
              <a:buClrTx/>
              <a:buSzTx/>
              <a:buFontTx/>
              <a:buNone/>
              <a:tabLst>
                <a:tab pos="400050" algn="l"/>
              </a:tabLst>
              <a:defRPr/>
            </a:pP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 HIỂU MỞ RỘNG VĂN BẢN TIỂU THUYẾT</a:t>
            </a:r>
            <a:endPar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4"/>
          <p:cNvPicPr>
            <a:picLocks noChangeAspect="1"/>
          </p:cNvPicPr>
          <p:nvPr/>
        </p:nvPicPr>
        <p:blipFill>
          <a:blip r:embed="rId2"/>
          <a:srcRect r="52890" b="57091"/>
          <a:stretch>
            <a:fillRect/>
          </a:stretch>
        </p:blipFill>
        <p:spPr bwMode="auto">
          <a:xfrm>
            <a:off x="332988" y="222563"/>
            <a:ext cx="2652713" cy="1811338"/>
          </a:xfrm>
          <a:prstGeom prst="rect">
            <a:avLst/>
          </a:prstGeom>
          <a:noFill/>
          <a:ln w="9525">
            <a:noFill/>
            <a:miter lim="800000"/>
            <a:headEnd/>
            <a:tailEnd/>
          </a:ln>
        </p:spPr>
      </p:pic>
    </p:spTree>
    <p:extLst>
      <p:ext uri="{BB962C8B-B14F-4D97-AF65-F5344CB8AC3E}">
        <p14:creationId xmlns:p14="http://schemas.microsoft.com/office/powerpoint/2010/main" val="171810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282890"/>
            <a:ext cx="11456665" cy="436728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09432" y="2166432"/>
            <a:ext cx="11456665" cy="2600199"/>
          </a:xfrm>
          <a:prstGeom prst="rect">
            <a:avLst/>
          </a:prstGeom>
        </p:spPr>
        <p:txBody>
          <a:bodyPr wrap="square">
            <a:spAutoFit/>
          </a:bodyPr>
          <a:lstStyle/>
          <a:p>
            <a:pPr marL="457200" marR="0" lvl="0" indent="0" algn="just" defTabSz="457200" rtl="0" eaLnBrk="1" fontAlgn="auto" latinLnBrk="0" hangingPunct="1">
              <a:lnSpc>
                <a:spcPct val="150000"/>
              </a:lnSpc>
              <a:spcBef>
                <a:spcPts val="0"/>
              </a:spcBef>
              <a:spcAft>
                <a:spcPts val="0"/>
              </a:spcAft>
              <a:buClrTx/>
              <a:buSzTx/>
              <a:buFontTx/>
              <a:buNone/>
              <a:tabLst>
                <a:tab pos="57150" algn="l"/>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50000"/>
              </a:lnSpc>
              <a:spcBef>
                <a:spcPts val="0"/>
              </a:spcBef>
              <a:spcAft>
                <a:spcPts val="0"/>
              </a:spcAft>
              <a:buClrTx/>
              <a:buSzTx/>
              <a:buFontTx/>
              <a:buNone/>
              <a:tabLst>
                <a:tab pos="57150" algn="l"/>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50000"/>
              </a:lnSpc>
              <a:spcBef>
                <a:spcPts val="0"/>
              </a:spcBef>
              <a:spcAft>
                <a:spcPts val="0"/>
              </a:spcAft>
              <a:buClrTx/>
              <a:buSzTx/>
              <a:buFontTx/>
              <a:buNone/>
              <a:tabLst>
                <a:tab pos="57150" algn="l"/>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tab pos="57150" algn="l"/>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a:t>
            </a: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526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271749" y="1044054"/>
            <a:ext cx="3616657" cy="723332"/>
          </a:xfrm>
          <a:prstGeom prst="roundRect">
            <a:avLst>
              <a:gd name="adj" fmla="val 16667"/>
            </a:avLst>
          </a:prstGeom>
          <a:solidFill>
            <a:srgbClr val="FFFF0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3" name="Table 2"/>
          <p:cNvGraphicFramePr>
            <a:graphicFrameLocks noGrp="1"/>
          </p:cNvGraphicFramePr>
          <p:nvPr>
            <p:extLst/>
          </p:nvPr>
        </p:nvGraphicFramePr>
        <p:xfrm>
          <a:off x="545909" y="2285578"/>
          <a:ext cx="11081982" cy="3803739"/>
        </p:xfrm>
        <a:graphic>
          <a:graphicData uri="http://schemas.openxmlformats.org/drawingml/2006/table">
            <a:tbl>
              <a:tblPr firstRow="1" firstCol="1" bandRow="1"/>
              <a:tblGrid>
                <a:gridCol w="3563948">
                  <a:extLst>
                    <a:ext uri="{9D8B030D-6E8A-4147-A177-3AD203B41FA5}">
                      <a16:colId xmlns:a16="http://schemas.microsoft.com/office/drawing/2014/main" xmlns="" val="1372963843"/>
                    </a:ext>
                  </a:extLst>
                </a:gridCol>
                <a:gridCol w="7518034">
                  <a:extLst>
                    <a:ext uri="{9D8B030D-6E8A-4147-A177-3AD203B41FA5}">
                      <a16:colId xmlns:a16="http://schemas.microsoft.com/office/drawing/2014/main" xmlns="" val="4031581211"/>
                    </a:ext>
                  </a:extLst>
                </a:gridCol>
              </a:tblGrid>
              <a:tr h="663124">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hỏi</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1385543826"/>
                  </a:ext>
                </a:extLst>
              </a:tr>
              <a:tr h="1814367">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3</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101112888"/>
                  </a:ext>
                </a:extLst>
              </a:tr>
              <a:tr h="1326248">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nhắc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solidFill>
                  </a:tcPr>
                </a:tc>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cháu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xóm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giềng</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solidFill>
                  </a:tcPr>
                </a:tc>
                <a:extLst>
                  <a:ext uri="{0D108BD9-81ED-4DB2-BD59-A6C34878D82A}">
                    <a16:rowId xmlns:a16="http://schemas.microsoft.com/office/drawing/2014/main" xmlns="" val="3991037323"/>
                  </a:ext>
                </a:extLst>
              </a:tr>
            </a:tbl>
          </a:graphicData>
        </a:graphic>
      </p:graphicFrame>
      <p:sp>
        <p:nvSpPr>
          <p:cNvPr id="4" name="Rectangle 3"/>
          <p:cNvSpPr/>
          <p:nvPr/>
        </p:nvSpPr>
        <p:spPr>
          <a:xfrm>
            <a:off x="4490111" y="1144110"/>
            <a:ext cx="3291670"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 BÀI TẬP 1</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9742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510654" y="938521"/>
          <a:ext cx="11081982" cy="5022215"/>
        </p:xfrm>
        <a:graphic>
          <a:graphicData uri="http://schemas.openxmlformats.org/drawingml/2006/table">
            <a:tbl>
              <a:tblPr firstRow="1" firstCol="1" bandRow="1"/>
              <a:tblGrid>
                <a:gridCol w="3563948">
                  <a:extLst>
                    <a:ext uri="{9D8B030D-6E8A-4147-A177-3AD203B41FA5}">
                      <a16:colId xmlns:a16="http://schemas.microsoft.com/office/drawing/2014/main" xmlns="" val="118372890"/>
                    </a:ext>
                  </a:extLst>
                </a:gridCol>
                <a:gridCol w="7518034">
                  <a:extLst>
                    <a:ext uri="{9D8B030D-6E8A-4147-A177-3AD203B41FA5}">
                      <a16:colId xmlns:a16="http://schemas.microsoft.com/office/drawing/2014/main" xmlns="" val="1073050447"/>
                    </a:ext>
                  </a:extLst>
                </a:gridCol>
              </a:tblGrid>
              <a:tr h="1035896">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nhắc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la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chóng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nguội</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ốm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kịp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sưu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trói</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167661433"/>
                  </a:ext>
                </a:extLst>
              </a:tr>
              <a:tr h="1294871">
                <a:tc>
                  <a:txBody>
                    <a:bodyPr/>
                    <a:lstStyle/>
                    <a:p>
                      <a:pPr algn="just">
                        <a:lnSpc>
                          <a:spcPct val="107000"/>
                        </a:lnSpc>
                        <a:spcAft>
                          <a:spcPts val="0"/>
                        </a:spcAft>
                        <a:tabLst>
                          <a:tab pos="57150" algn="l"/>
                        </a:tabLs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4. Xác định bối cảnh của câu chuyện?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1945.</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sưu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trói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bọn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đốc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sưu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368949593"/>
                  </a:ext>
                </a:extLst>
              </a:tr>
            </a:tbl>
          </a:graphicData>
        </a:graphic>
      </p:graphicFrame>
    </p:spTree>
    <p:extLst>
      <p:ext uri="{BB962C8B-B14F-4D97-AF65-F5344CB8AC3E}">
        <p14:creationId xmlns:p14="http://schemas.microsoft.com/office/powerpoint/2010/main" val="4060746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651379"/>
            <a:ext cx="11456665" cy="449011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36813" y="2002356"/>
            <a:ext cx="11329285" cy="4000454"/>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1" i="0" u="none" strike="noStrike" kern="1200" cap="none" spc="0" normalizeH="0" baseline="0" noProof="0" dirty="0" err="1" smtClean="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smtClean="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1"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liệu</a:t>
            </a:r>
            <a:r>
              <a:rPr kumimoji="0" lang="en-US" sz="2800" b="1"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rón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rén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húp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xót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miệng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uốn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ngỏng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Run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rẩy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miệng.Cai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sầm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sập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roi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song,tay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thừng</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622626" y="649890"/>
            <a:ext cx="1993816" cy="523220"/>
          </a:xfrm>
          <a:prstGeom prst="rect">
            <a:avLst/>
          </a:prstGeom>
        </p:spPr>
        <p:txBody>
          <a:bodyPr wrap="none">
            <a:spAutoFit/>
          </a:bodyPr>
          <a:lstStyle/>
          <a:p>
            <a:pPr algn="just">
              <a:spcAft>
                <a:spcPts val="0"/>
              </a:spcAft>
              <a:tabLst>
                <a:tab pos="57150" algn="l"/>
              </a:tabLst>
            </a:pPr>
            <a:r>
              <a:rPr lang="de-DE" sz="2800" b="1" dirty="0">
                <a:solidFill>
                  <a:srgbClr val="FF0000"/>
                </a:solidFill>
                <a:latin typeface="Times New Roman" panose="02020603050405020304" pitchFamily="18" charset="0"/>
                <a:ea typeface="Times New Roman" panose="02020603050405020304" pitchFamily="18" charset="0"/>
              </a:rPr>
              <a:t>BÀI TẬP 2:</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643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54842" y="655093"/>
            <a:ext cx="11511257" cy="572958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08064" y="1121701"/>
            <a:ext cx="11259402" cy="526297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Gõ</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roi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thét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khàn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khàn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hút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chết</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à?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nốt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Mau!</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vội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mỉa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Ðấy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10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72955" y="436728"/>
            <a:ext cx="11593143" cy="607325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07241" y="644028"/>
            <a:ext cx="11261047" cy="5693866"/>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run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bễ</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à?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mồm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xin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Khốn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chửi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Xin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hằm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hè</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Nếu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bây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chửi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à</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757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764275"/>
            <a:ext cx="11456665" cy="537721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82304" y="1356183"/>
            <a:ext cx="10865261" cy="4401205"/>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điệu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ốm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Ðùng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thừng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sầm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sập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vội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van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882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764275"/>
            <a:ext cx="11456665" cy="537721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03598" y="1419698"/>
            <a:ext cx="11068334" cy="406637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32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bịch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ngực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bịch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sấn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tức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liều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cự</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ốm</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bốp</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nhảy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nghiến</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răng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Tắt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đèn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NXB GD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194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351128"/>
            <a:ext cx="11456665" cy="4258102"/>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09433" y="2197381"/>
            <a:ext cx="11456665" cy="2366353"/>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Câu 1: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Câu 2: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xảy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Câu 3: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Câu 4: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792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271749" y="1044054"/>
            <a:ext cx="3616657" cy="723332"/>
          </a:xfrm>
          <a:prstGeom prst="roundRect">
            <a:avLst>
              <a:gd name="adj" fmla="val 16667"/>
            </a:avLst>
          </a:prstGeom>
          <a:solidFill>
            <a:srgbClr val="FFFF0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4490111" y="1144110"/>
            <a:ext cx="3291670"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 BÀI TẬP </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5" name="Table 4"/>
          <p:cNvGraphicFramePr>
            <a:graphicFrameLocks noGrp="1"/>
          </p:cNvGraphicFramePr>
          <p:nvPr>
            <p:extLst/>
          </p:nvPr>
        </p:nvGraphicFramePr>
        <p:xfrm>
          <a:off x="450376" y="2197290"/>
          <a:ext cx="11232108" cy="3425588"/>
        </p:xfrm>
        <a:graphic>
          <a:graphicData uri="http://schemas.openxmlformats.org/drawingml/2006/table">
            <a:tbl>
              <a:tblPr firstRow="1" firstCol="1" bandRow="1"/>
              <a:tblGrid>
                <a:gridCol w="3708570">
                  <a:extLst>
                    <a:ext uri="{9D8B030D-6E8A-4147-A177-3AD203B41FA5}">
                      <a16:colId xmlns:a16="http://schemas.microsoft.com/office/drawing/2014/main" xmlns="" val="549348730"/>
                    </a:ext>
                  </a:extLst>
                </a:gridCol>
                <a:gridCol w="7523538">
                  <a:extLst>
                    <a:ext uri="{9D8B030D-6E8A-4147-A177-3AD203B41FA5}">
                      <a16:colId xmlns:a16="http://schemas.microsoft.com/office/drawing/2014/main" xmlns="" val="2559441639"/>
                    </a:ext>
                  </a:extLst>
                </a:gridCol>
              </a:tblGrid>
              <a:tr h="820107">
                <a:tc>
                  <a:txBody>
                    <a:bodyPr/>
                    <a:lstStyle/>
                    <a:p>
                      <a:pPr algn="ctr">
                        <a:lnSpc>
                          <a:spcPct val="107000"/>
                        </a:lnSpc>
                        <a:spcAft>
                          <a:spcPts val="0"/>
                        </a:spcAft>
                        <a:tabLst>
                          <a:tab pos="57150" algn="l"/>
                        </a:tabLst>
                      </a:pPr>
                      <a:r>
                        <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Câu hỏi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xmlns="" val="2966103477"/>
                  </a:ext>
                </a:extLst>
              </a:tr>
              <a:tr h="2605481">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1.Đoạn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lệ</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545123266"/>
                  </a:ext>
                </a:extLst>
              </a:tr>
            </a:tbl>
          </a:graphicData>
        </a:graphic>
      </p:graphicFrame>
    </p:spTree>
    <p:extLst>
      <p:ext uri="{BB962C8B-B14F-4D97-AF65-F5344CB8AC3E}">
        <p14:creationId xmlns:p14="http://schemas.microsoft.com/office/powerpoint/2010/main" val="284601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555557"/>
            <a:ext cx="6550925" cy="61324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542196"/>
            <a:ext cx="11456665" cy="410797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504967" y="2088107"/>
            <a:ext cx="11361131" cy="3288401"/>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Tìm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đọc tiểu thuyết  </a:t>
            </a:r>
            <a:r>
              <a:rPr kumimoji="0" lang="de-DE"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Tắt đèn</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của Ngô Tất Tố và tìm hiểu các yếu tố hình thức, nội dung tác phẩm.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 cảnh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Nhân vật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Tóm tắt nội dung tác phẩm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Ngôi kể chuyện, người kể chuyện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Đề tài, chủ đề, ý nghĩa câu chuyện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655093" y="555557"/>
            <a:ext cx="5920147" cy="613245"/>
          </a:xfrm>
          <a:prstGeom prst="rect">
            <a:avLst/>
          </a:prstGeom>
        </p:spPr>
        <p:txBody>
          <a:bodyPr wrap="none">
            <a:spAutoFit/>
          </a:bodyPr>
          <a:lstStyle/>
          <a:p>
            <a:pPr marL="57150" marR="177165" algn="ctr">
              <a:lnSpc>
                <a:spcPct val="115000"/>
              </a:lnSpc>
              <a:spcAft>
                <a:spcPts val="0"/>
              </a:spcAft>
              <a:tabLst>
                <a:tab pos="57150" algn="l"/>
              </a:tabLst>
            </a:pPr>
            <a:r>
              <a:rPr lang="fr-FR" sz="3200" b="1" dirty="0">
                <a:solidFill>
                  <a:srgbClr val="FF0000"/>
                </a:solidFill>
                <a:latin typeface="Times New Roman" panose="02020603050405020304" pitchFamily="18" charset="0"/>
                <a:ea typeface="Times New Roman" panose="02020603050405020304" pitchFamily="18" charset="0"/>
              </a:rPr>
              <a:t>HOẠT ĐỘNG 1. KHỞI ĐỘNG</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749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4"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450376" y="736978"/>
          <a:ext cx="11232108" cy="5860769"/>
        </p:xfrm>
        <a:graphic>
          <a:graphicData uri="http://schemas.openxmlformats.org/drawingml/2006/table">
            <a:tbl>
              <a:tblPr firstRow="1" firstCol="1" bandRow="1"/>
              <a:tblGrid>
                <a:gridCol w="3390104">
                  <a:extLst>
                    <a:ext uri="{9D8B030D-6E8A-4147-A177-3AD203B41FA5}">
                      <a16:colId xmlns:a16="http://schemas.microsoft.com/office/drawing/2014/main" xmlns="" val="549348730"/>
                    </a:ext>
                  </a:extLst>
                </a:gridCol>
                <a:gridCol w="7842004">
                  <a:extLst>
                    <a:ext uri="{9D8B030D-6E8A-4147-A177-3AD203B41FA5}">
                      <a16:colId xmlns:a16="http://schemas.microsoft.com/office/drawing/2014/main" xmlns="" val="2559441639"/>
                    </a:ext>
                  </a:extLst>
                </a:gridCol>
              </a:tblGrid>
              <a:tr h="815302">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hỏi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xmlns="" val="2966103477"/>
                  </a:ext>
                </a:extLst>
              </a:tr>
              <a:tr h="5045467">
                <a:tc>
                  <a:txBody>
                    <a:bodyPr/>
                    <a:lstStyle/>
                    <a:p>
                      <a:pPr algn="just">
                        <a:lnSpc>
                          <a:spcPct val="107000"/>
                        </a:lnSpc>
                        <a:spcAft>
                          <a:spcPts val="0"/>
                        </a:spcAft>
                        <a:tabLst>
                          <a:tab pos="57150" algn="l"/>
                        </a:tabLs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07000"/>
                        </a:lnSpc>
                        <a:spcAft>
                          <a:spcPts val="0"/>
                        </a:spcAft>
                        <a:tabLst>
                          <a:tab pos="57150" algn="l"/>
                        </a:tabLs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545123266"/>
                  </a:ext>
                </a:extLst>
              </a:tr>
            </a:tbl>
          </a:graphicData>
        </a:graphic>
      </p:graphicFrame>
      <p:sp>
        <p:nvSpPr>
          <p:cNvPr id="3" name="Rectangle 2"/>
          <p:cNvSpPr/>
          <p:nvPr/>
        </p:nvSpPr>
        <p:spPr>
          <a:xfrm>
            <a:off x="450377" y="1630198"/>
            <a:ext cx="3390104" cy="2397451"/>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xảy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840480" y="1640617"/>
            <a:ext cx="7842003" cy="3883114"/>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khẩn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miệng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miệng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hung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à?”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Mau!”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305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450376" y="557447"/>
          <a:ext cx="11232108" cy="6049108"/>
        </p:xfrm>
        <a:graphic>
          <a:graphicData uri="http://schemas.openxmlformats.org/drawingml/2006/table">
            <a:tbl>
              <a:tblPr firstRow="1" firstCol="1" bandRow="1"/>
              <a:tblGrid>
                <a:gridCol w="2095876">
                  <a:extLst>
                    <a:ext uri="{9D8B030D-6E8A-4147-A177-3AD203B41FA5}">
                      <a16:colId xmlns:a16="http://schemas.microsoft.com/office/drawing/2014/main" xmlns="" val="549348730"/>
                    </a:ext>
                  </a:extLst>
                </a:gridCol>
                <a:gridCol w="9136232">
                  <a:extLst>
                    <a:ext uri="{9D8B030D-6E8A-4147-A177-3AD203B41FA5}">
                      <a16:colId xmlns:a16="http://schemas.microsoft.com/office/drawing/2014/main" xmlns="" val="2559441639"/>
                    </a:ext>
                  </a:extLst>
                </a:gridCol>
              </a:tblGrid>
              <a:tr h="736849">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hỏi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xmlns="" val="2966103477"/>
                  </a:ext>
                </a:extLst>
              </a:tr>
              <a:tr h="5312259">
                <a:tc>
                  <a:txBody>
                    <a:bodyPr/>
                    <a:lstStyle/>
                    <a:p>
                      <a:pPr algn="just">
                        <a:lnSpc>
                          <a:spcPct val="107000"/>
                        </a:lnSpc>
                        <a:spcAft>
                          <a:spcPts val="0"/>
                        </a:spcAft>
                        <a:tabLst>
                          <a:tab pos="57150" algn="l"/>
                        </a:tabLs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07000"/>
                        </a:lnSpc>
                        <a:spcAft>
                          <a:spcPts val="0"/>
                        </a:spcAft>
                        <a:tabLst>
                          <a:tab pos="57150" algn="l"/>
                        </a:tabLs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545123266"/>
                  </a:ext>
                </a:extLst>
              </a:tr>
            </a:tbl>
          </a:graphicData>
        </a:graphic>
      </p:graphicFrame>
      <p:sp>
        <p:nvSpPr>
          <p:cNvPr id="4" name="Rectangle 3"/>
          <p:cNvSpPr/>
          <p:nvPr/>
        </p:nvSpPr>
        <p:spPr>
          <a:xfrm>
            <a:off x="2602524" y="1340370"/>
            <a:ext cx="9079960" cy="5266185"/>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van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xin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“run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xin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trợn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à?”</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Xin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hầm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hè</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dọa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điệu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nòi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sầm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đòi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135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68491" y="259307"/>
          <a:ext cx="11559652" cy="6469039"/>
        </p:xfrm>
        <a:graphic>
          <a:graphicData uri="http://schemas.openxmlformats.org/drawingml/2006/table">
            <a:tbl>
              <a:tblPr firstRow="1" firstCol="1" bandRow="1"/>
              <a:tblGrid>
                <a:gridCol w="1615260">
                  <a:extLst>
                    <a:ext uri="{9D8B030D-6E8A-4147-A177-3AD203B41FA5}">
                      <a16:colId xmlns:a16="http://schemas.microsoft.com/office/drawing/2014/main" xmlns="" val="549348730"/>
                    </a:ext>
                  </a:extLst>
                </a:gridCol>
                <a:gridCol w="9944392">
                  <a:extLst>
                    <a:ext uri="{9D8B030D-6E8A-4147-A177-3AD203B41FA5}">
                      <a16:colId xmlns:a16="http://schemas.microsoft.com/office/drawing/2014/main" xmlns="" val="2559441639"/>
                    </a:ext>
                  </a:extLst>
                </a:gridCol>
              </a:tblGrid>
              <a:tr h="609719">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hỏi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gn="ctr">
                        <a:lnSpc>
                          <a:spcPct val="107000"/>
                        </a:lnSpc>
                        <a:spcAft>
                          <a:spcPts val="0"/>
                        </a:spcAft>
                        <a:tabLst>
                          <a:tab pos="57150" algn="l"/>
                        </a:tabLst>
                      </a:pP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xmlns="" val="2966103477"/>
                  </a:ext>
                </a:extLst>
              </a:tr>
              <a:tr h="5859320">
                <a:tc>
                  <a:txBody>
                    <a:bodyPr/>
                    <a:lstStyle/>
                    <a:p>
                      <a:pPr algn="just">
                        <a:lnSpc>
                          <a:spcPct val="107000"/>
                        </a:lnSpc>
                        <a:spcAft>
                          <a:spcPts val="0"/>
                        </a:spcAft>
                        <a:tabLst>
                          <a:tab pos="57150" algn="l"/>
                        </a:tabLs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07000"/>
                        </a:lnSpc>
                        <a:spcAft>
                          <a:spcPts val="0"/>
                        </a:spcAft>
                        <a:tabLst>
                          <a:tab pos="57150" algn="l"/>
                        </a:tabLs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545123266"/>
                  </a:ext>
                </a:extLst>
              </a:tr>
            </a:tbl>
          </a:graphicData>
        </a:graphic>
      </p:graphicFrame>
      <p:sp>
        <p:nvSpPr>
          <p:cNvPr id="3" name="Rectangle 2"/>
          <p:cNvSpPr/>
          <p:nvPr/>
        </p:nvSpPr>
        <p:spPr>
          <a:xfrm>
            <a:off x="2033517" y="1160745"/>
            <a:ext cx="9785444" cy="5298886"/>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800"/>
              </a:spcAft>
              <a:buClrTx/>
              <a:buSzTx/>
              <a:buFontTx/>
              <a:buNone/>
              <a:tabLst>
                <a:tab pos="57150" algn="l"/>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hống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hách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đỡ</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nhẫn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nhục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van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xin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van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van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xin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bịch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ngực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bịch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sấn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800"/>
              </a:spcAft>
              <a:buClrTx/>
              <a:buSzTx/>
              <a:buFontTx/>
              <a:buNone/>
              <a:tabLst>
                <a:tab pos="57150" algn="l"/>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liều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cự</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lẽ</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ốm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đạo</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thiểu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Ốm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thải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tát</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bốp</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nhảy</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5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ngùn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ngụt</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thù</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sẵn</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sàng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đè</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bẹp</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thách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đanh</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thé</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5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8819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27546" y="545910"/>
          <a:ext cx="11573302" cy="5935345"/>
        </p:xfrm>
        <a:graphic>
          <a:graphicData uri="http://schemas.openxmlformats.org/drawingml/2006/table">
            <a:tbl>
              <a:tblPr firstRow="1" firstCol="1" bandRow="1"/>
              <a:tblGrid>
                <a:gridCol w="3423122">
                  <a:extLst>
                    <a:ext uri="{9D8B030D-6E8A-4147-A177-3AD203B41FA5}">
                      <a16:colId xmlns:a16="http://schemas.microsoft.com/office/drawing/2014/main" xmlns="" val="900923899"/>
                    </a:ext>
                  </a:extLst>
                </a:gridCol>
                <a:gridCol w="8150180">
                  <a:extLst>
                    <a:ext uri="{9D8B030D-6E8A-4147-A177-3AD203B41FA5}">
                      <a16:colId xmlns:a16="http://schemas.microsoft.com/office/drawing/2014/main" xmlns="" val="1773192031"/>
                    </a:ext>
                  </a:extLst>
                </a:gridCol>
              </a:tblGrid>
              <a:tr h="2279641">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3. Qua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7000"/>
                        </a:lnSpc>
                        <a:spcAft>
                          <a:spcPts val="0"/>
                        </a:spcAft>
                        <a:tabLst>
                          <a:tab pos="57150" algn="l"/>
                        </a:tabLs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bọn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cứng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cỏi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tiềm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tàng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lệnh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3167399857"/>
                  </a:ext>
                </a:extLst>
              </a:tr>
              <a:tr h="2659580">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lập</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7150"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3580116323"/>
                  </a:ext>
                </a:extLst>
              </a:tr>
            </a:tbl>
          </a:graphicData>
        </a:graphic>
      </p:graphicFrame>
    </p:spTree>
    <p:extLst>
      <p:ext uri="{BB962C8B-B14F-4D97-AF65-F5344CB8AC3E}">
        <p14:creationId xmlns:p14="http://schemas.microsoft.com/office/powerpoint/2010/main" val="325597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378423"/>
            <a:ext cx="11456665" cy="492684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45910" y="1624084"/>
            <a:ext cx="11320188" cy="4401205"/>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kĩ</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dúi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lẻo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khoẻo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kịp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xô</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đẩy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đàn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chỏng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quèo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miệng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nhảm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thét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kẻ</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sấn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sổ</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giơ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chực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nắm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Hai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giằng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đẩy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Hai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om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sòm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chành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lẳng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thềm</a:t>
            </a:r>
            <a:r>
              <a:rPr kumimoji="0" lang="en-US" sz="2800" b="0" i="1"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677217" y="575226"/>
            <a:ext cx="1993816" cy="523220"/>
          </a:xfrm>
          <a:prstGeom prst="rect">
            <a:avLst/>
          </a:prstGeom>
        </p:spPr>
        <p:txBody>
          <a:bodyPr wrap="none">
            <a:spAutoFit/>
          </a:bodyPr>
          <a:lstStyle/>
          <a:p>
            <a:pPr algn="just">
              <a:spcAft>
                <a:spcPts val="0"/>
              </a:spcAft>
              <a:tabLst>
                <a:tab pos="57150" algn="l"/>
              </a:tabLst>
            </a:pPr>
            <a:r>
              <a:rPr lang="de-DE" sz="2800" b="1" dirty="0">
                <a:solidFill>
                  <a:srgbClr val="FF0000"/>
                </a:solidFill>
                <a:latin typeface="Times New Roman" panose="02020603050405020304" pitchFamily="18" charset="0"/>
                <a:ea typeface="Times New Roman" panose="02020603050405020304" pitchFamily="18" charset="0"/>
              </a:rPr>
              <a:t>BÀI TẬP </a:t>
            </a:r>
            <a:r>
              <a:rPr lang="de-DE" sz="2800" b="1" dirty="0" smtClean="0">
                <a:solidFill>
                  <a:srgbClr val="FF0000"/>
                </a:solidFill>
                <a:latin typeface="Times New Roman" panose="02020603050405020304" pitchFamily="18" charset="0"/>
                <a:ea typeface="Times New Roman" panose="02020603050405020304" pitchFamily="18" charset="0"/>
              </a:rPr>
              <a:t>3:</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0158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887104"/>
            <a:ext cx="11456665" cy="5063320"/>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32263" y="1252280"/>
            <a:ext cx="11333835" cy="4401205"/>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can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run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tù</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tù</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mãi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b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lóp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ngóp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bò</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chửi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86355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54842" y="696037"/>
            <a:ext cx="11606789" cy="544545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04967" y="1036837"/>
            <a:ext cx="11456665" cy="4832092"/>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âu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nắm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gậy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hung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Tức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gửi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0858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162567" y="450377"/>
            <a:ext cx="4913194" cy="668739"/>
          </a:xfrm>
          <a:prstGeom prst="roundRect">
            <a:avLst>
              <a:gd name="adj" fmla="val 16667"/>
            </a:avLst>
          </a:prstGeom>
          <a:solidFill>
            <a:srgbClr val="FFFF0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461956" y="532265"/>
            <a:ext cx="4428200" cy="523220"/>
          </a:xfrm>
          <a:prstGeom prst="rect">
            <a:avLst/>
          </a:prstGeom>
        </p:spPr>
        <p:txBody>
          <a:bodyPr wrap="none">
            <a:spAutoFit/>
          </a:bodyPr>
          <a:lstStyle/>
          <a:p>
            <a:r>
              <a:rPr lang="en-US" sz="2800" b="1" dirty="0">
                <a:solidFill>
                  <a:srgbClr val="FF0000"/>
                </a:solidFill>
                <a:latin typeface="Times New Roman" panose="02020603050405020304" pitchFamily="18" charset="0"/>
                <a:ea typeface="Times New Roman" panose="02020603050405020304" pitchFamily="18" charset="0"/>
              </a:rPr>
              <a:t>GỢI Ý ĐÁP ÁN BÀI TẬP 3</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979195374"/>
              </p:ext>
            </p:extLst>
          </p:nvPr>
        </p:nvGraphicFramePr>
        <p:xfrm>
          <a:off x="327546" y="1348690"/>
          <a:ext cx="11286699" cy="5323409"/>
        </p:xfrm>
        <a:graphic>
          <a:graphicData uri="http://schemas.openxmlformats.org/drawingml/2006/table">
            <a:tbl>
              <a:tblPr firstRow="1" firstCol="1" bandRow="1"/>
              <a:tblGrid>
                <a:gridCol w="1097043">
                  <a:extLst>
                    <a:ext uri="{9D8B030D-6E8A-4147-A177-3AD203B41FA5}">
                      <a16:colId xmlns:a16="http://schemas.microsoft.com/office/drawing/2014/main" xmlns="" val="1786152729"/>
                    </a:ext>
                  </a:extLst>
                </a:gridCol>
                <a:gridCol w="10189656">
                  <a:extLst>
                    <a:ext uri="{9D8B030D-6E8A-4147-A177-3AD203B41FA5}">
                      <a16:colId xmlns:a16="http://schemas.microsoft.com/office/drawing/2014/main" xmlns="" val="218583069"/>
                    </a:ext>
                  </a:extLst>
                </a:gridCol>
              </a:tblGrid>
              <a:tr h="1094259">
                <a:tc>
                  <a:txBody>
                    <a:bodyPr/>
                    <a:lstStyle/>
                    <a:p>
                      <a:pPr>
                        <a:spcAft>
                          <a:spcPts val="0"/>
                        </a:spcAft>
                      </a:pPr>
                      <a:r>
                        <a:rPr lang="en-US" sz="2800" b="1" dirty="0">
                          <a:solidFill>
                            <a:srgbClr val="FF0000"/>
                          </a:solidFill>
                          <a:effectLst/>
                          <a:latin typeface="Times New Roman" panose="02020603050405020304" pitchFamily="18" charset="0"/>
                          <a:cs typeface="Times New Roman" panose="02020603050405020304" pitchFamily="18" charset="0"/>
                        </a:rPr>
                        <a:t>1</a:t>
                      </a:r>
                      <a:endParaRPr lang="en-US" sz="2800" dirty="0">
                        <a:effectLst/>
                        <a:latin typeface="Times New Roman" panose="02020603050405020304" pitchFamily="18" charset="0"/>
                        <a:cs typeface="Times New Roman" panose="02020603050405020304" pitchFamily="18" charset="0"/>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spcAft>
                          <a:spcPts val="0"/>
                        </a:spcAft>
                      </a:pP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kể</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phản</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kháng</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tiềm</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tàng</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chị</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Dậu</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chống</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lại</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bọn</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tay</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cs typeface="Times New Roman" panose="02020603050405020304" pitchFamily="18" charset="0"/>
                        </a:rPr>
                        <a:t>sao</a:t>
                      </a:r>
                      <a:endParaRPr lang="en-US" sz="2800" dirty="0">
                        <a:effectLst/>
                        <a:latin typeface="Times New Roman" panose="02020603050405020304" pitchFamily="18" charset="0"/>
                        <a:cs typeface="Times New Roman" panose="02020603050405020304" pitchFamily="18" charset="0"/>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xmlns="" val="2413631760"/>
                  </a:ext>
                </a:extLst>
              </a:tr>
              <a:tr h="4229150">
                <a:tc>
                  <a:txBody>
                    <a:bodyPr/>
                    <a:lstStyle/>
                    <a:p>
                      <a:pPr>
                        <a:spcAft>
                          <a:spcPts val="0"/>
                        </a:spcAft>
                      </a:pPr>
                      <a:r>
                        <a:rPr lang="en-US" sz="2800" b="1" dirty="0">
                          <a:solidFill>
                            <a:srgbClr val="FF0000"/>
                          </a:solidFill>
                          <a:effectLst/>
                          <a:latin typeface="Times New Roman" panose="02020603050405020304" pitchFamily="18" charset="0"/>
                          <a:cs typeface="Times New Roman" panose="02020603050405020304" pitchFamily="18" charset="0"/>
                        </a:rPr>
                        <a:t>2</a:t>
                      </a:r>
                      <a:endParaRPr lang="en-US" sz="2800" dirty="0">
                        <a:effectLst/>
                        <a:latin typeface="Times New Roman" panose="02020603050405020304" pitchFamily="18" charset="0"/>
                        <a:cs typeface="Times New Roman" panose="02020603050405020304" pitchFamily="18" charset="0"/>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r>
                        <a:rPr lang="en-US" sz="2800" dirty="0" err="1">
                          <a:solidFill>
                            <a:srgbClr val="000000"/>
                          </a:solidFill>
                          <a:effectLst/>
                          <a:latin typeface="Times New Roman" panose="02020603050405020304" pitchFamily="18" charset="0"/>
                          <a:cs typeface="Times New Roman" panose="02020603050405020304" pitchFamily="18" charset="0"/>
                        </a:rPr>
                        <a:t>Tác</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giả</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khắc</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họa</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chị</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Dậu</a:t>
                      </a:r>
                      <a:r>
                        <a:rPr lang="en-US" sz="2800" dirty="0">
                          <a:solidFill>
                            <a:srgbClr val="000000"/>
                          </a:solidFill>
                          <a:effectLst/>
                          <a:latin typeface="Times New Roman" panose="02020603050405020304" pitchFamily="18" charset="0"/>
                          <a:cs typeface="Times New Roman" panose="02020603050405020304" pitchFamily="18" charset="0"/>
                        </a:rPr>
                        <a:t> qua </a:t>
                      </a:r>
                      <a:r>
                        <a:rPr lang="en-US" sz="2800" dirty="0" err="1">
                          <a:solidFill>
                            <a:srgbClr val="000000"/>
                          </a:solidFill>
                          <a:effectLst/>
                          <a:latin typeface="Times New Roman" panose="02020603050405020304" pitchFamily="18" charset="0"/>
                          <a:cs typeface="Times New Roman" panose="02020603050405020304" pitchFamily="18" charset="0"/>
                        </a:rPr>
                        <a:t>hành</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cử</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chỉ</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lời</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nói</a:t>
                      </a:r>
                      <a:r>
                        <a:rPr lang="en-US" sz="2800" dirty="0">
                          <a:solidFill>
                            <a:srgbClr val="000000"/>
                          </a:solidFill>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a:p>
                      <a:pPr algn="just">
                        <a:spcAft>
                          <a:spcPts val="0"/>
                        </a:spcAft>
                      </a:pP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Đâu</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tiên</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chị</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thách</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thức</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chúng</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niềm</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căm</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giận</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ngùn</a:t>
                      </a:r>
                      <a:r>
                        <a:rPr lang="en-US" sz="2800" dirty="0">
                          <a:solidFill>
                            <a:srgbClr val="000000"/>
                          </a:solidFill>
                          <a:effectLst/>
                          <a:latin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cs typeface="Times New Roman" panose="02020603050405020304" pitchFamily="18" charset="0"/>
                        </a:rPr>
                        <a:t>ngụt</a:t>
                      </a:r>
                      <a:r>
                        <a:rPr lang="en-US" sz="2800" dirty="0">
                          <a:solidFill>
                            <a:srgbClr val="000000"/>
                          </a:solidFill>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a:p>
                      <a:pPr algn="just">
                        <a:spcAft>
                          <a:spcPts val="0"/>
                        </a:spcAft>
                      </a:pP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trói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a:p>
                      <a:pPr algn="just">
                        <a:spcAft>
                          <a:spcPts val="0"/>
                        </a:spcAft>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lẹ</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cai</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túm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hắn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dúi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hắn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ngã</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chỏng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quèo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miệng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nhảm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trói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vợ</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sưu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a:p>
                      <a:pPr algn="just">
                        <a:spcAft>
                          <a:spcPts val="0"/>
                        </a:spcAft>
                      </a:pP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cắt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gậy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hắn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Hai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giằng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gậy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endParaRPr lang="en-US" sz="2800" dirty="0">
                        <a:effectLst/>
                        <a:latin typeface="Times New Roman" panose="02020603050405020304" pitchFamily="18" charset="0"/>
                        <a:cs typeface="Times New Roman" panose="02020603050405020304" pitchFamily="18" charset="0"/>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556694823"/>
                  </a:ext>
                </a:extLst>
              </a:tr>
            </a:tbl>
          </a:graphicData>
        </a:graphic>
      </p:graphicFrame>
    </p:spTree>
    <p:extLst>
      <p:ext uri="{BB962C8B-B14F-4D97-AF65-F5344CB8AC3E}">
        <p14:creationId xmlns:p14="http://schemas.microsoft.com/office/powerpoint/2010/main" val="280835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491319" y="559558"/>
          <a:ext cx="11423177" cy="5868537"/>
        </p:xfrm>
        <a:graphic>
          <a:graphicData uri="http://schemas.openxmlformats.org/drawingml/2006/table">
            <a:tbl>
              <a:tblPr firstRow="1" firstCol="1" bandRow="1"/>
              <a:tblGrid>
                <a:gridCol w="1110308">
                  <a:extLst>
                    <a:ext uri="{9D8B030D-6E8A-4147-A177-3AD203B41FA5}">
                      <a16:colId xmlns:a16="http://schemas.microsoft.com/office/drawing/2014/main" xmlns="" val="1786152729"/>
                    </a:ext>
                  </a:extLst>
                </a:gridCol>
                <a:gridCol w="10312869">
                  <a:extLst>
                    <a:ext uri="{9D8B030D-6E8A-4147-A177-3AD203B41FA5}">
                      <a16:colId xmlns:a16="http://schemas.microsoft.com/office/drawing/2014/main" xmlns="" val="218583069"/>
                    </a:ext>
                  </a:extLst>
                </a:gridCol>
              </a:tblGrid>
              <a:tr h="5868537">
                <a:tc>
                  <a:txBody>
                    <a:bodyPr/>
                    <a:lstStyle/>
                    <a:p>
                      <a:pPr>
                        <a:spcAft>
                          <a:spcPts val="0"/>
                        </a:spcAft>
                      </a:pPr>
                      <a:r>
                        <a:rPr lang="en-US" sz="2800" b="1" dirty="0">
                          <a:solidFill>
                            <a:srgbClr val="FF0000"/>
                          </a:solidFill>
                          <a:effectLst/>
                          <a:latin typeface="Times New Roman" panose="02020603050405020304" pitchFamily="18" charset="0"/>
                          <a:cs typeface="Times New Roman" panose="02020603050405020304" pitchFamily="18" charset="0"/>
                        </a:rPr>
                        <a:t>2</a:t>
                      </a:r>
                      <a:endParaRPr lang="en-US" sz="2800" dirty="0">
                        <a:effectLst/>
                        <a:latin typeface="Times New Roman" panose="02020603050405020304" pitchFamily="18" charset="0"/>
                        <a:cs typeface="Times New Roman" panose="02020603050405020304" pitchFamily="18" charset="0"/>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spcAft>
                          <a:spcPts val="0"/>
                        </a:spcAft>
                      </a:pPr>
                      <a:endParaRPr lang="en-US" sz="2800" dirty="0">
                        <a:effectLst/>
                        <a:latin typeface="Times New Roman" panose="02020603050405020304" pitchFamily="18" charset="0"/>
                        <a:cs typeface="Times New Roman" panose="02020603050405020304" pitchFamily="18" charset="0"/>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556694823"/>
                  </a:ext>
                </a:extLst>
              </a:tr>
            </a:tbl>
          </a:graphicData>
        </a:graphic>
      </p:graphicFrame>
      <p:sp>
        <p:nvSpPr>
          <p:cNvPr id="2" name="Rectangle 1"/>
          <p:cNvSpPr/>
          <p:nvPr/>
        </p:nvSpPr>
        <p:spPr>
          <a:xfrm>
            <a:off x="1614986" y="977598"/>
            <a:ext cx="10163032" cy="526297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lệ</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ấn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dúi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cửa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trưởng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định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xông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nhưng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rồi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cũng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bị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lẳng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thềm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hết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khuyên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nhưng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quyết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dậy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quyết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tù</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để</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chúng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tội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mãi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chịu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cuối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cùng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lẳng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thềm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Dậu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khuyên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can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chị</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chịu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lực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điền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tiềm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phản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giun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xéo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quằn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dồn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thoát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21316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50221110"/>
              </p:ext>
            </p:extLst>
          </p:nvPr>
        </p:nvGraphicFramePr>
        <p:xfrm>
          <a:off x="532264" y="587471"/>
          <a:ext cx="11000094" cy="5608614"/>
        </p:xfrm>
        <a:graphic>
          <a:graphicData uri="http://schemas.openxmlformats.org/drawingml/2006/table">
            <a:tbl>
              <a:tblPr firstRow="1" firstCol="1" bandRow="1"/>
              <a:tblGrid>
                <a:gridCol w="1069185">
                  <a:extLst>
                    <a:ext uri="{9D8B030D-6E8A-4147-A177-3AD203B41FA5}">
                      <a16:colId xmlns:a16="http://schemas.microsoft.com/office/drawing/2014/main" xmlns="" val="1886999836"/>
                    </a:ext>
                  </a:extLst>
                </a:gridCol>
                <a:gridCol w="9930909">
                  <a:extLst>
                    <a:ext uri="{9D8B030D-6E8A-4147-A177-3AD203B41FA5}">
                      <a16:colId xmlns:a16="http://schemas.microsoft.com/office/drawing/2014/main" xmlns="" val="972330203"/>
                    </a:ext>
                  </a:extLst>
                </a:gridCol>
              </a:tblGrid>
              <a:tr h="2318184">
                <a:tc>
                  <a:txBody>
                    <a:bodyPr/>
                    <a:lstStyle/>
                    <a:p>
                      <a:pPr>
                        <a:spcAft>
                          <a:spcPts val="0"/>
                        </a:spcAft>
                      </a:pPr>
                      <a:r>
                        <a:rPr lang="en-US" sz="2800" b="1" dirty="0">
                          <a:solidFill>
                            <a:srgbClr val="FF0000"/>
                          </a:solidFill>
                          <a:effectLst/>
                          <a:latin typeface="Times New Roman" panose="02020603050405020304" pitchFamily="18" charset="0"/>
                          <a:cs typeface="Times New Roman" panose="02020603050405020304" pitchFamily="18" charset="0"/>
                        </a:rPr>
                        <a:t>3</a:t>
                      </a:r>
                      <a:endParaRPr lang="en-US" sz="2800" dirty="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2800" dirty="0">
                          <a:effectLst/>
                          <a:latin typeface="Times New Roman" panose="02020603050405020304" pitchFamily="18" charset="0"/>
                          <a:cs typeface="Times New Roman" panose="02020603050405020304" pitchFamily="18" charset="0"/>
                        </a:rPr>
                        <a:t>- BPTT: Bi</a:t>
                      </a:r>
                      <a:r>
                        <a:rPr lang="vi-VN" sz="2800" dirty="0">
                          <a:effectLst/>
                          <a:latin typeface="Times New Roman" panose="02020603050405020304" pitchFamily="18" charset="0"/>
                          <a:cs typeface="Times New Roman" panose="02020603050405020304" pitchFamily="18" charset="0"/>
                        </a:rPr>
                        <a:t>ện pháp so sánh</a:t>
                      </a:r>
                      <a:endParaRPr lang="en-US" sz="2800" dirty="0">
                        <a:effectLst/>
                        <a:latin typeface="Times New Roman" panose="02020603050405020304" pitchFamily="18" charset="0"/>
                        <a:cs typeface="Times New Roman" panose="02020603050405020304" pitchFamily="18" charset="0"/>
                      </a:endParaRPr>
                    </a:p>
                    <a:p>
                      <a:pPr>
                        <a:spcAft>
                          <a:spcPts val="0"/>
                        </a:spcAf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Nhằm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ấn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tăng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sức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diễn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Nhấn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mạnh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nhanh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nhẹn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dứt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khoát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vật</a:t>
                      </a:r>
                      <a:endParaRPr lang="en-US" sz="2800" dirty="0">
                        <a:effectLst/>
                        <a:latin typeface="Times New Roman" panose="02020603050405020304" pitchFamily="18" charset="0"/>
                        <a:cs typeface="Times New Roman" panose="02020603050405020304" pitchFamily="18" charset="0"/>
                      </a:endParaRPr>
                    </a:p>
                    <a:p>
                      <a:pPr>
                        <a:spcAft>
                          <a:spcPts val="0"/>
                        </a:spcAft>
                      </a:pP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tương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Chậm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rùa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cọp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Đen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gỗ</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mun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Đỏ</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cs typeface="Times New Roman" panose="02020603050405020304" pitchFamily="18" charset="0"/>
                        </a:rPr>
                        <a:t> son; </a:t>
                      </a:r>
                      <a:r>
                        <a:rPr lang="en-US" sz="2800" dirty="0" err="1">
                          <a:effectLst/>
                          <a:latin typeface="Times New Roman" panose="02020603050405020304" pitchFamily="18" charset="0"/>
                          <a:cs typeface="Times New Roman" panose="02020603050405020304" pitchFamily="18" charset="0"/>
                        </a:rPr>
                        <a:t>nhanh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chớp</a:t>
                      </a:r>
                      <a:r>
                        <a:rPr lang="en-US" sz="2800" dirty="0">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178845687"/>
                  </a:ext>
                </a:extLst>
              </a:tr>
              <a:tr h="3290430">
                <a:tc>
                  <a:txBody>
                    <a:bodyPr/>
                    <a:lstStyle/>
                    <a:p>
                      <a:pPr>
                        <a:spcAft>
                          <a:spcPts val="0"/>
                        </a:spcAft>
                      </a:pPr>
                      <a:endParaRPr lang="en-US" sz="2800" dirty="0" smtClean="0">
                        <a:effectLst/>
                        <a:latin typeface="Times New Roman" panose="02020603050405020304" pitchFamily="18" charset="0"/>
                        <a:cs typeface="Times New Roman" panose="02020603050405020304" pitchFamily="18" charset="0"/>
                      </a:endParaRPr>
                    </a:p>
                    <a:p>
                      <a:pPr>
                        <a:spcAft>
                          <a:spcPts val="0"/>
                        </a:spcAft>
                      </a:pPr>
                      <a:endParaRPr lang="en-US" sz="2800" dirty="0" smtClean="0">
                        <a:effectLst/>
                        <a:latin typeface="Times New Roman" panose="02020603050405020304" pitchFamily="18" charset="0"/>
                        <a:cs typeface="Times New Roman" panose="02020603050405020304" pitchFamily="18" charset="0"/>
                      </a:endParaRPr>
                    </a:p>
                    <a:p>
                      <a:pPr>
                        <a:spcAft>
                          <a:spcPts val="0"/>
                        </a:spcAft>
                      </a:pPr>
                      <a:endParaRPr lang="en-US" sz="2800" dirty="0" smtClean="0">
                        <a:effectLst/>
                        <a:latin typeface="Times New Roman" panose="02020603050405020304" pitchFamily="18" charset="0"/>
                        <a:cs typeface="Times New Roman" panose="02020603050405020304" pitchFamily="18" charset="0"/>
                      </a:endParaRPr>
                    </a:p>
                    <a:p>
                      <a:pPr>
                        <a:spcAft>
                          <a:spcPts val="0"/>
                        </a:spcAft>
                      </a:pPr>
                      <a:r>
                        <a:rPr lang="en-US" sz="2800" dirty="0" smtClean="0">
                          <a:solidFill>
                            <a:srgbClr val="FF0000"/>
                          </a:solidFill>
                          <a:effectLst/>
                          <a:latin typeface="Times New Roman" panose="02020603050405020304" pitchFamily="18" charset="0"/>
                          <a:cs typeface="Times New Roman" panose="02020603050405020304" pitchFamily="18" charset="0"/>
                        </a:rPr>
                        <a:t>4</a:t>
                      </a:r>
                      <a:endParaRPr lang="en-US" sz="2800"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spcAft>
                          <a:spcPts val="0"/>
                        </a:spcAft>
                      </a:pPr>
                      <a:endParaRPr lang="en-US" sz="2800" dirty="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31724460"/>
                  </a:ext>
                </a:extLst>
              </a:tr>
            </a:tbl>
          </a:graphicData>
        </a:graphic>
      </p:graphicFrame>
      <p:sp>
        <p:nvSpPr>
          <p:cNvPr id="3" name="Rectangle 2"/>
          <p:cNvSpPr/>
          <p:nvPr/>
        </p:nvSpPr>
        <p:spPr>
          <a:xfrm>
            <a:off x="1601337" y="3584972"/>
            <a:ext cx="9931021" cy="2007922"/>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xuất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nguyên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quá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chiến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13413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54689" y="548640"/>
            <a:ext cx="1447502" cy="3221501"/>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716258" y="548641"/>
            <a:ext cx="10283483" cy="3221501"/>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6"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56691" y="4124191"/>
            <a:ext cx="1447503" cy="2332852"/>
          </a:xfrm>
          <a:prstGeom prst="roundRect">
            <a:avLst>
              <a:gd name="adj" fmla="val 16667"/>
            </a:avLst>
          </a:prstGeom>
          <a:solidFill>
            <a:srgbClr val="92D05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7"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716257" y="4114638"/>
            <a:ext cx="10283484" cy="2342405"/>
          </a:xfrm>
          <a:prstGeom prst="roundRect">
            <a:avLst>
              <a:gd name="adj" fmla="val 16667"/>
            </a:avLst>
          </a:prstGeom>
          <a:solidFill>
            <a:srgbClr val="92D05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8" name="Rectangle 7"/>
          <p:cNvSpPr/>
          <p:nvPr/>
        </p:nvSpPr>
        <p:spPr>
          <a:xfrm>
            <a:off x="440321" y="1551315"/>
            <a:ext cx="1061641" cy="1014380"/>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Bối  cảnh: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Rectangle 8"/>
          <p:cNvSpPr/>
          <p:nvPr/>
        </p:nvSpPr>
        <p:spPr>
          <a:xfrm>
            <a:off x="1800667" y="749857"/>
            <a:ext cx="10002129" cy="2858475"/>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Xã hội: Xã hội thực dân phong kiến ở Việt Nam trước 1945, Làng Đông Xá ở thời điểm quan trên sắp về tróc thuế</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Bối cảnh riêng:, tập trung ở gia đình chị Dậu- thuộc hạng cùng đinh của làng ( thiếu sưu của người em đã mất, anh Dậu bị ốm, bị đánh trói cho đến ngất,để cứu chồng chị Dậu phải bán từ gánh khoai ổ chó, đứa con chị dứt ruột sinh ra...)</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Rectangle 9"/>
          <p:cNvSpPr/>
          <p:nvPr/>
        </p:nvSpPr>
        <p:spPr>
          <a:xfrm>
            <a:off x="440321" y="4498858"/>
            <a:ext cx="1167402" cy="1475404"/>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Nhân vật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11" name="Rectangle 10"/>
          <p:cNvSpPr/>
          <p:nvPr/>
        </p:nvSpPr>
        <p:spPr>
          <a:xfrm>
            <a:off x="1779288" y="4498858"/>
            <a:ext cx="10412712" cy="1475404"/>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Chị Dậu, anh Dậu, cái Tí, thằng Dần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Vợ chồng Nghị Quế, tên cai lệ, người nhà lí trưởng, bà lão hàng xóm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Tên quan huyện, quan phủ Tư Ân, cụ cố....</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141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p:bldP spid="9" grpId="0"/>
      <p:bldP spid="10"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69977463"/>
              </p:ext>
            </p:extLst>
          </p:nvPr>
        </p:nvGraphicFramePr>
        <p:xfrm>
          <a:off x="395785" y="887104"/>
          <a:ext cx="11423175" cy="5207972"/>
        </p:xfrm>
        <a:graphic>
          <a:graphicData uri="http://schemas.openxmlformats.org/drawingml/2006/table">
            <a:tbl>
              <a:tblPr firstRow="1" firstCol="1" bandRow="1"/>
              <a:tblGrid>
                <a:gridCol w="1110308">
                  <a:extLst>
                    <a:ext uri="{9D8B030D-6E8A-4147-A177-3AD203B41FA5}">
                      <a16:colId xmlns:a16="http://schemas.microsoft.com/office/drawing/2014/main" xmlns="" val="2992039665"/>
                    </a:ext>
                  </a:extLst>
                </a:gridCol>
                <a:gridCol w="10312867">
                  <a:extLst>
                    <a:ext uri="{9D8B030D-6E8A-4147-A177-3AD203B41FA5}">
                      <a16:colId xmlns:a16="http://schemas.microsoft.com/office/drawing/2014/main" xmlns="" val="4051730478"/>
                    </a:ext>
                  </a:extLst>
                </a:gridCol>
              </a:tblGrid>
              <a:tr h="5207972">
                <a:tc>
                  <a:txBody>
                    <a:bodyPr/>
                    <a:lstStyle/>
                    <a:p>
                      <a:pPr>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15" marR="603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0000"/>
                        </a:lnSpc>
                        <a:spcAft>
                          <a:spcPts val="0"/>
                        </a:spcAft>
                      </a:pP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vùng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giun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quằn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Dậu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Aft>
                          <a:spcPts val="0"/>
                        </a:spcAft>
                      </a:pP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Mặc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dù</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song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chị</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tiềm</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nông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bắt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Đây</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khoái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hơn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trăm</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Tắt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đèn</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315" marR="603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2290674066"/>
                  </a:ext>
                </a:extLst>
              </a:tr>
            </a:tbl>
          </a:graphicData>
        </a:graphic>
      </p:graphicFrame>
    </p:spTree>
    <p:extLst>
      <p:ext uri="{BB962C8B-B14F-4D97-AF65-F5344CB8AC3E}">
        <p14:creationId xmlns:p14="http://schemas.microsoft.com/office/powerpoint/2010/main" val="133450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84526775"/>
              </p:ext>
            </p:extLst>
          </p:nvPr>
        </p:nvGraphicFramePr>
        <p:xfrm>
          <a:off x="263858" y="875977"/>
          <a:ext cx="11679614" cy="5478780"/>
        </p:xfrm>
        <a:graphic>
          <a:graphicData uri="http://schemas.openxmlformats.org/drawingml/2006/table">
            <a:tbl>
              <a:tblPr firstRow="1" firstCol="1" bandRow="1"/>
              <a:tblGrid>
                <a:gridCol w="729976">
                  <a:extLst>
                    <a:ext uri="{9D8B030D-6E8A-4147-A177-3AD203B41FA5}">
                      <a16:colId xmlns:a16="http://schemas.microsoft.com/office/drawing/2014/main" xmlns="" val="3438044606"/>
                    </a:ext>
                  </a:extLst>
                </a:gridCol>
                <a:gridCol w="10949638">
                  <a:extLst>
                    <a:ext uri="{9D8B030D-6E8A-4147-A177-3AD203B41FA5}">
                      <a16:colId xmlns:a16="http://schemas.microsoft.com/office/drawing/2014/main" xmlns="" val="2232753668"/>
                    </a:ext>
                  </a:extLst>
                </a:gridCol>
              </a:tblGrid>
              <a:tr h="4962116">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15" marR="603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just">
                        <a:lnSpc>
                          <a:spcPct val="107000"/>
                        </a:lnSpc>
                        <a:spcAft>
                          <a:spcPts val="0"/>
                        </a:spcAft>
                      </a:pPr>
                      <a:endPar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Nhan</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bờ"l</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gũi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quen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ép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bờ</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tức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bờ</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chịu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bờ</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ẩn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đẩy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cam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hiền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tiềm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tàng</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315" marR="603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3175552454"/>
                  </a:ext>
                </a:extLst>
              </a:tr>
            </a:tbl>
          </a:graphicData>
        </a:graphic>
      </p:graphicFrame>
    </p:spTree>
    <p:extLst>
      <p:ext uri="{BB962C8B-B14F-4D97-AF65-F5344CB8AC3E}">
        <p14:creationId xmlns:p14="http://schemas.microsoft.com/office/powerpoint/2010/main" val="233632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637730"/>
            <a:ext cx="11633982" cy="404561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504968" y="1973527"/>
            <a:ext cx="10611904" cy="3108543"/>
          </a:xfrm>
          <a:prstGeom prst="rect">
            <a:avLst/>
          </a:prstGeom>
        </p:spPr>
        <p:txBody>
          <a:bodyPr wrap="square">
            <a:spAutoFit/>
          </a:bodyPr>
          <a:lstStyle/>
          <a:p>
            <a:pPr algn="just">
              <a:spcAft>
                <a:spcPts val="0"/>
              </a:spcAft>
            </a:pP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Hoàn</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thiện</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các</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bài</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tập</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của</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buổi</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học</a:t>
            </a:r>
            <a:r>
              <a:rPr lang="en-US" sz="2800" dirty="0">
                <a:solidFill>
                  <a:srgbClr val="333333"/>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algn="just">
              <a:spcAft>
                <a:spcPts val="0"/>
              </a:spcAft>
            </a:pPr>
            <a:r>
              <a:rPr lang="en-US" sz="2800" dirty="0">
                <a:solidFill>
                  <a:srgbClr val="333333"/>
                </a:solidFill>
                <a:latin typeface="Times New Roman" panose="02020603050405020304" pitchFamily="18" charset="0"/>
                <a:ea typeface="Times New Roman" panose="02020603050405020304" pitchFamily="18" charset="0"/>
              </a:rPr>
              <a:t>- </a:t>
            </a:r>
            <a:r>
              <a:rPr lang="de-DE" sz="2800" dirty="0">
                <a:solidFill>
                  <a:srgbClr val="000000"/>
                </a:solidFill>
                <a:latin typeface="Times New Roman" panose="02020603050405020304" pitchFamily="18" charset="0"/>
                <a:ea typeface="Times New Roman" panose="02020603050405020304" pitchFamily="18" charset="0"/>
              </a:rPr>
              <a:t>GV giao đề bài sau, giúp</a:t>
            </a:r>
            <a:r>
              <a:rPr lang="en-US" sz="2800" dirty="0">
                <a:solidFill>
                  <a:srgbClr val="333333"/>
                </a:solidFill>
                <a:latin typeface="Times New Roman" panose="02020603050405020304" pitchFamily="18" charset="0"/>
                <a:ea typeface="Times New Roman" panose="02020603050405020304" pitchFamily="18" charset="0"/>
              </a:rPr>
              <a:t> HS </a:t>
            </a:r>
            <a:r>
              <a:rPr lang="en-US" sz="2800" dirty="0" err="1">
                <a:solidFill>
                  <a:srgbClr val="333333"/>
                </a:solidFill>
                <a:latin typeface="Times New Roman" panose="02020603050405020304" pitchFamily="18" charset="0"/>
                <a:ea typeface="Times New Roman" panose="02020603050405020304" pitchFamily="18" charset="0"/>
              </a:rPr>
              <a:t>vận</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dụng</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kĩ</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năng</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đọc</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hiểu</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thể</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loại</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tiểu</a:t>
            </a:r>
            <a:r>
              <a:rPr lang="en-US" sz="2800" dirty="0">
                <a:solidFill>
                  <a:srgbClr val="333333"/>
                </a:solidFill>
                <a:latin typeface="Times New Roman" panose="02020603050405020304" pitchFamily="18" charset="0"/>
                <a:ea typeface="Times New Roman" panose="02020603050405020304" pitchFamily="18" charset="0"/>
              </a:rPr>
              <a:t> </a:t>
            </a:r>
            <a:r>
              <a:rPr lang="en-US" sz="2800" dirty="0" err="1">
                <a:solidFill>
                  <a:srgbClr val="333333"/>
                </a:solidFill>
                <a:latin typeface="Times New Roman" panose="02020603050405020304" pitchFamily="18" charset="0"/>
                <a:ea typeface="Times New Roman" panose="02020603050405020304" pitchFamily="18" charset="0"/>
              </a:rPr>
              <a:t>thuyết</a:t>
            </a:r>
            <a:r>
              <a:rPr lang="en-US" sz="2800" dirty="0">
                <a:solidFill>
                  <a:srgbClr val="333333"/>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pPr marL="53975" algn="just">
              <a:spcAft>
                <a:spcPts val="0"/>
              </a:spcAft>
              <a:tabLst>
                <a:tab pos="57150" algn="l"/>
              </a:tabLst>
            </a:pPr>
            <a:r>
              <a:rPr lang="en-US" sz="2800" dirty="0">
                <a:solidFill>
                  <a:srgbClr val="000000"/>
                </a:solidFill>
                <a:latin typeface="Times New Roman" panose="02020603050405020304" pitchFamily="18" charset="0"/>
                <a:ea typeface="Times New Roman" panose="02020603050405020304" pitchFamily="18" charset="0"/>
              </a:rPr>
              <a:t>1) </a:t>
            </a:r>
            <a:r>
              <a:rPr lang="vi-VN" sz="2800" dirty="0">
                <a:solidFill>
                  <a:srgbClr val="000000"/>
                </a:solidFill>
                <a:latin typeface="Times New Roman" panose="02020603050405020304" pitchFamily="18" charset="0"/>
                <a:ea typeface="Times New Roman" panose="02020603050405020304" pitchFamily="18" charset="0"/>
              </a:rPr>
              <a:t>Tìm đọc từ 1-2 văn bản thuộc thể loại tiểu thuyết. Ghi lại việc đọc hiểu của mình vào phiếu học tập sau.</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Gợi</a:t>
            </a:r>
            <a:r>
              <a:rPr lang="en-US" sz="2800" dirty="0">
                <a:solidFill>
                  <a:srgbClr val="000000"/>
                </a:solidFill>
                <a:latin typeface="Times New Roman" panose="02020603050405020304" pitchFamily="18" charset="0"/>
                <a:ea typeface="Times New Roman" panose="02020603050405020304" pitchFamily="18" charset="0"/>
              </a:rPr>
              <a:t> ý: </a:t>
            </a:r>
            <a:r>
              <a:rPr lang="en-US" sz="2800" dirty="0" err="1">
                <a:solidFill>
                  <a:srgbClr val="000000"/>
                </a:solidFill>
                <a:latin typeface="Times New Roman" panose="02020603050405020304" pitchFamily="18" charset="0"/>
                <a:ea typeface="Times New Roman" panose="02020603050405020304" pitchFamily="18" charset="0"/>
              </a:rPr>
              <a:t>Tìm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đọc</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tiểu</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thuyết</a:t>
            </a:r>
            <a:r>
              <a:rPr lang="en-US" sz="2800"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Đảo</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chìm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Trần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Đăng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Khoa</a:t>
            </a:r>
            <a:r>
              <a:rPr lang="en-US" sz="2800"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Tiếng</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gọi</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nơi</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hoang</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dã</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rPr>
              <a:t> G. </a:t>
            </a:r>
            <a:r>
              <a:rPr lang="en-US" sz="2800" dirty="0" err="1">
                <a:solidFill>
                  <a:srgbClr val="000000"/>
                </a:solidFill>
                <a:latin typeface="Times New Roman" panose="02020603050405020304" pitchFamily="18" charset="0"/>
                <a:ea typeface="Times New Roman" panose="02020603050405020304" pitchFamily="18" charset="0"/>
              </a:rPr>
              <a:t>Lân-đơn</a:t>
            </a:r>
            <a:r>
              <a:rPr lang="en-US" sz="2800" dirty="0">
                <a:solidFill>
                  <a:srgbClr val="000000"/>
                </a:solidFill>
                <a:latin typeface="Times New Roman" panose="02020603050405020304" pitchFamily="18" charset="0"/>
                <a:ea typeface="Times New Roman" panose="02020603050405020304" pitchFamily="18" charset="0"/>
              </a:rPr>
              <a:t>; </a:t>
            </a:r>
            <a:r>
              <a:rPr lang="en-US" sz="2800" i="1" dirty="0">
                <a:solidFill>
                  <a:srgbClr val="000000"/>
                </a:solidFill>
                <a:latin typeface="Times New Roman" panose="02020603050405020304" pitchFamily="18" charset="0"/>
                <a:ea typeface="Times New Roman" panose="02020603050405020304" pitchFamily="18" charset="0"/>
              </a:rPr>
              <a:t>Ro-bin-</a:t>
            </a:r>
            <a:r>
              <a:rPr lang="en-US" sz="2800" i="1" dirty="0" err="1">
                <a:solidFill>
                  <a:srgbClr val="000000"/>
                </a:solidFill>
                <a:latin typeface="Times New Roman" panose="02020603050405020304" pitchFamily="18" charset="0"/>
                <a:ea typeface="Times New Roman" panose="02020603050405020304" pitchFamily="18" charset="0"/>
              </a:rPr>
              <a:t>xơn</a:t>
            </a:r>
            <a:r>
              <a:rPr lang="en-US" sz="2800" i="1" dirty="0">
                <a:solidFill>
                  <a:srgbClr val="000000"/>
                </a:solidFill>
                <a:latin typeface="Times New Roman" panose="02020603050405020304" pitchFamily="18" charset="0"/>
                <a:ea typeface="Times New Roman" panose="02020603050405020304" pitchFamily="18" charset="0"/>
              </a:rPr>
              <a:t> Cru-</a:t>
            </a:r>
            <a:r>
              <a:rPr lang="en-US" sz="2800" i="1" dirty="0" err="1">
                <a:solidFill>
                  <a:srgbClr val="000000"/>
                </a:solidFill>
                <a:latin typeface="Times New Roman" panose="02020603050405020304" pitchFamily="18" charset="0"/>
                <a:ea typeface="Times New Roman" panose="02020603050405020304" pitchFamily="18" charset="0"/>
              </a:rPr>
              <a:t>xô</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rPr>
              <a:t> Đ. </a:t>
            </a:r>
            <a:r>
              <a:rPr lang="en-US" sz="2800" dirty="0" err="1">
                <a:solidFill>
                  <a:srgbClr val="000000"/>
                </a:solidFill>
                <a:latin typeface="Times New Roman" panose="02020603050405020304" pitchFamily="18" charset="0"/>
                <a:ea typeface="Times New Roman" panose="02020603050405020304" pitchFamily="18" charset="0"/>
              </a:rPr>
              <a:t>Đi-phô</a:t>
            </a:r>
            <a:r>
              <a:rPr lang="en-US" sz="2800" dirty="0">
                <a:solidFill>
                  <a:srgbClr val="000000"/>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p:txBody>
      </p:sp>
      <p:sp>
        <p:nvSpPr>
          <p:cNvPr id="6" name="Rectangle 5"/>
          <p:cNvSpPr/>
          <p:nvPr/>
        </p:nvSpPr>
        <p:spPr>
          <a:xfrm>
            <a:off x="3799249" y="343882"/>
            <a:ext cx="4593502" cy="613245"/>
          </a:xfrm>
          <a:prstGeom prst="rect">
            <a:avLst/>
          </a:prstGeom>
        </p:spPr>
        <p:txBody>
          <a:bodyPr wrap="none">
            <a:spAutoFit/>
          </a:bodyPr>
          <a:lstStyle/>
          <a:p>
            <a:pPr marL="0" marR="0" lvl="0" indent="0" algn="ctr" defTabSz="457200" rtl="0" eaLnBrk="1" fontAlgn="auto" latinLnBrk="0" hangingPunct="1">
              <a:lnSpc>
                <a:spcPct val="115000"/>
              </a:lnSpc>
              <a:spcBef>
                <a:spcPts val="0"/>
              </a:spcBef>
              <a:spcAft>
                <a:spcPts val="0"/>
              </a:spcAft>
              <a:buClrTx/>
              <a:buSzTx/>
              <a:buFontTx/>
              <a:buNone/>
              <a:tabLst>
                <a:tab pos="152400" algn="l"/>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HƯỚNG DẪN TỰ HỌC</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6691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21118" y="436378"/>
            <a:ext cx="3540328" cy="584775"/>
          </a:xfrm>
          <a:prstGeom prst="rect">
            <a:avLst/>
          </a:prstGeom>
        </p:spPr>
        <p:txBody>
          <a:bodyPr wrap="none">
            <a:spAutoFit/>
          </a:bodyPr>
          <a:lstStyle/>
          <a:p>
            <a:pPr algn="ctr">
              <a:spcAft>
                <a:spcPts val="0"/>
              </a:spcAft>
              <a:tabLst>
                <a:tab pos="57150" algn="l"/>
              </a:tabLst>
            </a:pPr>
            <a:r>
              <a:rPr lang="de-DE" sz="3200" b="1" dirty="0">
                <a:solidFill>
                  <a:srgbClr val="FF0000"/>
                </a:solidFill>
                <a:latin typeface="Times New Roman" panose="02020603050405020304" pitchFamily="18" charset="0"/>
                <a:ea typeface="Times New Roman" panose="02020603050405020304" pitchFamily="18" charset="0"/>
              </a:rPr>
              <a:t>PHIẾU  HỌC TẬP</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805293615"/>
              </p:ext>
            </p:extLst>
          </p:nvPr>
        </p:nvGraphicFramePr>
        <p:xfrm>
          <a:off x="493593" y="1460311"/>
          <a:ext cx="10795379" cy="4907280"/>
        </p:xfrm>
        <a:graphic>
          <a:graphicData uri="http://schemas.openxmlformats.org/drawingml/2006/table">
            <a:tbl>
              <a:tblPr firstRow="1" firstCol="1" lastRow="1" lastCol="1" bandRow="1" bandCol="1"/>
              <a:tblGrid>
                <a:gridCol w="7911346">
                  <a:extLst>
                    <a:ext uri="{9D8B030D-6E8A-4147-A177-3AD203B41FA5}">
                      <a16:colId xmlns:a16="http://schemas.microsoft.com/office/drawing/2014/main" xmlns="" val="3917298489"/>
                    </a:ext>
                  </a:extLst>
                </a:gridCol>
                <a:gridCol w="2884033">
                  <a:extLst>
                    <a:ext uri="{9D8B030D-6E8A-4147-A177-3AD203B41FA5}">
                      <a16:colId xmlns:a16="http://schemas.microsoft.com/office/drawing/2014/main" xmlns="" val="4176414898"/>
                    </a:ext>
                  </a:extLst>
                </a:gridCol>
              </a:tblGrid>
              <a:tr h="462182">
                <a:tc gridSpan="2">
                  <a:txBody>
                    <a:bodyPr/>
                    <a:lstStyle/>
                    <a:p>
                      <a:pPr>
                        <a:lnSpc>
                          <a:spcPct val="115000"/>
                        </a:lnSpc>
                        <a:spcAft>
                          <a:spcPts val="0"/>
                        </a:spcAft>
                        <a:tabLst>
                          <a:tab pos="57150" algn="l"/>
                        </a:tabLs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TÊN VĂN BẢN</a:t>
                      </a:r>
                      <a:r>
                        <a:rPr lang="de-DE" sz="2800" b="1" dirty="0" smtClean="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de-DE" sz="2800" b="1" baseline="0" dirty="0" smtClean="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smtClean="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TÁC GIẢ........................................</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xmlns="" val="2897425250"/>
                  </a:ext>
                </a:extLst>
              </a:tr>
              <a:tr h="462182">
                <a:tc>
                  <a:txBody>
                    <a:bodyPr/>
                    <a:lstStyle/>
                    <a:p>
                      <a:pPr>
                        <a:lnSpc>
                          <a:spcPct val="115000"/>
                        </a:lnSpc>
                        <a:spcAft>
                          <a:spcPts val="0"/>
                        </a:spcAf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Nội dung đọc hiểu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de-DE"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2424732144"/>
                  </a:ext>
                </a:extLst>
              </a:tr>
              <a:tr h="462182">
                <a:tc>
                  <a:txBody>
                    <a:bodyPr/>
                    <a:lstStyle/>
                    <a:p>
                      <a:pPr algn="just">
                        <a:lnSpc>
                          <a:spcPct val="115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Xuất xứ</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de-DE"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2088845496"/>
                  </a:ext>
                </a:extLst>
              </a:tr>
              <a:tr h="462182">
                <a:tc>
                  <a:txBody>
                    <a:bodyPr/>
                    <a:lstStyle/>
                    <a:p>
                      <a:pPr algn="just">
                        <a:lnSpc>
                          <a:spcPct val="115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Ấn tượng chung về văn  bản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de-DE"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1887341756"/>
                  </a:ext>
                </a:extLst>
              </a:tr>
              <a:tr h="462182">
                <a:tc>
                  <a:txBody>
                    <a:bodyPr/>
                    <a:lstStyle/>
                    <a:p>
                      <a:pPr algn="just">
                        <a:lnSpc>
                          <a:spcPct val="115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Nêu sự kiện chính và bối cảnh.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de-DE"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406707053"/>
                  </a:ext>
                </a:extLst>
              </a:tr>
              <a:tr h="462182">
                <a:tc>
                  <a:txBody>
                    <a:bodyPr/>
                    <a:lstStyle/>
                    <a:p>
                      <a:pPr algn="just">
                        <a:lnSpc>
                          <a:spcPct val="115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Ngôi kể</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de-DE"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77289567"/>
                  </a:ext>
                </a:extLst>
              </a:tr>
              <a:tr h="462182">
                <a:tc>
                  <a:txBody>
                    <a:bodyPr/>
                    <a:lstStyle/>
                    <a:p>
                      <a:pPr algn="just">
                        <a:lnSpc>
                          <a:spcPct val="115000"/>
                        </a:lnSpc>
                        <a:spcAft>
                          <a:spcPts val="0"/>
                        </a:spcAf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Bố cục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de-DE"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833233187"/>
                  </a:ext>
                </a:extLst>
              </a:tr>
              <a:tr h="462182">
                <a:tc>
                  <a:txBody>
                    <a:bodyPr/>
                    <a:lstStyle/>
                    <a:p>
                      <a:pPr algn="just">
                        <a:lnSpc>
                          <a:spcPct val="115000"/>
                        </a:lnSpc>
                        <a:spcAft>
                          <a:spcPts val="0"/>
                        </a:spcAf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Tóm tắt văn bản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de-DE"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2166825132"/>
                  </a:ext>
                </a:extLst>
              </a:tr>
              <a:tr h="964678">
                <a:tc>
                  <a:txBody>
                    <a:bodyPr/>
                    <a:lstStyle/>
                    <a:p>
                      <a:pPr algn="just">
                        <a:lnSpc>
                          <a:spcPct val="115000"/>
                        </a:lnSpc>
                        <a:spcAft>
                          <a:spcPts val="0"/>
                        </a:spcAf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Nhân vật </a:t>
                      </a:r>
                      <a:r>
                        <a:rPr lang="vi-VN"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 nhân vật, xây dựng nhân vật, tính cách nhân vật)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lnSpc>
                          <a:spcPct val="115000"/>
                        </a:lnSpc>
                        <a:spcAft>
                          <a:spcPts val="0"/>
                        </a:spcAft>
                      </a:pPr>
                      <a:r>
                        <a:rPr lang="de-DE"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466907490"/>
                  </a:ext>
                </a:extLst>
              </a:tr>
            </a:tbl>
          </a:graphicData>
        </a:graphic>
      </p:graphicFrame>
    </p:spTree>
    <p:extLst>
      <p:ext uri="{BB962C8B-B14F-4D97-AF65-F5344CB8AC3E}">
        <p14:creationId xmlns:p14="http://schemas.microsoft.com/office/powerpoint/2010/main" val="1163157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79674" y="941696"/>
            <a:ext cx="11633982" cy="555463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19196" y="1406829"/>
            <a:ext cx="11354937" cy="1077218"/>
          </a:xfrm>
          <a:prstGeom prst="rect">
            <a:avLst/>
          </a:prstGeom>
        </p:spPr>
        <p:txBody>
          <a:bodyPr wrap="square">
            <a:spAutoFit/>
          </a:bodyPr>
          <a:lstStyle/>
          <a:p>
            <a:pPr algn="just">
              <a:spcAft>
                <a:spcPts val="0"/>
              </a:spcAft>
            </a:pP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Tuyển</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ngắn</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3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32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Quang</a:t>
            </a:r>
            <a:r>
              <a:rPr lang="en-US" sz="32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điền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tin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Phiếu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4" name="Picture 3" descr="https://www.dtv-ebook.com/images/files_2/2019/truyen-ngan-nguyen-quang-sang-nguyen-quang-san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2444" y="2484047"/>
            <a:ext cx="3616656" cy="3992528"/>
          </a:xfrm>
          <a:prstGeom prst="rect">
            <a:avLst/>
          </a:prstGeom>
          <a:noFill/>
          <a:ln>
            <a:noFill/>
          </a:ln>
        </p:spPr>
      </p:pic>
    </p:spTree>
    <p:extLst>
      <p:ext uri="{BB962C8B-B14F-4D97-AF65-F5344CB8AC3E}">
        <p14:creationId xmlns:p14="http://schemas.microsoft.com/office/powerpoint/2010/main" val="232525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573207" y="286602"/>
            <a:ext cx="10918208" cy="1119117"/>
          </a:xfrm>
          <a:prstGeom prst="roundRect">
            <a:avLst>
              <a:gd name="adj" fmla="val 16667"/>
            </a:avLst>
          </a:prstGeom>
          <a:solidFill>
            <a:srgbClr val="FFFF00"/>
          </a:solidFill>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96039" y="361766"/>
            <a:ext cx="10631605" cy="954107"/>
          </a:xfrm>
          <a:prstGeom prst="rect">
            <a:avLst/>
          </a:prstGeom>
        </p:spPr>
        <p:txBody>
          <a:bodyPr wrap="square">
            <a:spAutoFit/>
          </a:bodyPr>
          <a:lstStyle/>
          <a:p>
            <a:pPr algn="ctr">
              <a:spcAft>
                <a:spcPts val="0"/>
              </a:spcAft>
              <a:tabLst>
                <a:tab pos="622300" algn="l"/>
              </a:tabLs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 VỀ NHÀ</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57150" algn="l"/>
              </a:tabLst>
            </a:pPr>
            <a:r>
              <a:rPr lang="de-DE"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Đọc truyện ngắn sau và thực hiện câu trả lời vào Phiếu học tập:</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76735" y="1616952"/>
            <a:ext cx="11633982" cy="500221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696039" y="2140172"/>
            <a:ext cx="10890916" cy="4401205"/>
          </a:xfrm>
          <a:prstGeom prst="rect">
            <a:avLst/>
          </a:prstGeom>
        </p:spPr>
        <p:txBody>
          <a:bodyPr wrap="square">
            <a:spAutoFit/>
          </a:bodyPr>
          <a:lstStyle/>
          <a:p>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loài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con, 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nuôi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nuôi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tuyệt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tre</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nổi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Lạng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Sơn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chạm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trổ</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hoa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lọ</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sứ</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Tàu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đựng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ăn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uống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mảnh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tị</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cây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lan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mưa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nắng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khoảng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mênh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mảnh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ăn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uống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đủ</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4489260" y="1616952"/>
            <a:ext cx="3086101" cy="523220"/>
          </a:xfrm>
          <a:prstGeom prst="rect">
            <a:avLst/>
          </a:prstGeom>
        </p:spPr>
        <p:txBody>
          <a:bodyPr wrap="none">
            <a:spAutoFit/>
          </a:bodyPr>
          <a:lstStyle/>
          <a:p>
            <a:pPr algn="ctr">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Con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khướu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sổ</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lồng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273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Vertic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animBg="1"/>
      <p:bldP spid="5"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955343"/>
            <a:ext cx="11633982" cy="500872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59558" y="1258839"/>
            <a:ext cx="11463280" cy="5016758"/>
          </a:xfrm>
          <a:prstGeom prst="rect">
            <a:avLst/>
          </a:prstGeom>
        </p:spPr>
        <p:txBody>
          <a:bodyPr wrap="square">
            <a:spAutoFit/>
          </a:bodyPr>
          <a:lstStyle/>
          <a:p>
            <a:r>
              <a:rPr lang="en-US" sz="3200" i="1" dirty="0">
                <a:latin typeface="Times New Roman" panose="02020603050405020304" pitchFamily="18" charset="0"/>
                <a:ea typeface="Times New Roman" panose="02020603050405020304" pitchFamily="18" charset="0"/>
              </a:rPr>
              <a:t>Con </a:t>
            </a:r>
            <a:r>
              <a:rPr lang="en-US" sz="3200" i="1" dirty="0" err="1">
                <a:latin typeface="Times New Roman" panose="02020603050405020304" pitchFamily="18" charset="0"/>
                <a:ea typeface="Times New Roman" panose="02020603050405020304" pitchFamily="18" charset="0"/>
              </a:rPr>
              <a:t>Khướu</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nhà</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tôi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đẹp</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như</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họa</a:t>
            </a:r>
            <a:r>
              <a:rPr lang="en-US" sz="3200" i="1" dirty="0">
                <a:latin typeface="Times New Roman" panose="02020603050405020304" pitchFamily="18" charset="0"/>
                <a:ea typeface="Times New Roman" panose="02020603050405020304" pitchFamily="18" charset="0"/>
              </a:rPr>
              <a:t> mi hay </a:t>
            </a:r>
            <a:r>
              <a:rPr lang="en-US" sz="3200" i="1" dirty="0" err="1">
                <a:latin typeface="Times New Roman" panose="02020603050405020304" pitchFamily="18" charset="0"/>
                <a:ea typeface="Times New Roman" panose="02020603050405020304" pitchFamily="18" charset="0"/>
              </a:rPr>
              <a:t>sơn</a:t>
            </a:r>
            <a:r>
              <a:rPr lang="en-US" sz="3200" i="1" dirty="0">
                <a:latin typeface="Times New Roman" panose="02020603050405020304" pitchFamily="18" charset="0"/>
                <a:ea typeface="Times New Roman" panose="02020603050405020304" pitchFamily="18" charset="0"/>
              </a:rPr>
              <a:t> ca, so </a:t>
            </a:r>
            <a:r>
              <a:rPr lang="en-US" sz="3200" i="1" dirty="0" err="1">
                <a:latin typeface="Times New Roman" panose="02020603050405020304" pitchFamily="18" charset="0"/>
                <a:ea typeface="Times New Roman" panose="02020603050405020304" pitchFamily="18" charset="0"/>
              </a:rPr>
              <a:t>với</a:t>
            </a:r>
            <a:r>
              <a:rPr lang="en-US" sz="3200" i="1" dirty="0">
                <a:latin typeface="Times New Roman" panose="02020603050405020304" pitchFamily="18" charset="0"/>
                <a:ea typeface="Times New Roman" panose="02020603050405020304" pitchFamily="18" charset="0"/>
              </a:rPr>
              <a:t> con </a:t>
            </a:r>
            <a:r>
              <a:rPr lang="en-US" sz="3200" i="1" dirty="0" err="1">
                <a:latin typeface="Times New Roman" panose="02020603050405020304" pitchFamily="18" charset="0"/>
                <a:ea typeface="Times New Roman" panose="02020603050405020304" pitchFamily="18" charset="0"/>
              </a:rPr>
              <a:t>cưỡng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cũng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bằng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một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màu</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đen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trên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đầu</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một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cái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chóp</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trắng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như</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một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lão</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già</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lụ</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khụ</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lúc</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nào</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cũng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đội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kết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Đừng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thấy</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vậy</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mà</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chê</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Nghe</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hót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rồi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biết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bác</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tôi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vốn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là</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người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chơi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chim</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mang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từ</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quê</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lên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cho</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bảo</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vậy</a:t>
            </a:r>
            <a:r>
              <a:rPr lang="en-US" sz="3200" i="1" dirty="0">
                <a:latin typeface="Times New Roman" panose="02020603050405020304" pitchFamily="18" charset="0"/>
                <a:ea typeface="Times New Roman" panose="02020603050405020304" pitchFamily="18" charset="0"/>
              </a:rPr>
              <a:t>. "Tao </a:t>
            </a:r>
            <a:r>
              <a:rPr lang="en-US" sz="3200" i="1" dirty="0" err="1">
                <a:latin typeface="Times New Roman" panose="02020603050405020304" pitchFamily="18" charset="0"/>
                <a:ea typeface="Times New Roman" panose="02020603050405020304" pitchFamily="18" charset="0"/>
              </a:rPr>
              <a:t>chọn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rồi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chim</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trong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nhà</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là</a:t>
            </a:r>
            <a:r>
              <a:rPr lang="en-US" sz="3200" i="1" dirty="0">
                <a:latin typeface="Times New Roman" panose="02020603050405020304" pitchFamily="18" charset="0"/>
                <a:ea typeface="Times New Roman" panose="02020603050405020304" pitchFamily="18" charset="0"/>
              </a:rPr>
              <a:t> con </a:t>
            </a:r>
            <a:r>
              <a:rPr lang="en-US" sz="3200" i="1" dirty="0" err="1">
                <a:latin typeface="Times New Roman" panose="02020603050405020304" pitchFamily="18" charset="0"/>
                <a:ea typeface="Times New Roman" panose="02020603050405020304" pitchFamily="18" charset="0"/>
              </a:rPr>
              <a:t>hót</a:t>
            </a:r>
            <a:r>
              <a:rPr lang="en-US" sz="3200" i="1" dirty="0">
                <a:latin typeface="Times New Roman" panose="02020603050405020304" pitchFamily="18" charset="0"/>
                <a:ea typeface="Times New Roman" panose="02020603050405020304" pitchFamily="18" charset="0"/>
              </a:rPr>
              <a:t> hay </a:t>
            </a:r>
            <a:r>
              <a:rPr lang="en-US" sz="3200" i="1" dirty="0" err="1">
                <a:latin typeface="Times New Roman" panose="02020603050405020304" pitchFamily="18" charset="0"/>
                <a:ea typeface="Times New Roman" panose="02020603050405020304" pitchFamily="18" charset="0"/>
              </a:rPr>
              <a:t>nhứt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Đúng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như</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lời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của</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bác</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tiếng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hót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của</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vừa</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vui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vừa</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xao</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xuyến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Những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buổi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chiều</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mệt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nhọc</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từ</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ngoài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đồi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trở</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về</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ngồi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trên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mảnh</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vườn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nghe</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hót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lòng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bỗng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thấy</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thanh</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thản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thấy</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gần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với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trời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đất</a:t>
            </a:r>
            <a:r>
              <a:rPr lang="en-US" sz="3200" i="1" dirty="0">
                <a:latin typeface="Times New Roman" panose="02020603050405020304" pitchFamily="18" charset="0"/>
                <a:ea typeface="Times New Roman" panose="02020603050405020304" pitchFamily="18" charset="0"/>
              </a:rPr>
              <a:t>.</a:t>
            </a:r>
            <a:br>
              <a:rPr lang="en-US" sz="3200" i="1" dirty="0">
                <a:latin typeface="Times New Roman" panose="02020603050405020304" pitchFamily="18" charset="0"/>
                <a:ea typeface="Times New Roman" panose="02020603050405020304" pitchFamily="18" charset="0"/>
              </a:rPr>
            </a:br>
            <a:endParaRPr lang="en-US" sz="3200" dirty="0"/>
          </a:p>
        </p:txBody>
      </p:sp>
    </p:spTree>
    <p:extLst>
      <p:ext uri="{BB962C8B-B14F-4D97-AF65-F5344CB8AC3E}">
        <p14:creationId xmlns:p14="http://schemas.microsoft.com/office/powerpoint/2010/main" val="25463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13899" y="791570"/>
            <a:ext cx="11627052" cy="502825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81548" y="1119117"/>
            <a:ext cx="11259403" cy="4832092"/>
          </a:xfrm>
          <a:prstGeom prst="rect">
            <a:avLst/>
          </a:prstGeom>
        </p:spPr>
        <p:txBody>
          <a:bodyPr wrap="square">
            <a:spAutoFit/>
          </a:bodyPr>
          <a:lstStyle/>
          <a:p>
            <a:r>
              <a:rPr lang="en-US" sz="2800" i="1" dirty="0">
                <a:latin typeface="Times New Roman" panose="02020603050405020304" pitchFamily="18" charset="0"/>
                <a:ea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chỉ</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chớ</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thích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dạy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Bởi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vô</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nghĩa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chỉ</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ngữ</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chớ</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gặp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quạ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ở </a:t>
            </a:r>
            <a:r>
              <a:rPr lang="en-US" sz="2800" i="1" dirty="0" err="1">
                <a:latin typeface="Times New Roman" panose="02020603050405020304" pitchFamily="18" charset="0"/>
                <a:ea typeface="Times New Roman" panose="02020603050405020304" pitchFamily="18" charset="0"/>
              </a:rPr>
              <a:t>làng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quê</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hỏi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rPr>
              <a:t>Ai </a:t>
            </a:r>
            <a:r>
              <a:rPr lang="en-US" sz="2800" i="1" dirty="0" err="1">
                <a:latin typeface="Times New Roman" panose="02020603050405020304" pitchFamily="18" charset="0"/>
                <a:ea typeface="Times New Roman" panose="02020603050405020304" pitchFamily="18" charset="0"/>
              </a:rPr>
              <a:t>đó</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Nghe</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giật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giọng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trầm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giọng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lão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dưới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vọng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gặp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tục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dạy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trẻ</a:t>
            </a:r>
            <a:r>
              <a:rPr lang="en-US" sz="2800" i="1" dirty="0">
                <a:latin typeface="Times New Roman" panose="02020603050405020304" pitchFamily="18" charset="0"/>
                <a:ea typeface="Times New Roman" panose="02020603050405020304" pitchFamily="18" charset="0"/>
              </a:rPr>
              <a:t> con.</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Thật</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đáng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lặp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khác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Hãy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ạ.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368058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818865"/>
            <a:ext cx="11633982" cy="528168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49536" y="1104669"/>
            <a:ext cx="11409529" cy="5262979"/>
          </a:xfrm>
          <a:prstGeom prst="rect">
            <a:avLst/>
          </a:prstGeom>
        </p:spPr>
        <p:txBody>
          <a:bodyPr wrap="square">
            <a:spAutoFit/>
          </a:bodyPr>
          <a:lstStyle/>
          <a:p>
            <a:r>
              <a:rPr lang="en-US" sz="2800" i="1" dirty="0">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đàn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pianô</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vang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xòe</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múa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hòa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dáng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lụ</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khụ</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lão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bỗng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biến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màu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đen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tuyền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lộng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lẫy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vũ</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ánh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đèn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khấu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Lúc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vây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lúc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xứ</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lúc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viên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876396" y="1424127"/>
            <a:ext cx="10331356" cy="4401205"/>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buổi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út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tám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đón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cổng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dang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xô</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la:</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Ba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bay?</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sổ</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Thiệt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ea typeface="Times New Roman" panose="02020603050405020304" pitchFamily="18" charset="0"/>
                <a:cs typeface="Times New Roman" panose="02020603050405020304" pitchFamily="18" charset="0"/>
              </a:rPr>
              <a:t>Thiệt</a:t>
            </a:r>
            <a:r>
              <a:rPr lang="en-US" sz="2800" i="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r>
            <a:br>
              <a:rPr lang="en-US" sz="2800" i="1" dirty="0">
                <a:latin typeface="Times New Roman" panose="02020603050405020304" pitchFamily="18" charset="0"/>
                <a:ea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188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54689" y="844062"/>
            <a:ext cx="1447502" cy="5486399"/>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716258" y="844063"/>
            <a:ext cx="10283483" cy="5486399"/>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05207" y="3170479"/>
            <a:ext cx="1296984" cy="95410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3.Tóm tắt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1716258" y="1446929"/>
            <a:ext cx="10297550" cy="440120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khí</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ngạt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thuế</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bừa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lý</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trương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tuần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chửi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bới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om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sòm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thước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roi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song,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thừng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thuế</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mõ</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tù</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ỏi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thét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đập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thảm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săn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thuộc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hạng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vạy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ngược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xuôi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suất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mượn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nhiếc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móc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dọa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46099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083211"/>
            <a:ext cx="11633982" cy="481262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19447" y="1303321"/>
            <a:ext cx="10645254" cy="5262979"/>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chạy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bậc</a:t>
            </a:r>
            <a:r>
              <a:rPr lang="en-US" sz="2800" i="1" dirty="0">
                <a:latin typeface="Times New Roman" panose="02020603050405020304" pitchFamily="18" charset="0"/>
                <a:ea typeface="Times New Roman" panose="02020603050405020304" pitchFamily="18" charset="0"/>
              </a:rPr>
              <a:t> thang,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mảnh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vườn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Thật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vậy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chỉ</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mỗi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lần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mảnh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vườn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lần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cất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phịch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ghế</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nhìn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trống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lòng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trống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Sáng</a:t>
            </a:r>
            <a:r>
              <a:rPr lang="en-US" sz="2800" i="1" dirty="0" smtClean="0">
                <a:latin typeface="Times New Roman" panose="02020603050405020304" pitchFamily="18" charset="0"/>
                <a:ea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rPr>
              <a:t>nay,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- 15 </a:t>
            </a:r>
            <a:r>
              <a:rPr lang="en-US" sz="2800" i="1" dirty="0" err="1">
                <a:latin typeface="Times New Roman" panose="02020603050405020304" pitchFamily="18" charset="0"/>
                <a:ea typeface="Times New Roman" panose="02020603050405020304" pitchFamily="18" charset="0"/>
              </a:rPr>
              <a:t>tuổi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lúc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ăn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sơ</a:t>
            </a:r>
            <a:r>
              <a:rPr lang="en-US" sz="2800" i="1" dirty="0">
                <a:latin typeface="Times New Roman" panose="02020603050405020304" pitchFamily="18" charset="0"/>
                <a:ea typeface="Times New Roman" panose="02020603050405020304" pitchFamily="18" charset="0"/>
              </a:rPr>
              <a:t> ý </a:t>
            </a:r>
            <a:r>
              <a:rPr lang="en-US" sz="2800" i="1" dirty="0" err="1">
                <a:latin typeface="Times New Roman" panose="02020603050405020304" pitchFamily="18" charset="0"/>
                <a:ea typeface="Times New Roman" panose="02020603050405020304" pitchFamily="18" charset="0"/>
              </a:rPr>
              <a:t>mở</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cửa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thế</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vù</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nghe</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vù</a:t>
            </a:r>
            <a:r>
              <a:rPr lang="en-US" sz="2800" i="1" dirty="0">
                <a:latin typeface="Times New Roman" panose="02020603050405020304" pitchFamily="18" charset="0"/>
                <a:ea typeface="Times New Roman" panose="02020603050405020304" pitchFamily="18" charset="0"/>
              </a:rPr>
              <a:t>" qua tai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chụp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chỉ</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giữ</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chiếc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dang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thẳng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bầu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mũi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tên</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Suốt</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đêm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thiếu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vắng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buồn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mảnh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vườn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nữa</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a:latin typeface="Times New Roman" panose="02020603050405020304" pitchFamily="18" charset="0"/>
                <a:ea typeface="Times New Roman" panose="02020603050405020304" pitchFamily="18" charset="0"/>
              </a:rPr>
              <a:t/>
            </a:r>
            <a:br>
              <a:rPr lang="en-US" sz="2800" i="1" dirty="0">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144483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86603" y="518615"/>
            <a:ext cx="11572462" cy="578665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37560" y="811103"/>
            <a:ext cx="10809027" cy="5693866"/>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rPr>
              <a:t>Suốt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đêm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thiếu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vắng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buồn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mảnh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vườn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nữa</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Nửa</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đêm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út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giật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đổ</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mưa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trăn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trở</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thầm</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rPr>
              <a:t>Ba </a:t>
            </a:r>
            <a:r>
              <a:rPr lang="en-US" sz="2800" i="1" dirty="0" err="1">
                <a:latin typeface="Times New Roman" panose="02020603050405020304" pitchFamily="18" charset="0"/>
                <a:ea typeface="Times New Roman" panose="02020603050405020304" pitchFamily="18" charset="0"/>
              </a:rPr>
              <a:t>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mưa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nữa</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phải</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phải</a:t>
            </a:r>
            <a:r>
              <a:rPr lang="en-US" sz="2800" i="1" dirty="0">
                <a:latin typeface="Times New Roman" panose="02020603050405020304" pitchFamily="18" charset="0"/>
                <a:ea typeface="Times New Roman" panose="02020603050405020304" pitchFamily="18" charset="0"/>
              </a:rPr>
              <a:t> lo. Con </a:t>
            </a:r>
            <a:r>
              <a:rPr lang="en-US" sz="2800" i="1" dirty="0" err="1">
                <a:latin typeface="Times New Roman" panose="02020603050405020304" pitchFamily="18" charset="0"/>
                <a:ea typeface="Times New Roman" panose="02020603050405020304" pitchFamily="18" charset="0"/>
              </a:rPr>
              <a:t>ngủ</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Buổi</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hôm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chạng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vạng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bỗng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cây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reo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cổ</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nhìn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chỉ</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nghe</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Nghe</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buồn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thảm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bỗng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những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đứa</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bỏ</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hoang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hận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trở</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dám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thập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thò</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cổng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200359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68489" y="1443841"/>
            <a:ext cx="11490575" cy="3970318"/>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hôm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sau</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lá</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Thằng</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cành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cây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ngoài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nhử</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Cả</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tìm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chỗ</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núp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hộp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tay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giữ</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cửa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chuyền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cứ</a:t>
            </a:r>
            <a:r>
              <a:rPr lang="en-US" sz="2800" i="1" dirty="0">
                <a:latin typeface="Times New Roman" panose="02020603050405020304" pitchFamily="18" charset="0"/>
                <a:ea typeface="Times New Roman" panose="02020603050405020304" pitchFamily="18" charset="0"/>
              </a:rPr>
              <a:t> rung </a:t>
            </a:r>
            <a:r>
              <a:rPr lang="en-US" sz="2800" i="1" dirty="0" err="1">
                <a:latin typeface="Times New Roman" panose="02020603050405020304" pitchFamily="18" charset="0"/>
                <a:ea typeface="Times New Roman" panose="02020603050405020304" pitchFamily="18" charset="0"/>
              </a:rPr>
              <a:t>rung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Trên</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lá</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vẫn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dứt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lá</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buông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thẳng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Cửa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sập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chỗ</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núp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reo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giành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bưng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236772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532263"/>
            <a:ext cx="11633982" cy="585488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72367" y="756904"/>
            <a:ext cx="11286698" cy="5262979"/>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chỗ</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quanh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nghe</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buổi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cơm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sổ</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quay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ít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thể</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bàn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mỗi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mỗi</a:t>
            </a:r>
            <a:r>
              <a:rPr lang="en-US" sz="2800" i="1" dirty="0">
                <a:latin typeface="Times New Roman" panose="02020603050405020304" pitchFamily="18" charset="0"/>
                <a:ea typeface="Times New Roman" panose="02020603050405020304" pitchFamily="18" charset="0"/>
              </a:rPr>
              <a:t> ý </a:t>
            </a:r>
            <a:r>
              <a:rPr lang="en-US" sz="2800" i="1" dirty="0" err="1">
                <a:latin typeface="Times New Roman" panose="02020603050405020304" pitchFamily="18" charset="0"/>
                <a:ea typeface="Times New Roman" panose="02020603050405020304" pitchFamily="18" charset="0"/>
              </a:rPr>
              <a:t>khác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nhau</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Nó</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quen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Đúng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Làm</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kiếm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được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ở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Không</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sâu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bọ</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chắc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vậy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đâu</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Cuối</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cùng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út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nhớ</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Cả</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rộ</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thành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nhận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xét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út</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Đúng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Đúng</a:t>
            </a:r>
            <a:r>
              <a:rPr lang="en-US" sz="2800" i="1" dirty="0" smtClean="0">
                <a:latin typeface="Times New Roman" panose="02020603050405020304" pitchFamily="18"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400894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2" y="225083"/>
            <a:ext cx="11746523" cy="645707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59614" y="492369"/>
            <a:ext cx="11511992" cy="6555641"/>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lọ</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Tàu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thức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ăn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cho</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lọ</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châu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chấu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lọ</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kia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lọ</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lọ</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Nuôi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bí</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quyết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nuôi</a:t>
            </a:r>
            <a:r>
              <a:rPr lang="en-US" sz="2800" i="1" dirty="0">
                <a:latin typeface="Times New Roman" panose="02020603050405020304" pitchFamily="18" charset="0"/>
                <a:ea typeface="Times New Roman" panose="02020603050405020304" pitchFamily="18" charset="0"/>
              </a:rPr>
              <a:t> do </a:t>
            </a:r>
            <a:r>
              <a:rPr lang="en-US" sz="2800" i="1" dirty="0" err="1">
                <a:latin typeface="Times New Roman" panose="02020603050405020304" pitchFamily="18" charset="0"/>
                <a:ea typeface="Times New Roman" panose="02020603050405020304" pitchFamily="18" charset="0"/>
              </a:rPr>
              <a:t>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bác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truyền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Có</a:t>
            </a:r>
            <a:r>
              <a:rPr lang="en-US" sz="2800" i="1" dirty="0" smtClean="0">
                <a:latin typeface="Times New Roman" panose="02020603050405020304" pitchFamily="18" charset="0"/>
                <a:ea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rPr>
              <a:t>ý </a:t>
            </a:r>
            <a:r>
              <a:rPr lang="en-US" sz="2800" i="1" dirty="0" err="1">
                <a:latin typeface="Times New Roman" panose="02020603050405020304" pitchFamily="18" charset="0"/>
                <a:ea typeface="Times New Roman" panose="02020603050405020304" pitchFamily="18" charset="0"/>
              </a:rPr>
              <a:t>tán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thêm</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ghiền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ta </a:t>
            </a:r>
            <a:r>
              <a:rPr lang="en-US" sz="2800" i="1" dirty="0" err="1">
                <a:latin typeface="Times New Roman" panose="02020603050405020304" pitchFamily="18" charset="0"/>
                <a:ea typeface="Times New Roman" panose="02020603050405020304" pitchFamily="18" charset="0"/>
              </a:rPr>
              <a:t>ghiền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rượu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ghiền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vậy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Riêng</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khác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tự</a:t>
            </a:r>
            <a:r>
              <a:rPr lang="en-US" sz="2800" i="1" dirty="0">
                <a:latin typeface="Times New Roman" panose="02020603050405020304" pitchFamily="18" charset="0"/>
                <a:ea typeface="Times New Roman" panose="02020603050405020304" pitchFamily="18" charset="0"/>
              </a:rPr>
              <a:t> do,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ta </a:t>
            </a:r>
            <a:r>
              <a:rPr lang="en-US" sz="2800" i="1" dirty="0" err="1">
                <a:latin typeface="Times New Roman" panose="02020603050405020304" pitchFamily="18" charset="0"/>
                <a:ea typeface="Times New Roman" panose="02020603050405020304" pitchFamily="18" charset="0"/>
              </a:rPr>
              <a:t>thường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ta </a:t>
            </a:r>
            <a:r>
              <a:rPr lang="en-US" sz="2800" i="1" dirty="0" err="1">
                <a:latin typeface="Times New Roman" panose="02020603050405020304" pitchFamily="18" charset="0"/>
                <a:ea typeface="Times New Roman" panose="02020603050405020304" pitchFamily="18" charset="0"/>
              </a:rPr>
              <a:t>thường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tự</a:t>
            </a:r>
            <a:r>
              <a:rPr lang="en-US" sz="2800" i="1" dirty="0">
                <a:latin typeface="Times New Roman" panose="02020603050405020304" pitchFamily="18" charset="0"/>
                <a:ea typeface="Times New Roman" panose="02020603050405020304" pitchFamily="18" charset="0"/>
              </a:rPr>
              <a:t> do,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tự</a:t>
            </a:r>
            <a:r>
              <a:rPr lang="en-US" sz="2800" i="1" dirty="0">
                <a:latin typeface="Times New Roman" panose="02020603050405020304" pitchFamily="18" charset="0"/>
                <a:ea typeface="Times New Roman" panose="02020603050405020304" pitchFamily="18" charset="0"/>
              </a:rPr>
              <a:t> do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nghĩa</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rPr>
              <a:t> dang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mênh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bầu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tự</a:t>
            </a:r>
            <a:r>
              <a:rPr lang="en-US" sz="2800" i="1" dirty="0">
                <a:latin typeface="Times New Roman" panose="02020603050405020304" pitchFamily="18" charset="0"/>
                <a:ea typeface="Times New Roman" panose="02020603050405020304" pitchFamily="18" charset="0"/>
              </a:rPr>
              <a:t> do </a:t>
            </a:r>
            <a:r>
              <a:rPr lang="en-US" sz="2800" i="1" dirty="0" err="1">
                <a:latin typeface="Times New Roman" panose="02020603050405020304" pitchFamily="18" charset="0"/>
                <a:ea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khép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trở</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nhỏ</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hẹp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lẽ</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giam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hãm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lâu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khiến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ngực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bị</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ngộp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thở</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mênh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đất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lẽ</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bỗng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cô</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bỗng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nhỏ</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giữa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bầu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Và</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trở</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351850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12542" y="492369"/>
            <a:ext cx="11746523" cy="600690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79827" y="1028343"/>
            <a:ext cx="11479237" cy="5693866"/>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lần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sơ</a:t>
            </a:r>
            <a:r>
              <a:rPr lang="en-US" sz="2800" i="1" dirty="0">
                <a:latin typeface="Times New Roman" panose="02020603050405020304" pitchFamily="18" charset="0"/>
                <a:ea typeface="Times New Roman" panose="02020603050405020304" pitchFamily="18" charset="0"/>
              </a:rPr>
              <a:t> ý.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vù</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lần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lo </a:t>
            </a:r>
            <a:r>
              <a:rPr lang="en-US" sz="2800" i="1" dirty="0" err="1">
                <a:latin typeface="Times New Roman" panose="02020603050405020304" pitchFamily="18" charset="0"/>
                <a:ea typeface="Times New Roman" panose="02020603050405020304" pitchFamily="18" charset="0"/>
              </a:rPr>
              <a:t>buồn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lần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trước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Bởi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đoán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thế</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quay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đúng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ngoài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phập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nữa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chắc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chốc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nữa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sẽ</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chui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Chỉ</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út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vẫn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háo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hức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tìm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chỗ</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núp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xem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trò</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hộp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lý</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thú</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Trên</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lá</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chuỗi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dài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báo</a:t>
            </a:r>
            <a:r>
              <a:rPr lang="en-US" sz="2800" i="1" dirty="0">
                <a:latin typeface="Times New Roman" panose="02020603050405020304" pitchFamily="18" charset="0"/>
                <a:ea typeface="Times New Roman" panose="02020603050405020304" pitchFamily="18" charset="0"/>
              </a:rPr>
              <a:t> tin,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Khi</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lưng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chừng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bỗng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một</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nghe</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thảnh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cũng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dịu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dàng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chắc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mái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20868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77422" y="545910"/>
            <a:ext cx="11681644" cy="574541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54842" y="1028343"/>
            <a:ext cx="11327642" cy="5262979"/>
          </a:xfrm>
          <a:prstGeom prst="rect">
            <a:avLst/>
          </a:prstGeom>
        </p:spPr>
        <p:txBody>
          <a:bodyPr wrap="square">
            <a:spAutoFit/>
          </a:bodyPr>
          <a:lstStyle/>
          <a:p>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cứu</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thẳng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xuống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vực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thẳm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chiếc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bỗng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ưỡn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ngược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xiên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thẳng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nền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xanh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thăm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thẳm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bầu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Thế</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trước</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sau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mũi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đen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đuổi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lượn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tàn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cây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lượn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đuổi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Rồi</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vụt</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chúng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cùng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vút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thẳng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Rồi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xòe</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nương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nhau</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lượn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rộn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quấn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quít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cười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khóc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trong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giọng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rít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nhân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thế</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kỷ</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tìm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gặp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xôn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xao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vừa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động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lượn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mỗi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lúc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rộng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hót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mỗi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lúc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mỗi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lúc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xa</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45602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51692" y="661182"/>
            <a:ext cx="11514406" cy="568334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ectangle 4"/>
          <p:cNvSpPr/>
          <p:nvPr/>
        </p:nvSpPr>
        <p:spPr>
          <a:xfrm>
            <a:off x="749104" y="917980"/>
            <a:ext cx="10719582" cy="5262979"/>
          </a:xfrm>
          <a:prstGeom prst="rect">
            <a:avLst/>
          </a:prstGeom>
        </p:spPr>
        <p:txBody>
          <a:bodyPr wrap="square">
            <a:spAutoFit/>
          </a:bodyPr>
          <a:lstStyle/>
          <a:p>
            <a:pPr indent="36195">
              <a:spcAft>
                <a:spcPts val="0"/>
              </a:spcAft>
            </a:pPr>
            <a:r>
              <a:rPr lang="en-US" sz="2800" i="1" dirty="0" err="1">
                <a:latin typeface="Times New Roman" panose="02020603050405020304" pitchFamily="18" charset="0"/>
                <a:ea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hôm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lớn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treo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ngoài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đợi</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Khướu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vòm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lá</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kiên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nhẫn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hôm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sau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lồng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ra.</a:t>
            </a:r>
            <a:r>
              <a:rPr lang="en-US" sz="2800" i="1" dirty="0">
                <a:latin typeface="Times New Roman" panose="02020603050405020304" pitchFamily="18" charset="0"/>
                <a:ea typeface="Times New Roman" panose="02020603050405020304" pitchFamily="18" charset="0"/>
              </a:rPr>
              <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Tôi</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bảo</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dẹp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nữa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đâu</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rPr>
              <a:t>Sao </a:t>
            </a:r>
            <a:r>
              <a:rPr lang="en-US" sz="2800" i="1" dirty="0" err="1">
                <a:latin typeface="Times New Roman" panose="02020603050405020304" pitchFamily="18" charset="0"/>
                <a:ea typeface="Times New Roman" panose="02020603050405020304" pitchFamily="18" charset="0"/>
              </a:rPr>
              <a:t>vậy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rPr>
              <a:t>Thằng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út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hỏi</a:t>
            </a:r>
            <a:r>
              <a:rPr lang="en-US" sz="2800" i="1" dirty="0">
                <a:latin typeface="Times New Roman" panose="02020603050405020304" pitchFamily="18" charset="0"/>
                <a:ea typeface="Times New Roman" panose="02020603050405020304" pitchFamily="18" charset="0"/>
              </a:rPr>
              <a:t>.</a:t>
            </a:r>
            <a:br>
              <a:rPr lang="en-US" sz="2800" i="1" dirty="0">
                <a:latin typeface="Times New Roman" panose="02020603050405020304" pitchFamily="18" charset="0"/>
                <a:ea typeface="Times New Roman" panose="02020603050405020304" pitchFamily="18" charset="0"/>
              </a:rPr>
            </a:br>
            <a:r>
              <a:rPr lang="en-US" sz="2800" i="1" dirty="0" err="1" smtClean="0">
                <a:latin typeface="Times New Roman" panose="02020603050405020304" pitchFamily="18" charset="0"/>
                <a:ea typeface="Times New Roman" panose="02020603050405020304" pitchFamily="18" charset="0"/>
              </a:rPr>
              <a:t>Thôi</a:t>
            </a:r>
            <a:r>
              <a:rPr lang="en-US" sz="2800" i="1" dirty="0" smtClean="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dẹp</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biết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rPr>
              <a:t>Tôi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nghĩ</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mà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Lần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này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yêu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đôi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yêu</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đưa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với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thênh</a:t>
            </a:r>
            <a:r>
              <a:rPr lang="en-US" sz="2800" i="1" dirty="0">
                <a:latin typeface="Times New Roman" panose="02020603050405020304" pitchFamily="18" charset="0"/>
                <a:ea typeface="Times New Roman" panose="02020603050405020304" pitchFamily="18" charset="0"/>
              </a:rPr>
              <a:t> thang </a:t>
            </a:r>
            <a:r>
              <a:rPr lang="en-US" sz="2800" i="1" dirty="0" err="1">
                <a:latin typeface="Times New Roman" panose="02020603050405020304" pitchFamily="18" charset="0"/>
                <a:ea typeface="Times New Roman" panose="02020603050405020304" pitchFamily="18" charset="0"/>
              </a:rPr>
              <a:t>của</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đất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là</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thì</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phải</a:t>
            </a:r>
            <a:r>
              <a:rPr lang="en-US" sz="2800" i="1" dirty="0">
                <a:latin typeface="Times New Roman" panose="02020603050405020304" pitchFamily="18" charset="0"/>
                <a:ea typeface="Times New Roman" panose="02020603050405020304" pitchFamily="18" charset="0"/>
              </a:rPr>
              <a:t> bay. </a:t>
            </a:r>
            <a:r>
              <a:rPr lang="en-US" sz="2800" i="1" dirty="0" err="1">
                <a:latin typeface="Times New Roman" panose="02020603050405020304" pitchFamily="18" charset="0"/>
                <a:ea typeface="Times New Roman" panose="02020603050405020304" pitchFamily="18" charset="0"/>
              </a:rPr>
              <a:t>Chim</a:t>
            </a:r>
            <a:r>
              <a:rPr lang="en-US" sz="2800" i="1" dirty="0">
                <a:latin typeface="Times New Roman" panose="02020603050405020304" pitchFamily="18" charset="0"/>
                <a:ea typeface="Times New Roman" panose="02020603050405020304" pitchFamily="18" charset="0"/>
              </a:rPr>
              <a:t> bay...</a:t>
            </a:r>
            <a:br>
              <a:rPr lang="en-US" sz="2800" i="1" dirty="0">
                <a:latin typeface="Times New Roman" panose="02020603050405020304" pitchFamily="18" charset="0"/>
                <a:ea typeface="Times New Roman" panose="02020603050405020304" pitchFamily="18" charset="0"/>
              </a:rPr>
            </a:br>
            <a:r>
              <a:rPr lang="en-US" sz="2800" i="1" dirty="0" smtClean="0">
                <a:latin typeface="Times New Roman" panose="02020603050405020304" pitchFamily="18" charset="0"/>
                <a:ea typeface="Times New Roman" panose="02020603050405020304" pitchFamily="18" charset="0"/>
              </a:rPr>
              <a:t>28-8-1988</a:t>
            </a:r>
            <a:endParaRPr lang="en-US" sz="2800" dirty="0">
              <a:latin typeface="Times New Roman" panose="02020603050405020304" pitchFamily="18" charset="0"/>
              <a:ea typeface="Times New Roman" panose="02020603050405020304" pitchFamily="18" charset="0"/>
            </a:endParaRPr>
          </a:p>
          <a:p>
            <a:pPr algn="just">
              <a:spcAft>
                <a:spcPts val="0"/>
              </a:spcAft>
            </a:pPr>
            <a:r>
              <a:rPr lang="en-US" sz="2800" i="1" dirty="0">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algn="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Nguyễn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Quang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357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798277" y="277836"/>
            <a:ext cx="4825218" cy="749106"/>
          </a:xfrm>
          <a:prstGeom prst="roundRect">
            <a:avLst>
              <a:gd name="adj" fmla="val 16667"/>
            </a:avLst>
          </a:prstGeom>
          <a:solidFill>
            <a:srgbClr val="FFFF00"/>
          </a:solidFill>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046969" y="402660"/>
            <a:ext cx="4266874"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Times New Roman" panose="02020603050405020304" pitchFamily="18" charset="0"/>
              </a:rPr>
              <a:t>PHIẾU HỌC TẬP Ở NHÀ</a:t>
            </a:r>
            <a:endParaRPr lang="en-US" sz="2800" dirty="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12040364"/>
              </p:ext>
            </p:extLst>
          </p:nvPr>
        </p:nvGraphicFramePr>
        <p:xfrm>
          <a:off x="309490" y="1232654"/>
          <a:ext cx="11451100" cy="5435649"/>
        </p:xfrm>
        <a:graphic>
          <a:graphicData uri="http://schemas.openxmlformats.org/drawingml/2006/table">
            <a:tbl>
              <a:tblPr firstRow="1" firstCol="1" bandRow="1"/>
              <a:tblGrid>
                <a:gridCol w="9129931">
                  <a:extLst>
                    <a:ext uri="{9D8B030D-6E8A-4147-A177-3AD203B41FA5}">
                      <a16:colId xmlns:a16="http://schemas.microsoft.com/office/drawing/2014/main" xmlns="" val="1824681837"/>
                    </a:ext>
                  </a:extLst>
                </a:gridCol>
                <a:gridCol w="2321169">
                  <a:extLst>
                    <a:ext uri="{9D8B030D-6E8A-4147-A177-3AD203B41FA5}">
                      <a16:colId xmlns:a16="http://schemas.microsoft.com/office/drawing/2014/main" xmlns="" val="3988346622"/>
                    </a:ext>
                  </a:extLst>
                </a:gridCol>
              </a:tblGrid>
              <a:tr h="535397">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ĐỌC HIỂU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xmlns="" val="317141963"/>
                  </a:ext>
                </a:extLst>
              </a:tr>
              <a:tr h="707863">
                <a:tc>
                  <a:txBody>
                    <a:bodyPr/>
                    <a:lstStyle/>
                    <a:p>
                      <a:pPr>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25389251"/>
                  </a:ext>
                </a:extLst>
              </a:tr>
              <a:tr h="1145728">
                <a:tc>
                  <a:txBody>
                    <a:bodyPr/>
                    <a:lstStyle/>
                    <a:p>
                      <a:pPr>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nhắc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75941808"/>
                  </a:ext>
                </a:extLst>
              </a:tr>
              <a:tr h="837817">
                <a:tc>
                  <a:txBody>
                    <a:bodyPr/>
                    <a:lstStyle/>
                    <a:p>
                      <a:pP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3. Nêu cách nhà văn thể hiện nhân vật?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55329758"/>
                  </a:ext>
                </a:extLst>
              </a:tr>
              <a:tr h="739022">
                <a:tc>
                  <a:txBody>
                    <a:bodyPr/>
                    <a:lstStyle/>
                    <a:p>
                      <a:pP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4. Bối cảnh của câu chuyện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16770279"/>
                  </a:ext>
                </a:extLst>
              </a:tr>
              <a:tr h="505554">
                <a:tc>
                  <a:txBody>
                    <a:bodyPr/>
                    <a:lstStyle/>
                    <a:p>
                      <a:pP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5. Ngôi kể và người kể chuyện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43154934"/>
                  </a:ext>
                </a:extLst>
              </a:tr>
              <a:tr h="964268">
                <a:tc>
                  <a:txBody>
                    <a:bodyPr/>
                    <a:lstStyle/>
                    <a:p>
                      <a:pPr>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6. Xác định đề tài, ý nghĩa câu chuyện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57935531"/>
                  </a:ext>
                </a:extLst>
              </a:tr>
            </a:tbl>
          </a:graphicData>
        </a:graphic>
      </p:graphicFrame>
    </p:spTree>
    <p:extLst>
      <p:ext uri="{BB962C8B-B14F-4D97-AF65-F5344CB8AC3E}">
        <p14:creationId xmlns:p14="http://schemas.microsoft.com/office/powerpoint/2010/main" val="2526997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54689" y="548640"/>
            <a:ext cx="1447502" cy="576775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716258" y="548640"/>
            <a:ext cx="10283483" cy="576775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1702191" y="801027"/>
            <a:ext cx="10283483" cy="526297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ốm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kẹp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đành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rứt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Tý</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lão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Quế</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Đoài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lão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keo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kiệt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tàn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lợi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khốn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Tý</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ổ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chó</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Cộng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suất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Ngờ</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lý</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suất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chồng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uất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ức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thảm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vú</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phủ</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ức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hiếp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tiền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Rectangle 7"/>
          <p:cNvSpPr/>
          <p:nvPr/>
        </p:nvSpPr>
        <p:spPr>
          <a:xfrm>
            <a:off x="405207" y="3170479"/>
            <a:ext cx="1296984" cy="95410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3.Tóm tắt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01980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93958" y="3530990"/>
            <a:ext cx="8538497" cy="2278967"/>
          </a:xfrm>
          <a:prstGeom prst="roundRect">
            <a:avLst>
              <a:gd name="adj" fmla="val 16667"/>
            </a:avLst>
          </a:prstGeom>
          <a:solidFill>
            <a:srgbClr val="92D05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0959" y="886265"/>
            <a:ext cx="2883000" cy="1924750"/>
          </a:xfrm>
          <a:prstGeom prst="roundRect">
            <a:avLst>
              <a:gd name="adj" fmla="val 16667"/>
            </a:avLst>
          </a:prstGeom>
          <a:solidFill>
            <a:schemeClr val="accent3">
              <a:lumMod val="40000"/>
              <a:lumOff val="6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93960" y="886265"/>
            <a:ext cx="8538495" cy="1924749"/>
          </a:xfrm>
          <a:prstGeom prst="roundRect">
            <a:avLst>
              <a:gd name="adj" fmla="val 16667"/>
            </a:avLst>
          </a:prstGeom>
          <a:solidFill>
            <a:schemeClr val="accent3">
              <a:lumMod val="40000"/>
              <a:lumOff val="6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6"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2960" y="3530991"/>
            <a:ext cx="2880998" cy="2278966"/>
          </a:xfrm>
          <a:prstGeom prst="roundRect">
            <a:avLst>
              <a:gd name="adj" fmla="val 16667"/>
            </a:avLst>
          </a:prstGeom>
          <a:solidFill>
            <a:srgbClr val="92D05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332033" y="1356997"/>
            <a:ext cx="2861928" cy="983283"/>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4. Ngôi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kể, người kể chuyện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3773028" y="1325900"/>
            <a:ext cx="7568419" cy="1014380"/>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Ngôi kể : 1</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Người kể: Ông giáo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Rectangle 8"/>
          <p:cNvSpPr/>
          <p:nvPr/>
        </p:nvSpPr>
        <p:spPr>
          <a:xfrm>
            <a:off x="310959" y="4393794"/>
            <a:ext cx="1409360" cy="553357"/>
          </a:xfrm>
          <a:prstGeom prst="rect">
            <a:avLst/>
          </a:prstGeom>
        </p:spPr>
        <p:txBody>
          <a:bodyPr wrap="non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5. Đề tài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Rectangle 9"/>
          <p:cNvSpPr/>
          <p:nvPr/>
        </p:nvSpPr>
        <p:spPr>
          <a:xfrm>
            <a:off x="3550833" y="4169432"/>
            <a:ext cx="7790614" cy="1014380"/>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Người nông dân bị áp bức đến bần cùng trước Cách mạng tháng Tám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495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arn(inVertical)">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 grpId="0" animBg="1"/>
      <p:bldP spid="5" grpId="0" animBg="1"/>
      <p:bldP spid="6" grpId="0" animBg="1"/>
      <p:bldP spid="4"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316541" y="1252026"/>
            <a:ext cx="9451083" cy="4600134"/>
          </a:xfrm>
          <a:prstGeom prst="roundRect">
            <a:avLst>
              <a:gd name="adj" fmla="val 16667"/>
            </a:avLst>
          </a:prstGeom>
          <a:solidFill>
            <a:schemeClr val="accent4">
              <a:lumMod val="60000"/>
              <a:lumOff val="4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39149" y="1252026"/>
            <a:ext cx="2077393" cy="4600134"/>
          </a:xfrm>
          <a:prstGeom prst="roundRect">
            <a:avLst>
              <a:gd name="adj" fmla="val 16667"/>
            </a:avLst>
          </a:prstGeom>
          <a:solidFill>
            <a:schemeClr val="accent4">
              <a:lumMod val="60000"/>
              <a:lumOff val="4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2433712" y="1760803"/>
            <a:ext cx="9333912" cy="3319498"/>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Phản ánh hiện thực người nông dân bị bần cùng trong xã hội nửa thực dân nửa phong kiến Việt Nam trước 1945. Phơi bày hiện thực xã hội đương thời bất công, tàn bạo . Nói lên tiếng nói nhân đạo của nhà văn đồng cảm xót thương cho nỗi khổ của người dân trong xã hội đương thời. Trân trọng, ngợi ca nét đẹp của họ. Tố cáo xã hội đương thời và  bọn tay sai, cường hào ác bá tàn nhẫn vô lương đẩy người dân  vào cảnh bần cùng.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493015" y="3220017"/>
            <a:ext cx="1569660"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6. Chủ đề</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928458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83259" y="656927"/>
            <a:ext cx="7904138" cy="591929"/>
          </a:xfrm>
          <a:prstGeom prst="roundRect">
            <a:avLst>
              <a:gd name="adj" fmla="val 16667"/>
            </a:avLst>
          </a:prstGeom>
          <a:solidFill>
            <a:srgbClr val="FFFF00"/>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83259" y="1758460"/>
            <a:ext cx="11537720" cy="454386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ectangle 4"/>
          <p:cNvSpPr/>
          <p:nvPr/>
        </p:nvSpPr>
        <p:spPr>
          <a:xfrm>
            <a:off x="283259" y="1906035"/>
            <a:ext cx="11456665" cy="4241546"/>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0000CC"/>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Bài 1:</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1" i="0" u="none" strike="noStrike" kern="1200" cap="none" spc="0" normalizeH="0" baseline="0" noProof="0" dirty="0">
                <a:ln>
                  <a:noFill/>
                </a:ln>
                <a:solidFill>
                  <a:srgbClr val="0000CC"/>
                </a:solidFill>
                <a:effectLst/>
                <a:uLnTx/>
                <a:uFillTx/>
                <a:latin typeface="Times New Roman" panose="02020603050405020304" pitchFamily="18" charset="0"/>
                <a:ea typeface="Calibri" panose="020F0502020204030204" pitchFamily="34" charset="0"/>
                <a:cs typeface="Times New Roman" panose="02020603050405020304" pitchFamily="18" charset="0"/>
              </a:rPr>
              <a:t> Đọc đoạn ngữ liệu sau:</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mâm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nguội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thủng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xóm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lão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giềng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423936" y="678841"/>
            <a:ext cx="7205049" cy="548099"/>
          </a:xfrm>
          <a:prstGeom prst="rect">
            <a:avLst/>
          </a:prstGeom>
        </p:spPr>
        <p:txBody>
          <a:bodyPr wrap="none">
            <a:spAutoFit/>
          </a:bodyPr>
          <a:lstStyle/>
          <a:p>
            <a:pPr marL="57150" marR="177165" algn="ctr">
              <a:lnSpc>
                <a:spcPct val="115000"/>
              </a:lnSpc>
              <a:spcAft>
                <a:spcPts val="0"/>
              </a:spcAft>
              <a:tabLst>
                <a:tab pos="57150" algn="l"/>
              </a:tabLst>
            </a:pPr>
            <a:r>
              <a:rPr lang="fr-FR" sz="2800" b="1" dirty="0">
                <a:solidFill>
                  <a:srgbClr val="FF0000"/>
                </a:solidFill>
                <a:latin typeface="Times New Roman" panose="02020603050405020304" pitchFamily="18" charset="0"/>
                <a:ea typeface="Times New Roman" panose="02020603050405020304" pitchFamily="18" charset="0"/>
              </a:rPr>
              <a:t>HOẠT ĐỘNG 2. THỰC HÀNH ĐỌC HIỂU</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7843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009934"/>
            <a:ext cx="11456665" cy="47221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09433" y="1470489"/>
            <a:ext cx="11354937" cy="3780522"/>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mỏi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ốm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nếu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húp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Nhịn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đèn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NXB GD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119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1750</TotalTime>
  <Words>4773</Words>
  <PresentationFormat>Custom</PresentationFormat>
  <Paragraphs>239</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2022-06-02T15:23:58Z</dcterms:created>
  <dcterms:modified xsi:type="dcterms:W3CDTF">2022-08-17T09:44:20Z</dcterms:modified>
</cp:coreProperties>
</file>