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1" r:id="rId2"/>
    <p:sldId id="273" r:id="rId3"/>
    <p:sldId id="267" r:id="rId4"/>
    <p:sldId id="270" r:id="rId5"/>
    <p:sldId id="348" r:id="rId6"/>
    <p:sldId id="310" r:id="rId7"/>
    <p:sldId id="311" r:id="rId8"/>
    <p:sldId id="313" r:id="rId9"/>
    <p:sldId id="350" r:id="rId10"/>
    <p:sldId id="314" r:id="rId11"/>
    <p:sldId id="315" r:id="rId12"/>
    <p:sldId id="316" r:id="rId13"/>
    <p:sldId id="320" r:id="rId14"/>
    <p:sldId id="352" r:id="rId15"/>
    <p:sldId id="340" r:id="rId16"/>
    <p:sldId id="346" r:id="rId17"/>
    <p:sldId id="262" r:id="rId18"/>
    <p:sldId id="305" r:id="rId19"/>
  </p:sldIdLst>
  <p:sldSz cx="18288000" cy="10287000"/>
  <p:notesSz cx="6858000" cy="9144000"/>
  <p:embeddedFontLst>
    <p:embeddedFont>
      <p:font typeface="Now" panose="020B0604020202020204" charset="0"/>
      <p:regular r:id="rId21"/>
    </p:embeddedFont>
    <p:embeddedFont>
      <p:font typeface="Calibri" panose="020F0502020204030204" pitchFamily="34" charset="0"/>
      <p:regular r:id="rId22"/>
      <p:bold r:id="rId23"/>
      <p:italic r:id="rId24"/>
      <p:boldItalic r:id="rId25"/>
    </p:embeddedFont>
    <p:embeddedFont>
      <p:font typeface="Arial Narrow" panose="020B0606020202030204" pitchFamily="34" charset="0"/>
      <p:regular r:id="rId26"/>
      <p:bold r:id="rId27"/>
      <p:italic r:id="rId28"/>
      <p:boldItalic r:id="rId29"/>
    </p:embeddedFont>
    <p:embeddedFont>
      <p:font typeface="SimSun" panose="02010600030101010101" pitchFamily="2" charset="-12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7EB988-DB1F-432A-9C30-F86406489E90}">
          <p14:sldIdLst>
            <p14:sldId id="271"/>
            <p14:sldId id="273"/>
            <p14:sldId id="267"/>
            <p14:sldId id="270"/>
            <p14:sldId id="348"/>
            <p14:sldId id="310"/>
            <p14:sldId id="311"/>
            <p14:sldId id="313"/>
            <p14:sldId id="350"/>
            <p14:sldId id="314"/>
            <p14:sldId id="315"/>
            <p14:sldId id="316"/>
            <p14:sldId id="320"/>
            <p14:sldId id="352"/>
            <p14:sldId id="340"/>
            <p14:sldId id="346"/>
            <p14:sldId id="262"/>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1"/>
    <a:srgbClr val="9EBC37"/>
    <a:srgbClr val="124B3D"/>
    <a:srgbClr val="FFFFFF"/>
    <a:srgbClr val="5F600E"/>
    <a:srgbClr val="FBE2AE"/>
    <a:srgbClr val="F0F4D4"/>
    <a:srgbClr val="F7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243" autoAdjust="0"/>
  </p:normalViewPr>
  <p:slideViewPr>
    <p:cSldViewPr>
      <p:cViewPr varScale="1">
        <p:scale>
          <a:sx n="57" d="100"/>
          <a:sy n="57" d="100"/>
        </p:scale>
        <p:origin x="28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1DFFF-4A11-4D44-BFAD-FC7ABC8B83B5}"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58681-ACF2-495C-A18F-B21A6D66740D}" type="slidenum">
              <a:rPr lang="en-US" smtClean="0"/>
              <a:t>‹#›</a:t>
            </a:fld>
            <a:endParaRPr lang="en-US"/>
          </a:p>
        </p:txBody>
      </p:sp>
    </p:spTree>
    <p:extLst>
      <p:ext uri="{BB962C8B-B14F-4D97-AF65-F5344CB8AC3E}">
        <p14:creationId xmlns:p14="http://schemas.microsoft.com/office/powerpoint/2010/main" val="1211339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8</a:t>
            </a:fld>
            <a:endParaRPr lang="en-US"/>
          </a:p>
        </p:txBody>
      </p:sp>
    </p:spTree>
    <p:extLst>
      <p:ext uri="{BB962C8B-B14F-4D97-AF65-F5344CB8AC3E}">
        <p14:creationId xmlns:p14="http://schemas.microsoft.com/office/powerpoint/2010/main" val="383652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10</a:t>
            </a:fld>
            <a:endParaRPr lang="en-US"/>
          </a:p>
        </p:txBody>
      </p:sp>
    </p:spTree>
    <p:extLst>
      <p:ext uri="{BB962C8B-B14F-4D97-AF65-F5344CB8AC3E}">
        <p14:creationId xmlns:p14="http://schemas.microsoft.com/office/powerpoint/2010/main" val="186765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11</a:t>
            </a:fld>
            <a:endParaRPr lang="en-US"/>
          </a:p>
        </p:txBody>
      </p:sp>
    </p:spTree>
    <p:extLst>
      <p:ext uri="{BB962C8B-B14F-4D97-AF65-F5344CB8AC3E}">
        <p14:creationId xmlns:p14="http://schemas.microsoft.com/office/powerpoint/2010/main" val="170040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12</a:t>
            </a:fld>
            <a:endParaRPr lang="en-US"/>
          </a:p>
        </p:txBody>
      </p:sp>
    </p:spTree>
    <p:extLst>
      <p:ext uri="{BB962C8B-B14F-4D97-AF65-F5344CB8AC3E}">
        <p14:creationId xmlns:p14="http://schemas.microsoft.com/office/powerpoint/2010/main" val="46280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13</a:t>
            </a:fld>
            <a:endParaRPr lang="en-US"/>
          </a:p>
        </p:txBody>
      </p:sp>
    </p:spTree>
    <p:extLst>
      <p:ext uri="{BB962C8B-B14F-4D97-AF65-F5344CB8AC3E}">
        <p14:creationId xmlns:p14="http://schemas.microsoft.com/office/powerpoint/2010/main" val="4248846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15</a:t>
            </a:fld>
            <a:endParaRPr lang="en-US"/>
          </a:p>
        </p:txBody>
      </p:sp>
    </p:spTree>
    <p:extLst>
      <p:ext uri="{BB962C8B-B14F-4D97-AF65-F5344CB8AC3E}">
        <p14:creationId xmlns:p14="http://schemas.microsoft.com/office/powerpoint/2010/main" val="295051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358681-ACF2-495C-A18F-B21A6D66740D}" type="slidenum">
              <a:rPr lang="en-US" smtClean="0"/>
              <a:t>16</a:t>
            </a:fld>
            <a:endParaRPr lang="en-US"/>
          </a:p>
        </p:txBody>
      </p:sp>
    </p:spTree>
    <p:extLst>
      <p:ext uri="{BB962C8B-B14F-4D97-AF65-F5344CB8AC3E}">
        <p14:creationId xmlns:p14="http://schemas.microsoft.com/office/powerpoint/2010/main" val="295601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pn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1.sv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oleObject" Target="../embeddings/oleObject1.bin"/><Relationship Id="rId3" Type="http://schemas.openxmlformats.org/officeDocument/2006/relationships/image" Target="../media/image8.png"/><Relationship Id="rId7" Type="http://schemas.openxmlformats.org/officeDocument/2006/relationships/image" Target="../media/image17.sv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1.vml"/><Relationship Id="rId11" Type="http://schemas.openxmlformats.org/officeDocument/2006/relationships/image" Target="../media/image21.svg"/><Relationship Id="rId5" Type="http://schemas.openxmlformats.org/officeDocument/2006/relationships/image" Target="../media/image9.png"/><Relationship Id="rId4" Type="http://schemas.openxmlformats.org/officeDocument/2006/relationships/image" Target="../media/image13.sv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vmlDrawing" Target="../drawings/vmlDrawing3.v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flipH="1">
            <a:off x="3340124" y="3584453"/>
            <a:ext cx="9831976" cy="5284687"/>
          </a:xfrm>
          <a:custGeom>
            <a:avLst/>
            <a:gdLst/>
            <a:ahLst/>
            <a:cxnLst/>
            <a:rect l="l" t="t" r="r" b="b"/>
            <a:pathLst>
              <a:path w="9831976" h="5284687">
                <a:moveTo>
                  <a:pt x="9831976" y="0"/>
                </a:moveTo>
                <a:lnTo>
                  <a:pt x="0" y="0"/>
                </a:lnTo>
                <a:lnTo>
                  <a:pt x="0" y="5284687"/>
                </a:lnTo>
                <a:lnTo>
                  <a:pt x="9831976" y="5284687"/>
                </a:lnTo>
                <a:lnTo>
                  <a:pt x="9831976"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897414" y="358445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0297162" y="3291371"/>
            <a:ext cx="9831976" cy="5284687"/>
          </a:xfrm>
          <a:custGeom>
            <a:avLst/>
            <a:gdLst/>
            <a:ahLst/>
            <a:cxnLst/>
            <a:rect l="l" t="t" r="r" b="b"/>
            <a:pathLst>
              <a:path w="9831976" h="5284687">
                <a:moveTo>
                  <a:pt x="9831975" y="0"/>
                </a:moveTo>
                <a:lnTo>
                  <a:pt x="0" y="0"/>
                </a:lnTo>
                <a:lnTo>
                  <a:pt x="0" y="5284687"/>
                </a:lnTo>
                <a:lnTo>
                  <a:pt x="9831975" y="5284687"/>
                </a:lnTo>
                <a:lnTo>
                  <a:pt x="983197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577201" y="5453320"/>
            <a:ext cx="20936029" cy="5416934"/>
            <a:chOff x="0" y="0"/>
            <a:chExt cx="5514016" cy="1426682"/>
          </a:xfrm>
        </p:grpSpPr>
        <p:sp>
          <p:nvSpPr>
            <p:cNvPr id="6" name="Freeform 6"/>
            <p:cNvSpPr/>
            <p:nvPr/>
          </p:nvSpPr>
          <p:spPr>
            <a:xfrm>
              <a:off x="0" y="0"/>
              <a:ext cx="5514016" cy="1426682"/>
            </a:xfrm>
            <a:custGeom>
              <a:avLst/>
              <a:gdLst/>
              <a:ahLst/>
              <a:cxnLst/>
              <a:rect l="l" t="t" r="r" b="b"/>
              <a:pathLst>
                <a:path w="5514016" h="1426682">
                  <a:moveTo>
                    <a:pt x="0" y="0"/>
                  </a:moveTo>
                  <a:lnTo>
                    <a:pt x="5514016" y="0"/>
                  </a:lnTo>
                  <a:lnTo>
                    <a:pt x="5514016" y="1426682"/>
                  </a:lnTo>
                  <a:lnTo>
                    <a:pt x="0" y="1426682"/>
                  </a:lnTo>
                  <a:close/>
                </a:path>
              </a:pathLst>
            </a:custGeom>
            <a:solidFill>
              <a:srgbClr val="F7F8FA"/>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317383" y="6575988"/>
            <a:ext cx="11315013" cy="3790530"/>
          </a:xfrm>
          <a:custGeom>
            <a:avLst/>
            <a:gdLst/>
            <a:ahLst/>
            <a:cxnLst/>
            <a:rect l="l" t="t" r="r" b="b"/>
            <a:pathLst>
              <a:path w="11315013" h="3790530">
                <a:moveTo>
                  <a:pt x="0" y="0"/>
                </a:moveTo>
                <a:lnTo>
                  <a:pt x="11315014" y="0"/>
                </a:lnTo>
                <a:lnTo>
                  <a:pt x="11315014" y="3790530"/>
                </a:lnTo>
                <a:lnTo>
                  <a:pt x="0" y="3790530"/>
                </a:lnTo>
                <a:lnTo>
                  <a:pt x="0" y="0"/>
                </a:lnTo>
                <a:close/>
              </a:path>
            </a:pathLst>
          </a:custGeom>
          <a:blipFill>
            <a:blip r:embed="rId4"/>
            <a:stretch>
              <a:fillRect/>
            </a:stretch>
          </a:blipFill>
        </p:spPr>
        <p:txBody>
          <a:bodyPr/>
          <a:lstStyle/>
          <a:p>
            <a:endParaRPr lang="en-US"/>
          </a:p>
        </p:txBody>
      </p:sp>
      <p:sp>
        <p:nvSpPr>
          <p:cNvPr id="9" name="Freeform 9"/>
          <p:cNvSpPr/>
          <p:nvPr/>
        </p:nvSpPr>
        <p:spPr>
          <a:xfrm flipH="1">
            <a:off x="9290369" y="6575988"/>
            <a:ext cx="11315013" cy="3790530"/>
          </a:xfrm>
          <a:custGeom>
            <a:avLst/>
            <a:gdLst/>
            <a:ahLst/>
            <a:cxnLst/>
            <a:rect l="l" t="t" r="r" b="b"/>
            <a:pathLst>
              <a:path w="11315013" h="3790530">
                <a:moveTo>
                  <a:pt x="11315014" y="0"/>
                </a:moveTo>
                <a:lnTo>
                  <a:pt x="0" y="0"/>
                </a:lnTo>
                <a:lnTo>
                  <a:pt x="0" y="3790530"/>
                </a:lnTo>
                <a:lnTo>
                  <a:pt x="11315014" y="3790530"/>
                </a:lnTo>
                <a:lnTo>
                  <a:pt x="11315014" y="0"/>
                </a:lnTo>
                <a:close/>
              </a:path>
            </a:pathLst>
          </a:custGeom>
          <a:blipFill>
            <a:blip r:embed="rId4"/>
            <a:stretch>
              <a:fillRect/>
            </a:stretch>
          </a:blipFill>
        </p:spPr>
        <p:txBody>
          <a:bodyPr/>
          <a:lstStyle/>
          <a:p>
            <a:endParaRPr lang="en-US"/>
          </a:p>
        </p:txBody>
      </p:sp>
      <p:sp>
        <p:nvSpPr>
          <p:cNvPr id="11" name="Freeform 11"/>
          <p:cNvSpPr/>
          <p:nvPr/>
        </p:nvSpPr>
        <p:spPr>
          <a:xfrm>
            <a:off x="5530496" y="7351506"/>
            <a:ext cx="912499" cy="1364485"/>
          </a:xfrm>
          <a:custGeom>
            <a:avLst/>
            <a:gdLst/>
            <a:ahLst/>
            <a:cxnLst/>
            <a:rect l="l" t="t" r="r" b="b"/>
            <a:pathLst>
              <a:path w="912499" h="1364485">
                <a:moveTo>
                  <a:pt x="0" y="0"/>
                </a:moveTo>
                <a:lnTo>
                  <a:pt x="912500" y="0"/>
                </a:lnTo>
                <a:lnTo>
                  <a:pt x="912500" y="1364485"/>
                </a:lnTo>
                <a:lnTo>
                  <a:pt x="0" y="1364485"/>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2018574" y="5586108"/>
            <a:ext cx="3661527" cy="1843392"/>
          </a:xfrm>
          <a:custGeom>
            <a:avLst/>
            <a:gdLst/>
            <a:ahLst/>
            <a:cxnLst/>
            <a:rect l="l" t="t" r="r" b="b"/>
            <a:pathLst>
              <a:path w="4723087" h="1979760">
                <a:moveTo>
                  <a:pt x="0" y="0"/>
                </a:moveTo>
                <a:lnTo>
                  <a:pt x="4723087" y="0"/>
                </a:lnTo>
                <a:lnTo>
                  <a:pt x="4723087" y="1979760"/>
                </a:lnTo>
                <a:lnTo>
                  <a:pt x="0" y="19797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flipH="1">
            <a:off x="-5234801" y="3201318"/>
            <a:ext cx="7315200" cy="2715768"/>
          </a:xfrm>
          <a:custGeom>
            <a:avLst/>
            <a:gdLst/>
            <a:ahLst/>
            <a:cxnLst/>
            <a:rect l="l" t="t" r="r" b="b"/>
            <a:pathLst>
              <a:path w="7315200" h="2715768">
                <a:moveTo>
                  <a:pt x="7315200" y="0"/>
                </a:moveTo>
                <a:lnTo>
                  <a:pt x="0" y="0"/>
                </a:lnTo>
                <a:lnTo>
                  <a:pt x="0" y="2715768"/>
                </a:lnTo>
                <a:lnTo>
                  <a:pt x="7315200" y="2715768"/>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1670006" y="348426"/>
            <a:ext cx="15240726" cy="3118674"/>
          </a:xfrm>
          <a:prstGeom prst="rect">
            <a:avLst/>
          </a:prstGeom>
        </p:spPr>
        <p:txBody>
          <a:bodyPr wrap="square" lIns="0" tIns="0" rIns="0" bIns="0" rtlCol="0" anchor="t">
            <a:spAutoFit/>
          </a:bodyPr>
          <a:lstStyle/>
          <a:p>
            <a:pPr algn="ctr">
              <a:lnSpc>
                <a:spcPct val="150000"/>
              </a:lnSpc>
              <a:spcBef>
                <a:spcPct val="0"/>
              </a:spcBef>
            </a:pPr>
            <a:r>
              <a:rPr lang="en-US" sz="7200" b="1" dirty="0">
                <a:solidFill>
                  <a:srgbClr val="FFFFFF"/>
                </a:solidFill>
                <a:latin typeface="Arial" panose="020B0604020202020204" pitchFamily="34" charset="0"/>
                <a:cs typeface="Arial" panose="020B0604020202020204" pitchFamily="34" charset="0"/>
              </a:rPr>
              <a:t>CHÀO MỪNG CÁC EM ĐẾN VỚI BÀI HỌC MỚI!</a:t>
            </a:r>
          </a:p>
        </p:txBody>
      </p:sp>
      <p:grpSp>
        <p:nvGrpSpPr>
          <p:cNvPr id="16" name="Group 16"/>
          <p:cNvGrpSpPr/>
          <p:nvPr/>
        </p:nvGrpSpPr>
        <p:grpSpPr>
          <a:xfrm>
            <a:off x="14632653" y="5173071"/>
            <a:ext cx="3086100" cy="744015"/>
            <a:chOff x="0" y="0"/>
            <a:chExt cx="812800" cy="195955"/>
          </a:xfrm>
        </p:grpSpPr>
        <p:sp>
          <p:nvSpPr>
            <p:cNvPr id="17" name="Freeform 17"/>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5F600E"/>
            </a:solidFill>
          </p:spPr>
          <p:txBody>
            <a:bodyPr/>
            <a:lstStyle/>
            <a:p>
              <a:endParaRPr lang="en-US"/>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5059952" y="5153591"/>
            <a:ext cx="2231501" cy="643574"/>
          </a:xfrm>
          <a:prstGeom prst="rect">
            <a:avLst/>
          </a:prstGeom>
        </p:spPr>
        <p:txBody>
          <a:bodyPr lIns="0" tIns="0" rIns="0" bIns="0" rtlCol="0" anchor="t">
            <a:spAutoFit/>
          </a:bodyPr>
          <a:lstStyle/>
          <a:p>
            <a:pPr algn="ctr">
              <a:lnSpc>
                <a:spcPts val="5452"/>
              </a:lnSpc>
            </a:pPr>
            <a:r>
              <a:rPr lang="en-US" sz="3029" spc="1190">
                <a:solidFill>
                  <a:schemeClr val="bg1"/>
                </a:solidFill>
                <a:latin typeface="Now"/>
              </a:rPr>
              <a:t>NEXT</a:t>
            </a:r>
          </a:p>
        </p:txBody>
      </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283" y="3928175"/>
            <a:ext cx="7736126" cy="5793570"/>
          </a:xfrm>
          <a:prstGeom prst="rect">
            <a:avLst/>
          </a:prstGeom>
        </p:spPr>
      </p:pic>
    </p:spTree>
    <p:extLst>
      <p:ext uri="{BB962C8B-B14F-4D97-AF65-F5344CB8AC3E}">
        <p14:creationId xmlns:p14="http://schemas.microsoft.com/office/powerpoint/2010/main" val="17366460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xmlns="" id="{972F6D07-E099-909C-DC80-97300011B43D}"/>
              </a:ext>
            </a:extLst>
          </p:cNvPr>
          <p:cNvGrpSpPr/>
          <p:nvPr/>
        </p:nvGrpSpPr>
        <p:grpSpPr>
          <a:xfrm>
            <a:off x="9829799" y="1883183"/>
            <a:ext cx="8066915" cy="4022318"/>
            <a:chOff x="5201210" y="2018826"/>
            <a:chExt cx="12477961" cy="3772374"/>
          </a:xfrm>
        </p:grpSpPr>
        <p:sp>
          <p:nvSpPr>
            <p:cNvPr id="6" name="Rectangle: Diagonal Corners Rounded 5">
              <a:extLst>
                <a:ext uri="{FF2B5EF4-FFF2-40B4-BE49-F238E27FC236}">
                  <a16:creationId xmlns:a16="http://schemas.microsoft.com/office/drawing/2014/main" xmlns="" id="{53BE5255-13C8-5E42-28C7-54844BCEDAC1}"/>
                </a:ext>
              </a:extLst>
            </p:cNvPr>
            <p:cNvSpPr/>
            <p:nvPr/>
          </p:nvSpPr>
          <p:spPr>
            <a:xfrm>
              <a:off x="5201210" y="2286000"/>
              <a:ext cx="12477961" cy="3505200"/>
            </a:xfrm>
            <a:prstGeom prst="round2DiagRect">
              <a:avLst>
                <a:gd name="adj1" fmla="val 15519"/>
                <a:gd name="adj2" fmla="val 0"/>
              </a:avLst>
            </a:prstGeom>
            <a:solidFill>
              <a:srgbClr val="F0F4D4"/>
            </a:solidFill>
            <a:ln>
              <a:solidFill>
                <a:srgbClr val="9EBC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28BC6C3B-979A-88DB-E2C6-76B523CE3C87}"/>
                </a:ext>
              </a:extLst>
            </p:cNvPr>
            <p:cNvSpPr txBox="1"/>
            <p:nvPr/>
          </p:nvSpPr>
          <p:spPr>
            <a:xfrm>
              <a:off x="5359159" y="2018826"/>
              <a:ext cx="12090642" cy="2684459"/>
            </a:xfrm>
            <a:prstGeom prst="rect">
              <a:avLst/>
            </a:prstGeom>
            <a:noFill/>
          </p:spPr>
          <p:txBody>
            <a:bodyPr wrap="square">
              <a:spAutoFit/>
            </a:bodyPr>
            <a:lstStyle/>
            <a:p>
              <a:endParaRPr lang="vi-VN" sz="3600" dirty="0" smtClean="0"/>
            </a:p>
            <a:p>
              <a:r>
                <a:rPr lang="en-US" sz="3600" dirty="0" smtClean="0"/>
                <a:t>+</a:t>
              </a:r>
              <a:r>
                <a:rPr lang="vi-VN" sz="3600" dirty="0" smtClean="0"/>
                <a:t> </a:t>
              </a:r>
              <a:r>
                <a:rPr lang="en-US" sz="3600" dirty="0" smtClean="0"/>
                <a:t>Do </a:t>
              </a:r>
              <a:r>
                <a:rPr lang="en-US" sz="3600" dirty="0"/>
                <a:t>chi </a:t>
              </a:r>
              <a:r>
                <a:rPr lang="en-US" sz="3600" dirty="0" err="1"/>
                <a:t>phí</a:t>
              </a:r>
              <a:r>
                <a:rPr lang="en-US" sz="3600" dirty="0"/>
                <a:t> </a:t>
              </a:r>
              <a:r>
                <a:rPr lang="en-US" sz="3600" dirty="0" err="1"/>
                <a:t>năng</a:t>
              </a:r>
              <a:r>
                <a:rPr lang="en-US" sz="3600" dirty="0"/>
                <a:t> </a:t>
              </a:r>
              <a:r>
                <a:rPr lang="en-US" sz="3600" dirty="0" err="1"/>
                <a:t>lượng</a:t>
              </a:r>
              <a:r>
                <a:rPr lang="en-US" sz="3600" dirty="0"/>
                <a:t> </a:t>
              </a:r>
              <a:r>
                <a:rPr lang="en-US" sz="3600" dirty="0" err="1"/>
                <a:t>để</a:t>
              </a:r>
              <a:r>
                <a:rPr lang="en-US" sz="3600" dirty="0"/>
                <a:t> </a:t>
              </a:r>
              <a:r>
                <a:rPr lang="en-US" sz="3600" dirty="0" err="1"/>
                <a:t>vận</a:t>
              </a:r>
              <a:r>
                <a:rPr lang="en-US" sz="3600" dirty="0"/>
                <a:t> </a:t>
              </a:r>
              <a:r>
                <a:rPr lang="en-US" sz="3600" dirty="0" err="1"/>
                <a:t>hành</a:t>
              </a:r>
              <a:r>
                <a:rPr lang="en-US" sz="3600" dirty="0"/>
                <a:t> </a:t>
              </a:r>
              <a:r>
                <a:rPr lang="en-US" sz="3600" dirty="0" err="1"/>
                <a:t>cao</a:t>
              </a:r>
              <a:r>
                <a:rPr lang="en-US" sz="3600" dirty="0"/>
                <a:t>, </a:t>
              </a:r>
              <a:r>
                <a:rPr lang="en-US" sz="3600" dirty="0" err="1"/>
                <a:t>nên</a:t>
              </a:r>
              <a:r>
                <a:rPr lang="en-US" sz="3600" dirty="0"/>
                <a:t> </a:t>
              </a:r>
              <a:r>
                <a:rPr lang="en-US" sz="3600" dirty="0" err="1"/>
                <a:t>nuôi</a:t>
              </a:r>
              <a:r>
                <a:rPr lang="en-US" sz="3600" dirty="0"/>
                <a:t> </a:t>
              </a:r>
              <a:r>
                <a:rPr lang="en-US" sz="3600" dirty="0" err="1"/>
                <a:t>tuần</a:t>
              </a:r>
              <a:r>
                <a:rPr lang="en-US" sz="3600" dirty="0"/>
                <a:t> </a:t>
              </a:r>
              <a:r>
                <a:rPr lang="en-US" sz="3600" dirty="0" err="1"/>
                <a:t>hoàn</a:t>
              </a:r>
              <a:r>
                <a:rPr lang="en-US" sz="3600" dirty="0"/>
                <a:t> </a:t>
              </a:r>
              <a:r>
                <a:rPr lang="en-US" sz="3600" dirty="0" err="1"/>
                <a:t>được</a:t>
              </a:r>
              <a:r>
                <a:rPr lang="en-US" sz="3600" dirty="0"/>
                <a:t> </a:t>
              </a:r>
              <a:r>
                <a:rPr lang="en-US" sz="3600" dirty="0" err="1"/>
                <a:t>sử</a:t>
              </a:r>
              <a:r>
                <a:rPr lang="en-US" sz="3600" dirty="0"/>
                <a:t> </a:t>
              </a:r>
              <a:r>
                <a:rPr lang="en-US" sz="3600" dirty="0" err="1"/>
                <a:t>dụng</a:t>
              </a:r>
              <a:r>
                <a:rPr lang="en-US" sz="3600" dirty="0"/>
                <a:t> </a:t>
              </a:r>
              <a:r>
                <a:rPr lang="en-US" sz="3600" dirty="0" err="1"/>
                <a:t>trong</a:t>
              </a:r>
              <a:r>
                <a:rPr lang="en-US" sz="3600" dirty="0"/>
                <a:t> </a:t>
              </a:r>
              <a:r>
                <a:rPr lang="en-US" sz="3600" dirty="0" err="1"/>
                <a:t>các</a:t>
              </a:r>
              <a:r>
                <a:rPr lang="en-US" sz="3600" dirty="0"/>
                <a:t> </a:t>
              </a:r>
              <a:r>
                <a:rPr lang="en-US" sz="3600" dirty="0" err="1"/>
                <a:t>trại</a:t>
              </a:r>
              <a:r>
                <a:rPr lang="en-US" sz="3600" dirty="0"/>
                <a:t> </a:t>
              </a:r>
              <a:r>
                <a:rPr lang="en-US" sz="3600" dirty="0" err="1"/>
                <a:t>sản</a:t>
              </a:r>
              <a:r>
                <a:rPr lang="en-US" sz="3600" dirty="0"/>
                <a:t> </a:t>
              </a:r>
              <a:r>
                <a:rPr lang="en-US" sz="3600" dirty="0" err="1"/>
                <a:t>xuất</a:t>
              </a:r>
              <a:r>
                <a:rPr lang="en-US" sz="3600" dirty="0"/>
                <a:t> </a:t>
              </a:r>
              <a:r>
                <a:rPr lang="en-US" sz="3600" dirty="0" err="1"/>
                <a:t>giống</a:t>
              </a:r>
              <a:r>
                <a:rPr lang="en-US" sz="3600" dirty="0"/>
                <a:t> </a:t>
              </a:r>
              <a:r>
                <a:rPr lang="en-US" sz="3600" dirty="0" err="1"/>
                <a:t>cá</a:t>
              </a:r>
              <a:r>
                <a:rPr lang="en-US" sz="3600" dirty="0"/>
                <a:t> </a:t>
              </a:r>
              <a:r>
                <a:rPr lang="en-US" sz="3600" dirty="0" err="1"/>
                <a:t>biển</a:t>
              </a:r>
              <a:r>
                <a:rPr lang="en-US" sz="3600" dirty="0"/>
                <a:t>, </a:t>
              </a:r>
              <a:r>
                <a:rPr lang="en-US" sz="3600" dirty="0" err="1"/>
                <a:t>tôm</a:t>
              </a:r>
              <a:r>
                <a:rPr lang="en-US" sz="3600" dirty="0"/>
                <a:t> </a:t>
              </a:r>
              <a:r>
                <a:rPr lang="en-US" sz="3600" dirty="0" err="1"/>
                <a:t>giống</a:t>
              </a:r>
              <a:r>
                <a:rPr lang="en-US" sz="3600" dirty="0"/>
                <a:t> </a:t>
              </a:r>
              <a:r>
                <a:rPr lang="en-US" sz="3600" dirty="0" err="1"/>
                <a:t>và</a:t>
              </a:r>
              <a:r>
                <a:rPr lang="en-US" sz="3600" dirty="0"/>
                <a:t> </a:t>
              </a:r>
              <a:r>
                <a:rPr lang="en-US" sz="3600" dirty="0" err="1"/>
                <a:t>nuôi</a:t>
              </a:r>
              <a:r>
                <a:rPr lang="en-US" sz="3600" dirty="0"/>
                <a:t> </a:t>
              </a:r>
              <a:r>
                <a:rPr lang="en-US" sz="3600" dirty="0" err="1"/>
                <a:t>cá</a:t>
              </a:r>
              <a:r>
                <a:rPr lang="en-US" sz="3600" dirty="0"/>
                <a:t> </a:t>
              </a:r>
              <a:r>
                <a:rPr lang="en-US" sz="3600" dirty="0" err="1"/>
                <a:t>cảnh</a:t>
              </a:r>
              <a:r>
                <a:rPr lang="en-US" sz="3600" dirty="0"/>
                <a:t>.</a:t>
              </a:r>
            </a:p>
          </p:txBody>
        </p:sp>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502208"/>
            <a:ext cx="8991600" cy="7908492"/>
          </a:xfrm>
          <a:prstGeom prst="rect">
            <a:avLst/>
          </a:prstGeom>
        </p:spPr>
      </p:pic>
      <p:sp>
        <p:nvSpPr>
          <p:cNvPr id="12" name="TextBox 11"/>
          <p:cNvSpPr txBox="1"/>
          <p:nvPr/>
        </p:nvSpPr>
        <p:spPr>
          <a:xfrm>
            <a:off x="685800" y="301879"/>
            <a:ext cx="13618912" cy="1200329"/>
          </a:xfrm>
          <a:prstGeom prst="rect">
            <a:avLst/>
          </a:prstGeom>
          <a:noFill/>
        </p:spPr>
        <p:txBody>
          <a:bodyPr wrap="square" rtlCol="0">
            <a:spAutoFit/>
          </a:bodyPr>
          <a:lstStyle/>
          <a:p>
            <a:r>
              <a:rPr lang="en-US" sz="3600" b="1" dirty="0"/>
              <a:t>1.4. </a:t>
            </a:r>
            <a:r>
              <a:rPr lang="en-US" sz="3600" b="1" dirty="0" err="1"/>
              <a:t>Ứng</a:t>
            </a:r>
            <a:r>
              <a:rPr lang="en-US" sz="3600" b="1" dirty="0"/>
              <a:t> </a:t>
            </a:r>
            <a:r>
              <a:rPr lang="en-US" sz="3600" b="1" dirty="0" err="1"/>
              <a:t>dụng</a:t>
            </a:r>
            <a:r>
              <a:rPr lang="en-US" sz="3600" b="1" dirty="0"/>
              <a:t> </a:t>
            </a:r>
            <a:r>
              <a:rPr lang="en-US" sz="3600" b="1" dirty="0" err="1"/>
              <a:t>công</a:t>
            </a:r>
            <a:r>
              <a:rPr lang="en-US" sz="3600" b="1" dirty="0"/>
              <a:t> </a:t>
            </a:r>
            <a:r>
              <a:rPr lang="en-US" sz="3600" b="1" dirty="0" err="1"/>
              <a:t>nghệ</a:t>
            </a:r>
            <a:r>
              <a:rPr lang="en-US" sz="3600" b="1" dirty="0"/>
              <a:t> </a:t>
            </a:r>
            <a:r>
              <a:rPr lang="en-US" sz="3600" b="1" dirty="0" err="1"/>
              <a:t>nuôi</a:t>
            </a:r>
            <a:r>
              <a:rPr lang="en-US" sz="3600" b="1" dirty="0"/>
              <a:t> </a:t>
            </a:r>
            <a:r>
              <a:rPr lang="en-US" sz="3600" b="1" dirty="0" err="1"/>
              <a:t>thuỷ</a:t>
            </a:r>
            <a:r>
              <a:rPr lang="en-US" sz="3600" b="1" dirty="0"/>
              <a:t> </a:t>
            </a:r>
            <a:r>
              <a:rPr lang="en-US" sz="3600" b="1" dirty="0" err="1"/>
              <a:t>sản</a:t>
            </a:r>
            <a:r>
              <a:rPr lang="en-US" sz="3600" b="1" dirty="0"/>
              <a:t> </a:t>
            </a:r>
            <a:r>
              <a:rPr lang="en-US" sz="3600" b="1" dirty="0" err="1"/>
              <a:t>tuần</a:t>
            </a:r>
            <a:r>
              <a:rPr lang="en-US" sz="3600" b="1" dirty="0"/>
              <a:t> </a:t>
            </a:r>
            <a:r>
              <a:rPr lang="en-US" sz="3600" b="1" dirty="0" err="1"/>
              <a:t>hoàn</a:t>
            </a:r>
            <a:r>
              <a:rPr lang="en-US" sz="3600" b="1" dirty="0"/>
              <a:t> ở </a:t>
            </a:r>
            <a:r>
              <a:rPr lang="en-US" sz="3600" b="1" dirty="0" err="1"/>
              <a:t>Việt</a:t>
            </a:r>
            <a:r>
              <a:rPr lang="en-US" sz="3600" b="1" dirty="0"/>
              <a:t> Nam</a:t>
            </a:r>
            <a:endParaRPr lang="en-US" sz="3600" dirty="0"/>
          </a:p>
          <a:p>
            <a:endParaRPr lang="en-US" sz="3600" dirty="0"/>
          </a:p>
        </p:txBody>
      </p:sp>
    </p:spTree>
    <p:extLst>
      <p:ext uri="{BB962C8B-B14F-4D97-AF65-F5344CB8AC3E}">
        <p14:creationId xmlns:p14="http://schemas.microsoft.com/office/powerpoint/2010/main" val="236306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522122E-2E28-09FB-09AA-9167DA1DBC6D}"/>
              </a:ext>
            </a:extLst>
          </p:cNvPr>
          <p:cNvSpPr/>
          <p:nvPr/>
        </p:nvSpPr>
        <p:spPr>
          <a:xfrm>
            <a:off x="304800" y="495305"/>
            <a:ext cx="7620000" cy="1066790"/>
          </a:xfrm>
          <a:prstGeom prst="rect">
            <a:avLst/>
          </a:prstGeom>
          <a:solidFill>
            <a:srgbClr val="F0F4D4"/>
          </a:solidFill>
          <a:ln w="38100">
            <a:solidFill>
              <a:srgbClr val="5F60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2. CÔNG NGHỆ BIOFLOC (BFT)</a:t>
            </a:r>
            <a:endParaRPr lang="en-US" sz="4000" dirty="0">
              <a:solidFill>
                <a:schemeClr val="tx1"/>
              </a:solidFill>
            </a:endParaRPr>
          </a:p>
        </p:txBody>
      </p:sp>
      <p:sp>
        <p:nvSpPr>
          <p:cNvPr id="17" name="TextBox 16">
            <a:extLst>
              <a:ext uri="{FF2B5EF4-FFF2-40B4-BE49-F238E27FC236}">
                <a16:creationId xmlns:a16="http://schemas.microsoft.com/office/drawing/2014/main" xmlns="" id="{6D532661-D17D-1765-F398-90C30932A5EC}"/>
              </a:ext>
            </a:extLst>
          </p:cNvPr>
          <p:cNvSpPr txBox="1"/>
          <p:nvPr/>
        </p:nvSpPr>
        <p:spPr>
          <a:xfrm>
            <a:off x="290945" y="3543300"/>
            <a:ext cx="8534400" cy="5447645"/>
          </a:xfrm>
          <a:prstGeom prst="rect">
            <a:avLst/>
          </a:prstGeom>
          <a:noFill/>
        </p:spPr>
        <p:txBody>
          <a:bodyPr wrap="square" rtlCol="0">
            <a:spAutoFit/>
          </a:bodyPr>
          <a:lstStyle/>
          <a:p>
            <a:pPr algn="just">
              <a:lnSpc>
                <a:spcPct val="150000"/>
              </a:lnSpc>
            </a:pPr>
            <a:r>
              <a:rPr lang="en-US" sz="3800" i="1" dirty="0" err="1">
                <a:solidFill>
                  <a:srgbClr val="C00000"/>
                </a:solidFill>
                <a:latin typeface="Arial" panose="020B0604020202020204" pitchFamily="34" charset="0"/>
                <a:cs typeface="Arial" panose="020B0604020202020204" pitchFamily="34" charset="0"/>
              </a:rPr>
              <a:t>Thảo</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luận</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nhóm</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Đọc</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thông</a:t>
            </a:r>
            <a:r>
              <a:rPr lang="en-US" sz="3800" i="1" dirty="0">
                <a:solidFill>
                  <a:srgbClr val="C00000"/>
                </a:solidFill>
                <a:latin typeface="Arial" panose="020B0604020202020204" pitchFamily="34" charset="0"/>
                <a:cs typeface="Arial" panose="020B0604020202020204" pitchFamily="34" charset="0"/>
              </a:rPr>
              <a:t> tin </a:t>
            </a:r>
            <a:r>
              <a:rPr lang="en-US" sz="3800" i="1" dirty="0" err="1">
                <a:solidFill>
                  <a:srgbClr val="C00000"/>
                </a:solidFill>
                <a:latin typeface="Arial" panose="020B0604020202020204" pitchFamily="34" charset="0"/>
                <a:cs typeface="Arial" panose="020B0604020202020204" pitchFamily="34" charset="0"/>
              </a:rPr>
              <a:t>trong</a:t>
            </a:r>
            <a:r>
              <a:rPr lang="en-US" sz="3800" i="1" dirty="0">
                <a:solidFill>
                  <a:srgbClr val="C00000"/>
                </a:solidFill>
                <a:latin typeface="Arial" panose="020B0604020202020204" pitchFamily="34" charset="0"/>
                <a:cs typeface="Arial" panose="020B0604020202020204" pitchFamily="34" charset="0"/>
              </a:rPr>
              <a:t> SGK </a:t>
            </a:r>
            <a:r>
              <a:rPr lang="en-US" sz="3800" i="1" dirty="0" err="1">
                <a:solidFill>
                  <a:srgbClr val="C00000"/>
                </a:solidFill>
                <a:latin typeface="Arial" panose="020B0604020202020204" pitchFamily="34" charset="0"/>
                <a:cs typeface="Arial" panose="020B0604020202020204" pitchFamily="34" charset="0"/>
              </a:rPr>
              <a:t>và</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trả</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lời</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câu</a:t>
            </a:r>
            <a:r>
              <a:rPr lang="en-US" sz="3800" i="1" dirty="0">
                <a:solidFill>
                  <a:srgbClr val="C00000"/>
                </a:solidFill>
                <a:latin typeface="Arial" panose="020B0604020202020204" pitchFamily="34" charset="0"/>
                <a:cs typeface="Arial" panose="020B0604020202020204" pitchFamily="34" charset="0"/>
              </a:rPr>
              <a:t> </a:t>
            </a:r>
            <a:r>
              <a:rPr lang="en-US" sz="3800" i="1" dirty="0" err="1">
                <a:solidFill>
                  <a:srgbClr val="C00000"/>
                </a:solidFill>
                <a:latin typeface="Arial" panose="020B0604020202020204" pitchFamily="34" charset="0"/>
                <a:cs typeface="Arial" panose="020B0604020202020204" pitchFamily="34" charset="0"/>
              </a:rPr>
              <a:t>hỏi</a:t>
            </a:r>
            <a:r>
              <a:rPr lang="en-US" sz="3800" i="1" dirty="0">
                <a:solidFill>
                  <a:srgbClr val="C00000"/>
                </a:solidFill>
                <a:latin typeface="Arial" panose="020B0604020202020204" pitchFamily="34" charset="0"/>
                <a:cs typeface="Arial" panose="020B0604020202020204" pitchFamily="34" charset="0"/>
              </a:rPr>
              <a:t>: </a:t>
            </a:r>
          </a:p>
          <a:p>
            <a:r>
              <a:rPr lang="en-US" sz="3600" dirty="0" smtClean="0"/>
              <a:t>-</a:t>
            </a:r>
            <a:r>
              <a:rPr lang="en-US" sz="3600" dirty="0"/>
              <a:t>- </a:t>
            </a:r>
            <a:r>
              <a:rPr lang="en-US" sz="3600" dirty="0" err="1"/>
              <a:t>Nêu</a:t>
            </a:r>
            <a:r>
              <a:rPr lang="en-US" sz="3600" dirty="0"/>
              <a:t> </a:t>
            </a:r>
            <a:r>
              <a:rPr lang="en-US" sz="3600" dirty="0" err="1"/>
              <a:t>khái</a:t>
            </a:r>
            <a:r>
              <a:rPr lang="en-US" sz="3600" dirty="0"/>
              <a:t> </a:t>
            </a:r>
            <a:r>
              <a:rPr lang="en-US" sz="3600" dirty="0" err="1"/>
              <a:t>niệm</a:t>
            </a:r>
            <a:r>
              <a:rPr lang="en-US" sz="3600" dirty="0"/>
              <a:t> </a:t>
            </a:r>
            <a:r>
              <a:rPr lang="en-US" sz="3600" dirty="0" err="1"/>
              <a:t>công</a:t>
            </a:r>
            <a:r>
              <a:rPr lang="en-US" sz="3600" dirty="0"/>
              <a:t> </a:t>
            </a:r>
            <a:r>
              <a:rPr lang="en-US" sz="3600" dirty="0" err="1"/>
              <a:t>nghệ</a:t>
            </a:r>
            <a:r>
              <a:rPr lang="en-US" sz="3600" dirty="0"/>
              <a:t> </a:t>
            </a:r>
            <a:r>
              <a:rPr lang="en-US" sz="3600" dirty="0" err="1"/>
              <a:t>biofloc</a:t>
            </a:r>
            <a:r>
              <a:rPr lang="en-US" sz="3600" dirty="0"/>
              <a:t>?</a:t>
            </a:r>
          </a:p>
          <a:p>
            <a:r>
              <a:rPr lang="en-US" sz="3600" dirty="0"/>
              <a:t>- </a:t>
            </a:r>
            <a:r>
              <a:rPr lang="en-US" sz="3600" dirty="0" err="1"/>
              <a:t>Nêu</a:t>
            </a:r>
            <a:r>
              <a:rPr lang="en-US" sz="3600" dirty="0"/>
              <a:t> </a:t>
            </a:r>
            <a:r>
              <a:rPr lang="en-US" sz="3600" dirty="0" err="1"/>
              <a:t>ưu</a:t>
            </a:r>
            <a:r>
              <a:rPr lang="en-US" sz="3600" dirty="0"/>
              <a:t>, </a:t>
            </a:r>
            <a:r>
              <a:rPr lang="en-US" sz="3600" dirty="0" err="1"/>
              <a:t>nhược</a:t>
            </a:r>
            <a:r>
              <a:rPr lang="en-US" sz="3600" dirty="0"/>
              <a:t> </a:t>
            </a:r>
            <a:r>
              <a:rPr lang="en-US" sz="3600" dirty="0" err="1"/>
              <a:t>điểm</a:t>
            </a:r>
            <a:r>
              <a:rPr lang="en-US" sz="3600" dirty="0"/>
              <a:t> </a:t>
            </a:r>
            <a:r>
              <a:rPr lang="en-US" sz="3600" dirty="0" err="1"/>
              <a:t>của</a:t>
            </a:r>
            <a:r>
              <a:rPr lang="en-US" sz="3600" dirty="0"/>
              <a:t> </a:t>
            </a:r>
            <a:r>
              <a:rPr lang="en-US" sz="3600" dirty="0" err="1"/>
              <a:t>công</a:t>
            </a:r>
            <a:r>
              <a:rPr lang="en-US" sz="3600" dirty="0"/>
              <a:t> </a:t>
            </a:r>
            <a:r>
              <a:rPr lang="en-US" sz="3600" dirty="0" err="1"/>
              <a:t>nghệ</a:t>
            </a:r>
            <a:r>
              <a:rPr lang="en-US" sz="3600" dirty="0"/>
              <a:t> </a:t>
            </a:r>
            <a:r>
              <a:rPr lang="en-US" sz="3600" dirty="0" err="1"/>
              <a:t>biofloc</a:t>
            </a:r>
            <a:r>
              <a:rPr lang="en-US" sz="3600" dirty="0"/>
              <a:t>?</a:t>
            </a:r>
          </a:p>
          <a:p>
            <a:r>
              <a:rPr lang="en-US" sz="3600" dirty="0"/>
              <a:t>-</a:t>
            </a:r>
            <a:r>
              <a:rPr lang="en-US" sz="3600" b="1" dirty="0"/>
              <a:t> </a:t>
            </a:r>
            <a:r>
              <a:rPr lang="en-US" sz="3600" dirty="0" err="1"/>
              <a:t>Nêu</a:t>
            </a:r>
            <a:r>
              <a:rPr lang="en-US" sz="3600" dirty="0"/>
              <a:t> </a:t>
            </a:r>
            <a:r>
              <a:rPr lang="en-US" sz="3600" dirty="0" err="1"/>
              <a:t>ứng</a:t>
            </a:r>
            <a:r>
              <a:rPr lang="en-US" sz="3600" dirty="0"/>
              <a:t> </a:t>
            </a:r>
            <a:r>
              <a:rPr lang="en-US" sz="3600" dirty="0" err="1"/>
              <a:t>dụng</a:t>
            </a:r>
            <a:r>
              <a:rPr lang="en-US" sz="3600" dirty="0"/>
              <a:t> </a:t>
            </a:r>
            <a:r>
              <a:rPr lang="en-US" sz="3600" dirty="0" err="1"/>
              <a:t>công</a:t>
            </a:r>
            <a:r>
              <a:rPr lang="en-US" sz="3600" dirty="0"/>
              <a:t> </a:t>
            </a:r>
            <a:r>
              <a:rPr lang="en-US" sz="3600" dirty="0" err="1"/>
              <a:t>nghệ</a:t>
            </a:r>
            <a:r>
              <a:rPr lang="en-US" sz="3600" dirty="0"/>
              <a:t> BFT ở </a:t>
            </a:r>
            <a:r>
              <a:rPr lang="en-US" sz="3600" dirty="0" err="1"/>
              <a:t>Việt</a:t>
            </a:r>
            <a:r>
              <a:rPr lang="en-US" sz="3600" dirty="0"/>
              <a:t> Nam?</a:t>
            </a:r>
          </a:p>
          <a:p>
            <a:r>
              <a:rPr lang="en-US" sz="3600" dirty="0"/>
              <a:t>- GV </a:t>
            </a:r>
            <a:r>
              <a:rPr lang="en-US" sz="3600" dirty="0" err="1"/>
              <a:t>trình</a:t>
            </a:r>
            <a:r>
              <a:rPr lang="en-US" sz="3600" dirty="0"/>
              <a:t> </a:t>
            </a:r>
            <a:r>
              <a:rPr lang="en-US" sz="3600" dirty="0" err="1"/>
              <a:t>chiếu</a:t>
            </a:r>
            <a:r>
              <a:rPr lang="en-US" sz="3600" dirty="0"/>
              <a:t> </a:t>
            </a:r>
            <a:r>
              <a:rPr lang="en-US" sz="3600" dirty="0" err="1"/>
              <a:t>cho</a:t>
            </a:r>
            <a:r>
              <a:rPr lang="en-US" sz="3600" dirty="0"/>
              <a:t> HS </a:t>
            </a:r>
            <a:r>
              <a:rPr lang="en-US" sz="3600" dirty="0" err="1"/>
              <a:t>quan</a:t>
            </a:r>
            <a:r>
              <a:rPr lang="en-US" sz="3600" dirty="0"/>
              <a:t> </a:t>
            </a:r>
            <a:r>
              <a:rPr lang="en-US" sz="3600" dirty="0" err="1"/>
              <a:t>sát</a:t>
            </a:r>
            <a:r>
              <a:rPr lang="en-US" sz="3600" dirty="0"/>
              <a:t> (</a:t>
            </a:r>
            <a:r>
              <a:rPr lang="en-US" sz="3600" dirty="0" err="1"/>
              <a:t>xem</a:t>
            </a:r>
            <a:r>
              <a:rPr lang="en-US" sz="3600" dirty="0"/>
              <a:t> video) </a:t>
            </a:r>
            <a:r>
              <a:rPr lang="en-US" sz="3600" dirty="0" err="1"/>
              <a:t>thêm</a:t>
            </a:r>
            <a:r>
              <a:rPr lang="en-US" sz="3600" dirty="0"/>
              <a:t> </a:t>
            </a:r>
            <a:r>
              <a:rPr lang="en-US" sz="3600" dirty="0" err="1"/>
              <a:t>về</a:t>
            </a:r>
            <a:r>
              <a:rPr lang="en-US" sz="3600" dirty="0"/>
              <a:t> </a:t>
            </a:r>
            <a:r>
              <a:rPr lang="en-US" sz="3600" dirty="0" err="1"/>
              <a:t>công</a:t>
            </a:r>
            <a:r>
              <a:rPr lang="en-US" sz="3600" dirty="0"/>
              <a:t> </a:t>
            </a:r>
            <a:r>
              <a:rPr lang="en-US" sz="3600" dirty="0" err="1"/>
              <a:t>nghệ</a:t>
            </a:r>
            <a:r>
              <a:rPr lang="en-US" sz="3600" dirty="0"/>
              <a:t> BFT ở </a:t>
            </a:r>
            <a:r>
              <a:rPr lang="en-US" sz="3600" dirty="0" err="1"/>
              <a:t>Việt</a:t>
            </a:r>
            <a:r>
              <a:rPr lang="en-US" sz="3600" dirty="0"/>
              <a:t> Nam.</a:t>
            </a:r>
          </a:p>
          <a:p>
            <a:endParaRPr lang="en-US" dirty="0"/>
          </a:p>
        </p:txBody>
      </p:sp>
      <p:sp>
        <p:nvSpPr>
          <p:cNvPr id="5" name="Rectangle 2"/>
          <p:cNvSpPr>
            <a:spLocks noChangeArrowheads="1"/>
          </p:cNvSpPr>
          <p:nvPr/>
        </p:nvSpPr>
        <p:spPr bwMode="auto">
          <a:xfrm>
            <a:off x="11582400" y="26289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56930456"/>
              </p:ext>
            </p:extLst>
          </p:nvPr>
        </p:nvGraphicFramePr>
        <p:xfrm>
          <a:off x="9144000" y="266700"/>
          <a:ext cx="8991600" cy="8077200"/>
        </p:xfrm>
        <a:graphic>
          <a:graphicData uri="http://schemas.openxmlformats.org/presentationml/2006/ole">
            <mc:AlternateContent xmlns:mc="http://schemas.openxmlformats.org/markup-compatibility/2006">
              <mc:Choice xmlns:v="urn:schemas-microsoft-com:vml" Requires="v">
                <p:oleObj spid="_x0000_s6158" name="Ảnh Bitmap" r:id="rId4" imgW="8973803" imgH="4439270" progId="Paint.Picture">
                  <p:embed/>
                </p:oleObj>
              </mc:Choice>
              <mc:Fallback>
                <p:oleObj name="Ảnh Bitmap" r:id="rId4" imgW="8973803" imgH="4439270"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266700"/>
                        <a:ext cx="8991600" cy="8077200"/>
                      </a:xfrm>
                      <a:prstGeom prst="rect">
                        <a:avLst/>
                      </a:prstGeom>
                      <a:noFill/>
                    </p:spPr>
                  </p:pic>
                </p:oleObj>
              </mc:Fallback>
            </mc:AlternateContent>
          </a:graphicData>
        </a:graphic>
      </p:graphicFrame>
    </p:spTree>
    <p:extLst>
      <p:ext uri="{BB962C8B-B14F-4D97-AF65-F5344CB8AC3E}">
        <p14:creationId xmlns:p14="http://schemas.microsoft.com/office/powerpoint/2010/main" val="29503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965" y="267408"/>
            <a:ext cx="8135110" cy="707886"/>
          </a:xfrm>
          <a:prstGeom prst="rect">
            <a:avLst/>
          </a:prstGeom>
          <a:noFill/>
        </p:spPr>
        <p:txBody>
          <a:bodyPr wrap="square" rtlCol="0">
            <a:spAutoFit/>
          </a:bodyPr>
          <a:lstStyle/>
          <a:p>
            <a:r>
              <a:rPr lang="en-US" sz="4000" b="1" dirty="0"/>
              <a:t>2.1. </a:t>
            </a:r>
            <a:r>
              <a:rPr lang="en-US" sz="4000" b="1" dirty="0" err="1"/>
              <a:t>Khái</a:t>
            </a:r>
            <a:r>
              <a:rPr lang="en-US" sz="4000" b="1" dirty="0"/>
              <a:t> </a:t>
            </a:r>
            <a:r>
              <a:rPr lang="en-US" sz="4000" b="1" dirty="0" err="1"/>
              <a:t>niệm</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1" y="3162300"/>
            <a:ext cx="6885709" cy="6668208"/>
          </a:xfrm>
          <a:prstGeom prst="rect">
            <a:avLst/>
          </a:prstGeom>
        </p:spPr>
      </p:pic>
      <p:sp>
        <p:nvSpPr>
          <p:cNvPr id="9" name="TextBox 8"/>
          <p:cNvSpPr txBox="1"/>
          <p:nvPr/>
        </p:nvSpPr>
        <p:spPr>
          <a:xfrm>
            <a:off x="304800" y="975294"/>
            <a:ext cx="17449800" cy="2031325"/>
          </a:xfrm>
          <a:prstGeom prst="rect">
            <a:avLst/>
          </a:prstGeom>
          <a:noFill/>
        </p:spPr>
        <p:txBody>
          <a:bodyPr wrap="square" rtlCol="0">
            <a:spAutoFit/>
          </a:bodyPr>
          <a:lstStyle/>
          <a:p>
            <a:r>
              <a:rPr lang="en-US" sz="3600" dirty="0" err="1"/>
              <a:t>Công</a:t>
            </a:r>
            <a:r>
              <a:rPr lang="en-US" sz="3600" dirty="0"/>
              <a:t> </a:t>
            </a:r>
            <a:r>
              <a:rPr lang="en-US" sz="3600" dirty="0" err="1"/>
              <a:t>nghệ</a:t>
            </a:r>
            <a:r>
              <a:rPr lang="en-US" sz="3600" dirty="0"/>
              <a:t> </a:t>
            </a:r>
            <a:r>
              <a:rPr lang="en-US" sz="3600" dirty="0" err="1"/>
              <a:t>biofloc</a:t>
            </a:r>
            <a:r>
              <a:rPr lang="en-US" sz="3600" dirty="0"/>
              <a:t> </a:t>
            </a:r>
            <a:r>
              <a:rPr lang="en-US" sz="3600" dirty="0" err="1"/>
              <a:t>là</a:t>
            </a:r>
            <a:r>
              <a:rPr lang="en-US" sz="3600" dirty="0"/>
              <a:t> </a:t>
            </a:r>
            <a:r>
              <a:rPr lang="en-US" sz="3600" dirty="0" err="1"/>
              <a:t>việc</a:t>
            </a:r>
            <a:r>
              <a:rPr lang="en-US" sz="3600" dirty="0"/>
              <a:t> </a:t>
            </a:r>
            <a:r>
              <a:rPr lang="en-US" sz="3600" dirty="0" err="1"/>
              <a:t>sử</a:t>
            </a:r>
            <a:r>
              <a:rPr lang="en-US" sz="3600" dirty="0"/>
              <a:t> </a:t>
            </a:r>
            <a:r>
              <a:rPr lang="en-US" sz="3600" dirty="0" err="1"/>
              <a:t>dụng</a:t>
            </a:r>
            <a:r>
              <a:rPr lang="en-US" sz="3600" dirty="0"/>
              <a:t> </a:t>
            </a:r>
            <a:r>
              <a:rPr lang="en-US" sz="3600" dirty="0" err="1"/>
              <a:t>tập</a:t>
            </a:r>
            <a:r>
              <a:rPr lang="en-US" sz="3600" dirty="0"/>
              <a:t> </a:t>
            </a:r>
            <a:r>
              <a:rPr lang="en-US" sz="3600" dirty="0" err="1"/>
              <a:t>hợp</a:t>
            </a:r>
            <a:r>
              <a:rPr lang="en-US" sz="3600" dirty="0"/>
              <a:t> </a:t>
            </a:r>
            <a:r>
              <a:rPr lang="en-US" sz="3600" dirty="0" err="1"/>
              <a:t>các</a:t>
            </a:r>
            <a:r>
              <a:rPr lang="en-US" sz="3600" dirty="0"/>
              <a:t> </a:t>
            </a:r>
            <a:r>
              <a:rPr lang="en-US" sz="3600" dirty="0" err="1"/>
              <a:t>loài</a:t>
            </a:r>
            <a:r>
              <a:rPr lang="en-US" sz="3600" dirty="0"/>
              <a:t> vi </a:t>
            </a:r>
            <a:r>
              <a:rPr lang="en-US" sz="3600" dirty="0" err="1"/>
              <a:t>khuẩn</a:t>
            </a:r>
            <a:r>
              <a:rPr lang="en-US" sz="3600" dirty="0"/>
              <a:t>, </a:t>
            </a:r>
            <a:r>
              <a:rPr lang="en-US" sz="3600" dirty="0" err="1"/>
              <a:t>tảo</a:t>
            </a:r>
            <a:r>
              <a:rPr lang="en-US" sz="3600" dirty="0"/>
              <a:t>, </a:t>
            </a:r>
            <a:r>
              <a:rPr lang="en-US" sz="3600" dirty="0" err="1"/>
              <a:t>nguyên</a:t>
            </a:r>
            <a:r>
              <a:rPr lang="en-US" sz="3600" dirty="0"/>
              <a:t> </a:t>
            </a:r>
            <a:r>
              <a:rPr lang="en-US" sz="3600" dirty="0" err="1"/>
              <a:t>sinh</a:t>
            </a:r>
            <a:r>
              <a:rPr lang="en-US" sz="3600" dirty="0"/>
              <a:t> </a:t>
            </a:r>
            <a:r>
              <a:rPr lang="en-US" sz="3600" dirty="0" err="1"/>
              <a:t>động</a:t>
            </a:r>
            <a:r>
              <a:rPr lang="en-US" sz="3600" dirty="0"/>
              <a:t> </a:t>
            </a:r>
            <a:r>
              <a:rPr lang="en-US" sz="3600" dirty="0" err="1"/>
              <a:t>vật</a:t>
            </a:r>
            <a:r>
              <a:rPr lang="en-US" sz="3600" dirty="0"/>
              <a:t> </a:t>
            </a:r>
            <a:r>
              <a:rPr lang="en-US" sz="3600" dirty="0" err="1"/>
              <a:t>và</a:t>
            </a:r>
            <a:r>
              <a:rPr lang="en-US" sz="3600" dirty="0"/>
              <a:t> </a:t>
            </a:r>
            <a:r>
              <a:rPr lang="en-US" sz="3600" dirty="0" err="1"/>
              <a:t>các</a:t>
            </a:r>
            <a:r>
              <a:rPr lang="en-US" sz="3600" dirty="0"/>
              <a:t> </a:t>
            </a:r>
            <a:r>
              <a:rPr lang="en-US" sz="3600" dirty="0" err="1"/>
              <a:t>hạt</a:t>
            </a:r>
            <a:r>
              <a:rPr lang="en-US" sz="3600" dirty="0"/>
              <a:t> </a:t>
            </a:r>
            <a:r>
              <a:rPr lang="en-US" sz="3600" dirty="0" err="1"/>
              <a:t>vật</a:t>
            </a:r>
            <a:r>
              <a:rPr lang="en-US" sz="3600" dirty="0"/>
              <a:t> </a:t>
            </a:r>
            <a:r>
              <a:rPr lang="en-US" sz="3600" dirty="0" err="1"/>
              <a:t>chất</a:t>
            </a:r>
            <a:r>
              <a:rPr lang="en-US" sz="3600" dirty="0"/>
              <a:t> </a:t>
            </a:r>
            <a:r>
              <a:rPr lang="en-US" sz="3600" dirty="0" err="1"/>
              <a:t>hữu</a:t>
            </a:r>
            <a:r>
              <a:rPr lang="en-US" sz="3600" dirty="0"/>
              <a:t> </a:t>
            </a:r>
            <a:r>
              <a:rPr lang="en-US" sz="3600" dirty="0" err="1"/>
              <a:t>cơ</a:t>
            </a:r>
            <a:r>
              <a:rPr lang="en-US" sz="3600" dirty="0"/>
              <a:t> </a:t>
            </a:r>
            <a:r>
              <a:rPr lang="en-US" sz="3600" dirty="0" err="1"/>
              <a:t>để</a:t>
            </a:r>
            <a:r>
              <a:rPr lang="en-US" sz="3600" dirty="0"/>
              <a:t> </a:t>
            </a:r>
            <a:r>
              <a:rPr lang="en-US" sz="3600" dirty="0" err="1"/>
              <a:t>cải</a:t>
            </a:r>
            <a:r>
              <a:rPr lang="en-US" sz="3600" dirty="0"/>
              <a:t> </a:t>
            </a:r>
            <a:r>
              <a:rPr lang="en-US" sz="3600" dirty="0" err="1"/>
              <a:t>thiện</a:t>
            </a:r>
            <a:r>
              <a:rPr lang="en-US" sz="3600" dirty="0"/>
              <a:t> </a:t>
            </a:r>
            <a:r>
              <a:rPr lang="en-US" sz="3600" dirty="0" err="1"/>
              <a:t>chất</a:t>
            </a:r>
            <a:r>
              <a:rPr lang="en-US" sz="3600" dirty="0"/>
              <a:t> </a:t>
            </a:r>
            <a:r>
              <a:rPr lang="en-US" sz="3600" dirty="0" err="1"/>
              <a:t>lượng</a:t>
            </a:r>
            <a:r>
              <a:rPr lang="en-US" sz="3600" dirty="0"/>
              <a:t> </a:t>
            </a:r>
            <a:r>
              <a:rPr lang="en-US" sz="3600" dirty="0" err="1"/>
              <a:t>nước</a:t>
            </a:r>
            <a:r>
              <a:rPr lang="en-US" sz="3600" dirty="0"/>
              <a:t>, </a:t>
            </a:r>
            <a:r>
              <a:rPr lang="en-US" sz="3600" dirty="0" err="1"/>
              <a:t>xử</a:t>
            </a:r>
            <a:r>
              <a:rPr lang="en-US" sz="3600" dirty="0"/>
              <a:t> </a:t>
            </a:r>
            <a:r>
              <a:rPr lang="en-US" sz="3600" dirty="0" err="1"/>
              <a:t>lí</a:t>
            </a:r>
            <a:r>
              <a:rPr lang="en-US" sz="3600" dirty="0"/>
              <a:t> </a:t>
            </a:r>
            <a:r>
              <a:rPr lang="en-US" sz="3600" dirty="0" err="1"/>
              <a:t>chất</a:t>
            </a:r>
            <a:r>
              <a:rPr lang="en-US" sz="3600" dirty="0"/>
              <a:t> </a:t>
            </a:r>
            <a:r>
              <a:rPr lang="en-US" sz="3600" dirty="0" err="1"/>
              <a:t>thải</a:t>
            </a:r>
            <a:r>
              <a:rPr lang="en-US" sz="3600" dirty="0"/>
              <a:t> </a:t>
            </a:r>
            <a:r>
              <a:rPr lang="en-US" sz="3600" dirty="0" err="1"/>
              <a:t>và</a:t>
            </a:r>
            <a:r>
              <a:rPr lang="en-US" sz="3600" dirty="0"/>
              <a:t> </a:t>
            </a:r>
            <a:r>
              <a:rPr lang="en-US" sz="3600" dirty="0" err="1"/>
              <a:t>hạn</a:t>
            </a:r>
            <a:r>
              <a:rPr lang="en-US" sz="3600" dirty="0"/>
              <a:t> </a:t>
            </a:r>
            <a:r>
              <a:rPr lang="en-US" sz="3600" dirty="0" err="1"/>
              <a:t>chế</a:t>
            </a:r>
            <a:r>
              <a:rPr lang="en-US" sz="3600" dirty="0"/>
              <a:t> </a:t>
            </a:r>
            <a:r>
              <a:rPr lang="en-US" sz="3600" dirty="0" err="1"/>
              <a:t>sự</a:t>
            </a:r>
            <a:r>
              <a:rPr lang="en-US" sz="3600" dirty="0"/>
              <a:t> </a:t>
            </a:r>
            <a:r>
              <a:rPr lang="en-US" sz="3600" dirty="0" err="1"/>
              <a:t>phát</a:t>
            </a:r>
            <a:r>
              <a:rPr lang="en-US" sz="3600" dirty="0"/>
              <a:t> </a:t>
            </a:r>
            <a:r>
              <a:rPr lang="en-US" sz="3600" dirty="0" err="1"/>
              <a:t>triển</a:t>
            </a:r>
            <a:r>
              <a:rPr lang="en-US" sz="3600" dirty="0"/>
              <a:t> </a:t>
            </a:r>
            <a:r>
              <a:rPr lang="en-US" sz="3600" dirty="0" err="1"/>
              <a:t>của</a:t>
            </a:r>
            <a:r>
              <a:rPr lang="en-US" sz="3600" dirty="0"/>
              <a:t> vi </a:t>
            </a:r>
            <a:r>
              <a:rPr lang="en-US" sz="3600" dirty="0" err="1"/>
              <a:t>khuẩn</a:t>
            </a:r>
            <a:r>
              <a:rPr lang="en-US" sz="3600" dirty="0"/>
              <a:t> </a:t>
            </a:r>
            <a:r>
              <a:rPr lang="en-US" sz="3600" dirty="0" err="1"/>
              <a:t>gây</a:t>
            </a:r>
            <a:r>
              <a:rPr lang="en-US" sz="3600" dirty="0"/>
              <a:t> </a:t>
            </a:r>
            <a:r>
              <a:rPr lang="en-US" sz="3600" dirty="0" err="1"/>
              <a:t>bệnh</a:t>
            </a:r>
            <a:r>
              <a:rPr lang="en-US" sz="3600" dirty="0"/>
              <a:t>. </a:t>
            </a:r>
          </a:p>
          <a:p>
            <a:endParaRPr lang="en-US" dirty="0"/>
          </a:p>
        </p:txBody>
      </p:sp>
      <p:sp>
        <p:nvSpPr>
          <p:cNvPr id="10" name="Cloud Callout 9"/>
          <p:cNvSpPr/>
          <p:nvPr/>
        </p:nvSpPr>
        <p:spPr>
          <a:xfrm>
            <a:off x="8915400" y="2204696"/>
            <a:ext cx="9144000" cy="1262404"/>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dirty="0" smtClean="0">
                <a:solidFill>
                  <a:srgbClr val="FF0000"/>
                </a:solidFill>
              </a:rPr>
              <a:t>Làm thế nào để tạo ra floc</a:t>
            </a:r>
            <a:endParaRPr lang="en-US" sz="3600" dirty="0">
              <a:solidFill>
                <a:srgbClr val="FF0000"/>
              </a:solidFill>
            </a:endParaRPr>
          </a:p>
        </p:txBody>
      </p:sp>
      <p:sp>
        <p:nvSpPr>
          <p:cNvPr id="21" name="TextBox 20"/>
          <p:cNvSpPr txBox="1"/>
          <p:nvPr/>
        </p:nvSpPr>
        <p:spPr>
          <a:xfrm>
            <a:off x="8153400" y="3941859"/>
            <a:ext cx="9906000" cy="2554545"/>
          </a:xfrm>
          <a:prstGeom prst="rect">
            <a:avLst/>
          </a:prstGeom>
          <a:noFill/>
        </p:spPr>
        <p:txBody>
          <a:bodyPr wrap="square" rtlCol="0">
            <a:spAutoFit/>
          </a:bodyPr>
          <a:lstStyle/>
          <a:p>
            <a:r>
              <a:rPr lang="vi-VN" sz="3200" dirty="0" smtClean="0"/>
              <a:t>- Tỉ lệ C:N trong môi trường nước khoảng 12:1- 15:1 thì VSV sẽ chuyển hóa các chất hữu cơ thành các hạt floc giàu protein ( 30-50%) làm thức ăn cho động vật thủy sản</a:t>
            </a:r>
          </a:p>
          <a:p>
            <a:endParaRPr lang="en-US" sz="3200" dirty="0"/>
          </a:p>
        </p:txBody>
      </p:sp>
      <p:sp>
        <p:nvSpPr>
          <p:cNvPr id="22" name="TextBox 21"/>
          <p:cNvSpPr txBox="1"/>
          <p:nvPr/>
        </p:nvSpPr>
        <p:spPr>
          <a:xfrm>
            <a:off x="8014855" y="6668422"/>
            <a:ext cx="9428525" cy="1569660"/>
          </a:xfrm>
          <a:prstGeom prst="rect">
            <a:avLst/>
          </a:prstGeom>
          <a:noFill/>
        </p:spPr>
        <p:txBody>
          <a:bodyPr wrap="square" rtlCol="0">
            <a:spAutoFit/>
          </a:bodyPr>
          <a:lstStyle/>
          <a:p>
            <a:r>
              <a:rPr lang="vi-VN" sz="3200" dirty="0" smtClean="0"/>
              <a:t>- Để đảm bảo được tỉ lệ C:N cần bổ sung cacbon hữu cơ như rỉ nật đường, cám gạo. Bột sắn, bã mía, ... Vào môi trường nước với tỉ lệ thích hợp</a:t>
            </a:r>
            <a:endParaRPr lang="en-US" sz="3200" dirty="0"/>
          </a:p>
        </p:txBody>
      </p:sp>
    </p:spTree>
    <p:extLst>
      <p:ext uri="{BB962C8B-B14F-4D97-AF65-F5344CB8AC3E}">
        <p14:creationId xmlns:p14="http://schemas.microsoft.com/office/powerpoint/2010/main" val="200793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TextBox 4"/>
          <p:cNvSpPr txBox="1"/>
          <p:nvPr/>
        </p:nvSpPr>
        <p:spPr>
          <a:xfrm>
            <a:off x="381000" y="495300"/>
            <a:ext cx="13335000" cy="984885"/>
          </a:xfrm>
          <a:prstGeom prst="rect">
            <a:avLst/>
          </a:prstGeom>
          <a:noFill/>
        </p:spPr>
        <p:txBody>
          <a:bodyPr wrap="square" rtlCol="0">
            <a:spAutoFit/>
          </a:bodyPr>
          <a:lstStyle/>
          <a:p>
            <a:r>
              <a:rPr lang="en-US" sz="4000" b="1" dirty="0"/>
              <a:t>2.2. </a:t>
            </a:r>
            <a:r>
              <a:rPr lang="en-US" sz="4000" b="1" dirty="0" err="1"/>
              <a:t>Ưu</a:t>
            </a:r>
            <a:r>
              <a:rPr lang="en-US" sz="4000" b="1" dirty="0"/>
              <a:t>, </a:t>
            </a:r>
            <a:r>
              <a:rPr lang="en-US" sz="4000" b="1" dirty="0" err="1"/>
              <a:t>nhược</a:t>
            </a:r>
            <a:r>
              <a:rPr lang="en-US" sz="4000" b="1" dirty="0"/>
              <a:t> </a:t>
            </a:r>
            <a:r>
              <a:rPr lang="en-US" sz="4000" b="1" dirty="0" err="1"/>
              <a:t>điểm</a:t>
            </a:r>
            <a:r>
              <a:rPr lang="en-US" sz="4000" b="1" dirty="0"/>
              <a:t> </a:t>
            </a:r>
            <a:r>
              <a:rPr lang="en-US" sz="4000" b="1" dirty="0" err="1"/>
              <a:t>của</a:t>
            </a:r>
            <a:r>
              <a:rPr lang="en-US" sz="4000" b="1" dirty="0"/>
              <a:t> </a:t>
            </a:r>
            <a:r>
              <a:rPr lang="en-US" sz="4000" b="1" dirty="0" err="1"/>
              <a:t>công</a:t>
            </a:r>
            <a:r>
              <a:rPr lang="en-US" sz="4000" b="1" dirty="0"/>
              <a:t> </a:t>
            </a:r>
            <a:r>
              <a:rPr lang="en-US" sz="4000" b="1" dirty="0" err="1"/>
              <a:t>nghệ</a:t>
            </a:r>
            <a:r>
              <a:rPr lang="en-US" sz="4000" b="1" dirty="0"/>
              <a:t> </a:t>
            </a:r>
            <a:r>
              <a:rPr lang="en-US" sz="4000" b="1" dirty="0" err="1"/>
              <a:t>biofloc</a:t>
            </a:r>
            <a:endParaRPr lang="en-US" sz="4000" dirty="0"/>
          </a:p>
          <a:p>
            <a:endParaRPr lang="en-US" dirty="0"/>
          </a:p>
        </p:txBody>
      </p:sp>
      <p:sp>
        <p:nvSpPr>
          <p:cNvPr id="7" name="TextBox 6"/>
          <p:cNvSpPr txBox="1"/>
          <p:nvPr/>
        </p:nvSpPr>
        <p:spPr>
          <a:xfrm>
            <a:off x="595747" y="1333500"/>
            <a:ext cx="17602200" cy="4832092"/>
          </a:xfrm>
          <a:prstGeom prst="rect">
            <a:avLst/>
          </a:prstGeom>
          <a:noFill/>
        </p:spPr>
        <p:txBody>
          <a:bodyPr wrap="square" rtlCol="0">
            <a:spAutoFit/>
          </a:bodyPr>
          <a:lstStyle/>
          <a:p>
            <a:r>
              <a:rPr lang="en-US" dirty="0" smtClean="0">
                <a:solidFill>
                  <a:srgbClr val="00B050"/>
                </a:solidFill>
              </a:rPr>
              <a:t>*</a:t>
            </a:r>
            <a:r>
              <a:rPr lang="vi-VN" dirty="0" smtClean="0">
                <a:solidFill>
                  <a:srgbClr val="00B050"/>
                </a:solidFill>
              </a:rPr>
              <a:t> </a:t>
            </a:r>
            <a:r>
              <a:rPr lang="en-US" sz="4000" dirty="0" err="1" smtClean="0">
                <a:solidFill>
                  <a:srgbClr val="00B050"/>
                </a:solidFill>
              </a:rPr>
              <a:t>Ưu</a:t>
            </a:r>
            <a:r>
              <a:rPr lang="en-US" sz="4000" dirty="0" smtClean="0">
                <a:solidFill>
                  <a:srgbClr val="00B050"/>
                </a:solidFill>
              </a:rPr>
              <a:t> </a:t>
            </a:r>
            <a:r>
              <a:rPr lang="en-US" sz="4000" dirty="0" err="1">
                <a:solidFill>
                  <a:srgbClr val="00B050"/>
                </a:solidFill>
              </a:rPr>
              <a:t>điểm</a:t>
            </a:r>
            <a:r>
              <a:rPr lang="en-US" sz="4000" dirty="0">
                <a:solidFill>
                  <a:srgbClr val="00B050"/>
                </a:solidFill>
              </a:rPr>
              <a:t>: </a:t>
            </a:r>
          </a:p>
          <a:p>
            <a:r>
              <a:rPr lang="en-US" sz="4000" dirty="0">
                <a:solidFill>
                  <a:srgbClr val="00B050"/>
                </a:solidFill>
              </a:rPr>
              <a:t>- </a:t>
            </a:r>
            <a:r>
              <a:rPr lang="en-US" sz="4000" dirty="0" err="1">
                <a:solidFill>
                  <a:srgbClr val="00B050"/>
                </a:solidFill>
              </a:rPr>
              <a:t>Ưu</a:t>
            </a:r>
            <a:r>
              <a:rPr lang="en-US" sz="4000" dirty="0">
                <a:solidFill>
                  <a:srgbClr val="00B050"/>
                </a:solidFill>
              </a:rPr>
              <a:t> </a:t>
            </a:r>
            <a:r>
              <a:rPr lang="en-US" sz="4000" dirty="0" err="1">
                <a:solidFill>
                  <a:srgbClr val="00B050"/>
                </a:solidFill>
              </a:rPr>
              <a:t>điểm</a:t>
            </a:r>
            <a:r>
              <a:rPr lang="en-US" sz="4000" dirty="0">
                <a:solidFill>
                  <a:srgbClr val="00B050"/>
                </a:solidFill>
              </a:rPr>
              <a:t> </a:t>
            </a:r>
            <a:r>
              <a:rPr lang="en-US" sz="4000" dirty="0" err="1">
                <a:solidFill>
                  <a:srgbClr val="00B050"/>
                </a:solidFill>
              </a:rPr>
              <a:t>nổi</a:t>
            </a:r>
            <a:r>
              <a:rPr lang="en-US" sz="4000" dirty="0">
                <a:solidFill>
                  <a:srgbClr val="00B050"/>
                </a:solidFill>
              </a:rPr>
              <a:t> </a:t>
            </a:r>
            <a:r>
              <a:rPr lang="en-US" sz="4000" dirty="0" err="1">
                <a:solidFill>
                  <a:srgbClr val="00B050"/>
                </a:solidFill>
              </a:rPr>
              <a:t>trội</a:t>
            </a:r>
            <a:r>
              <a:rPr lang="en-US" sz="4000" dirty="0">
                <a:solidFill>
                  <a:srgbClr val="00B050"/>
                </a:solidFill>
              </a:rPr>
              <a:t> </a:t>
            </a:r>
            <a:r>
              <a:rPr lang="en-US" sz="4000" dirty="0" err="1">
                <a:solidFill>
                  <a:srgbClr val="00B050"/>
                </a:solidFill>
              </a:rPr>
              <a:t>của</a:t>
            </a:r>
            <a:r>
              <a:rPr lang="en-US" sz="4000" dirty="0">
                <a:solidFill>
                  <a:srgbClr val="00B050"/>
                </a:solidFill>
              </a:rPr>
              <a:t> </a:t>
            </a:r>
            <a:r>
              <a:rPr lang="en-US" sz="4000" dirty="0" err="1">
                <a:solidFill>
                  <a:srgbClr val="00B050"/>
                </a:solidFill>
              </a:rPr>
              <a:t>hệ</a:t>
            </a:r>
            <a:r>
              <a:rPr lang="en-US" sz="4000" dirty="0">
                <a:solidFill>
                  <a:srgbClr val="00B050"/>
                </a:solidFill>
              </a:rPr>
              <a:t> </a:t>
            </a:r>
            <a:r>
              <a:rPr lang="en-US" sz="4000" dirty="0" err="1">
                <a:solidFill>
                  <a:srgbClr val="00B050"/>
                </a:solidFill>
              </a:rPr>
              <a:t>thống</a:t>
            </a:r>
            <a:r>
              <a:rPr lang="en-US" sz="4000" dirty="0">
                <a:solidFill>
                  <a:srgbClr val="00B050"/>
                </a:solidFill>
              </a:rPr>
              <a:t> </a:t>
            </a:r>
            <a:r>
              <a:rPr lang="vi-VN" sz="4000" dirty="0" smtClean="0">
                <a:solidFill>
                  <a:srgbClr val="00B050"/>
                </a:solidFill>
              </a:rPr>
              <a:t>Biofloc </a:t>
            </a:r>
            <a:r>
              <a:rPr lang="en-US" sz="4000" dirty="0" err="1" smtClean="0">
                <a:solidFill>
                  <a:srgbClr val="00B050"/>
                </a:solidFill>
              </a:rPr>
              <a:t>là</a:t>
            </a:r>
            <a:r>
              <a:rPr lang="en-US" sz="4000" dirty="0" smtClean="0">
                <a:solidFill>
                  <a:srgbClr val="00B050"/>
                </a:solidFill>
              </a:rPr>
              <a:t> </a:t>
            </a:r>
            <a:r>
              <a:rPr lang="en-US" sz="4000" dirty="0" err="1">
                <a:solidFill>
                  <a:srgbClr val="00B050"/>
                </a:solidFill>
              </a:rPr>
              <a:t>có</a:t>
            </a:r>
            <a:r>
              <a:rPr lang="en-US" sz="4000" dirty="0">
                <a:solidFill>
                  <a:srgbClr val="00B050"/>
                </a:solidFill>
              </a:rPr>
              <a:t> </a:t>
            </a:r>
            <a:r>
              <a:rPr lang="en-US" sz="4000" dirty="0" err="1">
                <a:solidFill>
                  <a:srgbClr val="00B050"/>
                </a:solidFill>
              </a:rPr>
              <a:t>mức</a:t>
            </a:r>
            <a:r>
              <a:rPr lang="en-US" sz="4000" dirty="0">
                <a:solidFill>
                  <a:srgbClr val="00B050"/>
                </a:solidFill>
              </a:rPr>
              <a:t> </a:t>
            </a:r>
            <a:r>
              <a:rPr lang="en-US" sz="4000" dirty="0" err="1">
                <a:solidFill>
                  <a:srgbClr val="00B050"/>
                </a:solidFill>
              </a:rPr>
              <a:t>độ</a:t>
            </a:r>
            <a:r>
              <a:rPr lang="en-US" sz="4000" dirty="0">
                <a:solidFill>
                  <a:srgbClr val="00B050"/>
                </a:solidFill>
              </a:rPr>
              <a:t> an </a:t>
            </a:r>
            <a:r>
              <a:rPr lang="en-US" sz="4000" dirty="0" err="1">
                <a:solidFill>
                  <a:srgbClr val="00B050"/>
                </a:solidFill>
              </a:rPr>
              <a:t>toàn</a:t>
            </a:r>
            <a:r>
              <a:rPr lang="en-US" sz="4000" dirty="0">
                <a:solidFill>
                  <a:srgbClr val="00B050"/>
                </a:solidFill>
              </a:rPr>
              <a:t> </a:t>
            </a:r>
            <a:r>
              <a:rPr lang="en-US" sz="4000" dirty="0" err="1">
                <a:solidFill>
                  <a:srgbClr val="00B050"/>
                </a:solidFill>
              </a:rPr>
              <a:t>sinh</a:t>
            </a:r>
            <a:r>
              <a:rPr lang="en-US" sz="4000" dirty="0">
                <a:solidFill>
                  <a:srgbClr val="00B050"/>
                </a:solidFill>
              </a:rPr>
              <a:t> </a:t>
            </a:r>
            <a:r>
              <a:rPr lang="en-US" sz="4000" dirty="0" err="1">
                <a:solidFill>
                  <a:srgbClr val="00B050"/>
                </a:solidFill>
              </a:rPr>
              <a:t>học</a:t>
            </a:r>
            <a:r>
              <a:rPr lang="en-US" sz="4000" dirty="0">
                <a:solidFill>
                  <a:srgbClr val="00B050"/>
                </a:solidFill>
              </a:rPr>
              <a:t> </a:t>
            </a:r>
            <a:r>
              <a:rPr lang="en-US" sz="4000" dirty="0" err="1">
                <a:solidFill>
                  <a:srgbClr val="00B050"/>
                </a:solidFill>
              </a:rPr>
              <a:t>cao</a:t>
            </a:r>
            <a:r>
              <a:rPr lang="en-US" sz="4000" dirty="0">
                <a:solidFill>
                  <a:srgbClr val="00B050"/>
                </a:solidFill>
              </a:rPr>
              <a:t>, </a:t>
            </a:r>
            <a:r>
              <a:rPr lang="en-US" sz="4000" dirty="0" err="1">
                <a:solidFill>
                  <a:srgbClr val="00B050"/>
                </a:solidFill>
              </a:rPr>
              <a:t>ngăn</a:t>
            </a:r>
            <a:r>
              <a:rPr lang="en-US" sz="4000" dirty="0">
                <a:solidFill>
                  <a:srgbClr val="00B050"/>
                </a:solidFill>
              </a:rPr>
              <a:t> </a:t>
            </a:r>
            <a:r>
              <a:rPr lang="en-US" sz="4000" dirty="0" err="1">
                <a:solidFill>
                  <a:srgbClr val="00B050"/>
                </a:solidFill>
              </a:rPr>
              <a:t>ngừa</a:t>
            </a:r>
            <a:r>
              <a:rPr lang="en-US" sz="4000" dirty="0">
                <a:solidFill>
                  <a:srgbClr val="00B050"/>
                </a:solidFill>
              </a:rPr>
              <a:t> </a:t>
            </a:r>
            <a:r>
              <a:rPr lang="en-US" sz="4000" dirty="0" err="1">
                <a:solidFill>
                  <a:srgbClr val="00B050"/>
                </a:solidFill>
              </a:rPr>
              <a:t>sự</a:t>
            </a:r>
            <a:r>
              <a:rPr lang="en-US" sz="4000" dirty="0">
                <a:solidFill>
                  <a:srgbClr val="00B050"/>
                </a:solidFill>
              </a:rPr>
              <a:t> </a:t>
            </a:r>
            <a:r>
              <a:rPr lang="en-US" sz="4000" dirty="0" err="1">
                <a:solidFill>
                  <a:srgbClr val="00B050"/>
                </a:solidFill>
              </a:rPr>
              <a:t>xâm</a:t>
            </a:r>
            <a:r>
              <a:rPr lang="en-US" sz="4000" dirty="0">
                <a:solidFill>
                  <a:srgbClr val="00B050"/>
                </a:solidFill>
              </a:rPr>
              <a:t> </a:t>
            </a:r>
            <a:r>
              <a:rPr lang="en-US" sz="4000" dirty="0" err="1">
                <a:solidFill>
                  <a:srgbClr val="00B050"/>
                </a:solidFill>
              </a:rPr>
              <a:t>nhập</a:t>
            </a:r>
            <a:r>
              <a:rPr lang="en-US" sz="4000" dirty="0">
                <a:solidFill>
                  <a:srgbClr val="00B050"/>
                </a:solidFill>
              </a:rPr>
              <a:t> </a:t>
            </a:r>
            <a:r>
              <a:rPr lang="en-US" sz="4000" dirty="0" err="1">
                <a:solidFill>
                  <a:srgbClr val="00B050"/>
                </a:solidFill>
              </a:rPr>
              <a:t>của</a:t>
            </a:r>
            <a:r>
              <a:rPr lang="en-US" sz="4000" dirty="0">
                <a:solidFill>
                  <a:srgbClr val="00B050"/>
                </a:solidFill>
              </a:rPr>
              <a:t> </a:t>
            </a:r>
            <a:r>
              <a:rPr lang="en-US" sz="4000" dirty="0" err="1">
                <a:solidFill>
                  <a:srgbClr val="00B050"/>
                </a:solidFill>
              </a:rPr>
              <a:t>mầm</a:t>
            </a:r>
            <a:r>
              <a:rPr lang="en-US" sz="4000" dirty="0">
                <a:solidFill>
                  <a:srgbClr val="00B050"/>
                </a:solidFill>
              </a:rPr>
              <a:t> </a:t>
            </a:r>
            <a:r>
              <a:rPr lang="en-US" sz="4000" dirty="0" err="1">
                <a:solidFill>
                  <a:srgbClr val="00B050"/>
                </a:solidFill>
              </a:rPr>
              <a:t>bệnh</a:t>
            </a:r>
            <a:r>
              <a:rPr lang="en-US" sz="4000" dirty="0">
                <a:solidFill>
                  <a:srgbClr val="00B050"/>
                </a:solidFill>
              </a:rPr>
              <a:t> </a:t>
            </a:r>
            <a:r>
              <a:rPr lang="en-US" sz="4000" dirty="0" err="1">
                <a:solidFill>
                  <a:srgbClr val="00B050"/>
                </a:solidFill>
              </a:rPr>
              <a:t>và</a:t>
            </a:r>
            <a:r>
              <a:rPr lang="en-US" sz="4000" dirty="0">
                <a:solidFill>
                  <a:srgbClr val="00B050"/>
                </a:solidFill>
              </a:rPr>
              <a:t> </a:t>
            </a:r>
            <a:r>
              <a:rPr lang="en-US" sz="4000" dirty="0" err="1">
                <a:solidFill>
                  <a:srgbClr val="00B050"/>
                </a:solidFill>
              </a:rPr>
              <a:t>cải</a:t>
            </a:r>
            <a:r>
              <a:rPr lang="en-US" sz="4000" dirty="0">
                <a:solidFill>
                  <a:srgbClr val="00B050"/>
                </a:solidFill>
              </a:rPr>
              <a:t> </a:t>
            </a:r>
            <a:r>
              <a:rPr lang="en-US" sz="4000" dirty="0" err="1">
                <a:solidFill>
                  <a:srgbClr val="00B050"/>
                </a:solidFill>
              </a:rPr>
              <a:t>thiện</a:t>
            </a:r>
            <a:r>
              <a:rPr lang="en-US" sz="4000" dirty="0">
                <a:solidFill>
                  <a:srgbClr val="00B050"/>
                </a:solidFill>
              </a:rPr>
              <a:t> </a:t>
            </a:r>
            <a:r>
              <a:rPr lang="en-US" sz="4000" dirty="0" err="1">
                <a:solidFill>
                  <a:srgbClr val="00B050"/>
                </a:solidFill>
              </a:rPr>
              <a:t>chất</a:t>
            </a:r>
            <a:r>
              <a:rPr lang="en-US" sz="4000" dirty="0">
                <a:solidFill>
                  <a:srgbClr val="00B050"/>
                </a:solidFill>
              </a:rPr>
              <a:t> </a:t>
            </a:r>
            <a:r>
              <a:rPr lang="en-US" sz="4000" dirty="0" err="1">
                <a:solidFill>
                  <a:srgbClr val="00B050"/>
                </a:solidFill>
              </a:rPr>
              <a:t>lượng</a:t>
            </a:r>
            <a:r>
              <a:rPr lang="en-US" sz="4000" dirty="0">
                <a:solidFill>
                  <a:srgbClr val="00B050"/>
                </a:solidFill>
              </a:rPr>
              <a:t> </a:t>
            </a:r>
            <a:r>
              <a:rPr lang="en-US" sz="4000" dirty="0" err="1">
                <a:solidFill>
                  <a:srgbClr val="00B050"/>
                </a:solidFill>
              </a:rPr>
              <a:t>nước</a:t>
            </a:r>
            <a:r>
              <a:rPr lang="en-US" sz="4000" dirty="0">
                <a:solidFill>
                  <a:srgbClr val="00B050"/>
                </a:solidFill>
              </a:rPr>
              <a:t>, </a:t>
            </a:r>
            <a:r>
              <a:rPr lang="en-US" sz="4000" dirty="0" err="1">
                <a:solidFill>
                  <a:srgbClr val="00B050"/>
                </a:solidFill>
              </a:rPr>
              <a:t>ít</a:t>
            </a:r>
            <a:r>
              <a:rPr lang="en-US" sz="4000" dirty="0">
                <a:solidFill>
                  <a:srgbClr val="00B050"/>
                </a:solidFill>
              </a:rPr>
              <a:t> </a:t>
            </a:r>
            <a:r>
              <a:rPr lang="en-US" sz="4000" dirty="0" err="1">
                <a:solidFill>
                  <a:srgbClr val="00B050"/>
                </a:solidFill>
              </a:rPr>
              <a:t>thay</a:t>
            </a:r>
            <a:r>
              <a:rPr lang="en-US" sz="4000" dirty="0">
                <a:solidFill>
                  <a:srgbClr val="00B050"/>
                </a:solidFill>
              </a:rPr>
              <a:t> </a:t>
            </a:r>
            <a:r>
              <a:rPr lang="en-US" sz="4000" dirty="0" err="1">
                <a:solidFill>
                  <a:srgbClr val="00B050"/>
                </a:solidFill>
              </a:rPr>
              <a:t>mước</a:t>
            </a:r>
            <a:endParaRPr lang="en-US" sz="4000" dirty="0">
              <a:solidFill>
                <a:srgbClr val="00B050"/>
              </a:solidFill>
            </a:endParaRPr>
          </a:p>
          <a:p>
            <a:r>
              <a:rPr lang="en-US" sz="4000" dirty="0">
                <a:solidFill>
                  <a:srgbClr val="00B050"/>
                </a:solidFill>
              </a:rPr>
              <a:t>-</a:t>
            </a:r>
            <a:r>
              <a:rPr lang="en-US" sz="4000" dirty="0" err="1">
                <a:solidFill>
                  <a:srgbClr val="00B050"/>
                </a:solidFill>
              </a:rPr>
              <a:t>Ngoài</a:t>
            </a:r>
            <a:r>
              <a:rPr lang="en-US" sz="4000" dirty="0">
                <a:solidFill>
                  <a:srgbClr val="00B050"/>
                </a:solidFill>
              </a:rPr>
              <a:t> </a:t>
            </a:r>
            <a:r>
              <a:rPr lang="en-US" sz="4000" dirty="0" err="1">
                <a:solidFill>
                  <a:srgbClr val="00B050"/>
                </a:solidFill>
              </a:rPr>
              <a:t>ra</a:t>
            </a:r>
            <a:r>
              <a:rPr lang="en-US" sz="4000" dirty="0">
                <a:solidFill>
                  <a:srgbClr val="00B050"/>
                </a:solidFill>
              </a:rPr>
              <a:t>, </a:t>
            </a:r>
            <a:r>
              <a:rPr lang="en-US" sz="4000" dirty="0" err="1">
                <a:solidFill>
                  <a:srgbClr val="00B050"/>
                </a:solidFill>
              </a:rPr>
              <a:t>hạt</a:t>
            </a:r>
            <a:r>
              <a:rPr lang="en-US" sz="4000" dirty="0">
                <a:solidFill>
                  <a:srgbClr val="00B050"/>
                </a:solidFill>
              </a:rPr>
              <a:t> </a:t>
            </a:r>
            <a:r>
              <a:rPr lang="en-US" sz="4000" dirty="0" err="1">
                <a:solidFill>
                  <a:srgbClr val="00B050"/>
                </a:solidFill>
              </a:rPr>
              <a:t>lọc</a:t>
            </a:r>
            <a:r>
              <a:rPr lang="en-US" sz="4000" dirty="0">
                <a:solidFill>
                  <a:srgbClr val="00B050"/>
                </a:solidFill>
              </a:rPr>
              <a:t> </a:t>
            </a:r>
            <a:r>
              <a:rPr lang="en-US" sz="4000" dirty="0" err="1">
                <a:solidFill>
                  <a:srgbClr val="00B050"/>
                </a:solidFill>
              </a:rPr>
              <a:t>trong</a:t>
            </a:r>
            <a:r>
              <a:rPr lang="en-US" sz="4000" dirty="0">
                <a:solidFill>
                  <a:srgbClr val="00B050"/>
                </a:solidFill>
              </a:rPr>
              <a:t> BFT </a:t>
            </a:r>
            <a:r>
              <a:rPr lang="en-US" sz="4000" dirty="0" err="1">
                <a:solidFill>
                  <a:srgbClr val="00B050"/>
                </a:solidFill>
              </a:rPr>
              <a:t>có</a:t>
            </a:r>
            <a:r>
              <a:rPr lang="en-US" sz="4000" dirty="0">
                <a:solidFill>
                  <a:srgbClr val="00B050"/>
                </a:solidFill>
              </a:rPr>
              <a:t> </a:t>
            </a:r>
            <a:r>
              <a:rPr lang="en-US" sz="4000" dirty="0" err="1">
                <a:solidFill>
                  <a:srgbClr val="00B050"/>
                </a:solidFill>
              </a:rPr>
              <a:t>thể</a:t>
            </a:r>
            <a:r>
              <a:rPr lang="en-US" sz="4000" dirty="0">
                <a:solidFill>
                  <a:srgbClr val="00B050"/>
                </a:solidFill>
              </a:rPr>
              <a:t> </a:t>
            </a:r>
            <a:r>
              <a:rPr lang="en-US" sz="4000" dirty="0" err="1">
                <a:solidFill>
                  <a:srgbClr val="00B050"/>
                </a:solidFill>
              </a:rPr>
              <a:t>được</a:t>
            </a:r>
            <a:r>
              <a:rPr lang="en-US" sz="4000" dirty="0">
                <a:solidFill>
                  <a:srgbClr val="00B050"/>
                </a:solidFill>
              </a:rPr>
              <a:t> </a:t>
            </a:r>
            <a:r>
              <a:rPr lang="en-US" sz="4000" dirty="0" err="1">
                <a:solidFill>
                  <a:srgbClr val="00B050"/>
                </a:solidFill>
              </a:rPr>
              <a:t>sử</a:t>
            </a:r>
            <a:r>
              <a:rPr lang="en-US" sz="4000" dirty="0">
                <a:solidFill>
                  <a:srgbClr val="00B050"/>
                </a:solidFill>
              </a:rPr>
              <a:t> </a:t>
            </a:r>
            <a:r>
              <a:rPr lang="en-US" sz="4000" dirty="0" err="1">
                <a:solidFill>
                  <a:srgbClr val="00B050"/>
                </a:solidFill>
              </a:rPr>
              <a:t>dụng</a:t>
            </a:r>
            <a:r>
              <a:rPr lang="en-US" sz="4000" dirty="0">
                <a:solidFill>
                  <a:srgbClr val="00B050"/>
                </a:solidFill>
              </a:rPr>
              <a:t> </a:t>
            </a:r>
            <a:r>
              <a:rPr lang="en-US" sz="4000" dirty="0" err="1">
                <a:solidFill>
                  <a:srgbClr val="00B050"/>
                </a:solidFill>
              </a:rPr>
              <a:t>làm</a:t>
            </a:r>
            <a:r>
              <a:rPr lang="en-US" sz="4000" dirty="0">
                <a:solidFill>
                  <a:srgbClr val="00B050"/>
                </a:solidFill>
              </a:rPr>
              <a:t> </a:t>
            </a:r>
            <a:r>
              <a:rPr lang="en-US" sz="4000" dirty="0" err="1">
                <a:solidFill>
                  <a:srgbClr val="00B050"/>
                </a:solidFill>
              </a:rPr>
              <a:t>thức</a:t>
            </a:r>
            <a:r>
              <a:rPr lang="en-US" sz="4000" dirty="0">
                <a:solidFill>
                  <a:srgbClr val="00B050"/>
                </a:solidFill>
              </a:rPr>
              <a:t> </a:t>
            </a:r>
            <a:r>
              <a:rPr lang="en-US" sz="4000" dirty="0" err="1">
                <a:solidFill>
                  <a:srgbClr val="00B050"/>
                </a:solidFill>
              </a:rPr>
              <a:t>ăn</a:t>
            </a:r>
            <a:r>
              <a:rPr lang="en-US" sz="4000" dirty="0">
                <a:solidFill>
                  <a:srgbClr val="00B050"/>
                </a:solidFill>
              </a:rPr>
              <a:t> </a:t>
            </a:r>
            <a:r>
              <a:rPr lang="en-US" sz="4000" dirty="0" err="1">
                <a:solidFill>
                  <a:srgbClr val="00B050"/>
                </a:solidFill>
              </a:rPr>
              <a:t>cho</a:t>
            </a:r>
            <a:r>
              <a:rPr lang="en-US" sz="4000" dirty="0">
                <a:solidFill>
                  <a:srgbClr val="00B050"/>
                </a:solidFill>
              </a:rPr>
              <a:t> </a:t>
            </a:r>
            <a:r>
              <a:rPr lang="en-US" sz="4000" dirty="0" err="1">
                <a:solidFill>
                  <a:srgbClr val="00B050"/>
                </a:solidFill>
              </a:rPr>
              <a:t>các</a:t>
            </a:r>
            <a:r>
              <a:rPr lang="en-US" sz="4000" dirty="0">
                <a:solidFill>
                  <a:srgbClr val="00B050"/>
                </a:solidFill>
              </a:rPr>
              <a:t> </a:t>
            </a:r>
            <a:r>
              <a:rPr lang="en-US" sz="4000" dirty="0" err="1">
                <a:solidFill>
                  <a:srgbClr val="00B050"/>
                </a:solidFill>
              </a:rPr>
              <a:t>đối</a:t>
            </a:r>
            <a:r>
              <a:rPr lang="en-US" sz="4000" dirty="0">
                <a:solidFill>
                  <a:srgbClr val="00B050"/>
                </a:solidFill>
              </a:rPr>
              <a:t> </a:t>
            </a:r>
            <a:r>
              <a:rPr lang="en-US" sz="4000" dirty="0" err="1">
                <a:solidFill>
                  <a:srgbClr val="00B050"/>
                </a:solidFill>
              </a:rPr>
              <a:t>tượng</a:t>
            </a:r>
            <a:r>
              <a:rPr lang="en-US" sz="4000" dirty="0">
                <a:solidFill>
                  <a:srgbClr val="00B050"/>
                </a:solidFill>
              </a:rPr>
              <a:t> </a:t>
            </a:r>
            <a:r>
              <a:rPr lang="en-US" sz="4000" dirty="0" err="1">
                <a:solidFill>
                  <a:srgbClr val="00B050"/>
                </a:solidFill>
              </a:rPr>
              <a:t>nuôi</a:t>
            </a:r>
            <a:r>
              <a:rPr lang="en-US" sz="4000" dirty="0">
                <a:solidFill>
                  <a:srgbClr val="00B050"/>
                </a:solidFill>
              </a:rPr>
              <a:t> </a:t>
            </a:r>
            <a:r>
              <a:rPr lang="en-US" sz="4000" dirty="0" err="1">
                <a:solidFill>
                  <a:srgbClr val="00B050"/>
                </a:solidFill>
              </a:rPr>
              <a:t>giúp</a:t>
            </a:r>
            <a:r>
              <a:rPr lang="en-US" sz="4000" dirty="0">
                <a:solidFill>
                  <a:srgbClr val="00B050"/>
                </a:solidFill>
              </a:rPr>
              <a:t> </a:t>
            </a:r>
            <a:r>
              <a:rPr lang="en-US" sz="4000" dirty="0" err="1">
                <a:solidFill>
                  <a:srgbClr val="00B050"/>
                </a:solidFill>
              </a:rPr>
              <a:t>giảm</a:t>
            </a:r>
            <a:r>
              <a:rPr lang="en-US" sz="4000" dirty="0">
                <a:solidFill>
                  <a:srgbClr val="00B050"/>
                </a:solidFill>
              </a:rPr>
              <a:t> chi </a:t>
            </a:r>
            <a:r>
              <a:rPr lang="en-US" sz="4000" dirty="0" err="1">
                <a:solidFill>
                  <a:srgbClr val="00B050"/>
                </a:solidFill>
              </a:rPr>
              <a:t>phí</a:t>
            </a:r>
            <a:r>
              <a:rPr lang="en-US" sz="4000" dirty="0">
                <a:solidFill>
                  <a:srgbClr val="00B050"/>
                </a:solidFill>
              </a:rPr>
              <a:t> </a:t>
            </a:r>
            <a:r>
              <a:rPr lang="en-US" sz="4000" dirty="0" err="1">
                <a:solidFill>
                  <a:srgbClr val="00B050"/>
                </a:solidFill>
              </a:rPr>
              <a:t>và</a:t>
            </a:r>
            <a:r>
              <a:rPr lang="en-US" sz="4000" dirty="0">
                <a:solidFill>
                  <a:srgbClr val="00B050"/>
                </a:solidFill>
              </a:rPr>
              <a:t> </a:t>
            </a:r>
            <a:r>
              <a:rPr lang="en-US" sz="4000" dirty="0" err="1">
                <a:solidFill>
                  <a:srgbClr val="00B050"/>
                </a:solidFill>
              </a:rPr>
              <a:t>nâng</a:t>
            </a:r>
            <a:r>
              <a:rPr lang="en-US" sz="4000" dirty="0">
                <a:solidFill>
                  <a:srgbClr val="00B050"/>
                </a:solidFill>
              </a:rPr>
              <a:t> </a:t>
            </a:r>
            <a:r>
              <a:rPr lang="en-US" sz="4000" dirty="0" err="1">
                <a:solidFill>
                  <a:srgbClr val="00B050"/>
                </a:solidFill>
              </a:rPr>
              <a:t>cao</a:t>
            </a:r>
            <a:r>
              <a:rPr lang="en-US" sz="4000" dirty="0">
                <a:solidFill>
                  <a:srgbClr val="00B050"/>
                </a:solidFill>
              </a:rPr>
              <a:t> </a:t>
            </a:r>
            <a:r>
              <a:rPr lang="en-US" sz="4000" dirty="0" err="1">
                <a:solidFill>
                  <a:srgbClr val="00B050"/>
                </a:solidFill>
              </a:rPr>
              <a:t>hiệu</a:t>
            </a:r>
            <a:r>
              <a:rPr lang="en-US" sz="4000" dirty="0">
                <a:solidFill>
                  <a:srgbClr val="00B050"/>
                </a:solidFill>
              </a:rPr>
              <a:t> </a:t>
            </a:r>
            <a:r>
              <a:rPr lang="en-US" sz="4000" dirty="0" err="1">
                <a:solidFill>
                  <a:srgbClr val="00B050"/>
                </a:solidFill>
              </a:rPr>
              <a:t>quả</a:t>
            </a:r>
            <a:r>
              <a:rPr lang="en-US" sz="4000" dirty="0">
                <a:solidFill>
                  <a:srgbClr val="00B050"/>
                </a:solidFill>
              </a:rPr>
              <a:t> </a:t>
            </a:r>
            <a:r>
              <a:rPr lang="en-US" sz="4000" dirty="0" err="1" smtClean="0">
                <a:solidFill>
                  <a:srgbClr val="00B050"/>
                </a:solidFill>
              </a:rPr>
              <a:t>nuôi</a:t>
            </a:r>
            <a:endParaRPr lang="vi-VN" sz="4000" dirty="0" smtClean="0">
              <a:solidFill>
                <a:srgbClr val="00B050"/>
              </a:solidFill>
            </a:endParaRPr>
          </a:p>
          <a:p>
            <a:r>
              <a:rPr lang="vi-VN" sz="3600" b="1" dirty="0" smtClean="0">
                <a:solidFill>
                  <a:srgbClr val="00B050"/>
                </a:solidFill>
              </a:rPr>
              <a:t>- Biofloc</a:t>
            </a:r>
            <a:r>
              <a:rPr lang="vi-VN" sz="3600" dirty="0">
                <a:solidFill>
                  <a:srgbClr val="00B050"/>
                </a:solidFill>
              </a:rPr>
              <a:t> được coi là một trong những công nghệ sinh học mới mang tính đột phá trong nuôi thủy sản, giúp nuôi siêu thâm canh, giảm chi phí đầu tư và có thể tái sử dụng chất thải, góp phần bảo vệ môi trường.</a:t>
            </a:r>
            <a:endParaRPr lang="en-US" sz="3600" dirty="0">
              <a:solidFill>
                <a:srgbClr val="00B050"/>
              </a:solidFill>
            </a:endParaRPr>
          </a:p>
        </p:txBody>
      </p:sp>
      <p:sp>
        <p:nvSpPr>
          <p:cNvPr id="12" name="TextBox 11"/>
          <p:cNvSpPr txBox="1"/>
          <p:nvPr/>
        </p:nvSpPr>
        <p:spPr>
          <a:xfrm>
            <a:off x="637310" y="6896100"/>
            <a:ext cx="17068800" cy="3170099"/>
          </a:xfrm>
          <a:prstGeom prst="rect">
            <a:avLst/>
          </a:prstGeom>
          <a:noFill/>
        </p:spPr>
        <p:txBody>
          <a:bodyPr wrap="square" rtlCol="0">
            <a:spAutoFit/>
          </a:bodyPr>
          <a:lstStyle/>
          <a:p>
            <a:r>
              <a:rPr lang="en-US" dirty="0" smtClean="0"/>
              <a:t>*</a:t>
            </a:r>
            <a:r>
              <a:rPr lang="vi-VN" dirty="0" smtClean="0"/>
              <a:t> </a:t>
            </a:r>
            <a:r>
              <a:rPr lang="en-US" sz="4000" dirty="0" err="1" smtClean="0"/>
              <a:t>Nhược</a:t>
            </a:r>
            <a:r>
              <a:rPr lang="en-US" sz="4000" dirty="0" smtClean="0"/>
              <a:t> </a:t>
            </a:r>
            <a:r>
              <a:rPr lang="en-US" sz="4000" dirty="0" err="1"/>
              <a:t>điểm</a:t>
            </a:r>
            <a:r>
              <a:rPr lang="en-US" sz="4000" dirty="0"/>
              <a:t>:</a:t>
            </a:r>
          </a:p>
          <a:p>
            <a:r>
              <a:rPr lang="en-US" sz="4000" dirty="0"/>
              <a:t>- </a:t>
            </a:r>
            <a:r>
              <a:rPr lang="en-US" sz="4000" dirty="0" err="1"/>
              <a:t>Người</a:t>
            </a:r>
            <a:r>
              <a:rPr lang="en-US" sz="4000" dirty="0"/>
              <a:t> </a:t>
            </a:r>
            <a:r>
              <a:rPr lang="en-US" sz="4000" dirty="0" err="1"/>
              <a:t>muôi</a:t>
            </a:r>
            <a:r>
              <a:rPr lang="en-US" sz="4000" dirty="0"/>
              <a:t> </a:t>
            </a:r>
            <a:r>
              <a:rPr lang="en-US" sz="4000" dirty="0" err="1"/>
              <a:t>phải</a:t>
            </a:r>
            <a:r>
              <a:rPr lang="en-US" sz="4000" dirty="0"/>
              <a:t> </a:t>
            </a:r>
            <a:r>
              <a:rPr lang="en-US" sz="4000" dirty="0" err="1"/>
              <a:t>có</a:t>
            </a:r>
            <a:r>
              <a:rPr lang="en-US" sz="4000" dirty="0"/>
              <a:t> </a:t>
            </a:r>
            <a:r>
              <a:rPr lang="en-US" sz="4000" dirty="0" err="1"/>
              <a:t>kiến</a:t>
            </a:r>
            <a:r>
              <a:rPr lang="en-US" sz="4000" dirty="0"/>
              <a:t> </a:t>
            </a:r>
            <a:r>
              <a:rPr lang="en-US" sz="4000" dirty="0" err="1"/>
              <a:t>thức</a:t>
            </a:r>
            <a:r>
              <a:rPr lang="en-US" sz="4000" dirty="0"/>
              <a:t>, </a:t>
            </a:r>
            <a:r>
              <a:rPr lang="en-US" sz="4000" dirty="0" err="1"/>
              <a:t>kinh</a:t>
            </a:r>
            <a:r>
              <a:rPr lang="en-US" sz="4000" dirty="0"/>
              <a:t> </a:t>
            </a:r>
            <a:r>
              <a:rPr lang="en-US" sz="4000" dirty="0" err="1"/>
              <a:t>nghiệm</a:t>
            </a:r>
            <a:r>
              <a:rPr lang="en-US" sz="4000" dirty="0"/>
              <a:t> </a:t>
            </a:r>
            <a:r>
              <a:rPr lang="en-US" sz="4000" dirty="0" err="1"/>
              <a:t>và</a:t>
            </a:r>
            <a:r>
              <a:rPr lang="en-US" sz="4000" dirty="0"/>
              <a:t> </a:t>
            </a:r>
            <a:r>
              <a:rPr lang="en-US" sz="4000" dirty="0" err="1"/>
              <a:t>liên</a:t>
            </a:r>
            <a:r>
              <a:rPr lang="en-US" sz="4000" dirty="0"/>
              <a:t> </a:t>
            </a:r>
            <a:r>
              <a:rPr lang="en-US" sz="4000" dirty="0" err="1"/>
              <a:t>tục</a:t>
            </a:r>
            <a:r>
              <a:rPr lang="en-US" sz="4000" dirty="0"/>
              <a:t> </a:t>
            </a:r>
            <a:r>
              <a:rPr lang="en-US" sz="4000" dirty="0" err="1"/>
              <a:t>theo</a:t>
            </a:r>
            <a:r>
              <a:rPr lang="en-US" sz="4000" dirty="0"/>
              <a:t> </a:t>
            </a:r>
            <a:r>
              <a:rPr lang="en-US" sz="4000" dirty="0" err="1"/>
              <a:t>dõi</a:t>
            </a:r>
            <a:r>
              <a:rPr lang="en-US" sz="4000" dirty="0"/>
              <a:t> </a:t>
            </a:r>
            <a:r>
              <a:rPr lang="en-US" sz="4000" dirty="0" err="1"/>
              <a:t>hàm</a:t>
            </a:r>
            <a:r>
              <a:rPr lang="en-US" sz="4000" dirty="0"/>
              <a:t> </a:t>
            </a:r>
            <a:r>
              <a:rPr lang="en-US" sz="4000" dirty="0" err="1"/>
              <a:t>lượng</a:t>
            </a:r>
            <a:r>
              <a:rPr lang="en-US" sz="4000" dirty="0"/>
              <a:t> </a:t>
            </a:r>
            <a:r>
              <a:rPr lang="vi-VN" sz="4000" dirty="0" smtClean="0"/>
              <a:t>C,</a:t>
            </a:r>
            <a:r>
              <a:rPr lang="en-US" sz="4000" dirty="0" smtClean="0"/>
              <a:t> </a:t>
            </a:r>
            <a:r>
              <a:rPr lang="en-US" sz="4000" dirty="0"/>
              <a:t>N </a:t>
            </a:r>
            <a:r>
              <a:rPr lang="en-US" sz="4000" dirty="0" err="1"/>
              <a:t>để</a:t>
            </a:r>
            <a:r>
              <a:rPr lang="en-US" sz="4000" dirty="0"/>
              <a:t> </a:t>
            </a:r>
            <a:r>
              <a:rPr lang="en-US" sz="4000" dirty="0" err="1"/>
              <a:t>đưa</a:t>
            </a:r>
            <a:r>
              <a:rPr lang="en-US" sz="4000" dirty="0"/>
              <a:t> </a:t>
            </a:r>
            <a:r>
              <a:rPr lang="en-US" sz="4000" dirty="0" err="1"/>
              <a:t>ra</a:t>
            </a:r>
            <a:r>
              <a:rPr lang="en-US" sz="4000" dirty="0"/>
              <a:t> </a:t>
            </a:r>
            <a:r>
              <a:rPr lang="en-US" sz="4000" dirty="0" err="1"/>
              <a:t>các</a:t>
            </a:r>
            <a:r>
              <a:rPr lang="en-US" sz="4000" dirty="0"/>
              <a:t> </a:t>
            </a:r>
            <a:r>
              <a:rPr lang="en-US" sz="4000" dirty="0" err="1"/>
              <a:t>giải</a:t>
            </a:r>
            <a:r>
              <a:rPr lang="en-US" sz="4000" dirty="0"/>
              <a:t> </a:t>
            </a:r>
            <a:r>
              <a:rPr lang="en-US" sz="4000" dirty="0" err="1"/>
              <a:t>pháp</a:t>
            </a:r>
            <a:r>
              <a:rPr lang="en-US" sz="4000" dirty="0"/>
              <a:t> </a:t>
            </a:r>
            <a:r>
              <a:rPr lang="en-US" sz="4000" dirty="0" err="1"/>
              <a:t>điều</a:t>
            </a:r>
            <a:r>
              <a:rPr lang="en-US" sz="4000" dirty="0"/>
              <a:t> </a:t>
            </a:r>
            <a:r>
              <a:rPr lang="en-US" sz="4000" dirty="0" err="1"/>
              <a:t>chỉnh</a:t>
            </a:r>
            <a:r>
              <a:rPr lang="en-US" sz="4000" dirty="0"/>
              <a:t> </a:t>
            </a:r>
            <a:r>
              <a:rPr lang="en-US" sz="4000" dirty="0" err="1"/>
              <a:t>tỉ</a:t>
            </a:r>
            <a:r>
              <a:rPr lang="en-US" sz="4000" dirty="0"/>
              <a:t> </a:t>
            </a:r>
            <a:r>
              <a:rPr lang="en-US" sz="4000" dirty="0" err="1"/>
              <a:t>lệ</a:t>
            </a:r>
            <a:r>
              <a:rPr lang="en-US" sz="4000" dirty="0"/>
              <a:t> </a:t>
            </a:r>
            <a:r>
              <a:rPr lang="en-US" sz="4000" dirty="0" err="1"/>
              <a:t>hợp</a:t>
            </a:r>
            <a:r>
              <a:rPr lang="en-US" sz="4000" dirty="0"/>
              <a:t> </a:t>
            </a:r>
            <a:r>
              <a:rPr lang="en-US" sz="4000" dirty="0" err="1"/>
              <a:t>lí</a:t>
            </a:r>
            <a:r>
              <a:rPr lang="en-US" sz="4000" dirty="0"/>
              <a:t>. </a:t>
            </a:r>
          </a:p>
          <a:p>
            <a:r>
              <a:rPr lang="en-US" sz="4000" dirty="0"/>
              <a:t>-</a:t>
            </a:r>
            <a:r>
              <a:rPr lang="en-US" sz="4000" dirty="0" err="1"/>
              <a:t>Hệ</a:t>
            </a:r>
            <a:r>
              <a:rPr lang="en-US" sz="4000" dirty="0"/>
              <a:t> </a:t>
            </a:r>
            <a:r>
              <a:rPr lang="en-US" sz="4000" dirty="0" err="1"/>
              <a:t>thống</a:t>
            </a:r>
            <a:r>
              <a:rPr lang="en-US" sz="4000" dirty="0"/>
              <a:t> </a:t>
            </a:r>
            <a:r>
              <a:rPr lang="en-US" sz="4000" dirty="0" err="1"/>
              <a:t>cũng</a:t>
            </a:r>
            <a:r>
              <a:rPr lang="en-US" sz="4000" dirty="0"/>
              <a:t> </a:t>
            </a:r>
            <a:r>
              <a:rPr lang="en-US" sz="4000" dirty="0" err="1"/>
              <a:t>yêu</a:t>
            </a:r>
            <a:r>
              <a:rPr lang="en-US" sz="4000" dirty="0"/>
              <a:t> </a:t>
            </a:r>
            <a:r>
              <a:rPr lang="en-US" sz="4000" dirty="0" err="1"/>
              <a:t>cầu</a:t>
            </a:r>
            <a:r>
              <a:rPr lang="en-US" sz="4000" dirty="0"/>
              <a:t> </a:t>
            </a:r>
            <a:r>
              <a:rPr lang="en-US" sz="4000" dirty="0" err="1"/>
              <a:t>phải</a:t>
            </a:r>
            <a:r>
              <a:rPr lang="en-US" sz="4000" dirty="0"/>
              <a:t> </a:t>
            </a:r>
            <a:r>
              <a:rPr lang="en-US" sz="4000" dirty="0" err="1"/>
              <a:t>có</a:t>
            </a:r>
            <a:r>
              <a:rPr lang="en-US" sz="4000" dirty="0"/>
              <a:t> </a:t>
            </a:r>
            <a:r>
              <a:rPr lang="en-US" sz="4000" dirty="0" err="1"/>
              <a:t>sục</a:t>
            </a:r>
            <a:r>
              <a:rPr lang="en-US" sz="4000" dirty="0"/>
              <a:t> </a:t>
            </a:r>
            <a:r>
              <a:rPr lang="en-US" sz="4000" dirty="0" err="1"/>
              <a:t>khí</a:t>
            </a:r>
            <a:r>
              <a:rPr lang="en-US" sz="4000" dirty="0"/>
              <a:t> </a:t>
            </a:r>
            <a:r>
              <a:rPr lang="en-US" sz="4000" dirty="0" err="1"/>
              <a:t>liên</a:t>
            </a:r>
            <a:r>
              <a:rPr lang="en-US" sz="4000" dirty="0"/>
              <a:t> </a:t>
            </a:r>
            <a:r>
              <a:rPr lang="en-US" sz="4000" dirty="0" err="1"/>
              <a:t>tục</a:t>
            </a:r>
            <a:r>
              <a:rPr lang="en-US" sz="4000" dirty="0"/>
              <a:t> </a:t>
            </a:r>
            <a:r>
              <a:rPr lang="en-US" sz="4000" dirty="0" err="1"/>
              <a:t>làm</a:t>
            </a:r>
            <a:r>
              <a:rPr lang="en-US" sz="4000" dirty="0"/>
              <a:t> </a:t>
            </a:r>
            <a:r>
              <a:rPr lang="en-US" sz="4000" dirty="0" err="1"/>
              <a:t>gia</a:t>
            </a:r>
            <a:r>
              <a:rPr lang="en-US" sz="4000" dirty="0"/>
              <a:t> </a:t>
            </a:r>
            <a:r>
              <a:rPr lang="en-US" sz="4000" dirty="0" err="1"/>
              <a:t>tăng</a:t>
            </a:r>
            <a:r>
              <a:rPr lang="en-US" sz="4000" dirty="0"/>
              <a:t> chi </a:t>
            </a:r>
            <a:r>
              <a:rPr lang="en-US" sz="4000" dirty="0" err="1"/>
              <a:t>phí</a:t>
            </a:r>
            <a:r>
              <a:rPr lang="en-US" sz="4000" dirty="0"/>
              <a:t> </a:t>
            </a:r>
            <a:r>
              <a:rPr lang="en-US" sz="4000" dirty="0" err="1"/>
              <a:t>năng</a:t>
            </a:r>
            <a:r>
              <a:rPr lang="en-US" sz="4000" dirty="0"/>
              <a:t> </a:t>
            </a:r>
            <a:r>
              <a:rPr lang="en-US" sz="4000" dirty="0" err="1"/>
              <a:t>lượng</a:t>
            </a:r>
            <a:endParaRPr lang="en-US" sz="4000" dirty="0"/>
          </a:p>
          <a:p>
            <a:endParaRPr lang="en-US" sz="4000" dirty="0"/>
          </a:p>
        </p:txBody>
      </p:sp>
    </p:spTree>
    <p:extLst>
      <p:ext uri="{BB962C8B-B14F-4D97-AF65-F5344CB8AC3E}">
        <p14:creationId xmlns:p14="http://schemas.microsoft.com/office/powerpoint/2010/main" val="135288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2019300"/>
            <a:ext cx="9144000" cy="2434256"/>
          </a:xfrm>
          <a:prstGeom prst="rect">
            <a:avLst/>
          </a:prstGeom>
        </p:spPr>
        <p:txBody>
          <a:bodyPr>
            <a:spAutoFit/>
          </a:bodyPr>
          <a:lstStyle/>
          <a:p>
            <a:pPr>
              <a:lnSpc>
                <a:spcPct val="107000"/>
              </a:lnSpc>
              <a:spcAft>
                <a:spcPts val="800"/>
              </a:spcAft>
            </a:pPr>
            <a:r>
              <a:rPr lang="en-US" sz="3600" spc="10" dirty="0" err="1" smtClean="0">
                <a:latin typeface="Times New Roman" panose="02020603050405020304" pitchFamily="18" charset="0"/>
                <a:ea typeface="Times New Roman" panose="02020603050405020304" pitchFamily="18" charset="0"/>
              </a:rPr>
              <a:t>Công</a:t>
            </a:r>
            <a:r>
              <a:rPr lang="en-US" sz="3600" spc="10" dirty="0" smtClean="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nghệ</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biofloc</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chủ</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yếu</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áp</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dụng</a:t>
            </a:r>
            <a:r>
              <a:rPr lang="en-US" sz="3600" spc="10" dirty="0">
                <a:latin typeface="Times New Roman" panose="02020603050405020304" pitchFamily="18" charset="0"/>
                <a:ea typeface="Times New Roman" panose="02020603050405020304" pitchFamily="18" charset="0"/>
              </a:rPr>
              <a:t> ở </a:t>
            </a:r>
            <a:r>
              <a:rPr lang="en-US" sz="3600" spc="10" dirty="0" err="1">
                <a:latin typeface="Times New Roman" panose="02020603050405020304" pitchFamily="18" charset="0"/>
                <a:ea typeface="Times New Roman" panose="02020603050405020304" pitchFamily="18" charset="0"/>
              </a:rPr>
              <a:t>các</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trại</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nuôi</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tôm</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thẻ</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chân</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trắng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và</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cá</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rô</a:t>
            </a:r>
            <a:r>
              <a:rPr lang="en-US" sz="3600" spc="10" dirty="0">
                <a:latin typeface="Times New Roman" panose="02020603050405020304" pitchFamily="18" charset="0"/>
                <a:ea typeface="Times New Roman" panose="02020603050405020304" pitchFamily="18" charset="0"/>
              </a:rPr>
              <a:t> phi </a:t>
            </a:r>
            <a:r>
              <a:rPr lang="en-US" sz="3600" spc="10" dirty="0" err="1">
                <a:latin typeface="Times New Roman" panose="02020603050405020304" pitchFamily="18" charset="0"/>
                <a:ea typeface="Times New Roman" panose="02020603050405020304" pitchFamily="18" charset="0"/>
              </a:rPr>
              <a:t>thương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phẩm</a:t>
            </a:r>
            <a:r>
              <a:rPr lang="en-US" sz="3600" spc="10" dirty="0">
                <a:latin typeface="Times New Roman" panose="02020603050405020304" pitchFamily="18" charset="0"/>
                <a:ea typeface="Times New Roman" panose="02020603050405020304" pitchFamily="18" charset="0"/>
              </a:rPr>
              <a:t> do </a:t>
            </a:r>
            <a:r>
              <a:rPr lang="en-US" sz="3600" spc="10" dirty="0" err="1">
                <a:latin typeface="Times New Roman" panose="02020603050405020304" pitchFamily="18" charset="0"/>
                <a:ea typeface="Times New Roman" panose="02020603050405020304" pitchFamily="18" charset="0"/>
              </a:rPr>
              <a:t>những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đối</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tượng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này</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có</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khả</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năng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sử</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dụng</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các</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hạt</a:t>
            </a:r>
            <a:r>
              <a:rPr lang="en-US" sz="3600" spc="10" dirty="0">
                <a:latin typeface="Times New Roman" panose="02020603050405020304" pitchFamily="18" charset="0"/>
                <a:ea typeface="Times New Roman" panose="02020603050405020304" pitchFamily="18" charset="0"/>
              </a:rPr>
              <a:t> floc </a:t>
            </a:r>
            <a:r>
              <a:rPr lang="en-US" sz="3600" spc="10" dirty="0" err="1">
                <a:latin typeface="Times New Roman" panose="02020603050405020304" pitchFamily="18" charset="0"/>
                <a:ea typeface="Times New Roman" panose="02020603050405020304" pitchFamily="18" charset="0"/>
              </a:rPr>
              <a:t>làm</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thức</a:t>
            </a:r>
            <a:r>
              <a:rPr lang="en-US" sz="3600" spc="10" dirty="0">
                <a:latin typeface="Times New Roman" panose="02020603050405020304" pitchFamily="18" charset="0"/>
                <a:ea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rPr>
              <a:t>ăn</a:t>
            </a:r>
            <a:r>
              <a:rPr lang="en-US" sz="3600" spc="10" dirty="0">
                <a:latin typeface="Times New Roman" panose="02020603050405020304" pitchFamily="18" charset="0"/>
                <a:ea typeface="Times New Roman" panose="02020603050405020304" pitchFamily="18" charset="0"/>
              </a:rPr>
              <a:t>.</a:t>
            </a:r>
            <a:endParaRPr lang="en-US" sz="3600" dirty="0"/>
          </a:p>
        </p:txBody>
      </p:sp>
      <p:sp>
        <p:nvSpPr>
          <p:cNvPr id="2" name="TextBox 1"/>
          <p:cNvSpPr txBox="1"/>
          <p:nvPr/>
        </p:nvSpPr>
        <p:spPr>
          <a:xfrm>
            <a:off x="1219200" y="952500"/>
            <a:ext cx="12725400" cy="984885"/>
          </a:xfrm>
          <a:prstGeom prst="rect">
            <a:avLst/>
          </a:prstGeom>
          <a:noFill/>
        </p:spPr>
        <p:txBody>
          <a:bodyPr wrap="square" rtlCol="0">
            <a:spAutoFit/>
          </a:bodyPr>
          <a:lstStyle/>
          <a:p>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2.3. </a:t>
            </a:r>
            <a:r>
              <a:rPr lang="en-US" sz="4000" b="1" spc="1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pc="1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pc="1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pc="1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 BFT ở </a:t>
            </a:r>
            <a:r>
              <a:rPr lang="en-US" sz="4000" b="1" spc="1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4000" b="1" spc="10" dirty="0">
                <a:latin typeface="Times New Roman" panose="02020603050405020304" pitchFamily="18" charset="0"/>
                <a:ea typeface="Times New Roman" panose="02020603050405020304" pitchFamily="18" charset="0"/>
                <a:cs typeface="Times New Roman" panose="02020603050405020304" pitchFamily="18" charset="0"/>
              </a:rPr>
              <a:t> Nam</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598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630364648"/>
              </p:ext>
            </p:extLst>
          </p:nvPr>
        </p:nvGraphicFramePr>
        <p:xfrm>
          <a:off x="1295400" y="2400300"/>
          <a:ext cx="14020800" cy="7035799"/>
        </p:xfrm>
        <a:graphic>
          <a:graphicData uri="http://schemas.openxmlformats.org/drawingml/2006/table">
            <a:tbl>
              <a:tblPr firstRow="1" firstCol="1" bandRow="1">
                <a:tableStyleId>{5C22544A-7EE6-4342-B048-85BDC9FD1C3A}</a:tableStyleId>
              </a:tblPr>
              <a:tblGrid>
                <a:gridCol w="4673600">
                  <a:extLst>
                    <a:ext uri="{9D8B030D-6E8A-4147-A177-3AD203B41FA5}">
                      <a16:colId xmlns:a16="http://schemas.microsoft.com/office/drawing/2014/main" xmlns="" val="3133111462"/>
                    </a:ext>
                  </a:extLst>
                </a:gridCol>
                <a:gridCol w="4673600">
                  <a:extLst>
                    <a:ext uri="{9D8B030D-6E8A-4147-A177-3AD203B41FA5}">
                      <a16:colId xmlns:a16="http://schemas.microsoft.com/office/drawing/2014/main" xmlns="" val="1739693707"/>
                    </a:ext>
                  </a:extLst>
                </a:gridCol>
                <a:gridCol w="4673600">
                  <a:extLst>
                    <a:ext uri="{9D8B030D-6E8A-4147-A177-3AD203B41FA5}">
                      <a16:colId xmlns:a16="http://schemas.microsoft.com/office/drawing/2014/main" xmlns="" val="3102726176"/>
                    </a:ext>
                  </a:extLst>
                </a:gridCol>
              </a:tblGrid>
              <a:tr h="1180565">
                <a:tc>
                  <a:txBody>
                    <a:bodyPr/>
                    <a:lstStyle/>
                    <a:p>
                      <a:pPr>
                        <a:lnSpc>
                          <a:spcPct val="107000"/>
                        </a:lnSpc>
                        <a:spcAft>
                          <a:spcPts val="0"/>
                        </a:spcAft>
                      </a:pPr>
                      <a:r>
                        <a:rPr lang="en-US" sz="3200" dirty="0">
                          <a:effectLst/>
                        </a:rPr>
                        <a:t>  </a:t>
                      </a:r>
                      <a:r>
                        <a:rPr lang="en-US" sz="3200" dirty="0" err="1">
                          <a:effectLst/>
                        </a:rPr>
                        <a:t>Tiêu</a:t>
                      </a:r>
                      <a:r>
                        <a:rPr lang="en-US" sz="3200" dirty="0">
                          <a:effectLst/>
                        </a:rPr>
                        <a:t> </a:t>
                      </a:r>
                      <a:r>
                        <a:rPr lang="en-US" sz="3200" dirty="0" err="1">
                          <a:effectLst/>
                        </a:rPr>
                        <a:t>chí</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Công nghệ nuôi thủy sản tuần hoàn (RAS)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Công nghệ biofloc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163409830"/>
                  </a:ext>
                </a:extLst>
              </a:tr>
              <a:tr h="836462">
                <a:tc>
                  <a:txBody>
                    <a:bodyPr/>
                    <a:lstStyle/>
                    <a:p>
                      <a:pPr>
                        <a:lnSpc>
                          <a:spcPct val="107000"/>
                        </a:lnSpc>
                        <a:spcAft>
                          <a:spcPts val="0"/>
                        </a:spcAft>
                      </a:pPr>
                      <a:r>
                        <a:rPr lang="en-US" sz="3200" dirty="0" err="1">
                          <a:effectLst/>
                        </a:rPr>
                        <a:t>Mức</a:t>
                      </a:r>
                      <a:r>
                        <a:rPr lang="en-US" sz="3200" dirty="0">
                          <a:effectLst/>
                        </a:rPr>
                        <a:t> </a:t>
                      </a:r>
                      <a:r>
                        <a:rPr lang="en-US" sz="3200" dirty="0" err="1">
                          <a:effectLst/>
                        </a:rPr>
                        <a:t>độ</a:t>
                      </a:r>
                      <a:r>
                        <a:rPr lang="en-US" sz="3200" dirty="0">
                          <a:effectLst/>
                        </a:rPr>
                        <a:t> </a:t>
                      </a:r>
                      <a:r>
                        <a:rPr lang="en-US" sz="3200" dirty="0" err="1">
                          <a:effectLst/>
                        </a:rPr>
                        <a:t>tái</a:t>
                      </a:r>
                      <a:r>
                        <a:rPr lang="en-US" sz="3200" dirty="0">
                          <a:effectLst/>
                        </a:rPr>
                        <a:t> </a:t>
                      </a:r>
                      <a:r>
                        <a:rPr lang="en-US" sz="3200" dirty="0" err="1">
                          <a:effectLst/>
                        </a:rPr>
                        <a:t>sử</a:t>
                      </a:r>
                      <a:r>
                        <a:rPr lang="en-US" sz="3200" dirty="0">
                          <a:effectLst/>
                        </a:rPr>
                        <a:t> </a:t>
                      </a:r>
                      <a:r>
                        <a:rPr lang="en-US" sz="3200" dirty="0" err="1">
                          <a:effectLst/>
                        </a:rPr>
                        <a:t>dụng</a:t>
                      </a:r>
                      <a:r>
                        <a:rPr lang="en-US" sz="3200" dirty="0">
                          <a:effectLst/>
                        </a:rPr>
                        <a:t> </a:t>
                      </a:r>
                      <a:r>
                        <a:rPr lang="en-US" sz="3200" dirty="0" err="1">
                          <a:effectLst/>
                        </a:rPr>
                        <a:t>nước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119987892"/>
                  </a:ext>
                </a:extLst>
              </a:tr>
              <a:tr h="836462">
                <a:tc>
                  <a:txBody>
                    <a:bodyPr/>
                    <a:lstStyle/>
                    <a:p>
                      <a:pPr>
                        <a:lnSpc>
                          <a:spcPct val="107000"/>
                        </a:lnSpc>
                        <a:spcAft>
                          <a:spcPts val="0"/>
                        </a:spcAft>
                      </a:pPr>
                      <a:r>
                        <a:rPr lang="en-US" sz="3200" dirty="0">
                          <a:effectLst/>
                        </a:rPr>
                        <a:t>Chi </a:t>
                      </a:r>
                      <a:r>
                        <a:rPr lang="en-US" sz="3200" dirty="0" err="1">
                          <a:effectLst/>
                        </a:rPr>
                        <a:t>phí</a:t>
                      </a:r>
                      <a:r>
                        <a:rPr lang="en-US" sz="3200" dirty="0">
                          <a:effectLst/>
                        </a:rPr>
                        <a:t> </a:t>
                      </a:r>
                      <a:r>
                        <a:rPr lang="en-US" sz="3200" dirty="0" err="1">
                          <a:effectLst/>
                        </a:rPr>
                        <a:t>đầu</a:t>
                      </a:r>
                      <a:r>
                        <a:rPr lang="en-US" sz="3200" dirty="0">
                          <a:effectLst/>
                        </a:rPr>
                        <a:t> </a:t>
                      </a:r>
                      <a:r>
                        <a:rPr lang="en-US" sz="3200" dirty="0" err="1">
                          <a:effectLst/>
                        </a:rPr>
                        <a:t>tư</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347309291"/>
                  </a:ext>
                </a:extLst>
              </a:tr>
              <a:tr h="836462">
                <a:tc>
                  <a:txBody>
                    <a:bodyPr/>
                    <a:lstStyle/>
                    <a:p>
                      <a:pPr>
                        <a:lnSpc>
                          <a:spcPct val="107000"/>
                        </a:lnSpc>
                        <a:spcAft>
                          <a:spcPts val="0"/>
                        </a:spcAft>
                      </a:pPr>
                      <a:r>
                        <a:rPr lang="en-US" sz="3200">
                          <a:effectLst/>
                        </a:rPr>
                        <a:t>Chi phí vận hành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889182031"/>
                  </a:ext>
                </a:extLst>
              </a:tr>
              <a:tr h="836462">
                <a:tc>
                  <a:txBody>
                    <a:bodyPr/>
                    <a:lstStyle/>
                    <a:p>
                      <a:pPr>
                        <a:lnSpc>
                          <a:spcPct val="107000"/>
                        </a:lnSpc>
                        <a:spcAft>
                          <a:spcPts val="0"/>
                        </a:spcAft>
                      </a:pPr>
                      <a:r>
                        <a:rPr lang="en-US" sz="3200" dirty="0" err="1">
                          <a:effectLst/>
                        </a:rPr>
                        <a:t>Năng</a:t>
                      </a:r>
                      <a:r>
                        <a:rPr lang="en-US" sz="3200" dirty="0">
                          <a:effectLst/>
                        </a:rPr>
                        <a:t> </a:t>
                      </a:r>
                      <a:r>
                        <a:rPr lang="en-US" sz="3200" dirty="0" err="1">
                          <a:effectLst/>
                        </a:rPr>
                        <a:t>suất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905675947"/>
                  </a:ext>
                </a:extLst>
              </a:tr>
              <a:tr h="836462">
                <a:tc>
                  <a:txBody>
                    <a:bodyPr/>
                    <a:lstStyle/>
                    <a:p>
                      <a:pPr>
                        <a:lnSpc>
                          <a:spcPct val="107000"/>
                        </a:lnSpc>
                        <a:spcAft>
                          <a:spcPts val="0"/>
                        </a:spcAft>
                      </a:pPr>
                      <a:r>
                        <a:rPr lang="en-US" sz="3200">
                          <a:effectLst/>
                        </a:rPr>
                        <a:t>Rủi ro dịch bệnh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798069715"/>
                  </a:ext>
                </a:extLst>
              </a:tr>
              <a:tr h="836462">
                <a:tc>
                  <a:txBody>
                    <a:bodyPr/>
                    <a:lstStyle/>
                    <a:p>
                      <a:pPr>
                        <a:lnSpc>
                          <a:spcPct val="107000"/>
                        </a:lnSpc>
                        <a:spcAft>
                          <a:spcPts val="0"/>
                        </a:spcAft>
                      </a:pPr>
                      <a:r>
                        <a:rPr lang="en-US" sz="3200">
                          <a:effectLst/>
                        </a:rPr>
                        <a:t>Tác động môi trường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169124157"/>
                  </a:ext>
                </a:extLst>
              </a:tr>
              <a:tr h="836462">
                <a:tc>
                  <a:txBody>
                    <a:bodyPr/>
                    <a:lstStyle/>
                    <a:p>
                      <a:pPr>
                        <a:lnSpc>
                          <a:spcPct val="107000"/>
                        </a:lnSpc>
                        <a:spcAft>
                          <a:spcPts val="0"/>
                        </a:spcAft>
                      </a:pPr>
                      <a:r>
                        <a:rPr lang="en-US" sz="3200">
                          <a:effectLst/>
                        </a:rPr>
                        <a:t>Yêu cầu kỹ thuật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70386914"/>
                  </a:ext>
                </a:extLst>
              </a:tr>
            </a:tbl>
          </a:graphicData>
        </a:graphic>
      </p:graphicFrame>
      <p:sp>
        <p:nvSpPr>
          <p:cNvPr id="16" name="TextBox 15"/>
          <p:cNvSpPr txBox="1"/>
          <p:nvPr/>
        </p:nvSpPr>
        <p:spPr>
          <a:xfrm>
            <a:off x="2514600" y="1257300"/>
            <a:ext cx="11963400" cy="646331"/>
          </a:xfrm>
          <a:prstGeom prst="rect">
            <a:avLst/>
          </a:prstGeom>
          <a:noFill/>
        </p:spPr>
        <p:txBody>
          <a:bodyPr wrap="square" rtlCol="0">
            <a:spAutoFit/>
          </a:bodyPr>
          <a:lstStyle/>
          <a:p>
            <a:r>
              <a:rPr lang="vi-VN" sz="3600" dirty="0" smtClean="0"/>
              <a:t>Hoàn thành PHT theo nhóm</a:t>
            </a:r>
            <a:endParaRPr lang="en-US" sz="3600" dirty="0"/>
          </a:p>
        </p:txBody>
      </p:sp>
      <p:sp>
        <p:nvSpPr>
          <p:cNvPr id="18" name="TextBox 17"/>
          <p:cNvSpPr txBox="1"/>
          <p:nvPr/>
        </p:nvSpPr>
        <p:spPr>
          <a:xfrm>
            <a:off x="4038600" y="495300"/>
            <a:ext cx="6400800" cy="769441"/>
          </a:xfrm>
          <a:prstGeom prst="rect">
            <a:avLst/>
          </a:prstGeom>
          <a:noFill/>
        </p:spPr>
        <p:txBody>
          <a:bodyPr wrap="square" rtlCol="0">
            <a:spAutoFit/>
          </a:bodyPr>
          <a:lstStyle/>
          <a:p>
            <a:r>
              <a:rPr lang="vi-VN" sz="4400" dirty="0" smtClean="0"/>
              <a:t>LUYỆN TẬP</a:t>
            </a:r>
            <a:endParaRPr lang="en-US" sz="4400" dirty="0"/>
          </a:p>
        </p:txBody>
      </p:sp>
    </p:spTree>
    <p:extLst>
      <p:ext uri="{BB962C8B-B14F-4D97-AF65-F5344CB8AC3E}">
        <p14:creationId xmlns:p14="http://schemas.microsoft.com/office/powerpoint/2010/main" val="24958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EB5011DE-07EA-87F1-BA70-50A445BBA75C}"/>
              </a:ext>
            </a:extLst>
          </p:cNvPr>
          <p:cNvSpPr txBox="1"/>
          <p:nvPr/>
        </p:nvSpPr>
        <p:spPr>
          <a:xfrm>
            <a:off x="3924300" y="633021"/>
            <a:ext cx="10439400" cy="1169551"/>
          </a:xfrm>
          <a:prstGeom prst="rect">
            <a:avLst/>
          </a:prstGeom>
          <a:noFill/>
        </p:spPr>
        <p:txBody>
          <a:bodyPr wrap="square" rtlCol="0">
            <a:spAutoFit/>
          </a:bodyPr>
          <a:lstStyle/>
          <a:p>
            <a:pPr algn="ctr"/>
            <a:r>
              <a:rPr lang="en-US" sz="7000" b="1">
                <a:solidFill>
                  <a:schemeClr val="accent4">
                    <a:lumMod val="75000"/>
                  </a:schemeClr>
                </a:solidFill>
                <a:latin typeface="Arial" panose="020B0604020202020204" pitchFamily="34" charset="0"/>
                <a:cs typeface="Arial" panose="020B0604020202020204" pitchFamily="34" charset="0"/>
              </a:rPr>
              <a:t>VẬN DỤNG </a:t>
            </a:r>
          </a:p>
        </p:txBody>
      </p:sp>
      <p:sp>
        <p:nvSpPr>
          <p:cNvPr id="2" name="Rectangle 1"/>
          <p:cNvSpPr/>
          <p:nvPr/>
        </p:nvSpPr>
        <p:spPr>
          <a:xfrm>
            <a:off x="914400" y="2019300"/>
            <a:ext cx="16078200" cy="3416320"/>
          </a:xfrm>
          <a:prstGeom prst="rect">
            <a:avLst/>
          </a:prstGeom>
        </p:spPr>
        <p:txBody>
          <a:bodyPr wrap="square">
            <a:spAutoFit/>
          </a:bodyPr>
          <a:lstStyle/>
          <a:p>
            <a:pPr>
              <a:spcAft>
                <a:spcPts val="0"/>
              </a:spcAft>
            </a:pPr>
            <a:r>
              <a:rPr lang="vi-VN" sz="3600" dirty="0" smtClean="0">
                <a:latin typeface="Times New Roman" panose="02020603050405020304" pitchFamily="18" charset="0"/>
                <a:ea typeface="SimSun" panose="02010600030101010101" pitchFamily="2" charset="-122"/>
              </a:rPr>
              <a:t>- </a:t>
            </a:r>
            <a:r>
              <a:rPr lang="en-US" sz="3600" dirty="0" smtClean="0">
                <a:latin typeface="Times New Roman" panose="02020603050405020304" pitchFamily="18" charset="0"/>
                <a:ea typeface="SimSun" panose="02010600030101010101" pitchFamily="2" charset="-122"/>
              </a:rPr>
              <a:t>HS </a:t>
            </a:r>
            <a:r>
              <a:rPr lang="en-US" sz="3600" dirty="0" err="1">
                <a:latin typeface="Times New Roman" panose="02020603050405020304" pitchFamily="18" charset="0"/>
                <a:ea typeface="SimSun" panose="02010600030101010101" pitchFamily="2" charset="-122"/>
              </a:rPr>
              <a:t>làm</a:t>
            </a:r>
            <a:r>
              <a:rPr lang="en-US" sz="3600" dirty="0">
                <a:latin typeface="Times New Roman" panose="02020603050405020304" pitchFamily="18" charset="0"/>
                <a:ea typeface="SimSun" panose="02010600030101010101" pitchFamily="2" charset="-122"/>
              </a:rPr>
              <a:t> </a:t>
            </a:r>
            <a:r>
              <a:rPr lang="en-US" sz="3600" dirty="0" err="1">
                <a:latin typeface="Times New Roman" panose="02020603050405020304" pitchFamily="18" charset="0"/>
                <a:ea typeface="SimSun" panose="02010600030101010101" pitchFamily="2" charset="-122"/>
              </a:rPr>
              <a:t>việc</a:t>
            </a:r>
            <a:r>
              <a:rPr lang="en-US" sz="3600" dirty="0">
                <a:latin typeface="Times New Roman" panose="02020603050405020304" pitchFamily="18" charset="0"/>
                <a:ea typeface="SimSun" panose="02010600030101010101" pitchFamily="2" charset="-122"/>
              </a:rPr>
              <a:t> </a:t>
            </a:r>
            <a:r>
              <a:rPr lang="en-US" sz="3600" dirty="0" err="1">
                <a:latin typeface="Times New Roman" panose="02020603050405020304" pitchFamily="18" charset="0"/>
                <a:ea typeface="SimSun" panose="02010600030101010101" pitchFamily="2" charset="-122"/>
              </a:rPr>
              <a:t>cá</a:t>
            </a:r>
            <a:r>
              <a:rPr lang="en-US" sz="3600" dirty="0">
                <a:latin typeface="Times New Roman" panose="02020603050405020304" pitchFamily="18" charset="0"/>
                <a:ea typeface="SimSun" panose="02010600030101010101" pitchFamily="2" charset="-122"/>
              </a:rPr>
              <a:t> </a:t>
            </a:r>
            <a:r>
              <a:rPr lang="en-US" sz="3600" dirty="0" err="1" smtClean="0">
                <a:latin typeface="Times New Roman" panose="02020603050405020304" pitchFamily="18" charset="0"/>
                <a:ea typeface="SimSun" panose="02010600030101010101" pitchFamily="2" charset="-122"/>
              </a:rPr>
              <a:t>nhân</a:t>
            </a:r>
            <a:r>
              <a:rPr lang="vi-VN" sz="3600" dirty="0">
                <a:latin typeface="Times New Roman" panose="02020603050405020304" pitchFamily="18" charset="0"/>
                <a:ea typeface="SimSun" panose="02010600030101010101" pitchFamily="2" charset="-122"/>
              </a:rPr>
              <a:t> </a:t>
            </a:r>
            <a:r>
              <a:rPr lang="vi-VN" sz="3600" dirty="0" smtClean="0">
                <a:latin typeface="Times New Roman" panose="02020603050405020304" pitchFamily="18" charset="0"/>
                <a:ea typeface="SimSun" panose="02010600030101010101" pitchFamily="2" charset="-122"/>
              </a:rPr>
              <a:t>về nhà:</a:t>
            </a:r>
          </a:p>
          <a:p>
            <a:pPr>
              <a:spcAft>
                <a:spcPts val="0"/>
              </a:spcAft>
            </a:pPr>
            <a:r>
              <a:rPr lang="en-US" sz="3600" i="1" dirty="0" err="1" smtClean="0">
                <a:latin typeface="Times New Roman" panose="02020603050405020304" pitchFamily="18" charset="0"/>
                <a:ea typeface="SimSun" panose="02010600030101010101" pitchFamily="2" charset="-122"/>
              </a:rPr>
              <a:t>Hãy</a:t>
            </a:r>
            <a:r>
              <a:rPr lang="en-US" sz="3600" i="1" dirty="0" smtClean="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đề</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xuất</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phương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thức</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nuôi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thủy</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sản</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phù</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hợp</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cho</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một</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đối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tượng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thủy</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sản</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cụ</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thể</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được</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nuôi</a:t>
            </a:r>
            <a:r>
              <a:rPr lang="en-US" sz="3600" i="1" dirty="0">
                <a:latin typeface="Times New Roman" panose="02020603050405020304" pitchFamily="18" charset="0"/>
                <a:ea typeface="SimSun" panose="02010600030101010101" pitchFamily="2" charset="-122"/>
              </a:rPr>
              <a:t> ở </a:t>
            </a:r>
            <a:r>
              <a:rPr lang="en-US" sz="3600" i="1" dirty="0" err="1">
                <a:latin typeface="Times New Roman" panose="02020603050405020304" pitchFamily="18" charset="0"/>
                <a:ea typeface="SimSun" panose="02010600030101010101" pitchFamily="2" charset="-122"/>
              </a:rPr>
              <a:t>địa</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phương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em</a:t>
            </a:r>
            <a:r>
              <a:rPr lang="en-US" sz="3600" i="1" dirty="0">
                <a:latin typeface="Times New Roman" panose="02020603050405020304" pitchFamily="18" charset="0"/>
                <a:ea typeface="SimSun" panose="02010600030101010101" pitchFamily="2" charset="-122"/>
              </a:rPr>
              <a:t>.</a:t>
            </a:r>
            <a:endParaRPr lang="en-US" sz="3600" dirty="0">
              <a:latin typeface="Times New Roman" panose="02020603050405020304" pitchFamily="18" charset="0"/>
              <a:ea typeface="SimSun" panose="02010600030101010101" pitchFamily="2" charset="-122"/>
            </a:endParaRPr>
          </a:p>
          <a:p>
            <a:pPr>
              <a:spcAft>
                <a:spcPts val="0"/>
              </a:spcAft>
            </a:pPr>
            <a:r>
              <a:rPr lang="en-US" sz="3600" dirty="0">
                <a:latin typeface="Times New Roman" panose="02020603050405020304" pitchFamily="18" charset="0"/>
                <a:ea typeface="SimSun" panose="02010600030101010101" pitchFamily="2" charset="-122"/>
              </a:rPr>
              <a:t>- </a:t>
            </a:r>
            <a:r>
              <a:rPr lang="vi-VN" sz="3600" i="1" dirty="0" err="1">
                <a:latin typeface="Times New Roman" panose="02020603050405020304" pitchFamily="18" charset="0"/>
                <a:ea typeface="SimSun" panose="02010600030101010101" pitchFamily="2" charset="-122"/>
              </a:rPr>
              <a:t>G</a:t>
            </a:r>
            <a:r>
              <a:rPr lang="en-US" sz="3600" i="1" dirty="0" err="1" smtClean="0">
                <a:latin typeface="Times New Roman" panose="02020603050405020304" pitchFamily="18" charset="0"/>
                <a:ea typeface="SimSun" panose="02010600030101010101" pitchFamily="2" charset="-122"/>
              </a:rPr>
              <a:t>ợi</a:t>
            </a:r>
            <a:r>
              <a:rPr lang="en-US" sz="3600" i="1" dirty="0" smtClean="0">
                <a:latin typeface="Times New Roman" panose="02020603050405020304" pitchFamily="18" charset="0"/>
                <a:ea typeface="SimSun" panose="02010600030101010101" pitchFamily="2" charset="-122"/>
              </a:rPr>
              <a:t> </a:t>
            </a:r>
            <a:r>
              <a:rPr lang="vi-VN" sz="3600" i="1" dirty="0" smtClean="0">
                <a:latin typeface="Times New Roman" panose="02020603050405020304" pitchFamily="18" charset="0"/>
                <a:ea typeface="SimSun" panose="02010600030101010101" pitchFamily="2" charset="-122"/>
              </a:rPr>
              <a:t>ý </a:t>
            </a:r>
            <a:r>
              <a:rPr lang="en-US" sz="3600" i="1" dirty="0" err="1" smtClean="0">
                <a:latin typeface="Times New Roman" panose="02020603050405020304" pitchFamily="18" charset="0"/>
                <a:ea typeface="SimSun" panose="02010600030101010101" pitchFamily="2" charset="-122"/>
              </a:rPr>
              <a:t>sau</a:t>
            </a:r>
            <a:r>
              <a:rPr lang="en-US" sz="3600" i="1" dirty="0">
                <a:latin typeface="Times New Roman" panose="02020603050405020304" pitchFamily="18" charset="0"/>
                <a:ea typeface="SimSun" panose="02010600030101010101" pitchFamily="2" charset="-122"/>
              </a:rPr>
              <a:t>:</a:t>
            </a:r>
            <a:endParaRPr lang="en-US" sz="3600" dirty="0">
              <a:latin typeface="Times New Roman" panose="02020603050405020304" pitchFamily="18" charset="0"/>
              <a:ea typeface="SimSun" panose="02010600030101010101" pitchFamily="2" charset="-122"/>
            </a:endParaRPr>
          </a:p>
          <a:p>
            <a:pPr>
              <a:spcAft>
                <a:spcPts val="0"/>
              </a:spcAft>
            </a:pP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Tên</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đối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tượng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thủy</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sản</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quy</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trình</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kỹ</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thuật</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nuôi</a:t>
            </a:r>
            <a:r>
              <a:rPr lang="en-US" sz="3600" i="1" dirty="0">
                <a:latin typeface="Times New Roman" panose="02020603050405020304" pitchFamily="18" charset="0"/>
                <a:ea typeface="SimSun" panose="02010600030101010101" pitchFamily="2" charset="-122"/>
              </a:rPr>
              <a:t>.</a:t>
            </a:r>
            <a:endParaRPr lang="en-US" sz="3600" dirty="0">
              <a:latin typeface="Times New Roman" panose="02020603050405020304" pitchFamily="18" charset="0"/>
              <a:ea typeface="SimSun" panose="02010600030101010101" pitchFamily="2" charset="-122"/>
            </a:endParaRPr>
          </a:p>
          <a:p>
            <a:pPr>
              <a:spcAft>
                <a:spcPts val="0"/>
              </a:spcAft>
            </a:pP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Ưu</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điểm</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nhược</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điểm</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của</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phương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thức</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nuôi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đối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với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đối</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tượng</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thủy</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sản</a:t>
            </a:r>
            <a:r>
              <a:rPr lang="en-US" sz="3600" i="1" dirty="0">
                <a:latin typeface="Times New Roman" panose="02020603050405020304" pitchFamily="18" charset="0"/>
                <a:ea typeface="SimSun" panose="02010600030101010101" pitchFamily="2" charset="-122"/>
              </a:rPr>
              <a:t> </a:t>
            </a:r>
            <a:r>
              <a:rPr lang="en-US" sz="3600" i="1" dirty="0" err="1">
                <a:latin typeface="Times New Roman" panose="02020603050405020304" pitchFamily="18" charset="0"/>
                <a:ea typeface="SimSun" panose="02010600030101010101" pitchFamily="2" charset="-122"/>
              </a:rPr>
              <a:t>đó</a:t>
            </a:r>
            <a:r>
              <a:rPr lang="en-US" sz="3600" i="1" dirty="0">
                <a:latin typeface="Times New Roman" panose="02020603050405020304" pitchFamily="18" charset="0"/>
                <a:ea typeface="SimSun" panose="02010600030101010101" pitchFamily="2" charset="-122"/>
              </a:rPr>
              <a:t>.</a:t>
            </a:r>
            <a:endParaRPr lang="en-US" sz="36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235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4D4"/>
        </a:solidFill>
        <a:effectLst/>
      </p:bgPr>
    </p:bg>
    <p:spTree>
      <p:nvGrpSpPr>
        <p:cNvPr id="1" name=""/>
        <p:cNvGrpSpPr/>
        <p:nvPr/>
      </p:nvGrpSpPr>
      <p:grpSpPr>
        <a:xfrm>
          <a:off x="0" y="0"/>
          <a:ext cx="0" cy="0"/>
          <a:chOff x="0" y="0"/>
          <a:chExt cx="0" cy="0"/>
        </a:xfrm>
      </p:grpSpPr>
      <p:sp>
        <p:nvSpPr>
          <p:cNvPr id="22" name="TextBox 22"/>
          <p:cNvSpPr txBox="1"/>
          <p:nvPr/>
        </p:nvSpPr>
        <p:spPr>
          <a:xfrm>
            <a:off x="1588043" y="809625"/>
            <a:ext cx="15671257" cy="2166106"/>
          </a:xfrm>
          <a:prstGeom prst="rect">
            <a:avLst/>
          </a:prstGeom>
        </p:spPr>
        <p:txBody>
          <a:bodyPr lIns="0" tIns="0" rIns="0" bIns="0" rtlCol="0" anchor="t">
            <a:spAutoFit/>
          </a:bodyPr>
          <a:lstStyle/>
          <a:p>
            <a:pPr algn="ctr">
              <a:lnSpc>
                <a:spcPts val="20690"/>
              </a:lnSpc>
            </a:pPr>
            <a:r>
              <a:rPr lang="en-US" sz="6000" b="1">
                <a:solidFill>
                  <a:srgbClr val="124B3D"/>
                </a:solidFill>
                <a:latin typeface="Arial" panose="020B0604020202020204" pitchFamily="34" charset="0"/>
                <a:cs typeface="Arial" panose="020B0604020202020204" pitchFamily="34" charset="0"/>
              </a:rPr>
              <a:t>HƯỚNG DẪN VỀ NHÀ </a:t>
            </a:r>
          </a:p>
        </p:txBody>
      </p:sp>
      <p:grpSp>
        <p:nvGrpSpPr>
          <p:cNvPr id="36" name="Group 35">
            <a:extLst>
              <a:ext uri="{FF2B5EF4-FFF2-40B4-BE49-F238E27FC236}">
                <a16:creationId xmlns:a16="http://schemas.microsoft.com/office/drawing/2014/main" xmlns="" id="{17D6AE7A-4BFE-F382-2C78-3CFE8510651F}"/>
              </a:ext>
            </a:extLst>
          </p:cNvPr>
          <p:cNvGrpSpPr/>
          <p:nvPr/>
        </p:nvGrpSpPr>
        <p:grpSpPr>
          <a:xfrm>
            <a:off x="3649022" y="2056188"/>
            <a:ext cx="709773" cy="707998"/>
            <a:chOff x="747676" y="1886533"/>
            <a:chExt cx="709773" cy="707998"/>
          </a:xfrm>
        </p:grpSpPr>
        <p:sp>
          <p:nvSpPr>
            <p:cNvPr id="21" name="Freeform 21"/>
            <p:cNvSpPr/>
            <p:nvPr/>
          </p:nvSpPr>
          <p:spPr>
            <a:xfrm>
              <a:off x="747676" y="1886533"/>
              <a:ext cx="709773" cy="707998"/>
            </a:xfrm>
            <a:custGeom>
              <a:avLst/>
              <a:gdLst/>
              <a:ahLst/>
              <a:cxnLst/>
              <a:rect l="l" t="t" r="r" b="b"/>
              <a:pathLst>
                <a:path w="709773" h="707998">
                  <a:moveTo>
                    <a:pt x="0" y="0"/>
                  </a:moveTo>
                  <a:lnTo>
                    <a:pt x="709773" y="0"/>
                  </a:lnTo>
                  <a:lnTo>
                    <a:pt x="709773" y="707998"/>
                  </a:lnTo>
                  <a:lnTo>
                    <a:pt x="0" y="70799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3" name="Freeform 23"/>
            <p:cNvSpPr/>
            <p:nvPr/>
          </p:nvSpPr>
          <p:spPr>
            <a:xfrm rot="-2700000">
              <a:off x="747676" y="1886533"/>
              <a:ext cx="709773" cy="707998"/>
            </a:xfrm>
            <a:custGeom>
              <a:avLst/>
              <a:gdLst/>
              <a:ahLst/>
              <a:cxnLst/>
              <a:rect l="l" t="t" r="r" b="b"/>
              <a:pathLst>
                <a:path w="709773" h="707998">
                  <a:moveTo>
                    <a:pt x="0" y="0"/>
                  </a:moveTo>
                  <a:lnTo>
                    <a:pt x="709773" y="0"/>
                  </a:lnTo>
                  <a:lnTo>
                    <a:pt x="709773" y="707998"/>
                  </a:lnTo>
                  <a:lnTo>
                    <a:pt x="0" y="70799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xmlns="" id="{097BD152-7BF1-4B1E-6CF0-A8A42E1670B4}"/>
              </a:ext>
            </a:extLst>
          </p:cNvPr>
          <p:cNvGrpSpPr/>
          <p:nvPr/>
        </p:nvGrpSpPr>
        <p:grpSpPr>
          <a:xfrm>
            <a:off x="14430463" y="2052951"/>
            <a:ext cx="709773" cy="707998"/>
            <a:chOff x="747676" y="1886533"/>
            <a:chExt cx="709773" cy="707998"/>
          </a:xfrm>
        </p:grpSpPr>
        <p:sp>
          <p:nvSpPr>
            <p:cNvPr id="38" name="Freeform 21">
              <a:extLst>
                <a:ext uri="{FF2B5EF4-FFF2-40B4-BE49-F238E27FC236}">
                  <a16:creationId xmlns:a16="http://schemas.microsoft.com/office/drawing/2014/main" xmlns="" id="{A34CDCE8-1993-2B50-2584-1FB728D63602}"/>
                </a:ext>
              </a:extLst>
            </p:cNvPr>
            <p:cNvSpPr/>
            <p:nvPr/>
          </p:nvSpPr>
          <p:spPr>
            <a:xfrm>
              <a:off x="747676" y="1886533"/>
              <a:ext cx="709773" cy="707998"/>
            </a:xfrm>
            <a:custGeom>
              <a:avLst/>
              <a:gdLst/>
              <a:ahLst/>
              <a:cxnLst/>
              <a:rect l="l" t="t" r="r" b="b"/>
              <a:pathLst>
                <a:path w="709773" h="707998">
                  <a:moveTo>
                    <a:pt x="0" y="0"/>
                  </a:moveTo>
                  <a:lnTo>
                    <a:pt x="709773" y="0"/>
                  </a:lnTo>
                  <a:lnTo>
                    <a:pt x="709773" y="707998"/>
                  </a:lnTo>
                  <a:lnTo>
                    <a:pt x="0" y="70799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9" name="Freeform 23">
              <a:extLst>
                <a:ext uri="{FF2B5EF4-FFF2-40B4-BE49-F238E27FC236}">
                  <a16:creationId xmlns:a16="http://schemas.microsoft.com/office/drawing/2014/main" xmlns="" id="{22B30BBF-2914-8FDC-06F6-0FA8C439A0A3}"/>
                </a:ext>
              </a:extLst>
            </p:cNvPr>
            <p:cNvSpPr/>
            <p:nvPr/>
          </p:nvSpPr>
          <p:spPr>
            <a:xfrm rot="-2700000">
              <a:off x="747676" y="1886533"/>
              <a:ext cx="709773" cy="707998"/>
            </a:xfrm>
            <a:custGeom>
              <a:avLst/>
              <a:gdLst/>
              <a:ahLst/>
              <a:cxnLst/>
              <a:rect l="l" t="t" r="r" b="b"/>
              <a:pathLst>
                <a:path w="709773" h="707998">
                  <a:moveTo>
                    <a:pt x="0" y="0"/>
                  </a:moveTo>
                  <a:lnTo>
                    <a:pt x="709773" y="0"/>
                  </a:lnTo>
                  <a:lnTo>
                    <a:pt x="709773" y="707998"/>
                  </a:lnTo>
                  <a:lnTo>
                    <a:pt x="0" y="70799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40" name="Group 39">
            <a:extLst>
              <a:ext uri="{FF2B5EF4-FFF2-40B4-BE49-F238E27FC236}">
                <a16:creationId xmlns:a16="http://schemas.microsoft.com/office/drawing/2014/main" xmlns="" id="{78B5FFC6-82AE-F35E-4EA9-2D78F81CE69D}"/>
              </a:ext>
            </a:extLst>
          </p:cNvPr>
          <p:cNvGrpSpPr/>
          <p:nvPr/>
        </p:nvGrpSpPr>
        <p:grpSpPr>
          <a:xfrm>
            <a:off x="1028700" y="3695700"/>
            <a:ext cx="16230600" cy="2663123"/>
            <a:chOff x="990600" y="1908876"/>
            <a:chExt cx="16230600" cy="2663123"/>
          </a:xfrm>
        </p:grpSpPr>
        <p:sp>
          <p:nvSpPr>
            <p:cNvPr id="41" name="Rectangle: Rounded Corners 6">
              <a:extLst>
                <a:ext uri="{FF2B5EF4-FFF2-40B4-BE49-F238E27FC236}">
                  <a16:creationId xmlns:a16="http://schemas.microsoft.com/office/drawing/2014/main" xmlns="" id="{16ABC95F-3DFC-AFE6-2860-A8D7DAEBE96D}"/>
                </a:ext>
              </a:extLst>
            </p:cNvPr>
            <p:cNvSpPr/>
            <p:nvPr/>
          </p:nvSpPr>
          <p:spPr>
            <a:xfrm>
              <a:off x="990600" y="1908876"/>
              <a:ext cx="16230600" cy="2663123"/>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7AE69067-4A15-E315-05CB-A624A88FD70C}"/>
                </a:ext>
              </a:extLst>
            </p:cNvPr>
            <p:cNvSpPr txBox="1"/>
            <p:nvPr/>
          </p:nvSpPr>
          <p:spPr>
            <a:xfrm>
              <a:off x="1600200" y="2327977"/>
              <a:ext cx="15087600" cy="1938992"/>
            </a:xfrm>
            <a:prstGeom prst="rect">
              <a:avLst/>
            </a:prstGeom>
            <a:noFill/>
          </p:spPr>
          <p:txBody>
            <a:bodyPr wrap="square" rtlCol="0">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Nhiệm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vụ</a:t>
              </a:r>
              <a:r>
                <a:rPr lang="en-US" sz="4000" b="1" dirty="0">
                  <a:solidFill>
                    <a:srgbClr val="C00000"/>
                  </a:solidFill>
                  <a:latin typeface="Arial" panose="020B0604020202020204" pitchFamily="34"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về</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nghệ</a:t>
              </a:r>
              <a:r>
                <a:rPr lang="vi-VN" sz="4000" dirty="0" smtClean="0">
                  <a:effectLst/>
                  <a:latin typeface="Arial" panose="020B0604020202020204" pitchFamily="34" charset="0"/>
                  <a:ea typeface="Times New Roman" panose="02020603050405020304" pitchFamily="18" charset="0"/>
                  <a:cs typeface="Arial" panose="020B0604020202020204" pitchFamily="34" charset="0"/>
                </a:rPr>
                <a:t> nuôi thủy sản tuần hoàn và công nghệ biofloc trên Youtobe</a:t>
              </a:r>
              <a:endParaRPr lang="en-US" sz="4000" dirty="0">
                <a:latin typeface="Arial" panose="020B0604020202020204" pitchFamily="34"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849103" y="1594110"/>
            <a:ext cx="16996569" cy="8827636"/>
          </a:xfrm>
          <a:custGeom>
            <a:avLst/>
            <a:gdLst/>
            <a:ahLst/>
            <a:cxnLst/>
            <a:rect l="l" t="t" r="r" b="b"/>
            <a:pathLst>
              <a:path w="14907611" h="8012841">
                <a:moveTo>
                  <a:pt x="0" y="0"/>
                </a:moveTo>
                <a:lnTo>
                  <a:pt x="14907611" y="0"/>
                </a:lnTo>
                <a:lnTo>
                  <a:pt x="14907611" y="8012841"/>
                </a:lnTo>
                <a:lnTo>
                  <a:pt x="0" y="80128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4093753" y="-1767580"/>
            <a:ext cx="15694518" cy="8435803"/>
          </a:xfrm>
          <a:custGeom>
            <a:avLst/>
            <a:gdLst/>
            <a:ahLst/>
            <a:cxnLst/>
            <a:rect l="l" t="t" r="r" b="b"/>
            <a:pathLst>
              <a:path w="15694518" h="8435803">
                <a:moveTo>
                  <a:pt x="0" y="0"/>
                </a:moveTo>
                <a:lnTo>
                  <a:pt x="15694518" y="0"/>
                </a:lnTo>
                <a:lnTo>
                  <a:pt x="15694518" y="8435804"/>
                </a:lnTo>
                <a:lnTo>
                  <a:pt x="0" y="843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296741" y="399537"/>
            <a:ext cx="16282967" cy="8435802"/>
          </a:xfrm>
          <a:custGeom>
            <a:avLst/>
            <a:gdLst/>
            <a:ahLst/>
            <a:cxnLst/>
            <a:rect l="l" t="t" r="r" b="b"/>
            <a:pathLst>
              <a:path w="14907611" h="8012841">
                <a:moveTo>
                  <a:pt x="0" y="0"/>
                </a:moveTo>
                <a:lnTo>
                  <a:pt x="14907611" y="0"/>
                </a:lnTo>
                <a:lnTo>
                  <a:pt x="14907611" y="8012841"/>
                </a:lnTo>
                <a:lnTo>
                  <a:pt x="0" y="80128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28700" y="1948626"/>
            <a:ext cx="16230599" cy="3118674"/>
          </a:xfrm>
          <a:prstGeom prst="rect">
            <a:avLst/>
          </a:prstGeom>
        </p:spPr>
        <p:txBody>
          <a:bodyPr wrap="square" lIns="0" tIns="0" rIns="0" bIns="0" rtlCol="0" anchor="t">
            <a:spAutoFit/>
          </a:bodyPr>
          <a:lstStyle/>
          <a:p>
            <a:pPr algn="ctr">
              <a:lnSpc>
                <a:spcPct val="150000"/>
              </a:lnSpc>
              <a:spcBef>
                <a:spcPct val="0"/>
              </a:spcBef>
            </a:pPr>
            <a:r>
              <a:rPr lang="en-US" sz="7200" b="1">
                <a:solidFill>
                  <a:srgbClr val="744C24"/>
                </a:solidFill>
                <a:latin typeface="Arial" panose="020B0604020202020204" pitchFamily="34" charset="0"/>
                <a:cs typeface="Arial" panose="020B0604020202020204" pitchFamily="34" charset="0"/>
              </a:rPr>
              <a:t>CẢM ƠN CÁC EM </a:t>
            </a:r>
          </a:p>
          <a:p>
            <a:pPr algn="ctr">
              <a:lnSpc>
                <a:spcPct val="150000"/>
              </a:lnSpc>
              <a:spcBef>
                <a:spcPct val="0"/>
              </a:spcBef>
            </a:pPr>
            <a:r>
              <a:rPr lang="en-US" sz="7200" b="1">
                <a:solidFill>
                  <a:srgbClr val="744C24"/>
                </a:solidFill>
                <a:latin typeface="Arial" panose="020B0604020202020204" pitchFamily="34" charset="0"/>
                <a:cs typeface="Arial" panose="020B0604020202020204" pitchFamily="34" charset="0"/>
              </a:rPr>
              <a:t>ĐÃ CHÚ Ý LẮNG NGHE BÀI GIẢNG!</a:t>
            </a:r>
          </a:p>
        </p:txBody>
      </p:sp>
    </p:spTree>
    <p:extLst>
      <p:ext uri="{BB962C8B-B14F-4D97-AF65-F5344CB8AC3E}">
        <p14:creationId xmlns:p14="http://schemas.microsoft.com/office/powerpoint/2010/main" val="416984255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xmlns="" id="{2BDB0E47-DC58-4253-F4DB-50EDBFB70058}"/>
              </a:ext>
            </a:extLst>
          </p:cNvPr>
          <p:cNvSpPr/>
          <p:nvPr/>
        </p:nvSpPr>
        <p:spPr>
          <a:xfrm flipH="1">
            <a:off x="17323116" y="7209648"/>
            <a:ext cx="1041084" cy="1016358"/>
          </a:xfrm>
          <a:custGeom>
            <a:avLst/>
            <a:gdLst/>
            <a:ahLst/>
            <a:cxnLst/>
            <a:rect l="l" t="t" r="r" b="b"/>
            <a:pathLst>
              <a:path w="1041084" h="1016358">
                <a:moveTo>
                  <a:pt x="1041084" y="0"/>
                </a:moveTo>
                <a:lnTo>
                  <a:pt x="0" y="0"/>
                </a:lnTo>
                <a:lnTo>
                  <a:pt x="0" y="1016359"/>
                </a:lnTo>
                <a:lnTo>
                  <a:pt x="1041084" y="1016359"/>
                </a:lnTo>
                <a:lnTo>
                  <a:pt x="1041084"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1602DB1B-A977-5700-32E2-C94AD516C876}"/>
              </a:ext>
            </a:extLst>
          </p:cNvPr>
          <p:cNvSpPr txBox="1"/>
          <p:nvPr/>
        </p:nvSpPr>
        <p:spPr>
          <a:xfrm>
            <a:off x="5395932" y="227311"/>
            <a:ext cx="7467600" cy="707886"/>
          </a:xfrm>
          <a:prstGeom prst="rect">
            <a:avLst/>
          </a:prstGeom>
          <a:solidFill>
            <a:srgbClr val="F0F4D4"/>
          </a:solidFill>
          <a:effectLst>
            <a:outerShdw blurRad="50800" dist="38100" dir="16200000" rotWithShape="0">
              <a:prstClr val="black">
                <a:alpha val="40000"/>
              </a:prstClr>
            </a:outerShdw>
          </a:effectLst>
        </p:spPr>
        <p:txBody>
          <a:bodyPr wrap="square" rtlCol="0">
            <a:spAutoFit/>
          </a:bodyPr>
          <a:lstStyle/>
          <a:p>
            <a:pPr algn="ctr"/>
            <a:r>
              <a:rPr lang="en-US" sz="4000" b="1" dirty="0">
                <a:latin typeface="Arial" panose="020B0604020202020204" pitchFamily="34" charset="0"/>
                <a:cs typeface="Arial" panose="020B0604020202020204" pitchFamily="34" charset="0"/>
              </a:rPr>
              <a:t>KHỞI ĐỘNG </a:t>
            </a:r>
          </a:p>
        </p:txBody>
      </p:sp>
      <p:sp>
        <p:nvSpPr>
          <p:cNvPr id="9" name="Freeform 29">
            <a:extLst>
              <a:ext uri="{FF2B5EF4-FFF2-40B4-BE49-F238E27FC236}">
                <a16:creationId xmlns:a16="http://schemas.microsoft.com/office/drawing/2014/main" xmlns="" id="{553D2B40-6041-DC2E-878B-AC07A5EF8843}"/>
              </a:ext>
            </a:extLst>
          </p:cNvPr>
          <p:cNvSpPr/>
          <p:nvPr/>
        </p:nvSpPr>
        <p:spPr>
          <a:xfrm>
            <a:off x="0" y="9105900"/>
            <a:ext cx="1041084" cy="1016358"/>
          </a:xfrm>
          <a:custGeom>
            <a:avLst/>
            <a:gdLst/>
            <a:ahLst/>
            <a:cxnLst/>
            <a:rect l="l" t="t" r="r" b="b"/>
            <a:pathLst>
              <a:path w="1041084" h="1016358">
                <a:moveTo>
                  <a:pt x="0" y="0"/>
                </a:moveTo>
                <a:lnTo>
                  <a:pt x="1041084" y="0"/>
                </a:lnTo>
                <a:lnTo>
                  <a:pt x="1041084" y="1016358"/>
                </a:lnTo>
                <a:lnTo>
                  <a:pt x="0" y="101635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xmlns="" id="{045E4F68-BF3E-829C-4E80-D5F7244DA2C5}"/>
              </a:ext>
            </a:extLst>
          </p:cNvPr>
          <p:cNvGrpSpPr/>
          <p:nvPr/>
        </p:nvGrpSpPr>
        <p:grpSpPr>
          <a:xfrm>
            <a:off x="152400" y="1026012"/>
            <a:ext cx="17399655" cy="1602887"/>
            <a:chOff x="520541" y="1704951"/>
            <a:chExt cx="16816110" cy="1461816"/>
          </a:xfrm>
        </p:grpSpPr>
        <p:sp>
          <p:nvSpPr>
            <p:cNvPr id="11" name="TextBox 10">
              <a:extLst>
                <a:ext uri="{FF2B5EF4-FFF2-40B4-BE49-F238E27FC236}">
                  <a16:creationId xmlns:a16="http://schemas.microsoft.com/office/drawing/2014/main" xmlns="" id="{CD1BF7E1-859A-CC36-22E8-8BC267723485}"/>
                </a:ext>
              </a:extLst>
            </p:cNvPr>
            <p:cNvSpPr txBox="1"/>
            <p:nvPr/>
          </p:nvSpPr>
          <p:spPr>
            <a:xfrm>
              <a:off x="2226383" y="1704951"/>
              <a:ext cx="15110268" cy="757860"/>
            </a:xfrm>
            <a:prstGeom prst="rect">
              <a:avLst/>
            </a:prstGeom>
            <a:noFill/>
          </p:spPr>
          <p:txBody>
            <a:bodyPr wrap="square">
              <a:spAutoFit/>
            </a:bodyPr>
            <a:lstStyle/>
            <a:p>
              <a:pPr algn="just">
                <a:lnSpc>
                  <a:spcPct val="150000"/>
                </a:lnSpc>
              </a:pP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vi-VN" sz="3200" dirty="0" smtClean="0">
                  <a:latin typeface="Arial" panose="020B0604020202020204" pitchFamily="34" charset="0"/>
                  <a:cs typeface="Arial" panose="020B0604020202020204" pitchFamily="34" charset="0"/>
                </a:rPr>
                <a:t> ứng dụng cao trong nuôi thủy sản</a:t>
              </a:r>
              <a:endParaRPr lang="en-US" sz="3200" dirty="0">
                <a:latin typeface="Arial" panose="020B0604020202020204" pitchFamily="34" charset="0"/>
                <a:cs typeface="Arial" panose="020B0604020202020204" pitchFamily="34" charset="0"/>
              </a:endParaRPr>
            </a:p>
          </p:txBody>
        </p:sp>
        <p:sp>
          <p:nvSpPr>
            <p:cNvPr id="13" name="Freeform 10">
              <a:extLst>
                <a:ext uri="{FF2B5EF4-FFF2-40B4-BE49-F238E27FC236}">
                  <a16:creationId xmlns:a16="http://schemas.microsoft.com/office/drawing/2014/main" xmlns="" id="{EB9C122B-C2DE-9B39-E23F-1CE8F4CE7B08}"/>
                </a:ext>
              </a:extLst>
            </p:cNvPr>
            <p:cNvSpPr/>
            <p:nvPr/>
          </p:nvSpPr>
          <p:spPr>
            <a:xfrm>
              <a:off x="520541" y="1761069"/>
              <a:ext cx="1405698" cy="140569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 y="2669524"/>
            <a:ext cx="7543800" cy="6663940"/>
          </a:xfrm>
          <a:prstGeom prst="rect">
            <a:avLst/>
          </a:prstGeom>
        </p:spPr>
      </p:pic>
      <p:sp>
        <p:nvSpPr>
          <p:cNvPr id="3"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62144463"/>
              </p:ext>
            </p:extLst>
          </p:nvPr>
        </p:nvGraphicFramePr>
        <p:xfrm>
          <a:off x="9601200" y="2519232"/>
          <a:ext cx="8261414" cy="5900868"/>
        </p:xfrm>
        <a:graphic>
          <a:graphicData uri="http://schemas.openxmlformats.org/presentationml/2006/ole">
            <mc:AlternateContent xmlns:mc="http://schemas.openxmlformats.org/markup-compatibility/2006">
              <mc:Choice xmlns:v="urn:schemas-microsoft-com:vml" Requires="v">
                <p:oleObj spid="_x0000_s1047" name="Ảnh Bitmap" r:id="rId13" imgW="8973803" imgH="4439270" progId="Paint.Picture">
                  <p:embed/>
                </p:oleObj>
              </mc:Choice>
              <mc:Fallback>
                <p:oleObj name="Ảnh Bitmap" r:id="rId13" imgW="8973803" imgH="4439270" progId="Paint.Picture">
                  <p:embed/>
                  <p:pic>
                    <p:nvPicPr>
                      <p:cNvPr id="0" name="Object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01200" y="2519232"/>
                        <a:ext cx="8261414" cy="5900868"/>
                      </a:xfrm>
                      <a:prstGeom prst="rect">
                        <a:avLst/>
                      </a:prstGeom>
                      <a:noFill/>
                    </p:spPr>
                  </p:pic>
                </p:oleObj>
              </mc:Fallback>
            </mc:AlternateContent>
          </a:graphicData>
        </a:graphic>
      </p:graphicFrame>
      <p:sp>
        <p:nvSpPr>
          <p:cNvPr id="10" name="TextBox 9"/>
          <p:cNvSpPr txBox="1"/>
          <p:nvPr/>
        </p:nvSpPr>
        <p:spPr>
          <a:xfrm>
            <a:off x="9677400" y="8801100"/>
            <a:ext cx="7874655" cy="523220"/>
          </a:xfrm>
          <a:prstGeom prst="rect">
            <a:avLst/>
          </a:prstGeom>
          <a:noFill/>
        </p:spPr>
        <p:txBody>
          <a:bodyPr wrap="square" rtlCol="0">
            <a:spAutoFit/>
          </a:bodyPr>
          <a:lstStyle/>
          <a:p>
            <a:r>
              <a:rPr lang="en-US" sz="2800" dirty="0" err="1">
                <a:solidFill>
                  <a:srgbClr val="00B050"/>
                </a:solidFill>
              </a:rPr>
              <a:t>Hình</a:t>
            </a:r>
            <a:r>
              <a:rPr lang="en-US" sz="2800" dirty="0">
                <a:solidFill>
                  <a:srgbClr val="00B050"/>
                </a:solidFill>
              </a:rPr>
              <a:t> 2:Nuôi </a:t>
            </a:r>
            <a:r>
              <a:rPr lang="en-US" sz="2800" dirty="0" err="1">
                <a:solidFill>
                  <a:srgbClr val="00B050"/>
                </a:solidFill>
              </a:rPr>
              <a:t>tôm</a:t>
            </a:r>
            <a:r>
              <a:rPr lang="en-US" sz="2800" dirty="0">
                <a:solidFill>
                  <a:srgbClr val="00B050"/>
                </a:solidFill>
              </a:rPr>
              <a:t> </a:t>
            </a:r>
            <a:r>
              <a:rPr lang="en-US" sz="2800" dirty="0" err="1">
                <a:solidFill>
                  <a:srgbClr val="00B050"/>
                </a:solidFill>
              </a:rPr>
              <a:t>bằng</a:t>
            </a:r>
            <a:r>
              <a:rPr lang="en-US" sz="2800" dirty="0">
                <a:solidFill>
                  <a:srgbClr val="00B050"/>
                </a:solidFill>
              </a:rPr>
              <a:t> </a:t>
            </a:r>
            <a:r>
              <a:rPr lang="en-US" sz="2800" dirty="0" err="1">
                <a:solidFill>
                  <a:srgbClr val="00B050"/>
                </a:solidFill>
              </a:rPr>
              <a:t>áp</a:t>
            </a:r>
            <a:r>
              <a:rPr lang="en-US" sz="2800" dirty="0">
                <a:solidFill>
                  <a:srgbClr val="00B050"/>
                </a:solidFill>
              </a:rPr>
              <a:t> </a:t>
            </a:r>
            <a:r>
              <a:rPr lang="en-US" sz="2800" dirty="0" err="1">
                <a:solidFill>
                  <a:srgbClr val="00B050"/>
                </a:solidFill>
              </a:rPr>
              <a:t>dụng</a:t>
            </a:r>
            <a:r>
              <a:rPr lang="en-US" sz="2800" dirty="0">
                <a:solidFill>
                  <a:srgbClr val="00B050"/>
                </a:solidFill>
              </a:rPr>
              <a:t> </a:t>
            </a:r>
            <a:r>
              <a:rPr lang="en-US" sz="2800" dirty="0" err="1">
                <a:solidFill>
                  <a:srgbClr val="00B050"/>
                </a:solidFill>
              </a:rPr>
              <a:t>công</a:t>
            </a:r>
            <a:r>
              <a:rPr lang="en-US" sz="2800" dirty="0">
                <a:solidFill>
                  <a:srgbClr val="00B050"/>
                </a:solidFill>
              </a:rPr>
              <a:t> </a:t>
            </a:r>
            <a:r>
              <a:rPr lang="en-US" sz="2800" dirty="0" err="1">
                <a:solidFill>
                  <a:srgbClr val="00B050"/>
                </a:solidFill>
              </a:rPr>
              <a:t>nghệ</a:t>
            </a:r>
            <a:r>
              <a:rPr lang="en-US" sz="2800" dirty="0">
                <a:solidFill>
                  <a:srgbClr val="00B050"/>
                </a:solidFill>
              </a:rPr>
              <a:t>  </a:t>
            </a:r>
            <a:r>
              <a:rPr lang="en-US" sz="2800" dirty="0" err="1">
                <a:solidFill>
                  <a:srgbClr val="00B050"/>
                </a:solidFill>
              </a:rPr>
              <a:t>biofloc</a:t>
            </a:r>
            <a:endParaRPr lang="en-US" sz="2800" dirty="0">
              <a:solidFill>
                <a:srgbClr val="00B050"/>
              </a:solidFill>
            </a:endParaRPr>
          </a:p>
        </p:txBody>
      </p:sp>
    </p:spTree>
    <p:extLst>
      <p:ext uri="{BB962C8B-B14F-4D97-AF65-F5344CB8AC3E}">
        <p14:creationId xmlns:p14="http://schemas.microsoft.com/office/powerpoint/2010/main" val="94925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9" name="TextBox 9"/>
          <p:cNvSpPr txBox="1"/>
          <p:nvPr/>
        </p:nvSpPr>
        <p:spPr>
          <a:xfrm>
            <a:off x="1028700" y="1866900"/>
            <a:ext cx="16230599" cy="3323987"/>
          </a:xfrm>
          <a:prstGeom prst="rect">
            <a:avLst/>
          </a:prstGeom>
        </p:spPr>
        <p:txBody>
          <a:bodyPr wrap="square" lIns="0" tIns="0" rIns="0" bIns="0" rtlCol="0" anchor="t">
            <a:spAutoFit/>
          </a:bodyPr>
          <a:lstStyle/>
          <a:p>
            <a:pPr algn="ctr">
              <a:lnSpc>
                <a:spcPct val="150000"/>
              </a:lnSpc>
              <a:spcBef>
                <a:spcPct val="0"/>
              </a:spcBef>
            </a:pPr>
            <a:r>
              <a:rPr lang="en-US" sz="7200" b="1">
                <a:solidFill>
                  <a:schemeClr val="bg1"/>
                </a:solidFill>
                <a:latin typeface="Arial" panose="020B0604020202020204" pitchFamily="34" charset="0"/>
                <a:cs typeface="Arial" panose="020B0604020202020204" pitchFamily="34" charset="0"/>
              </a:rPr>
              <a:t>BÀI </a:t>
            </a:r>
            <a:r>
              <a:rPr lang="en-US" sz="7200" b="1" smtClean="0">
                <a:solidFill>
                  <a:schemeClr val="bg1"/>
                </a:solidFill>
                <a:latin typeface="Arial" panose="020B0604020202020204" pitchFamily="34" charset="0"/>
                <a:cs typeface="Arial" panose="020B0604020202020204" pitchFamily="34" charset="0"/>
              </a:rPr>
              <a:t>20:  </a:t>
            </a:r>
            <a:r>
              <a:rPr lang="en-US" sz="7200" b="1" dirty="0">
                <a:solidFill>
                  <a:schemeClr val="bg1"/>
                </a:solidFill>
                <a:latin typeface="Arial" panose="020B0604020202020204" pitchFamily="34" charset="0"/>
                <a:cs typeface="Arial" panose="020B0604020202020204" pitchFamily="34" charset="0"/>
              </a:rPr>
              <a:t>ỨNG DỤNG CÔNG NGHỆ CAO TRONG </a:t>
            </a:r>
            <a:r>
              <a:rPr lang="vi-VN" sz="7200" b="1" dirty="0" smtClean="0">
                <a:solidFill>
                  <a:schemeClr val="bg1"/>
                </a:solidFill>
                <a:latin typeface="Arial" panose="020B0604020202020204" pitchFamily="34" charset="0"/>
                <a:cs typeface="Arial" panose="020B0604020202020204" pitchFamily="34" charset="0"/>
              </a:rPr>
              <a:t>NUÔI THỦY SẢN</a:t>
            </a:r>
            <a:r>
              <a:rPr lang="en-US" sz="7200" b="1" dirty="0" smtClean="0">
                <a:solidFill>
                  <a:schemeClr val="bg1"/>
                </a:solidFill>
                <a:latin typeface="Arial" panose="020B0604020202020204" pitchFamily="34" charset="0"/>
                <a:cs typeface="Arial" panose="020B0604020202020204" pitchFamily="34" charset="0"/>
              </a:rPr>
              <a:t> </a:t>
            </a:r>
            <a:endParaRPr lang="en-US" sz="72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4D4"/>
        </a:solid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xmlns="" id="{06F76CD3-E679-ED6A-A817-6E1FE2199842}"/>
              </a:ext>
            </a:extLst>
          </p:cNvPr>
          <p:cNvSpPr txBox="1"/>
          <p:nvPr/>
        </p:nvSpPr>
        <p:spPr>
          <a:xfrm>
            <a:off x="457200" y="2277592"/>
            <a:ext cx="8001000" cy="1002710"/>
          </a:xfrm>
          <a:prstGeom prst="rect">
            <a:avLst/>
          </a:prstGeom>
          <a:noFill/>
        </p:spPr>
        <p:txBody>
          <a:bodyPr wrap="square" rtlCol="0">
            <a:spAutoFit/>
          </a:bodyPr>
          <a:lstStyle/>
          <a:p>
            <a:pPr algn="just">
              <a:lnSpc>
                <a:spcPct val="150000"/>
              </a:lnSpc>
            </a:pPr>
            <a:endParaRPr lang="en-US" sz="4500" dirty="0">
              <a:latin typeface="Arial" panose="020B0604020202020204" pitchFamily="34" charset="0"/>
              <a:cs typeface="Arial" panose="020B0604020202020204" pitchFamily="34" charset="0"/>
            </a:endParaRPr>
          </a:p>
        </p:txBody>
      </p:sp>
      <p:sp>
        <p:nvSpPr>
          <p:cNvPr id="31" name="Freeform 31"/>
          <p:cNvSpPr/>
          <p:nvPr/>
        </p:nvSpPr>
        <p:spPr>
          <a:xfrm flipH="1">
            <a:off x="9483654" y="8814112"/>
            <a:ext cx="1041084" cy="1016358"/>
          </a:xfrm>
          <a:custGeom>
            <a:avLst/>
            <a:gdLst/>
            <a:ahLst/>
            <a:cxnLst/>
            <a:rect l="l" t="t" r="r" b="b"/>
            <a:pathLst>
              <a:path w="1041084" h="1016358">
                <a:moveTo>
                  <a:pt x="1041084" y="0"/>
                </a:moveTo>
                <a:lnTo>
                  <a:pt x="0" y="0"/>
                </a:lnTo>
                <a:lnTo>
                  <a:pt x="0" y="1016359"/>
                </a:lnTo>
                <a:lnTo>
                  <a:pt x="1041084" y="1016359"/>
                </a:lnTo>
                <a:lnTo>
                  <a:pt x="1041084"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TextBox 32"/>
          <p:cNvSpPr txBox="1"/>
          <p:nvPr/>
        </p:nvSpPr>
        <p:spPr>
          <a:xfrm>
            <a:off x="781060" y="-216549"/>
            <a:ext cx="15788036" cy="2166106"/>
          </a:xfrm>
          <a:prstGeom prst="rect">
            <a:avLst/>
          </a:prstGeom>
        </p:spPr>
        <p:txBody>
          <a:bodyPr wrap="square" lIns="0" tIns="0" rIns="0" bIns="0" rtlCol="0" anchor="t">
            <a:spAutoFit/>
          </a:bodyPr>
          <a:lstStyle/>
          <a:p>
            <a:pPr algn="ctr">
              <a:lnSpc>
                <a:spcPts val="20690"/>
              </a:lnSpc>
            </a:pPr>
            <a:r>
              <a:rPr lang="en-US" sz="6000" b="1" dirty="0">
                <a:solidFill>
                  <a:srgbClr val="124B3D"/>
                </a:solidFill>
                <a:latin typeface="Arial" panose="020B0604020202020204" pitchFamily="34" charset="0"/>
                <a:cs typeface="Arial" panose="020B0604020202020204" pitchFamily="34" charset="0"/>
              </a:rPr>
              <a:t>NỘI DUNG BÀI HỌC </a:t>
            </a:r>
          </a:p>
        </p:txBody>
      </p:sp>
      <p:pic>
        <p:nvPicPr>
          <p:cNvPr id="2050" name="Picture 2" descr="See related image detail. Viet Sea Grap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522" y="1949557"/>
            <a:ext cx="9980478" cy="78809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9278" y="2287085"/>
            <a:ext cx="7850322" cy="1077218"/>
          </a:xfrm>
          <a:prstGeom prst="rect">
            <a:avLst/>
          </a:prstGeom>
        </p:spPr>
        <p:txBody>
          <a:bodyPr wrap="square">
            <a:spAutoFit/>
          </a:bodyPr>
          <a:lstStyle/>
          <a:p>
            <a:r>
              <a:rPr lang="en-US" sz="3200" b="1" dirty="0">
                <a:ea typeface="Calibri" panose="020F0502020204030204" pitchFamily="34" charset="0"/>
              </a:rPr>
              <a:t>1.</a:t>
            </a:r>
            <a:r>
              <a:rPr lang="en-US" sz="3200" b="1" spc="10" dirty="0">
                <a:latin typeface="Times New Roman" panose="02020603050405020304" pitchFamily="18" charset="0"/>
                <a:ea typeface="Times New Roman" panose="02020603050405020304" pitchFamily="18" charset="0"/>
              </a:rPr>
              <a:t> CÔNG NGHỆ NUÔI THUỶ SẢN TUẦN HOÀN</a:t>
            </a:r>
            <a:endParaRPr lang="en-US" sz="3200" b="1" dirty="0"/>
          </a:p>
        </p:txBody>
      </p:sp>
      <p:sp>
        <p:nvSpPr>
          <p:cNvPr id="7" name="Rectangle 6"/>
          <p:cNvSpPr/>
          <p:nvPr/>
        </p:nvSpPr>
        <p:spPr>
          <a:xfrm>
            <a:off x="457200" y="3695700"/>
            <a:ext cx="8671153" cy="619272"/>
          </a:xfrm>
          <a:prstGeom prst="rect">
            <a:avLst/>
          </a:prstGeom>
        </p:spPr>
        <p:txBody>
          <a:bodyPr wrap="square">
            <a:spAutoFit/>
          </a:bodyPr>
          <a:lstStyle/>
          <a:p>
            <a:pPr>
              <a:lnSpc>
                <a:spcPct val="107000"/>
              </a:lnSpc>
              <a:spcAft>
                <a:spcPts val="0"/>
              </a:spcAft>
            </a:pPr>
            <a:r>
              <a:rPr lang="en-US" sz="3200" b="1" dirty="0">
                <a:latin typeface="Calibri" panose="020F0502020204030204" pitchFamily="34" charset="0"/>
                <a:ea typeface="Calibri" panose="020F0502020204030204" pitchFamily="34" charset="0"/>
                <a:cs typeface="Times New Roman" panose="02020603050405020304" pitchFamily="18" charset="0"/>
              </a:rPr>
              <a:t>2. </a:t>
            </a:r>
            <a:r>
              <a:rPr lang="en-US" sz="3200" b="1" spc="10" dirty="0">
                <a:latin typeface="Times New Roman" panose="02020603050405020304" pitchFamily="18" charset="0"/>
                <a:ea typeface="Calibri" panose="020F0502020204030204" pitchFamily="34" charset="0"/>
                <a:cs typeface="Times New Roman" panose="02020603050405020304" pitchFamily="18" charset="0"/>
              </a:rPr>
              <a:t>CÔNG NGHỆ BIOFLOC (BFT)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06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6820"/>
            <a:ext cx="14249400" cy="1143000"/>
          </a:xfrm>
        </p:spPr>
        <p:txBody>
          <a:bodyPr>
            <a:normAutofit fontScale="90000"/>
          </a:bodyPr>
          <a:lstStyle/>
          <a:p>
            <a:r>
              <a:rPr lang="en-US" sz="3600" b="1" dirty="0">
                <a:solidFill>
                  <a:srgbClr val="FF0000"/>
                </a:solidFill>
                <a:ea typeface="Calibri" panose="020F0502020204030204" pitchFamily="34" charset="0"/>
              </a:rPr>
              <a:t>1.</a:t>
            </a:r>
            <a:r>
              <a:rPr lang="en-US" sz="3600" b="1" spc="10" dirty="0">
                <a:solidFill>
                  <a:srgbClr val="FF0000"/>
                </a:solidFill>
                <a:latin typeface="Times New Roman" panose="02020603050405020304" pitchFamily="18" charset="0"/>
                <a:ea typeface="Times New Roman" panose="02020603050405020304" pitchFamily="18" charset="0"/>
              </a:rPr>
              <a:t> CÔNG NGHỆ NUÔI THUỶ SẢN TUẦN </a:t>
            </a:r>
            <a:r>
              <a:rPr lang="vi-VN" sz="3600" b="1" spc="10" dirty="0" smtClean="0">
                <a:solidFill>
                  <a:srgbClr val="FF0000"/>
                </a:solidFill>
                <a:latin typeface="Times New Roman" panose="02020603050405020304" pitchFamily="18" charset="0"/>
                <a:ea typeface="Times New Roman" panose="02020603050405020304" pitchFamily="18" charset="0"/>
              </a:rPr>
              <a:t>HOÀN (RAS)</a:t>
            </a:r>
            <a:r>
              <a:rPr lang="en-US" sz="3600" b="1" dirty="0">
                <a:solidFill>
                  <a:srgbClr val="FF0000"/>
                </a:solidFill>
              </a:rPr>
              <a:t/>
            </a:r>
            <a:br>
              <a:rPr lang="en-US" sz="3600" b="1" dirty="0">
                <a:solidFill>
                  <a:srgbClr val="FF0000"/>
                </a:solidFill>
              </a:rPr>
            </a:br>
            <a:endParaRPr lang="en-US" sz="3600" dirty="0">
              <a:solidFill>
                <a:srgbClr val="FF0000"/>
              </a:solidFill>
              <a:latin typeface="Arial Narrow" panose="020B0606020202030204" pitchFamily="34" charset="0"/>
            </a:endParaRPr>
          </a:p>
        </p:txBody>
      </p:sp>
      <p:sp>
        <p:nvSpPr>
          <p:cNvPr id="5" name="Content Placeholder 4"/>
          <p:cNvSpPr>
            <a:spLocks noGrp="1"/>
          </p:cNvSpPr>
          <p:nvPr>
            <p:ph idx="1"/>
          </p:nvPr>
        </p:nvSpPr>
        <p:spPr/>
        <p:txBody>
          <a:bodyPr/>
          <a:lstStyle/>
          <a:p>
            <a:endParaRPr lang="en-US"/>
          </a:p>
        </p:txBody>
      </p:sp>
      <p:sp>
        <p:nvSpPr>
          <p:cNvPr id="6" name="Rectangle 2"/>
          <p:cNvSpPr>
            <a:spLocks noChangeArrowheads="1"/>
          </p:cNvSpPr>
          <p:nvPr/>
        </p:nvSpPr>
        <p:spPr bwMode="auto">
          <a:xfrm>
            <a:off x="2895600" y="308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419768386"/>
              </p:ext>
            </p:extLst>
          </p:nvPr>
        </p:nvGraphicFramePr>
        <p:xfrm>
          <a:off x="152400" y="1028700"/>
          <a:ext cx="8686800" cy="9067800"/>
        </p:xfrm>
        <a:graphic>
          <a:graphicData uri="http://schemas.openxmlformats.org/presentationml/2006/ole">
            <mc:AlternateContent xmlns:mc="http://schemas.openxmlformats.org/markup-compatibility/2006">
              <mc:Choice xmlns:v="urn:schemas-microsoft-com:vml" Requires="v">
                <p:oleObj spid="_x0000_s4119" name="Ảnh Bitmap" r:id="rId3" imgW="7552381" imgH="5590476" progId="Paint.Picture">
                  <p:embed/>
                </p:oleObj>
              </mc:Choice>
              <mc:Fallback>
                <p:oleObj name="Ảnh Bitmap" r:id="rId3" imgW="7552381" imgH="559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28700"/>
                        <a:ext cx="8686800" cy="9067800"/>
                      </a:xfrm>
                      <a:prstGeom prst="rect">
                        <a:avLst/>
                      </a:prstGeom>
                      <a:noFill/>
                    </p:spPr>
                  </p:pic>
                </p:oleObj>
              </mc:Fallback>
            </mc:AlternateContent>
          </a:graphicData>
        </a:graphic>
      </p:graphicFrame>
      <p:sp>
        <p:nvSpPr>
          <p:cNvPr id="12" name="Cloud Callout 11"/>
          <p:cNvSpPr/>
          <p:nvPr/>
        </p:nvSpPr>
        <p:spPr>
          <a:xfrm>
            <a:off x="9116290" y="624681"/>
            <a:ext cx="9400310" cy="870982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10363200" y="1465465"/>
            <a:ext cx="7924800" cy="7485447"/>
          </a:xfrm>
          <a:prstGeom prst="rect">
            <a:avLst/>
          </a:prstGeom>
          <a:noFill/>
        </p:spPr>
        <p:txBody>
          <a:bodyPr wrap="square" rtlCol="0">
            <a:spAutoFit/>
          </a:bodyPr>
          <a:lstStyle/>
          <a:p>
            <a:pPr marL="742950" indent="-742950">
              <a:lnSpc>
                <a:spcPct val="150000"/>
              </a:lnSpc>
              <a:buAutoNum type="arabicPeriod"/>
            </a:pPr>
            <a:r>
              <a:rPr lang="en-US" sz="3600" dirty="0" err="1" smtClean="0">
                <a:solidFill>
                  <a:srgbClr val="FF0000"/>
                </a:solidFill>
              </a:rPr>
              <a:t>Công</a:t>
            </a:r>
            <a:r>
              <a:rPr lang="en-US" sz="3600" dirty="0" smtClean="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nuôi</a:t>
            </a:r>
            <a:r>
              <a:rPr lang="en-US" sz="3600" dirty="0">
                <a:solidFill>
                  <a:srgbClr val="FF0000"/>
                </a:solidFill>
              </a:rPr>
              <a:t> </a:t>
            </a:r>
            <a:r>
              <a:rPr lang="en-US" sz="3600" dirty="0" err="1">
                <a:solidFill>
                  <a:srgbClr val="FF0000"/>
                </a:solidFill>
              </a:rPr>
              <a:t>thuỷ</a:t>
            </a:r>
            <a:r>
              <a:rPr lang="en-US" sz="3600" dirty="0">
                <a:solidFill>
                  <a:srgbClr val="FF0000"/>
                </a:solidFill>
              </a:rPr>
              <a:t> </a:t>
            </a:r>
            <a:r>
              <a:rPr lang="en-US" sz="3600" dirty="0" err="1">
                <a:solidFill>
                  <a:srgbClr val="FF0000"/>
                </a:solidFill>
              </a:rPr>
              <a:t>sản</a:t>
            </a:r>
            <a:r>
              <a:rPr lang="en-US" sz="3600" dirty="0">
                <a:solidFill>
                  <a:srgbClr val="FF0000"/>
                </a:solidFill>
              </a:rPr>
              <a:t> </a:t>
            </a:r>
            <a:r>
              <a:rPr lang="en-US" sz="3600" dirty="0" err="1">
                <a:solidFill>
                  <a:srgbClr val="FF0000"/>
                </a:solidFill>
              </a:rPr>
              <a:t>tuần</a:t>
            </a:r>
            <a:r>
              <a:rPr lang="en-US" sz="3600" dirty="0">
                <a:solidFill>
                  <a:srgbClr val="FF0000"/>
                </a:solidFill>
              </a:rPr>
              <a:t> </a:t>
            </a:r>
            <a:r>
              <a:rPr lang="en-US" sz="3600" dirty="0" err="1">
                <a:solidFill>
                  <a:srgbClr val="FF0000"/>
                </a:solidFill>
              </a:rPr>
              <a:t>hoàn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gì</a:t>
            </a:r>
            <a:r>
              <a:rPr lang="en-US" sz="3600" dirty="0" smtClean="0">
                <a:solidFill>
                  <a:srgbClr val="FF0000"/>
                </a:solidFill>
              </a:rPr>
              <a:t>?</a:t>
            </a:r>
            <a:endParaRPr lang="en-US" sz="3600" dirty="0">
              <a:solidFill>
                <a:srgbClr val="FF0000"/>
              </a:solidFill>
            </a:endParaRPr>
          </a:p>
          <a:p>
            <a:pPr>
              <a:lnSpc>
                <a:spcPct val="150000"/>
              </a:lnSpc>
            </a:pPr>
            <a:r>
              <a:rPr lang="en-US" sz="3600" dirty="0">
                <a:solidFill>
                  <a:srgbClr val="FF0000"/>
                </a:solidFill>
              </a:rPr>
              <a:t>2. </a:t>
            </a:r>
            <a:r>
              <a:rPr lang="en-US" sz="3600" dirty="0" err="1">
                <a:solidFill>
                  <a:srgbClr val="FF0000"/>
                </a:solidFill>
              </a:rPr>
              <a:t>Công</a:t>
            </a:r>
            <a:r>
              <a:rPr lang="en-US" sz="3600" dirty="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này</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những</a:t>
            </a:r>
            <a:r>
              <a:rPr lang="en-US" sz="3600" dirty="0">
                <a:solidFill>
                  <a:srgbClr val="FF0000"/>
                </a:solidFill>
              </a:rPr>
              <a:t> </a:t>
            </a:r>
            <a:r>
              <a:rPr lang="en-US" sz="3600" dirty="0" err="1">
                <a:solidFill>
                  <a:srgbClr val="FF0000"/>
                </a:solidFill>
              </a:rPr>
              <a:t>ưu</a:t>
            </a:r>
            <a:r>
              <a:rPr lang="en-US" sz="3600" dirty="0">
                <a:solidFill>
                  <a:srgbClr val="FF0000"/>
                </a:solidFill>
              </a:rPr>
              <a:t> </a:t>
            </a:r>
            <a:r>
              <a:rPr lang="en-US" sz="3600" dirty="0" err="1">
                <a:solidFill>
                  <a:srgbClr val="FF0000"/>
                </a:solidFill>
              </a:rPr>
              <a:t>đểm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nhược</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nào</a:t>
            </a:r>
            <a:r>
              <a:rPr lang="en-US" sz="3600" dirty="0" smtClean="0">
                <a:solidFill>
                  <a:srgbClr val="FF0000"/>
                </a:solidFill>
              </a:rPr>
              <a:t>?</a:t>
            </a:r>
            <a:endParaRPr lang="en-US" sz="3600" dirty="0">
              <a:solidFill>
                <a:srgbClr val="FF0000"/>
              </a:solidFill>
            </a:endParaRPr>
          </a:p>
          <a:p>
            <a:pPr>
              <a:lnSpc>
                <a:spcPct val="150000"/>
              </a:lnSpc>
            </a:pPr>
            <a:r>
              <a:rPr lang="en-US" sz="3600" dirty="0">
                <a:solidFill>
                  <a:srgbClr val="FF0000"/>
                </a:solidFill>
              </a:rPr>
              <a:t>3.Nêu </a:t>
            </a:r>
            <a:r>
              <a:rPr lang="en-US" sz="3600" dirty="0" err="1">
                <a:solidFill>
                  <a:srgbClr val="FF0000"/>
                </a:solidFill>
              </a:rPr>
              <a:t>thành</a:t>
            </a:r>
            <a:r>
              <a:rPr lang="en-US" sz="3600" dirty="0">
                <a:solidFill>
                  <a:srgbClr val="FF0000"/>
                </a:solidFill>
              </a:rPr>
              <a:t> </a:t>
            </a:r>
            <a:r>
              <a:rPr lang="en-US" sz="3600" dirty="0" err="1">
                <a:solidFill>
                  <a:srgbClr val="FF0000"/>
                </a:solidFill>
              </a:rPr>
              <a:t>phần</a:t>
            </a:r>
            <a:r>
              <a:rPr lang="en-US" sz="3600" dirty="0">
                <a:solidFill>
                  <a:srgbClr val="FF0000"/>
                </a:solidFill>
              </a:rPr>
              <a:t> ,</a:t>
            </a:r>
            <a:r>
              <a:rPr lang="en-US" sz="3600" dirty="0" err="1">
                <a:solidFill>
                  <a:srgbClr val="FF0000"/>
                </a:solidFill>
              </a:rPr>
              <a:t>nguyên</a:t>
            </a:r>
            <a:r>
              <a:rPr lang="en-US" sz="3600" dirty="0">
                <a:solidFill>
                  <a:srgbClr val="FF0000"/>
                </a:solidFill>
              </a:rPr>
              <a:t> </a:t>
            </a:r>
            <a:r>
              <a:rPr lang="en-US" sz="3600" dirty="0" err="1">
                <a:solidFill>
                  <a:srgbClr val="FF0000"/>
                </a:solidFill>
              </a:rPr>
              <a:t>lí</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công</a:t>
            </a:r>
            <a:r>
              <a:rPr lang="en-US" sz="3600" dirty="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nuôi</a:t>
            </a:r>
            <a:r>
              <a:rPr lang="en-US" sz="3600" dirty="0">
                <a:solidFill>
                  <a:srgbClr val="FF0000"/>
                </a:solidFill>
              </a:rPr>
              <a:t> </a:t>
            </a:r>
            <a:r>
              <a:rPr lang="en-US" sz="3600" dirty="0" err="1">
                <a:solidFill>
                  <a:srgbClr val="FF0000"/>
                </a:solidFill>
              </a:rPr>
              <a:t>thuỷ</a:t>
            </a:r>
            <a:r>
              <a:rPr lang="en-US" sz="3600" dirty="0">
                <a:solidFill>
                  <a:srgbClr val="FF0000"/>
                </a:solidFill>
              </a:rPr>
              <a:t> </a:t>
            </a:r>
            <a:r>
              <a:rPr lang="en-US" sz="3600" dirty="0" err="1">
                <a:solidFill>
                  <a:srgbClr val="FF0000"/>
                </a:solidFill>
              </a:rPr>
              <a:t>sản</a:t>
            </a:r>
            <a:r>
              <a:rPr lang="en-US" sz="3600" dirty="0">
                <a:solidFill>
                  <a:srgbClr val="FF0000"/>
                </a:solidFill>
              </a:rPr>
              <a:t> </a:t>
            </a:r>
            <a:r>
              <a:rPr lang="en-US" sz="3600" dirty="0" err="1">
                <a:solidFill>
                  <a:srgbClr val="FF0000"/>
                </a:solidFill>
              </a:rPr>
              <a:t>tuần</a:t>
            </a:r>
            <a:r>
              <a:rPr lang="en-US" sz="3600" dirty="0">
                <a:solidFill>
                  <a:srgbClr val="FF0000"/>
                </a:solidFill>
              </a:rPr>
              <a:t> </a:t>
            </a:r>
            <a:r>
              <a:rPr lang="en-US" sz="3600" dirty="0" err="1">
                <a:solidFill>
                  <a:srgbClr val="FF0000"/>
                </a:solidFill>
              </a:rPr>
              <a:t>hoàn</a:t>
            </a:r>
            <a:r>
              <a:rPr lang="en-US" sz="3600" dirty="0" smtClean="0">
                <a:solidFill>
                  <a:srgbClr val="FF0000"/>
                </a:solidFill>
              </a:rPr>
              <a:t>?</a:t>
            </a:r>
            <a:endParaRPr lang="en-US" sz="3600" dirty="0">
              <a:solidFill>
                <a:srgbClr val="FF0000"/>
              </a:solidFill>
            </a:endParaRPr>
          </a:p>
          <a:p>
            <a:pPr>
              <a:lnSpc>
                <a:spcPct val="150000"/>
              </a:lnSpc>
            </a:pPr>
            <a:r>
              <a:rPr lang="en-US" sz="3600" dirty="0">
                <a:solidFill>
                  <a:srgbClr val="FF0000"/>
                </a:solidFill>
              </a:rPr>
              <a:t>4. Ở </a:t>
            </a:r>
            <a:r>
              <a:rPr lang="en-US" sz="3600" dirty="0" err="1">
                <a:solidFill>
                  <a:srgbClr val="FF0000"/>
                </a:solidFill>
              </a:rPr>
              <a:t>nước</a:t>
            </a:r>
            <a:r>
              <a:rPr lang="en-US" sz="3600" dirty="0">
                <a:solidFill>
                  <a:srgbClr val="FF0000"/>
                </a:solidFill>
              </a:rPr>
              <a:t> ta </a:t>
            </a:r>
            <a:r>
              <a:rPr lang="en-US" sz="3600" dirty="0" err="1">
                <a:solidFill>
                  <a:srgbClr val="FF0000"/>
                </a:solidFill>
              </a:rPr>
              <a:t>công</a:t>
            </a:r>
            <a:r>
              <a:rPr lang="en-US" sz="3600" dirty="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nuôi</a:t>
            </a:r>
            <a:r>
              <a:rPr lang="en-US" sz="3600" dirty="0">
                <a:solidFill>
                  <a:srgbClr val="FF0000"/>
                </a:solidFill>
              </a:rPr>
              <a:t> </a:t>
            </a:r>
            <a:r>
              <a:rPr lang="en-US" sz="3600" dirty="0" err="1">
                <a:solidFill>
                  <a:srgbClr val="FF0000"/>
                </a:solidFill>
              </a:rPr>
              <a:t>tuần</a:t>
            </a:r>
            <a:r>
              <a:rPr lang="en-US" sz="3600" dirty="0">
                <a:solidFill>
                  <a:srgbClr val="FF0000"/>
                </a:solidFill>
              </a:rPr>
              <a:t> </a:t>
            </a:r>
            <a:r>
              <a:rPr lang="en-US" sz="3600" dirty="0" err="1">
                <a:solidFill>
                  <a:srgbClr val="FF0000"/>
                </a:solidFill>
              </a:rPr>
              <a:t>hoàn</a:t>
            </a:r>
            <a:r>
              <a:rPr lang="en-US" sz="3600" dirty="0">
                <a:solidFill>
                  <a:srgbClr val="FF0000"/>
                </a:solidFill>
              </a:rPr>
              <a:t> </a:t>
            </a:r>
            <a:r>
              <a:rPr lang="en-US" sz="3600" dirty="0" err="1">
                <a:solidFill>
                  <a:srgbClr val="FF0000"/>
                </a:solidFill>
              </a:rPr>
              <a:t>thường</a:t>
            </a:r>
            <a:r>
              <a:rPr lang="en-US" sz="3600" dirty="0">
                <a:solidFill>
                  <a:srgbClr val="FF0000"/>
                </a:solidFill>
              </a:rPr>
              <a:t> </a:t>
            </a:r>
            <a:r>
              <a:rPr lang="en-US" sz="3600" dirty="0" err="1">
                <a:solidFill>
                  <a:srgbClr val="FF0000"/>
                </a:solidFill>
              </a:rPr>
              <a:t>chỉ</a:t>
            </a:r>
            <a:r>
              <a:rPr lang="en-US" sz="3600" dirty="0">
                <a:solidFill>
                  <a:srgbClr val="FF0000"/>
                </a:solidFill>
              </a:rPr>
              <a:t> </a:t>
            </a:r>
            <a:r>
              <a:rPr lang="en-US" sz="3600" dirty="0" err="1">
                <a:solidFill>
                  <a:srgbClr val="FF0000"/>
                </a:solidFill>
              </a:rPr>
              <a:t>được</a:t>
            </a:r>
            <a:r>
              <a:rPr lang="en-US" sz="3600" dirty="0">
                <a:solidFill>
                  <a:srgbClr val="FF0000"/>
                </a:solidFill>
              </a:rPr>
              <a:t> </a:t>
            </a:r>
            <a:r>
              <a:rPr lang="en-US" sz="3600" dirty="0" err="1">
                <a:solidFill>
                  <a:srgbClr val="FF0000"/>
                </a:solidFill>
              </a:rPr>
              <a:t>áp</a:t>
            </a:r>
            <a:r>
              <a:rPr lang="en-US" sz="3600" dirty="0">
                <a:solidFill>
                  <a:srgbClr val="FF0000"/>
                </a:solidFill>
              </a:rPr>
              <a:t> </a:t>
            </a:r>
            <a:r>
              <a:rPr lang="en-US" sz="3600" dirty="0" err="1">
                <a:solidFill>
                  <a:srgbClr val="FF0000"/>
                </a:solidFill>
              </a:rPr>
              <a:t>dụng</a:t>
            </a:r>
            <a:r>
              <a:rPr lang="en-US" sz="3600" dirty="0">
                <a:solidFill>
                  <a:srgbClr val="FF0000"/>
                </a:solidFill>
              </a:rPr>
              <a:t> </a:t>
            </a:r>
            <a:r>
              <a:rPr lang="en-US" sz="3600" dirty="0" err="1">
                <a:solidFill>
                  <a:srgbClr val="FF0000"/>
                </a:solidFill>
              </a:rPr>
              <a:t>với</a:t>
            </a:r>
            <a:r>
              <a:rPr lang="en-US" sz="3600" dirty="0">
                <a:solidFill>
                  <a:srgbClr val="FF0000"/>
                </a:solidFill>
              </a:rPr>
              <a:t> </a:t>
            </a:r>
            <a:r>
              <a:rPr lang="en-US" sz="3600" dirty="0" err="1">
                <a:solidFill>
                  <a:srgbClr val="FF0000"/>
                </a:solidFill>
              </a:rPr>
              <a:t>những</a:t>
            </a:r>
            <a:r>
              <a:rPr lang="en-US" sz="3600" dirty="0">
                <a:solidFill>
                  <a:srgbClr val="FF0000"/>
                </a:solidFill>
              </a:rPr>
              <a:t> </a:t>
            </a:r>
            <a:r>
              <a:rPr lang="en-US" sz="3600" dirty="0" err="1">
                <a:solidFill>
                  <a:srgbClr val="FF0000"/>
                </a:solidFill>
              </a:rPr>
              <a:t>đối</a:t>
            </a:r>
            <a:r>
              <a:rPr lang="en-US" sz="3600" dirty="0">
                <a:solidFill>
                  <a:srgbClr val="FF0000"/>
                </a:solidFill>
              </a:rPr>
              <a:t> </a:t>
            </a:r>
            <a:r>
              <a:rPr lang="en-US" sz="3600" dirty="0" err="1">
                <a:solidFill>
                  <a:srgbClr val="FF0000"/>
                </a:solidFill>
              </a:rPr>
              <a:t>tượng</a:t>
            </a:r>
            <a:r>
              <a:rPr lang="en-US" sz="3600" dirty="0">
                <a:solidFill>
                  <a:srgbClr val="FF0000"/>
                </a:solidFill>
              </a:rPr>
              <a:t> </a:t>
            </a:r>
            <a:r>
              <a:rPr lang="en-US" sz="3600" dirty="0" err="1">
                <a:solidFill>
                  <a:srgbClr val="FF0000"/>
                </a:solidFill>
              </a:rPr>
              <a:t>nào</a:t>
            </a:r>
            <a:r>
              <a:rPr lang="en-US" sz="3600" dirty="0">
                <a:solidFill>
                  <a:srgbClr val="FF0000"/>
                </a:solidFill>
              </a:rPr>
              <a:t>? </a:t>
            </a:r>
            <a:r>
              <a:rPr lang="en-US" sz="3600" dirty="0" err="1">
                <a:solidFill>
                  <a:srgbClr val="FF0000"/>
                </a:solidFill>
              </a:rPr>
              <a:t>Vì</a:t>
            </a:r>
            <a:r>
              <a:rPr lang="en-US" sz="3600" dirty="0">
                <a:solidFill>
                  <a:srgbClr val="FF0000"/>
                </a:solidFill>
              </a:rPr>
              <a:t> </a:t>
            </a:r>
            <a:r>
              <a:rPr lang="en-US" sz="3600" dirty="0" err="1">
                <a:solidFill>
                  <a:srgbClr val="FF0000"/>
                </a:solidFill>
              </a:rPr>
              <a:t>sao</a:t>
            </a:r>
            <a:r>
              <a:rPr lang="en-US" sz="3600" dirty="0">
                <a:solidFill>
                  <a:srgbClr val="FF0000"/>
                </a:solidFill>
              </a:rPr>
              <a:t>?</a:t>
            </a:r>
          </a:p>
        </p:txBody>
      </p:sp>
    </p:spTree>
    <p:extLst>
      <p:ext uri="{BB962C8B-B14F-4D97-AF65-F5344CB8AC3E}">
        <p14:creationId xmlns:p14="http://schemas.microsoft.com/office/powerpoint/2010/main" val="2300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4CD1E7F-B0BB-E6B8-D706-A273F1DC2F0B}"/>
              </a:ext>
            </a:extLst>
          </p:cNvPr>
          <p:cNvGrpSpPr/>
          <p:nvPr/>
        </p:nvGrpSpPr>
        <p:grpSpPr>
          <a:xfrm>
            <a:off x="221673" y="-267181"/>
            <a:ext cx="8783782" cy="4891770"/>
            <a:chOff x="1503218" y="1544682"/>
            <a:chExt cx="8783782" cy="7393484"/>
          </a:xfrm>
        </p:grpSpPr>
        <p:sp>
          <p:nvSpPr>
            <p:cNvPr id="7" name="Rectangle: Rounded Corners 6">
              <a:extLst>
                <a:ext uri="{FF2B5EF4-FFF2-40B4-BE49-F238E27FC236}">
                  <a16:creationId xmlns:a16="http://schemas.microsoft.com/office/drawing/2014/main" xmlns="" id="{7E778F23-5968-CB10-D713-8E673761B5BE}"/>
                </a:ext>
              </a:extLst>
            </p:cNvPr>
            <p:cNvSpPr/>
            <p:nvPr/>
          </p:nvSpPr>
          <p:spPr>
            <a:xfrm>
              <a:off x="1503218" y="4061366"/>
              <a:ext cx="8763000" cy="4876800"/>
            </a:xfrm>
            <a:prstGeom prst="roundRect">
              <a:avLst>
                <a:gd name="adj" fmla="val 8464"/>
              </a:avLst>
            </a:prstGeom>
            <a:solidFill>
              <a:srgbClr val="F0F4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EFDF6D-91CB-29CE-4676-AFD52D0AE7D7}"/>
                </a:ext>
              </a:extLst>
            </p:cNvPr>
            <p:cNvSpPr txBox="1"/>
            <p:nvPr/>
          </p:nvSpPr>
          <p:spPr>
            <a:xfrm>
              <a:off x="1936172" y="3686420"/>
              <a:ext cx="8350828" cy="4326150"/>
            </a:xfrm>
            <a:prstGeom prst="rect">
              <a:avLst/>
            </a:prstGeom>
            <a:noFill/>
          </p:spPr>
          <p:txBody>
            <a:bodyPr wrap="square" rtlCol="0">
              <a:spAutoFit/>
            </a:bodyPr>
            <a:lstStyle/>
            <a:p>
              <a:pPr algn="just">
                <a:lnSpc>
                  <a:spcPct val="150000"/>
                </a:lnSpc>
              </a:pPr>
              <a:r>
                <a:rPr lang="en-US" sz="4000" b="1" i="1" dirty="0" err="1">
                  <a:latin typeface="Arial" panose="020B0604020202020204" pitchFamily="34" charset="0"/>
                  <a:cs typeface="Arial" panose="020B0604020202020204" pitchFamily="34" charset="0"/>
                </a:rPr>
                <a:t>Đọc</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thông</a:t>
              </a:r>
              <a:r>
                <a:rPr lang="en-US" sz="4000" b="1" i="1" dirty="0">
                  <a:latin typeface="Arial" panose="020B0604020202020204" pitchFamily="34" charset="0"/>
                  <a:cs typeface="Arial" panose="020B0604020202020204" pitchFamily="34" charset="0"/>
                </a:rPr>
                <a:t> tin </a:t>
              </a:r>
              <a:r>
                <a:rPr lang="en-US" sz="4000" b="1" i="1" dirty="0" err="1">
                  <a:latin typeface="Arial" panose="020B0604020202020204" pitchFamily="34" charset="0"/>
                  <a:cs typeface="Arial" panose="020B0604020202020204" pitchFamily="34" charset="0"/>
                </a:rPr>
                <a:t>mục</a:t>
              </a:r>
              <a:r>
                <a:rPr lang="en-US" sz="4000" b="1" i="1" dirty="0">
                  <a:latin typeface="Arial" panose="020B0604020202020204" pitchFamily="34" charset="0"/>
                  <a:cs typeface="Arial" panose="020B0604020202020204" pitchFamily="34" charset="0"/>
                </a:rPr>
                <a:t> 1.1 </a:t>
              </a:r>
              <a:r>
                <a:rPr lang="en-US" sz="4000" b="1" i="1" dirty="0" err="1">
                  <a:latin typeface="Arial" panose="020B0604020202020204" pitchFamily="34" charset="0"/>
                  <a:cs typeface="Arial" panose="020B0604020202020204" pitchFamily="34" charset="0"/>
                </a:rPr>
                <a:t>trong</a:t>
              </a:r>
              <a:r>
                <a:rPr lang="en-US" sz="4000" b="1" i="1" dirty="0">
                  <a:latin typeface="Arial" panose="020B0604020202020204" pitchFamily="34" charset="0"/>
                  <a:cs typeface="Arial" panose="020B0604020202020204" pitchFamily="34" charset="0"/>
                </a:rPr>
                <a:t> SGK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nêu</a:t>
              </a:r>
              <a:r>
                <a:rPr lang="en-US" sz="4000" b="1" i="1" dirty="0" smtClean="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Nuôi thủy sản tuần hoàn là gì</a:t>
              </a:r>
              <a:r>
                <a:rPr lang="vi-VN"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15" name="Freeform 7">
              <a:extLst>
                <a:ext uri="{FF2B5EF4-FFF2-40B4-BE49-F238E27FC236}">
                  <a16:creationId xmlns:a16="http://schemas.microsoft.com/office/drawing/2014/main" xmlns="" id="{6A290AA0-66A8-D421-92F5-DBD96E73978C}"/>
                </a:ext>
              </a:extLst>
            </p:cNvPr>
            <p:cNvSpPr/>
            <p:nvPr/>
          </p:nvSpPr>
          <p:spPr>
            <a:xfrm>
              <a:off x="6844145" y="1544682"/>
              <a:ext cx="2552700" cy="180376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grpSp>
      <p:sp>
        <p:nvSpPr>
          <p:cNvPr id="21" name="Rectangle 20">
            <a:extLst>
              <a:ext uri="{FF2B5EF4-FFF2-40B4-BE49-F238E27FC236}">
                <a16:creationId xmlns:a16="http://schemas.microsoft.com/office/drawing/2014/main" xmlns="" id="{BE8C6094-1B35-E708-20AA-BA47DB2AA1F2}"/>
              </a:ext>
            </a:extLst>
          </p:cNvPr>
          <p:cNvSpPr/>
          <p:nvPr/>
        </p:nvSpPr>
        <p:spPr>
          <a:xfrm>
            <a:off x="457200" y="252142"/>
            <a:ext cx="5410200" cy="106679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000" b="1" dirty="0" smtClean="0">
                <a:solidFill>
                  <a:srgbClr val="124B3D"/>
                </a:solidFill>
                <a:latin typeface="Arial" panose="020B0604020202020204" pitchFamily="34" charset="0"/>
                <a:cs typeface="Arial" panose="020B0604020202020204" pitchFamily="34" charset="0"/>
              </a:rPr>
              <a:t>1.1.</a:t>
            </a:r>
            <a:r>
              <a:rPr lang="vi-VN" sz="5000" b="1" dirty="0" smtClean="0">
                <a:solidFill>
                  <a:srgbClr val="124B3D"/>
                </a:solidFill>
                <a:latin typeface="Arial" panose="020B0604020202020204" pitchFamily="34" charset="0"/>
                <a:cs typeface="Arial" panose="020B0604020202020204" pitchFamily="34" charset="0"/>
              </a:rPr>
              <a:t>Khái niệm</a:t>
            </a:r>
            <a:endParaRPr lang="en-US" sz="5000" b="1" dirty="0">
              <a:solidFill>
                <a:srgbClr val="124B3D"/>
              </a:solidFill>
              <a:latin typeface="Arial" panose="020B0604020202020204" pitchFamily="34" charset="0"/>
              <a:cs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727978472"/>
              </p:ext>
            </p:extLst>
          </p:nvPr>
        </p:nvGraphicFramePr>
        <p:xfrm>
          <a:off x="9296400" y="266700"/>
          <a:ext cx="8991600" cy="9067800"/>
        </p:xfrm>
        <a:graphic>
          <a:graphicData uri="http://schemas.openxmlformats.org/presentationml/2006/ole">
            <mc:AlternateContent xmlns:mc="http://schemas.openxmlformats.org/markup-compatibility/2006">
              <mc:Choice xmlns:v="urn:schemas-microsoft-com:vml" Requires="v">
                <p:oleObj spid="_x0000_s5141" name="Ảnh Bitmap" r:id="rId8" imgW="7552381" imgH="5590476" progId="Paint.Picture">
                  <p:embed/>
                </p:oleObj>
              </mc:Choice>
              <mc:Fallback>
                <p:oleObj name="Ảnh Bitmap" r:id="rId8" imgW="7552381" imgH="5590476" progId="Paint.Picture">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6400" y="266700"/>
                        <a:ext cx="8991600" cy="9067800"/>
                      </a:xfrm>
                      <a:prstGeom prst="rect">
                        <a:avLst/>
                      </a:prstGeom>
                      <a:noFill/>
                    </p:spPr>
                  </p:pic>
                </p:oleObj>
              </mc:Fallback>
            </mc:AlternateContent>
          </a:graphicData>
        </a:graphic>
      </p:graphicFrame>
      <p:sp>
        <p:nvSpPr>
          <p:cNvPr id="8" name="Oval Callout 7"/>
          <p:cNvSpPr/>
          <p:nvPr/>
        </p:nvSpPr>
        <p:spPr>
          <a:xfrm rot="10800000">
            <a:off x="76199" y="4376511"/>
            <a:ext cx="9753599" cy="5796187"/>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583623" y="5753100"/>
            <a:ext cx="9246175" cy="3447098"/>
          </a:xfrm>
          <a:prstGeom prst="rect">
            <a:avLst/>
          </a:prstGeom>
          <a:noFill/>
        </p:spPr>
        <p:txBody>
          <a:bodyPr wrap="square" rtlCol="0">
            <a:spAutoFit/>
          </a:bodyPr>
          <a:lstStyle/>
          <a:p>
            <a:r>
              <a:rPr lang="en-US" sz="4000" dirty="0" err="1"/>
              <a:t>Nuôi</a:t>
            </a:r>
            <a:r>
              <a:rPr lang="en-US" sz="4000" dirty="0"/>
              <a:t> </a:t>
            </a:r>
            <a:r>
              <a:rPr lang="en-US" sz="4000" dirty="0" err="1"/>
              <a:t>thuỷ</a:t>
            </a:r>
            <a:r>
              <a:rPr lang="en-US" sz="4000" dirty="0"/>
              <a:t> </a:t>
            </a:r>
            <a:r>
              <a:rPr lang="en-US" sz="4000" dirty="0" err="1"/>
              <a:t>sản</a:t>
            </a:r>
            <a:r>
              <a:rPr lang="en-US" sz="4000" dirty="0"/>
              <a:t> </a:t>
            </a:r>
            <a:r>
              <a:rPr lang="en-US" sz="4000" dirty="0" err="1"/>
              <a:t>tuần</a:t>
            </a:r>
            <a:r>
              <a:rPr lang="en-US" sz="4000" dirty="0"/>
              <a:t> </a:t>
            </a:r>
            <a:r>
              <a:rPr lang="en-US" sz="4000" dirty="0" err="1"/>
              <a:t>hoàn</a:t>
            </a:r>
            <a:r>
              <a:rPr lang="en-US" sz="4000" dirty="0"/>
              <a:t> (Recirculating aquaculture system RAS) </a:t>
            </a:r>
            <a:r>
              <a:rPr lang="en-US" sz="4000" dirty="0" err="1">
                <a:solidFill>
                  <a:srgbClr val="FF0000"/>
                </a:solidFill>
              </a:rPr>
              <a:t>là</a:t>
            </a:r>
            <a:r>
              <a:rPr lang="en-US" sz="4000" dirty="0">
                <a:solidFill>
                  <a:srgbClr val="FF0000"/>
                </a:solidFill>
              </a:rPr>
              <a:t> </a:t>
            </a:r>
            <a:r>
              <a:rPr lang="en-US" sz="4000" dirty="0" err="1">
                <a:solidFill>
                  <a:srgbClr val="FF0000"/>
                </a:solidFill>
              </a:rPr>
              <a:t>hệ</a:t>
            </a:r>
            <a:r>
              <a:rPr lang="en-US" sz="4000" dirty="0">
                <a:solidFill>
                  <a:srgbClr val="FF0000"/>
                </a:solidFill>
              </a:rPr>
              <a:t> </a:t>
            </a:r>
            <a:r>
              <a:rPr lang="en-US" sz="4000" dirty="0" err="1">
                <a:solidFill>
                  <a:srgbClr val="FF0000"/>
                </a:solidFill>
              </a:rPr>
              <a:t>thống</a:t>
            </a:r>
            <a:r>
              <a:rPr lang="en-US" sz="4000" dirty="0">
                <a:solidFill>
                  <a:srgbClr val="FF0000"/>
                </a:solidFill>
              </a:rPr>
              <a:t> </a:t>
            </a:r>
            <a:r>
              <a:rPr lang="en-US" sz="4000" dirty="0" err="1">
                <a:solidFill>
                  <a:srgbClr val="FF0000"/>
                </a:solidFill>
              </a:rPr>
              <a:t>nuôi</a:t>
            </a:r>
            <a:r>
              <a:rPr lang="en-US" sz="4000" dirty="0">
                <a:solidFill>
                  <a:srgbClr val="FF0000"/>
                </a:solidFill>
              </a:rPr>
              <a:t> </a:t>
            </a:r>
            <a:r>
              <a:rPr lang="en-US" sz="4000" dirty="0" err="1">
                <a:solidFill>
                  <a:srgbClr val="FF0000"/>
                </a:solidFill>
              </a:rPr>
              <a:t>trong</a:t>
            </a:r>
            <a:r>
              <a:rPr lang="en-US" sz="4000" dirty="0">
                <a:solidFill>
                  <a:srgbClr val="FF0000"/>
                </a:solidFill>
              </a:rPr>
              <a:t> </a:t>
            </a:r>
            <a:r>
              <a:rPr lang="en-US" sz="4000" dirty="0" err="1">
                <a:solidFill>
                  <a:srgbClr val="FF0000"/>
                </a:solidFill>
              </a:rPr>
              <a:t>đó</a:t>
            </a:r>
            <a:r>
              <a:rPr lang="en-US" sz="4000" dirty="0">
                <a:solidFill>
                  <a:srgbClr val="FF0000"/>
                </a:solidFill>
              </a:rPr>
              <a:t> </a:t>
            </a:r>
            <a:r>
              <a:rPr lang="en-US" sz="4000" dirty="0" err="1">
                <a:solidFill>
                  <a:srgbClr val="FF0000"/>
                </a:solidFill>
              </a:rPr>
              <a:t>nước</a:t>
            </a:r>
            <a:r>
              <a:rPr lang="en-US" sz="4000" dirty="0">
                <a:solidFill>
                  <a:srgbClr val="FF0000"/>
                </a:solidFill>
              </a:rPr>
              <a:t> </a:t>
            </a:r>
            <a:r>
              <a:rPr lang="en-US" sz="4000" dirty="0" err="1">
                <a:solidFill>
                  <a:srgbClr val="FF0000"/>
                </a:solidFill>
              </a:rPr>
              <a:t>thải</a:t>
            </a:r>
            <a:r>
              <a:rPr lang="en-US" sz="4000" dirty="0">
                <a:solidFill>
                  <a:srgbClr val="FF0000"/>
                </a:solidFill>
              </a:rPr>
              <a:t> </a:t>
            </a:r>
            <a:r>
              <a:rPr lang="en-US" sz="4000" dirty="0" err="1">
                <a:solidFill>
                  <a:srgbClr val="FF0000"/>
                </a:solidFill>
              </a:rPr>
              <a:t>từ</a:t>
            </a:r>
            <a:r>
              <a:rPr lang="en-US" sz="4000" dirty="0">
                <a:solidFill>
                  <a:srgbClr val="FF0000"/>
                </a:solidFill>
              </a:rPr>
              <a:t> </a:t>
            </a:r>
            <a:r>
              <a:rPr lang="en-US" sz="4000" dirty="0" err="1">
                <a:solidFill>
                  <a:srgbClr val="FF0000"/>
                </a:solidFill>
              </a:rPr>
              <a:t>bể</a:t>
            </a:r>
            <a:r>
              <a:rPr lang="en-US" sz="4000" dirty="0">
                <a:solidFill>
                  <a:srgbClr val="FF0000"/>
                </a:solidFill>
              </a:rPr>
              <a:t> </a:t>
            </a:r>
            <a:r>
              <a:rPr lang="en-US" sz="4000" dirty="0" err="1">
                <a:solidFill>
                  <a:srgbClr val="FF0000"/>
                </a:solidFill>
              </a:rPr>
              <a:t>nuôi</a:t>
            </a:r>
            <a:r>
              <a:rPr lang="en-US" sz="4000" dirty="0">
                <a:solidFill>
                  <a:srgbClr val="FF0000"/>
                </a:solidFill>
              </a:rPr>
              <a:t> </a:t>
            </a:r>
            <a:r>
              <a:rPr lang="en-US" sz="4000" dirty="0" err="1">
                <a:solidFill>
                  <a:srgbClr val="FF0000"/>
                </a:solidFill>
              </a:rPr>
              <a:t>được</a:t>
            </a:r>
            <a:r>
              <a:rPr lang="en-US" sz="4000" dirty="0">
                <a:solidFill>
                  <a:srgbClr val="FF0000"/>
                </a:solidFill>
              </a:rPr>
              <a:t> </a:t>
            </a:r>
            <a:r>
              <a:rPr lang="en-US" sz="4000" dirty="0" err="1">
                <a:solidFill>
                  <a:srgbClr val="FF0000"/>
                </a:solidFill>
              </a:rPr>
              <a:t>xử</a:t>
            </a:r>
            <a:r>
              <a:rPr lang="en-US" sz="4000" dirty="0">
                <a:solidFill>
                  <a:srgbClr val="FF0000"/>
                </a:solidFill>
              </a:rPr>
              <a:t> </a:t>
            </a:r>
            <a:r>
              <a:rPr lang="en-US" sz="4000" dirty="0" err="1">
                <a:solidFill>
                  <a:srgbClr val="FF0000"/>
                </a:solidFill>
              </a:rPr>
              <a:t>lí</a:t>
            </a:r>
            <a:r>
              <a:rPr lang="en-US" sz="4000" dirty="0">
                <a:solidFill>
                  <a:srgbClr val="FF0000"/>
                </a:solidFill>
              </a:rPr>
              <a:t> </a:t>
            </a:r>
            <a:r>
              <a:rPr lang="en-US" sz="4000" dirty="0" err="1">
                <a:solidFill>
                  <a:srgbClr val="FF0000"/>
                </a:solidFill>
              </a:rPr>
              <a:t>để</a:t>
            </a:r>
            <a:r>
              <a:rPr lang="en-US" sz="4000" dirty="0">
                <a:solidFill>
                  <a:srgbClr val="FF0000"/>
                </a:solidFill>
              </a:rPr>
              <a:t> </a:t>
            </a:r>
            <a:r>
              <a:rPr lang="en-US" sz="4000" dirty="0" err="1">
                <a:solidFill>
                  <a:srgbClr val="FF0000"/>
                </a:solidFill>
              </a:rPr>
              <a:t>tái</a:t>
            </a:r>
            <a:r>
              <a:rPr lang="en-US" sz="4000" dirty="0">
                <a:solidFill>
                  <a:srgbClr val="FF0000"/>
                </a:solidFill>
              </a:rPr>
              <a:t> </a:t>
            </a:r>
            <a:r>
              <a:rPr lang="en-US" sz="4000" dirty="0" err="1">
                <a:solidFill>
                  <a:srgbClr val="FF0000"/>
                </a:solidFill>
              </a:rPr>
              <a:t>sử</a:t>
            </a:r>
            <a:r>
              <a:rPr lang="en-US" sz="4000" dirty="0">
                <a:solidFill>
                  <a:srgbClr val="FF0000"/>
                </a:solidFill>
              </a:rPr>
              <a:t> </a:t>
            </a:r>
            <a:r>
              <a:rPr lang="en-US" sz="4000" dirty="0" err="1">
                <a:solidFill>
                  <a:srgbClr val="FF0000"/>
                </a:solidFill>
              </a:rPr>
              <a:t>dụng</a:t>
            </a:r>
            <a:r>
              <a:rPr lang="en-US" sz="4000" dirty="0">
                <a:solidFill>
                  <a:srgbClr val="FF0000"/>
                </a:solidFill>
              </a:rPr>
              <a:t> </a:t>
            </a:r>
            <a:r>
              <a:rPr lang="en-US" sz="4000" dirty="0" err="1">
                <a:solidFill>
                  <a:srgbClr val="FF0000"/>
                </a:solidFill>
              </a:rPr>
              <a:t>thông</a:t>
            </a:r>
            <a:r>
              <a:rPr lang="en-US" sz="4000" dirty="0">
                <a:solidFill>
                  <a:srgbClr val="FF0000"/>
                </a:solidFill>
              </a:rPr>
              <a:t> qua </a:t>
            </a:r>
            <a:r>
              <a:rPr lang="en-US" sz="4000" dirty="0" err="1">
                <a:solidFill>
                  <a:srgbClr val="FF0000"/>
                </a:solidFill>
              </a:rPr>
              <a:t>hệ</a:t>
            </a:r>
            <a:r>
              <a:rPr lang="en-US" sz="4000" dirty="0">
                <a:solidFill>
                  <a:srgbClr val="FF0000"/>
                </a:solidFill>
              </a:rPr>
              <a:t> </a:t>
            </a:r>
            <a:r>
              <a:rPr lang="en-US" sz="4000" dirty="0" err="1">
                <a:solidFill>
                  <a:srgbClr val="FF0000"/>
                </a:solidFill>
              </a:rPr>
              <a:t>thống</a:t>
            </a:r>
            <a:r>
              <a:rPr lang="en-US" sz="4000" dirty="0">
                <a:solidFill>
                  <a:srgbClr val="FF0000"/>
                </a:solidFill>
              </a:rPr>
              <a:t> </a:t>
            </a:r>
            <a:r>
              <a:rPr lang="en-US" sz="4000" dirty="0" err="1">
                <a:solidFill>
                  <a:srgbClr val="FF0000"/>
                </a:solidFill>
              </a:rPr>
              <a:t>bơm</a:t>
            </a:r>
            <a:r>
              <a:rPr lang="en-US" sz="4000" dirty="0">
                <a:solidFill>
                  <a:srgbClr val="FF0000"/>
                </a:solidFill>
              </a:rPr>
              <a:t>, </a:t>
            </a:r>
            <a:r>
              <a:rPr lang="en-US" sz="4000" dirty="0" err="1">
                <a:solidFill>
                  <a:srgbClr val="FF0000"/>
                </a:solidFill>
              </a:rPr>
              <a:t>lọc</a:t>
            </a:r>
            <a:r>
              <a:rPr lang="en-US" sz="4000" dirty="0">
                <a:solidFill>
                  <a:srgbClr val="FF0000"/>
                </a:solidFill>
              </a:rPr>
              <a:t> </a:t>
            </a:r>
            <a:r>
              <a:rPr lang="en-US" sz="4000" dirty="0" err="1">
                <a:solidFill>
                  <a:srgbClr val="FF0000"/>
                </a:solidFill>
              </a:rPr>
              <a:t>tuần</a:t>
            </a:r>
            <a:r>
              <a:rPr lang="en-US" sz="4000" dirty="0">
                <a:solidFill>
                  <a:srgbClr val="FF0000"/>
                </a:solidFill>
              </a:rPr>
              <a:t> </a:t>
            </a:r>
            <a:r>
              <a:rPr lang="en-US" sz="4000" dirty="0" err="1">
                <a:solidFill>
                  <a:srgbClr val="FF0000"/>
                </a:solidFill>
              </a:rPr>
              <a:t>hoàn</a:t>
            </a:r>
            <a:r>
              <a:rPr lang="en-US" sz="4000" dirty="0">
                <a:solidFill>
                  <a:srgbClr val="FF0000"/>
                </a:solidFill>
              </a:rPr>
              <a:t>.</a:t>
            </a:r>
          </a:p>
          <a:p>
            <a:endParaRPr lang="en-US" dirty="0"/>
          </a:p>
        </p:txBody>
      </p:sp>
    </p:spTree>
    <p:extLst>
      <p:ext uri="{BB962C8B-B14F-4D97-AF65-F5344CB8AC3E}">
        <p14:creationId xmlns:p14="http://schemas.microsoft.com/office/powerpoint/2010/main" val="36045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a:extLst>
              <a:ext uri="{FF2B5EF4-FFF2-40B4-BE49-F238E27FC236}">
                <a16:creationId xmlns:a16="http://schemas.microsoft.com/office/drawing/2014/main" xmlns="" id="{4BBC10F0-F643-9279-E024-15C70D252651}"/>
              </a:ext>
            </a:extLst>
          </p:cNvPr>
          <p:cNvSpPr/>
          <p:nvPr/>
        </p:nvSpPr>
        <p:spPr>
          <a:xfrm>
            <a:off x="17336651" y="227311"/>
            <a:ext cx="560064" cy="648410"/>
          </a:xfrm>
          <a:custGeom>
            <a:avLst/>
            <a:gdLst/>
            <a:ahLst/>
            <a:cxnLst/>
            <a:rect l="l" t="t" r="r" b="b"/>
            <a:pathLst>
              <a:path w="560064" h="648410">
                <a:moveTo>
                  <a:pt x="0" y="0"/>
                </a:moveTo>
                <a:lnTo>
                  <a:pt x="560064" y="0"/>
                </a:lnTo>
                <a:lnTo>
                  <a:pt x="560064" y="648410"/>
                </a:lnTo>
                <a:lnTo>
                  <a:pt x="0" y="64841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Rectangle 4"/>
          <p:cNvSpPr/>
          <p:nvPr/>
        </p:nvSpPr>
        <p:spPr>
          <a:xfrm>
            <a:off x="495300" y="2392950"/>
            <a:ext cx="15849600" cy="3466655"/>
          </a:xfrm>
          <a:prstGeom prst="rect">
            <a:avLst/>
          </a:prstGeom>
        </p:spPr>
        <p:txBody>
          <a:bodyPr wrap="square">
            <a:spAutoFit/>
          </a:bodyPr>
          <a:lstStyle/>
          <a:p>
            <a:pPr>
              <a:lnSpc>
                <a:spcPct val="107000"/>
              </a:lnSpc>
              <a:spcAft>
                <a:spcPts val="800"/>
              </a:spcAft>
            </a:pPr>
            <a:r>
              <a:rPr lang="en-US" spc="1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Ưu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600"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smtClean="0">
                <a:latin typeface="Times New Roman" panose="02020603050405020304" pitchFamily="18" charset="0"/>
                <a:ea typeface="Times New Roman" panose="02020603050405020304" pitchFamily="18" charset="0"/>
                <a:cs typeface="Times New Roman" panose="02020603050405020304" pitchFamily="18" charset="0"/>
              </a:rPr>
              <a:t>Kiểm</a:t>
            </a:r>
            <a:r>
              <a:rPr lang="en-US" sz="3600"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soát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chảy</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→Do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mật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spc="10" dirty="0" err="1" smtClean="0">
                <a:latin typeface="Times New Roman" panose="02020603050405020304" pitchFamily="18" charset="0"/>
                <a:ea typeface="Times New Roman" panose="02020603050405020304" pitchFamily="18" charset="0"/>
                <a:cs typeface="Times New Roman" panose="02020603050405020304" pitchFamily="18" charset="0"/>
              </a:rPr>
              <a:t>N</a:t>
            </a:r>
            <a:r>
              <a:rPr lang="en-US" sz="3600" spc="10" dirty="0" err="1" smtClean="0">
                <a:latin typeface="Times New Roman" panose="02020603050405020304" pitchFamily="18" charset="0"/>
                <a:ea typeface="Times New Roman" panose="02020603050405020304" pitchFamily="18" charset="0"/>
                <a:cs typeface="Times New Roman" panose="02020603050405020304" pitchFamily="18" charset="0"/>
              </a:rPr>
              <a:t>ăng</a:t>
            </a:r>
            <a:r>
              <a:rPr lang="en-US" sz="3600"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soát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smtClean="0">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81000" y="1004540"/>
            <a:ext cx="9829800" cy="923330"/>
          </a:xfrm>
          <a:prstGeom prst="rect">
            <a:avLst/>
          </a:prstGeom>
          <a:noFill/>
        </p:spPr>
        <p:txBody>
          <a:bodyPr wrap="square" rtlCol="0">
            <a:spAutoFit/>
          </a:bodyPr>
          <a:lstStyle/>
          <a:p>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1.2.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Ưu</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nhược</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spc="10" dirty="0" err="1" smtClean="0">
                <a:latin typeface="Times New Roman" panose="02020603050405020304" pitchFamily="18" charset="0"/>
                <a:ea typeface="Times New Roman" panose="02020603050405020304" pitchFamily="18" charset="0"/>
                <a:cs typeface="Times New Roman" panose="02020603050405020304" pitchFamily="18" charset="0"/>
              </a:rPr>
              <a:t>nghệ</a:t>
            </a:r>
            <a:r>
              <a:rPr lang="vi-VN" sz="3600" b="1" spc="10" dirty="0" smtClean="0">
                <a:latin typeface="Times New Roman" panose="02020603050405020304" pitchFamily="18" charset="0"/>
                <a:ea typeface="Times New Roman" panose="02020603050405020304" pitchFamily="18" charset="0"/>
                <a:cs typeface="Times New Roman" panose="02020603050405020304" pitchFamily="18" charset="0"/>
              </a:rPr>
              <a:t> tuần hoàn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Box 7"/>
          <p:cNvSpPr txBox="1"/>
          <p:nvPr/>
        </p:nvSpPr>
        <p:spPr>
          <a:xfrm>
            <a:off x="495300" y="5981700"/>
            <a:ext cx="15430500" cy="3150863"/>
          </a:xfrm>
          <a:prstGeom prst="rect">
            <a:avLst/>
          </a:prstGeom>
          <a:noFill/>
        </p:spPr>
        <p:txBody>
          <a:bodyPr wrap="square" rtlCol="0">
            <a:spAutoFit/>
          </a:bodyPr>
          <a:lstStyle/>
          <a:p>
            <a:pPr>
              <a:lnSpc>
                <a:spcPct val="107000"/>
              </a:lnSpc>
              <a:spcAft>
                <a:spcPts val="800"/>
              </a:spcAft>
            </a:pPr>
            <a:r>
              <a:rPr lang="en-US" spc="1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Nhược</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phí</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ban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lớn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hao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Đòi</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kĩ</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spc="1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spc="1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Rounded Rectangular Callout 9"/>
          <p:cNvSpPr/>
          <p:nvPr/>
        </p:nvSpPr>
        <p:spPr>
          <a:xfrm>
            <a:off x="10515600" y="227311"/>
            <a:ext cx="7772400" cy="2477789"/>
          </a:xfrm>
          <a:prstGeom prst="wedgeRoundRectCallout">
            <a:avLst>
              <a:gd name="adj1" fmla="val -48696"/>
              <a:gd name="adj2" fmla="val 7289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dirty="0" smtClean="0">
                <a:solidFill>
                  <a:srgbClr val="FF0000"/>
                </a:solidFill>
              </a:rPr>
              <a:t> </a:t>
            </a:r>
            <a:r>
              <a:rPr lang="en-US" sz="3600" dirty="0" err="1">
                <a:solidFill>
                  <a:srgbClr val="FF0000"/>
                </a:solidFill>
              </a:rPr>
              <a:t>Công</a:t>
            </a:r>
            <a:r>
              <a:rPr lang="en-US" sz="3600" dirty="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này</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những</a:t>
            </a:r>
            <a:r>
              <a:rPr lang="en-US" sz="3600" dirty="0">
                <a:solidFill>
                  <a:srgbClr val="FF0000"/>
                </a:solidFill>
              </a:rPr>
              <a:t> </a:t>
            </a:r>
            <a:r>
              <a:rPr lang="en-US" sz="3600" dirty="0" err="1">
                <a:solidFill>
                  <a:srgbClr val="FF0000"/>
                </a:solidFill>
              </a:rPr>
              <a:t>ưu</a:t>
            </a:r>
            <a:r>
              <a:rPr lang="en-US" sz="3600" dirty="0">
                <a:solidFill>
                  <a:srgbClr val="FF0000"/>
                </a:solidFill>
              </a:rPr>
              <a:t> </a:t>
            </a:r>
            <a:r>
              <a:rPr lang="en-US" sz="3600" dirty="0" err="1">
                <a:solidFill>
                  <a:srgbClr val="FF0000"/>
                </a:solidFill>
              </a:rPr>
              <a:t>đểm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nhược</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Tree>
    <p:extLst>
      <p:ext uri="{BB962C8B-B14F-4D97-AF65-F5344CB8AC3E}">
        <p14:creationId xmlns:p14="http://schemas.microsoft.com/office/powerpoint/2010/main" val="259622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7467600" y="223847"/>
            <a:ext cx="10820400" cy="1414453"/>
          </a:xfrm>
          <a:prstGeom prst="wedgeRoundRectCallout">
            <a:avLst>
              <a:gd name="adj1" fmla="val -36546"/>
              <a:gd name="adj2" fmla="val 6701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600" dirty="0" err="1" smtClean="0">
                <a:solidFill>
                  <a:srgbClr val="FF0000"/>
                </a:solidFill>
              </a:rPr>
              <a:t>Nêu</a:t>
            </a:r>
            <a:r>
              <a:rPr lang="en-US" sz="3600" dirty="0" smtClean="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phần</a:t>
            </a:r>
            <a:r>
              <a:rPr lang="en-US" sz="3600" dirty="0">
                <a:solidFill>
                  <a:srgbClr val="FF0000"/>
                </a:solidFill>
              </a:rPr>
              <a:t> ,</a:t>
            </a:r>
            <a:r>
              <a:rPr lang="en-US" sz="3600" dirty="0" err="1">
                <a:solidFill>
                  <a:srgbClr val="FF0000"/>
                </a:solidFill>
              </a:rPr>
              <a:t>nguyên</a:t>
            </a:r>
            <a:r>
              <a:rPr lang="en-US" sz="3600" dirty="0">
                <a:solidFill>
                  <a:srgbClr val="FF0000"/>
                </a:solidFill>
              </a:rPr>
              <a:t> </a:t>
            </a:r>
            <a:r>
              <a:rPr lang="en-US" sz="3600" dirty="0" err="1">
                <a:solidFill>
                  <a:srgbClr val="FF0000"/>
                </a:solidFill>
              </a:rPr>
              <a:t>lí</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công</a:t>
            </a:r>
            <a:r>
              <a:rPr lang="en-US" sz="3600" dirty="0">
                <a:solidFill>
                  <a:srgbClr val="FF0000"/>
                </a:solidFill>
              </a:rPr>
              <a:t> </a:t>
            </a:r>
            <a:r>
              <a:rPr lang="en-US" sz="3600" dirty="0" err="1">
                <a:solidFill>
                  <a:srgbClr val="FF0000"/>
                </a:solidFill>
              </a:rPr>
              <a:t>nghệ</a:t>
            </a:r>
            <a:r>
              <a:rPr lang="en-US" sz="3600" dirty="0">
                <a:solidFill>
                  <a:srgbClr val="FF0000"/>
                </a:solidFill>
              </a:rPr>
              <a:t> </a:t>
            </a:r>
            <a:r>
              <a:rPr lang="en-US" sz="3600" dirty="0" err="1">
                <a:solidFill>
                  <a:srgbClr val="FF0000"/>
                </a:solidFill>
              </a:rPr>
              <a:t>nuôi</a:t>
            </a:r>
            <a:r>
              <a:rPr lang="en-US" sz="3600" dirty="0">
                <a:solidFill>
                  <a:srgbClr val="FF0000"/>
                </a:solidFill>
              </a:rPr>
              <a:t> </a:t>
            </a:r>
            <a:r>
              <a:rPr lang="en-US" sz="3600" dirty="0" err="1">
                <a:solidFill>
                  <a:srgbClr val="FF0000"/>
                </a:solidFill>
              </a:rPr>
              <a:t>thuỷ</a:t>
            </a:r>
            <a:r>
              <a:rPr lang="en-US" sz="3600" dirty="0">
                <a:solidFill>
                  <a:srgbClr val="FF0000"/>
                </a:solidFill>
              </a:rPr>
              <a:t> </a:t>
            </a:r>
            <a:r>
              <a:rPr lang="en-US" sz="3600" dirty="0" err="1">
                <a:solidFill>
                  <a:srgbClr val="FF0000"/>
                </a:solidFill>
              </a:rPr>
              <a:t>sản</a:t>
            </a:r>
            <a:r>
              <a:rPr lang="en-US" sz="3600" dirty="0">
                <a:solidFill>
                  <a:srgbClr val="FF0000"/>
                </a:solidFill>
              </a:rPr>
              <a:t> </a:t>
            </a:r>
            <a:r>
              <a:rPr lang="en-US" sz="3600" dirty="0" err="1">
                <a:solidFill>
                  <a:srgbClr val="FF0000"/>
                </a:solidFill>
              </a:rPr>
              <a:t>tuần</a:t>
            </a:r>
            <a:r>
              <a:rPr lang="en-US" sz="3600" dirty="0">
                <a:solidFill>
                  <a:srgbClr val="FF0000"/>
                </a:solidFill>
              </a:rPr>
              <a:t> </a:t>
            </a:r>
            <a:r>
              <a:rPr lang="en-US" sz="3600" dirty="0" err="1">
                <a:solidFill>
                  <a:srgbClr val="FF0000"/>
                </a:solidFill>
              </a:rPr>
              <a:t>hoàn</a:t>
            </a:r>
            <a:r>
              <a:rPr lang="en-US" sz="3600" dirty="0">
                <a:solidFill>
                  <a:srgbClr val="FF0000"/>
                </a:solidFill>
              </a:rPr>
              <a:t>?</a:t>
            </a:r>
          </a:p>
        </p:txBody>
      </p:sp>
      <p:sp>
        <p:nvSpPr>
          <p:cNvPr id="8" name="TextBox 7"/>
          <p:cNvSpPr txBox="1"/>
          <p:nvPr/>
        </p:nvSpPr>
        <p:spPr>
          <a:xfrm>
            <a:off x="304800" y="419100"/>
            <a:ext cx="7467600" cy="1754326"/>
          </a:xfrm>
          <a:prstGeom prst="rect">
            <a:avLst/>
          </a:prstGeom>
          <a:noFill/>
        </p:spPr>
        <p:txBody>
          <a:bodyPr wrap="square" rtlCol="0">
            <a:spAutoFit/>
          </a:bodyPr>
          <a:lstStyle/>
          <a:p>
            <a:r>
              <a:rPr lang="en-US" sz="3600" b="1" dirty="0"/>
              <a:t>1.3. </a:t>
            </a:r>
            <a:r>
              <a:rPr lang="en-US" sz="3600" b="1" dirty="0" err="1"/>
              <a:t>Thành</a:t>
            </a:r>
            <a:r>
              <a:rPr lang="en-US" sz="3600" b="1" dirty="0"/>
              <a:t> </a:t>
            </a:r>
            <a:r>
              <a:rPr lang="en-US" sz="3600" b="1" dirty="0" err="1"/>
              <a:t>phần</a:t>
            </a:r>
            <a:r>
              <a:rPr lang="en-US" sz="3600" b="1" dirty="0"/>
              <a:t> </a:t>
            </a:r>
            <a:r>
              <a:rPr lang="en-US" sz="3600" b="1" dirty="0" err="1"/>
              <a:t>và</a:t>
            </a:r>
            <a:r>
              <a:rPr lang="en-US" sz="3600" b="1" dirty="0"/>
              <a:t> </a:t>
            </a:r>
            <a:r>
              <a:rPr lang="en-US" sz="3600" b="1" dirty="0" err="1"/>
              <a:t>nguyên</a:t>
            </a:r>
            <a:r>
              <a:rPr lang="en-US" sz="3600" b="1" dirty="0"/>
              <a:t> </a:t>
            </a:r>
            <a:r>
              <a:rPr lang="en-US" sz="3600" b="1" dirty="0" err="1"/>
              <a:t>lí</a:t>
            </a:r>
            <a:r>
              <a:rPr lang="en-US" sz="3600" b="1" dirty="0"/>
              <a:t> </a:t>
            </a:r>
            <a:r>
              <a:rPr lang="en-US" sz="3600" b="1" dirty="0" err="1"/>
              <a:t>hoạt</a:t>
            </a:r>
            <a:r>
              <a:rPr lang="en-US" sz="3600" b="1" dirty="0"/>
              <a:t> </a:t>
            </a:r>
            <a:r>
              <a:rPr lang="en-US" sz="3600" b="1" dirty="0" err="1"/>
              <a:t>động</a:t>
            </a:r>
            <a:r>
              <a:rPr lang="en-US" sz="3600" b="1" dirty="0"/>
              <a:t>:</a:t>
            </a:r>
            <a:endParaRPr lang="en-US" sz="3600" dirty="0"/>
          </a:p>
          <a:p>
            <a:endParaRPr lang="en-US" sz="3600" dirty="0"/>
          </a:p>
        </p:txBody>
      </p:sp>
      <p:graphicFrame>
        <p:nvGraphicFramePr>
          <p:cNvPr id="10" name="Table 9"/>
          <p:cNvGraphicFramePr>
            <a:graphicFrameLocks noGrp="1"/>
          </p:cNvGraphicFramePr>
          <p:nvPr>
            <p:extLst>
              <p:ext uri="{D42A27DB-BD31-4B8C-83A1-F6EECF244321}">
                <p14:modId xmlns:p14="http://schemas.microsoft.com/office/powerpoint/2010/main" val="2984424415"/>
              </p:ext>
            </p:extLst>
          </p:nvPr>
        </p:nvGraphicFramePr>
        <p:xfrm>
          <a:off x="0" y="2097766"/>
          <a:ext cx="18059400" cy="7541534"/>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xmlns="" val="869001430"/>
                    </a:ext>
                  </a:extLst>
                </a:gridCol>
                <a:gridCol w="2819400">
                  <a:extLst>
                    <a:ext uri="{9D8B030D-6E8A-4147-A177-3AD203B41FA5}">
                      <a16:colId xmlns:a16="http://schemas.microsoft.com/office/drawing/2014/main" xmlns="" val="1947020921"/>
                    </a:ext>
                  </a:extLst>
                </a:gridCol>
                <a:gridCol w="12192000">
                  <a:extLst>
                    <a:ext uri="{9D8B030D-6E8A-4147-A177-3AD203B41FA5}">
                      <a16:colId xmlns:a16="http://schemas.microsoft.com/office/drawing/2014/main" xmlns="" val="1353970978"/>
                    </a:ext>
                  </a:extLst>
                </a:gridCol>
              </a:tblGrid>
              <a:tr h="777916">
                <a:tc>
                  <a:txBody>
                    <a:bodyPr/>
                    <a:lstStyle/>
                    <a:p>
                      <a:r>
                        <a:rPr lang="en-US" sz="3600" b="1" kern="1200" dirty="0" err="1" smtClean="0">
                          <a:solidFill>
                            <a:schemeClr val="tx1"/>
                          </a:solidFill>
                          <a:effectLst/>
                          <a:latin typeface="+mn-lt"/>
                          <a:ea typeface="+mn-ea"/>
                          <a:cs typeface="+mn-cs"/>
                        </a:rPr>
                        <a:t>Công</a:t>
                      </a:r>
                      <a:r>
                        <a:rPr lang="en-US" sz="3600" b="1" kern="1200" dirty="0" smtClean="0">
                          <a:solidFill>
                            <a:schemeClr val="tx1"/>
                          </a:solidFill>
                          <a:effectLst/>
                          <a:latin typeface="+mn-lt"/>
                          <a:ea typeface="+mn-ea"/>
                          <a:cs typeface="+mn-cs"/>
                        </a:rPr>
                        <a:t> </a:t>
                      </a:r>
                      <a:r>
                        <a:rPr lang="en-US" sz="3600" b="1" kern="1200" dirty="0" err="1" smtClean="0">
                          <a:solidFill>
                            <a:schemeClr val="tx1"/>
                          </a:solidFill>
                          <a:effectLst/>
                          <a:latin typeface="+mn-lt"/>
                          <a:ea typeface="+mn-ea"/>
                          <a:cs typeface="+mn-cs"/>
                        </a:rPr>
                        <a:t>nghệ</a:t>
                      </a:r>
                      <a:r>
                        <a:rPr lang="en-US" sz="3600" b="1" kern="1200" dirty="0" smtClean="0">
                          <a:solidFill>
                            <a:schemeClr val="tx1"/>
                          </a:solidFill>
                          <a:effectLst/>
                          <a:latin typeface="+mn-lt"/>
                          <a:ea typeface="+mn-ea"/>
                          <a:cs typeface="+mn-cs"/>
                        </a:rPr>
                        <a:t> </a:t>
                      </a:r>
                      <a:endParaRPr lang="en-US" sz="3600" dirty="0">
                        <a:solidFill>
                          <a:schemeClr val="tx1"/>
                        </a:solidFill>
                      </a:endParaRPr>
                    </a:p>
                  </a:txBody>
                  <a:tcPr/>
                </a:tc>
                <a:tc>
                  <a:txBody>
                    <a:bodyPr/>
                    <a:lstStyle/>
                    <a:p>
                      <a:r>
                        <a:rPr lang="vi-VN" sz="3600" dirty="0" smtClean="0"/>
                        <a:t>Thành phần</a:t>
                      </a:r>
                      <a:endParaRPr lang="en-US" sz="3600" dirty="0"/>
                    </a:p>
                  </a:txBody>
                  <a:tcPr/>
                </a:tc>
                <a:tc>
                  <a:txBody>
                    <a:bodyPr/>
                    <a:lstStyle/>
                    <a:p>
                      <a:r>
                        <a:rPr lang="vi-VN" sz="3200" dirty="0" smtClean="0"/>
                        <a:t>Nguyên lý hoạt động</a:t>
                      </a:r>
                      <a:endParaRPr lang="en-US" sz="3200" dirty="0"/>
                    </a:p>
                  </a:txBody>
                  <a:tcPr/>
                </a:tc>
                <a:extLst>
                  <a:ext uri="{0D108BD9-81ED-4DB2-BD59-A6C34878D82A}">
                    <a16:rowId xmlns:a16="http://schemas.microsoft.com/office/drawing/2014/main" xmlns="" val="1154011822"/>
                  </a:ext>
                </a:extLst>
              </a:tr>
              <a:tr h="2553911">
                <a:tc>
                  <a:txBody>
                    <a:bodyPr/>
                    <a:lstStyle/>
                    <a:p>
                      <a:endParaRPr lang="en-US" sz="3200" dirty="0">
                        <a:solidFill>
                          <a:srgbClr val="FF0000"/>
                        </a:solidFill>
                      </a:endParaRPr>
                    </a:p>
                  </a:txBody>
                  <a:tcPr/>
                </a:tc>
                <a:tc>
                  <a:txBody>
                    <a:bodyPr/>
                    <a:lstStyle/>
                    <a:p>
                      <a:pPr marL="0" indent="0">
                        <a:buFontTx/>
                        <a:buNone/>
                      </a:pPr>
                      <a:endParaRPr lang="en-US" sz="2800" dirty="0"/>
                    </a:p>
                  </a:txBody>
                  <a:tcPr/>
                </a:tc>
                <a:tc>
                  <a:txBody>
                    <a:bodyPr/>
                    <a:lstStyle/>
                    <a:p>
                      <a:endParaRPr lang="en-US" sz="2800" dirty="0"/>
                    </a:p>
                  </a:txBody>
                  <a:tcPr/>
                </a:tc>
                <a:extLst>
                  <a:ext uri="{0D108BD9-81ED-4DB2-BD59-A6C34878D82A}">
                    <a16:rowId xmlns:a16="http://schemas.microsoft.com/office/drawing/2014/main" xmlns="" val="1031557714"/>
                  </a:ext>
                </a:extLst>
              </a:tr>
              <a:tr h="1542707">
                <a:tc>
                  <a:txBody>
                    <a:bodyPr/>
                    <a:lstStyle/>
                    <a:p>
                      <a:endParaRPr lang="en-US" sz="3200" dirty="0">
                        <a:solidFill>
                          <a:srgbClr val="FF0000"/>
                        </a:solidFill>
                      </a:endParaRPr>
                    </a:p>
                  </a:txBody>
                  <a:tcPr/>
                </a:tc>
                <a:tc>
                  <a:txBody>
                    <a:bodyPr/>
                    <a:lstStyle/>
                    <a:p>
                      <a:endParaRPr lang="en-US" sz="2800" dirty="0"/>
                    </a:p>
                  </a:txBody>
                  <a:tcPr/>
                </a:tc>
                <a:tc>
                  <a:txBody>
                    <a:bodyPr/>
                    <a:lstStyle/>
                    <a:p>
                      <a:endParaRPr lang="en-US" sz="3200" kern="1200" dirty="0" smtClean="0">
                        <a:solidFill>
                          <a:schemeClr val="tx1"/>
                        </a:solidFill>
                        <a:effectLst/>
                        <a:latin typeface="+mn-lt"/>
                        <a:ea typeface="+mn-ea"/>
                        <a:cs typeface="+mn-cs"/>
                      </a:endParaRPr>
                    </a:p>
                  </a:txBody>
                  <a:tcPr/>
                </a:tc>
                <a:extLst>
                  <a:ext uri="{0D108BD9-81ED-4DB2-BD59-A6C34878D82A}">
                    <a16:rowId xmlns:a16="http://schemas.microsoft.com/office/drawing/2014/main" xmlns="" val="1685062491"/>
                  </a:ext>
                </a:extLst>
              </a:tr>
              <a:tr h="2667000">
                <a:tc>
                  <a:txBody>
                    <a:bodyPr/>
                    <a:lstStyle/>
                    <a:p>
                      <a:endParaRPr lang="en-US" sz="3200" dirty="0">
                        <a:solidFill>
                          <a:srgbClr val="FF0000"/>
                        </a:solidFill>
                      </a:endParaRP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xmlns="" val="2339060127"/>
                  </a:ext>
                </a:extLst>
              </a:tr>
            </a:tbl>
          </a:graphicData>
        </a:graphic>
      </p:graphicFrame>
      <p:sp>
        <p:nvSpPr>
          <p:cNvPr id="2" name="TextBox 1"/>
          <p:cNvSpPr txBox="1"/>
          <p:nvPr/>
        </p:nvSpPr>
        <p:spPr>
          <a:xfrm>
            <a:off x="304800" y="3162300"/>
            <a:ext cx="2819400" cy="1846659"/>
          </a:xfrm>
          <a:prstGeom prst="rect">
            <a:avLst/>
          </a:prstGeom>
          <a:noFill/>
        </p:spPr>
        <p:txBody>
          <a:bodyPr wrap="square" rtlCol="0">
            <a:spAutoFit/>
          </a:bodyPr>
          <a:lstStyle/>
          <a:p>
            <a:pPr>
              <a:defRPr/>
            </a:pPr>
            <a:r>
              <a:rPr lang="en-US" sz="3200" b="1" dirty="0">
                <a:solidFill>
                  <a:srgbClr val="FF0000"/>
                </a:solidFill>
              </a:rPr>
              <a:t>a) </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a:t>
            </a:r>
            <a:r>
              <a:rPr lang="en-US" sz="3200" b="1" dirty="0" err="1">
                <a:solidFill>
                  <a:srgbClr val="FF0000"/>
                </a:solidFill>
              </a:rPr>
              <a:t>lọc</a:t>
            </a:r>
            <a:r>
              <a:rPr lang="en-US" sz="3200" b="1" dirty="0">
                <a:solidFill>
                  <a:srgbClr val="FF0000"/>
                </a:solidFill>
              </a:rPr>
              <a:t> </a:t>
            </a:r>
            <a:r>
              <a:rPr lang="en-US" sz="3200" b="1" dirty="0" err="1">
                <a:solidFill>
                  <a:srgbClr val="FF0000"/>
                </a:solidFill>
              </a:rPr>
              <a:t>cơ</a:t>
            </a:r>
            <a:r>
              <a:rPr lang="en-US" sz="3200" b="1" dirty="0">
                <a:solidFill>
                  <a:srgbClr val="FF0000"/>
                </a:solidFill>
              </a:rPr>
              <a:t> </a:t>
            </a:r>
            <a:r>
              <a:rPr lang="en-US" sz="3200" b="1" dirty="0" err="1">
                <a:solidFill>
                  <a:srgbClr val="FF0000"/>
                </a:solidFill>
              </a:rPr>
              <a:t>học</a:t>
            </a:r>
            <a:endParaRPr lang="en-US" sz="3200" dirty="0">
              <a:solidFill>
                <a:srgbClr val="FF0000"/>
              </a:solidFill>
            </a:endParaRPr>
          </a:p>
          <a:p>
            <a:endParaRPr lang="en-US" sz="3200" dirty="0">
              <a:solidFill>
                <a:srgbClr val="FF0000"/>
              </a:solidFill>
            </a:endParaRPr>
          </a:p>
          <a:p>
            <a:endParaRPr lang="en-US" dirty="0"/>
          </a:p>
        </p:txBody>
      </p:sp>
      <p:sp>
        <p:nvSpPr>
          <p:cNvPr id="3" name="TextBox 2"/>
          <p:cNvSpPr txBox="1"/>
          <p:nvPr/>
        </p:nvSpPr>
        <p:spPr>
          <a:xfrm>
            <a:off x="3352800" y="3162300"/>
            <a:ext cx="2286000" cy="1815882"/>
          </a:xfrm>
          <a:prstGeom prst="rect">
            <a:avLst/>
          </a:prstGeom>
          <a:noFill/>
        </p:spPr>
        <p:txBody>
          <a:bodyPr wrap="square" rtlCol="0">
            <a:spAutoFit/>
          </a:bodyPr>
          <a:lstStyle/>
          <a:p>
            <a:r>
              <a:rPr lang="vi-VN" sz="2800" dirty="0"/>
              <a:t>- Lọc thô</a:t>
            </a:r>
          </a:p>
          <a:p>
            <a:pPr marL="457200" indent="-457200">
              <a:buFontTx/>
              <a:buChar char="-"/>
            </a:pPr>
            <a:endParaRPr lang="vi-VN" sz="2800" dirty="0"/>
          </a:p>
          <a:p>
            <a:r>
              <a:rPr lang="vi-VN" sz="2800" dirty="0"/>
              <a:t>- Trống lọc</a:t>
            </a:r>
            <a:endParaRPr lang="en-US" sz="2800" dirty="0"/>
          </a:p>
          <a:p>
            <a:endParaRPr lang="en-US" sz="2800" dirty="0"/>
          </a:p>
        </p:txBody>
      </p:sp>
      <p:sp>
        <p:nvSpPr>
          <p:cNvPr id="4" name="TextBox 3"/>
          <p:cNvSpPr txBox="1"/>
          <p:nvPr/>
        </p:nvSpPr>
        <p:spPr>
          <a:xfrm>
            <a:off x="6248400" y="2823745"/>
            <a:ext cx="12122727" cy="2523768"/>
          </a:xfrm>
          <a:prstGeom prst="rect">
            <a:avLst/>
          </a:prstGeom>
          <a:noFill/>
        </p:spPr>
        <p:txBody>
          <a:bodyPr wrap="square" rtlCol="0">
            <a:spAutoFit/>
          </a:bodyPr>
          <a:lstStyle/>
          <a:p>
            <a:r>
              <a:rPr lang="vi-VN" sz="2800" dirty="0"/>
              <a:t>- G</a:t>
            </a:r>
            <a:r>
              <a:rPr lang="en-US" sz="2800" dirty="0"/>
              <a:t>om </a:t>
            </a:r>
            <a:r>
              <a:rPr lang="en-US" sz="2800" dirty="0" err="1"/>
              <a:t>và</a:t>
            </a:r>
            <a:r>
              <a:rPr lang="en-US" sz="2800" dirty="0"/>
              <a:t> </a:t>
            </a:r>
            <a:r>
              <a:rPr lang="en-US" sz="2800" dirty="0" err="1"/>
              <a:t>loại</a:t>
            </a:r>
            <a:r>
              <a:rPr lang="en-US" sz="2800" dirty="0"/>
              <a:t> </a:t>
            </a:r>
            <a:r>
              <a:rPr lang="en-US" sz="2800" dirty="0" err="1"/>
              <a:t>bỏ</a:t>
            </a:r>
            <a:r>
              <a:rPr lang="en-US" sz="2800" dirty="0"/>
              <a:t> </a:t>
            </a:r>
            <a:r>
              <a:rPr lang="en-US" sz="2800" dirty="0" err="1"/>
              <a:t>các</a:t>
            </a:r>
            <a:r>
              <a:rPr lang="en-US" sz="2800" dirty="0"/>
              <a:t> </a:t>
            </a:r>
            <a:r>
              <a:rPr lang="en-US" sz="2800" dirty="0" err="1"/>
              <a:t>chất</a:t>
            </a:r>
            <a:r>
              <a:rPr lang="en-US" sz="2800" dirty="0"/>
              <a:t> </a:t>
            </a:r>
            <a:r>
              <a:rPr lang="en-US" sz="2800" dirty="0" err="1"/>
              <a:t>thải</a:t>
            </a:r>
            <a:r>
              <a:rPr lang="en-US" sz="2800" dirty="0"/>
              <a:t> </a:t>
            </a:r>
            <a:r>
              <a:rPr lang="en-US" sz="2800" dirty="0" err="1"/>
              <a:t>rắn</a:t>
            </a:r>
            <a:r>
              <a:rPr lang="en-US" sz="2800" dirty="0"/>
              <a:t> </a:t>
            </a:r>
            <a:r>
              <a:rPr lang="en-US" sz="2800" dirty="0" err="1"/>
              <a:t>có</a:t>
            </a:r>
            <a:r>
              <a:rPr lang="en-US" sz="2800" dirty="0"/>
              <a:t> </a:t>
            </a:r>
            <a:r>
              <a:rPr lang="en-US" sz="2800" dirty="0" err="1"/>
              <a:t>kích</a:t>
            </a:r>
            <a:r>
              <a:rPr lang="en-US" sz="2800" dirty="0"/>
              <a:t> </a:t>
            </a:r>
            <a:r>
              <a:rPr lang="en-US" sz="2800" dirty="0" err="1"/>
              <a:t>thước</a:t>
            </a:r>
            <a:r>
              <a:rPr lang="en-US" sz="2800" dirty="0"/>
              <a:t> </a:t>
            </a:r>
            <a:r>
              <a:rPr lang="en-US" sz="2800" dirty="0" err="1"/>
              <a:t>lớn</a:t>
            </a:r>
            <a:r>
              <a:rPr lang="en-US" sz="2800" dirty="0"/>
              <a:t> </a:t>
            </a:r>
            <a:r>
              <a:rPr lang="en-US" sz="2800" dirty="0" err="1"/>
              <a:t>ngay</a:t>
            </a:r>
            <a:r>
              <a:rPr lang="en-US" sz="2800" dirty="0"/>
              <a:t> </a:t>
            </a:r>
            <a:r>
              <a:rPr lang="en-US" sz="2800" dirty="0" err="1"/>
              <a:t>sau</a:t>
            </a:r>
            <a:r>
              <a:rPr lang="en-US" sz="2800" dirty="0"/>
              <a:t> </a:t>
            </a:r>
            <a:r>
              <a:rPr lang="en-US" sz="2800" dirty="0" err="1"/>
              <a:t>bề</a:t>
            </a:r>
            <a:r>
              <a:rPr lang="en-US" sz="2800" dirty="0"/>
              <a:t> </a:t>
            </a:r>
            <a:r>
              <a:rPr lang="en-US" sz="2800" dirty="0" err="1"/>
              <a:t>nuôi</a:t>
            </a:r>
            <a:r>
              <a:rPr lang="en-US" sz="2800" dirty="0"/>
              <a:t>. </a:t>
            </a:r>
            <a:r>
              <a:rPr lang="en-US" sz="2800" dirty="0" err="1"/>
              <a:t>Lọc</a:t>
            </a:r>
            <a:r>
              <a:rPr lang="en-US" sz="2800" dirty="0"/>
              <a:t> </a:t>
            </a:r>
            <a:r>
              <a:rPr lang="en-US" sz="2800" dirty="0" err="1"/>
              <a:t>thô</a:t>
            </a:r>
            <a:r>
              <a:rPr lang="en-US" sz="2800" dirty="0"/>
              <a:t> </a:t>
            </a:r>
            <a:r>
              <a:rPr lang="en-US" sz="2800" dirty="0" err="1"/>
              <a:t>có</a:t>
            </a:r>
            <a:r>
              <a:rPr lang="en-US" sz="2800" dirty="0"/>
              <a:t> </a:t>
            </a:r>
            <a:r>
              <a:rPr lang="en-US" sz="2800" dirty="0" err="1"/>
              <a:t>hạn</a:t>
            </a:r>
            <a:r>
              <a:rPr lang="en-US" sz="2800" dirty="0"/>
              <a:t> </a:t>
            </a:r>
            <a:r>
              <a:rPr lang="en-US" sz="2800" dirty="0" err="1"/>
              <a:t>chế</a:t>
            </a:r>
            <a:r>
              <a:rPr lang="en-US" sz="2800" dirty="0"/>
              <a:t> </a:t>
            </a:r>
            <a:r>
              <a:rPr lang="en-US" sz="2800" dirty="0" err="1"/>
              <a:t>là</a:t>
            </a:r>
            <a:r>
              <a:rPr lang="en-US" sz="2800" dirty="0"/>
              <a:t> </a:t>
            </a:r>
            <a:r>
              <a:rPr lang="en-US" sz="2800" dirty="0" err="1"/>
              <a:t>nhanh</a:t>
            </a:r>
            <a:r>
              <a:rPr lang="en-US" sz="2800" dirty="0"/>
              <a:t> </a:t>
            </a:r>
            <a:r>
              <a:rPr lang="en-US" sz="2800" dirty="0" err="1"/>
              <a:t>bị</a:t>
            </a:r>
            <a:r>
              <a:rPr lang="en-US" sz="2800" dirty="0"/>
              <a:t> </a:t>
            </a:r>
            <a:r>
              <a:rPr lang="en-US" sz="2800" dirty="0" err="1"/>
              <a:t>đầy</a:t>
            </a:r>
            <a:r>
              <a:rPr lang="en-US" sz="2800" dirty="0"/>
              <a:t>, </a:t>
            </a:r>
            <a:r>
              <a:rPr lang="en-US" sz="2800" dirty="0" err="1"/>
              <a:t>tắc</a:t>
            </a:r>
            <a:r>
              <a:rPr lang="en-US" sz="2800" dirty="0"/>
              <a:t> </a:t>
            </a:r>
            <a:r>
              <a:rPr lang="en-US" sz="2800" dirty="0" err="1"/>
              <a:t>nên</a:t>
            </a:r>
            <a:r>
              <a:rPr lang="en-US" sz="2800" dirty="0"/>
              <a:t> </a:t>
            </a:r>
            <a:r>
              <a:rPr lang="en-US" sz="2800" dirty="0" err="1"/>
              <a:t>thường</a:t>
            </a:r>
            <a:r>
              <a:rPr lang="en-US" sz="2800" dirty="0"/>
              <a:t> </a:t>
            </a:r>
            <a:r>
              <a:rPr lang="en-US" sz="2800" dirty="0" err="1"/>
              <a:t>xuyên</a:t>
            </a:r>
            <a:r>
              <a:rPr lang="en-US" sz="2800" dirty="0"/>
              <a:t> </a:t>
            </a:r>
            <a:r>
              <a:rPr lang="en-US" sz="2800" dirty="0" err="1"/>
              <a:t>phải</a:t>
            </a:r>
            <a:r>
              <a:rPr lang="en-US" sz="2800" dirty="0"/>
              <a:t> </a:t>
            </a:r>
            <a:r>
              <a:rPr lang="en-US" sz="2800" dirty="0" err="1"/>
              <a:t>vệ</a:t>
            </a:r>
            <a:r>
              <a:rPr lang="en-US" sz="2800" dirty="0"/>
              <a:t> </a:t>
            </a:r>
            <a:r>
              <a:rPr lang="en-US" sz="2800" dirty="0" err="1"/>
              <a:t>sinh</a:t>
            </a:r>
            <a:endParaRPr lang="en-US" sz="2800" dirty="0"/>
          </a:p>
          <a:p>
            <a:r>
              <a:rPr lang="vi-VN" sz="2800" dirty="0" smtClean="0"/>
              <a:t>- G</a:t>
            </a:r>
            <a:r>
              <a:rPr lang="en-US" sz="2800" dirty="0"/>
              <a:t>om </a:t>
            </a:r>
            <a:r>
              <a:rPr lang="en-US" sz="2800" dirty="0" err="1"/>
              <a:t>các</a:t>
            </a:r>
            <a:r>
              <a:rPr lang="en-US" sz="2800" dirty="0"/>
              <a:t> </a:t>
            </a:r>
            <a:r>
              <a:rPr lang="en-US" sz="2800" dirty="0" err="1"/>
              <a:t>chất</a:t>
            </a:r>
            <a:r>
              <a:rPr lang="en-US" sz="2800" dirty="0"/>
              <a:t> </a:t>
            </a:r>
            <a:r>
              <a:rPr lang="en-US" sz="2800" dirty="0" err="1"/>
              <a:t>thải</a:t>
            </a:r>
            <a:r>
              <a:rPr lang="en-US" sz="2800" dirty="0"/>
              <a:t> </a:t>
            </a:r>
            <a:r>
              <a:rPr lang="en-US" sz="2800" dirty="0" err="1"/>
              <a:t>rắn</a:t>
            </a:r>
            <a:r>
              <a:rPr lang="en-US" sz="2800" dirty="0"/>
              <a:t> </a:t>
            </a:r>
            <a:r>
              <a:rPr lang="en-US" sz="2800" dirty="0" err="1"/>
              <a:t>có</a:t>
            </a:r>
            <a:r>
              <a:rPr lang="en-US" sz="2800" dirty="0"/>
              <a:t> </a:t>
            </a:r>
            <a:r>
              <a:rPr lang="en-US" sz="2800" dirty="0" err="1"/>
              <a:t>kích</a:t>
            </a:r>
            <a:r>
              <a:rPr lang="en-US" sz="2800" dirty="0"/>
              <a:t> </a:t>
            </a:r>
            <a:r>
              <a:rPr lang="en-US" sz="2800" dirty="0" err="1"/>
              <a:t>thước</a:t>
            </a:r>
            <a:r>
              <a:rPr lang="en-US" sz="2800" dirty="0"/>
              <a:t> </a:t>
            </a:r>
            <a:r>
              <a:rPr lang="en-US" sz="2800" dirty="0" err="1"/>
              <a:t>nhỏ</a:t>
            </a:r>
            <a:r>
              <a:rPr lang="en-US" sz="2800" dirty="0"/>
              <a:t>, </a:t>
            </a:r>
            <a:r>
              <a:rPr lang="en-US" sz="2800" dirty="0" err="1"/>
              <a:t>ít</a:t>
            </a:r>
            <a:r>
              <a:rPr lang="en-US" sz="2800" dirty="0"/>
              <a:t> </a:t>
            </a:r>
            <a:r>
              <a:rPr lang="en-US" sz="2800" dirty="0" err="1"/>
              <a:t>bị</a:t>
            </a:r>
            <a:r>
              <a:rPr lang="en-US" sz="2800" dirty="0"/>
              <a:t> </a:t>
            </a:r>
            <a:r>
              <a:rPr lang="en-US" sz="2800" dirty="0" err="1"/>
              <a:t>tắc</a:t>
            </a:r>
            <a:r>
              <a:rPr lang="en-US" sz="2800" dirty="0"/>
              <a:t> </a:t>
            </a:r>
            <a:r>
              <a:rPr lang="en-US" sz="2800" dirty="0" err="1"/>
              <a:t>nên</a:t>
            </a:r>
            <a:r>
              <a:rPr lang="en-US" sz="2800" dirty="0"/>
              <a:t> </a:t>
            </a:r>
            <a:r>
              <a:rPr lang="en-US" sz="2800" dirty="0" err="1"/>
              <a:t>có</a:t>
            </a:r>
            <a:r>
              <a:rPr lang="en-US" sz="2800" dirty="0"/>
              <a:t> </a:t>
            </a:r>
            <a:r>
              <a:rPr lang="en-US" sz="2800" dirty="0" err="1"/>
              <a:t>thể</a:t>
            </a:r>
            <a:r>
              <a:rPr lang="en-US" sz="2800" dirty="0"/>
              <a:t> </a:t>
            </a:r>
            <a:r>
              <a:rPr lang="en-US" sz="2800" dirty="0" err="1"/>
              <a:t>vận</a:t>
            </a:r>
            <a:r>
              <a:rPr lang="en-US" sz="2800" dirty="0"/>
              <a:t> </a:t>
            </a:r>
            <a:r>
              <a:rPr lang="en-US" sz="2800" dirty="0" err="1"/>
              <a:t>hành</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dài</a:t>
            </a:r>
            <a:r>
              <a:rPr lang="en-US" sz="2800" dirty="0"/>
              <a:t> </a:t>
            </a:r>
            <a:r>
              <a:rPr lang="en-US" sz="2800" dirty="0" err="1"/>
              <a:t>đồng</a:t>
            </a:r>
            <a:r>
              <a:rPr lang="en-US" sz="2800" dirty="0"/>
              <a:t> </a:t>
            </a:r>
            <a:r>
              <a:rPr lang="en-US" sz="2800" dirty="0" err="1"/>
              <a:t>thời</a:t>
            </a:r>
            <a:r>
              <a:rPr lang="en-US" sz="2800" dirty="0"/>
              <a:t> </a:t>
            </a:r>
            <a:r>
              <a:rPr lang="en-US" sz="2800" dirty="0" err="1"/>
              <a:t>cũng</a:t>
            </a:r>
            <a:r>
              <a:rPr lang="en-US" sz="2800" dirty="0"/>
              <a:t> </a:t>
            </a:r>
            <a:r>
              <a:rPr lang="en-US" sz="2800" dirty="0" err="1"/>
              <a:t>có</a:t>
            </a:r>
            <a:r>
              <a:rPr lang="en-US" sz="2800" dirty="0"/>
              <a:t> </a:t>
            </a:r>
            <a:r>
              <a:rPr lang="en-US" sz="2800" dirty="0" err="1"/>
              <a:t>khả</a:t>
            </a:r>
            <a:r>
              <a:rPr lang="en-US" sz="2800" dirty="0"/>
              <a:t> </a:t>
            </a:r>
            <a:r>
              <a:rPr lang="en-US" sz="2800" dirty="0" err="1"/>
              <a:t>năng</a:t>
            </a:r>
            <a:r>
              <a:rPr lang="en-US" sz="2800" dirty="0"/>
              <a:t> </a:t>
            </a:r>
            <a:r>
              <a:rPr lang="en-US" sz="2800" dirty="0" err="1"/>
              <a:t>bổ</a:t>
            </a:r>
            <a:r>
              <a:rPr lang="en-US" sz="2800" dirty="0"/>
              <a:t> sung oxygen </a:t>
            </a:r>
            <a:r>
              <a:rPr lang="en-US" sz="2800" dirty="0" err="1"/>
              <a:t>vào</a:t>
            </a:r>
            <a:r>
              <a:rPr lang="en-US" sz="2800" dirty="0"/>
              <a:t> </a:t>
            </a:r>
            <a:r>
              <a:rPr lang="en-US" sz="2800" dirty="0" err="1"/>
              <a:t>trong</a:t>
            </a:r>
            <a:r>
              <a:rPr lang="en-US" sz="2800" dirty="0"/>
              <a:t> </a:t>
            </a:r>
            <a:r>
              <a:rPr lang="en-US" sz="2800" dirty="0" err="1" smtClean="0"/>
              <a:t>nước</a:t>
            </a:r>
            <a:endParaRPr lang="vi-VN" sz="2800" dirty="0" smtClean="0"/>
          </a:p>
          <a:p>
            <a:pPr marL="457200" indent="-457200">
              <a:buFontTx/>
              <a:buChar char="-"/>
            </a:pPr>
            <a:endParaRPr lang="en-US" sz="2800" dirty="0"/>
          </a:p>
          <a:p>
            <a:endParaRPr lang="en-US" dirty="0"/>
          </a:p>
        </p:txBody>
      </p:sp>
      <p:sp>
        <p:nvSpPr>
          <p:cNvPr id="5" name="TextBox 4"/>
          <p:cNvSpPr txBox="1"/>
          <p:nvPr/>
        </p:nvSpPr>
        <p:spPr>
          <a:xfrm>
            <a:off x="177512" y="5468425"/>
            <a:ext cx="2869623" cy="1754326"/>
          </a:xfrm>
          <a:prstGeom prst="rect">
            <a:avLst/>
          </a:prstGeom>
          <a:noFill/>
        </p:spPr>
        <p:txBody>
          <a:bodyPr wrap="square" rtlCol="0">
            <a:spAutoFit/>
          </a:bodyPr>
          <a:lstStyle/>
          <a:p>
            <a:r>
              <a:rPr lang="en-US" sz="3600" b="1" dirty="0">
                <a:solidFill>
                  <a:srgbClr val="FF0000"/>
                </a:solidFill>
              </a:rPr>
              <a:t>b) </a:t>
            </a:r>
            <a:r>
              <a:rPr lang="en-US" sz="3600" b="1" dirty="0" err="1">
                <a:solidFill>
                  <a:srgbClr val="FF0000"/>
                </a:solidFill>
              </a:rPr>
              <a:t>Công</a:t>
            </a:r>
            <a:r>
              <a:rPr lang="en-US" sz="3600" b="1" dirty="0">
                <a:solidFill>
                  <a:srgbClr val="FF0000"/>
                </a:solidFill>
              </a:rPr>
              <a:t> </a:t>
            </a:r>
            <a:r>
              <a:rPr lang="en-US" sz="3600" b="1" dirty="0" err="1">
                <a:solidFill>
                  <a:srgbClr val="FF0000"/>
                </a:solidFill>
              </a:rPr>
              <a:t>nghệ</a:t>
            </a:r>
            <a:r>
              <a:rPr lang="en-US" sz="3600" b="1" dirty="0">
                <a:solidFill>
                  <a:srgbClr val="FF0000"/>
                </a:solidFill>
              </a:rPr>
              <a:t> </a:t>
            </a:r>
            <a:r>
              <a:rPr lang="en-US" sz="3600" b="1" dirty="0" err="1">
                <a:solidFill>
                  <a:srgbClr val="FF0000"/>
                </a:solidFill>
              </a:rPr>
              <a:t>lọc</a:t>
            </a:r>
            <a:r>
              <a:rPr lang="en-US" sz="3600" b="1" dirty="0">
                <a:solidFill>
                  <a:srgbClr val="FF0000"/>
                </a:solidFill>
              </a:rPr>
              <a:t> </a:t>
            </a:r>
            <a:r>
              <a:rPr lang="en-US" sz="3600" b="1" dirty="0" err="1">
                <a:solidFill>
                  <a:srgbClr val="FF0000"/>
                </a:solidFill>
              </a:rPr>
              <a:t>sinh</a:t>
            </a:r>
            <a:r>
              <a:rPr lang="en-US" sz="3600" b="1" dirty="0">
                <a:solidFill>
                  <a:srgbClr val="FF0000"/>
                </a:solidFill>
              </a:rPr>
              <a:t> </a:t>
            </a:r>
            <a:r>
              <a:rPr lang="en-US" sz="3600" b="1" dirty="0" err="1">
                <a:solidFill>
                  <a:srgbClr val="FF0000"/>
                </a:solidFill>
              </a:rPr>
              <a:t>học</a:t>
            </a:r>
            <a:endParaRPr lang="en-US" sz="3600" dirty="0">
              <a:solidFill>
                <a:srgbClr val="FF0000"/>
              </a:solidFill>
            </a:endParaRPr>
          </a:p>
          <a:p>
            <a:endParaRPr lang="en-US" sz="3600" dirty="0"/>
          </a:p>
        </p:txBody>
      </p:sp>
      <p:sp>
        <p:nvSpPr>
          <p:cNvPr id="6" name="TextBox 5"/>
          <p:cNvSpPr txBox="1"/>
          <p:nvPr/>
        </p:nvSpPr>
        <p:spPr>
          <a:xfrm>
            <a:off x="3172692" y="5564707"/>
            <a:ext cx="2667000" cy="1477328"/>
          </a:xfrm>
          <a:prstGeom prst="rect">
            <a:avLst/>
          </a:prstGeom>
          <a:noFill/>
        </p:spPr>
        <p:txBody>
          <a:bodyPr wrap="square" rtlCol="0">
            <a:spAutoFit/>
          </a:bodyPr>
          <a:lstStyle/>
          <a:p>
            <a:r>
              <a:rPr lang="vi-VN" dirty="0"/>
              <a:t>- </a:t>
            </a:r>
            <a:r>
              <a:rPr lang="vi-VN" sz="2400" dirty="0"/>
              <a:t>Bể chứa</a:t>
            </a:r>
          </a:p>
          <a:p>
            <a:r>
              <a:rPr lang="vi-VN" sz="2400" dirty="0"/>
              <a:t>- Giá thể( các hạt nhựa hoạc xốp</a:t>
            </a:r>
            <a:endParaRPr lang="en-US" sz="2400" dirty="0"/>
          </a:p>
          <a:p>
            <a:endParaRPr lang="en-US" dirty="0"/>
          </a:p>
        </p:txBody>
      </p:sp>
      <p:sp>
        <p:nvSpPr>
          <p:cNvPr id="9" name="TextBox 8"/>
          <p:cNvSpPr txBox="1"/>
          <p:nvPr/>
        </p:nvSpPr>
        <p:spPr>
          <a:xfrm>
            <a:off x="6068292" y="5288662"/>
            <a:ext cx="12039600" cy="1569660"/>
          </a:xfrm>
          <a:prstGeom prst="rect">
            <a:avLst/>
          </a:prstGeom>
          <a:noFill/>
        </p:spPr>
        <p:txBody>
          <a:bodyPr wrap="square" rtlCol="0">
            <a:spAutoFit/>
          </a:bodyPr>
          <a:lstStyle/>
          <a:p>
            <a:r>
              <a:rPr lang="en-US" sz="3200" dirty="0" err="1"/>
              <a:t>Nước</a:t>
            </a:r>
            <a:r>
              <a:rPr lang="en-US" sz="3200" dirty="0"/>
              <a:t> </a:t>
            </a:r>
            <a:r>
              <a:rPr lang="en-US" sz="3200" dirty="0" err="1"/>
              <a:t>khi</a:t>
            </a:r>
            <a:r>
              <a:rPr lang="en-US" sz="3200" dirty="0"/>
              <a:t> </a:t>
            </a:r>
            <a:r>
              <a:rPr lang="en-US" sz="3200" dirty="0" err="1"/>
              <a:t>chảy</a:t>
            </a:r>
            <a:r>
              <a:rPr lang="en-US" sz="3200" dirty="0"/>
              <a:t> qua </a:t>
            </a:r>
            <a:r>
              <a:rPr lang="en-US" sz="3200" dirty="0" err="1"/>
              <a:t>bể</a:t>
            </a:r>
            <a:r>
              <a:rPr lang="en-US" sz="3200" dirty="0"/>
              <a:t> </a:t>
            </a:r>
            <a:r>
              <a:rPr lang="en-US" sz="3200" dirty="0" err="1"/>
              <a:t>lọc</a:t>
            </a:r>
            <a:r>
              <a:rPr lang="en-US" sz="3200" dirty="0"/>
              <a:t> </a:t>
            </a:r>
            <a:r>
              <a:rPr lang="en-US" sz="3200" dirty="0" err="1"/>
              <a:t>sẽ</a:t>
            </a:r>
            <a:r>
              <a:rPr lang="en-US" sz="3200" dirty="0"/>
              <a:t> </a:t>
            </a:r>
            <a:r>
              <a:rPr lang="en-US" sz="3200" dirty="0" err="1"/>
              <a:t>được</a:t>
            </a:r>
            <a:r>
              <a:rPr lang="en-US" sz="3200" dirty="0"/>
              <a:t> vi </a:t>
            </a:r>
            <a:r>
              <a:rPr lang="en-US" sz="3200" dirty="0" err="1"/>
              <a:t>sinh</a:t>
            </a:r>
            <a:r>
              <a:rPr lang="en-US" sz="3200" dirty="0"/>
              <a:t> </a:t>
            </a:r>
            <a:r>
              <a:rPr lang="en-US" sz="3200" dirty="0" err="1"/>
              <a:t>vật</a:t>
            </a:r>
            <a:r>
              <a:rPr lang="en-US" sz="3200" dirty="0"/>
              <a:t> </a:t>
            </a:r>
            <a:r>
              <a:rPr lang="en-US" sz="3200" dirty="0" err="1"/>
              <a:t>phân</a:t>
            </a:r>
            <a:r>
              <a:rPr lang="en-US" sz="3200" dirty="0"/>
              <a:t> </a:t>
            </a:r>
            <a:r>
              <a:rPr lang="en-US" sz="3200" dirty="0" err="1"/>
              <a:t>giải</a:t>
            </a:r>
            <a:r>
              <a:rPr lang="en-US" sz="3200" dirty="0"/>
              <a:t>, </a:t>
            </a:r>
            <a:r>
              <a:rPr lang="en-US" sz="3200" dirty="0" err="1"/>
              <a:t>chuyển</a:t>
            </a:r>
            <a:r>
              <a:rPr lang="en-US" sz="3200" dirty="0"/>
              <a:t> </a:t>
            </a:r>
            <a:r>
              <a:rPr lang="en-US" sz="3200" dirty="0" err="1"/>
              <a:t>hoá</a:t>
            </a:r>
            <a:r>
              <a:rPr lang="en-US" sz="3200" dirty="0"/>
              <a:t> nitrogen ở </a:t>
            </a:r>
            <a:r>
              <a:rPr lang="en-US" sz="3200" dirty="0" err="1"/>
              <a:t>dạng</a:t>
            </a:r>
            <a:r>
              <a:rPr lang="en-US" sz="3200" dirty="0"/>
              <a:t> </a:t>
            </a:r>
            <a:r>
              <a:rPr lang="en-US" sz="3200" dirty="0" err="1"/>
              <a:t>độc</a:t>
            </a:r>
            <a:r>
              <a:rPr lang="en-US" sz="3200" dirty="0"/>
              <a:t> (N</a:t>
            </a:r>
            <a:r>
              <a:rPr lang="vi-VN" sz="3200" dirty="0"/>
              <a:t>H3</a:t>
            </a:r>
            <a:r>
              <a:rPr lang="en-US" sz="3200" dirty="0"/>
              <a:t>, NO</a:t>
            </a:r>
            <a:r>
              <a:rPr lang="vi-VN" sz="3200" dirty="0"/>
              <a:t>2 ... </a:t>
            </a:r>
            <a:r>
              <a:rPr lang="en-US" sz="3200" dirty="0"/>
              <a:t>sang </a:t>
            </a:r>
            <a:r>
              <a:rPr lang="en-US" sz="3200" dirty="0" err="1"/>
              <a:t>dạng</a:t>
            </a:r>
            <a:r>
              <a:rPr lang="en-US" sz="3200" dirty="0"/>
              <a:t> </a:t>
            </a:r>
            <a:r>
              <a:rPr lang="en-US" sz="3200" dirty="0" err="1"/>
              <a:t>không</a:t>
            </a:r>
            <a:r>
              <a:rPr lang="en-US" sz="3200" dirty="0"/>
              <a:t> </a:t>
            </a:r>
            <a:r>
              <a:rPr lang="en-US" sz="3200" dirty="0" err="1"/>
              <a:t>độc</a:t>
            </a:r>
            <a:r>
              <a:rPr lang="en-US" sz="3200" dirty="0"/>
              <a:t> </a:t>
            </a:r>
            <a:r>
              <a:rPr lang="en-US" sz="3200" dirty="0" err="1"/>
              <a:t>hoặc</a:t>
            </a:r>
            <a:r>
              <a:rPr lang="en-US" sz="3200" dirty="0"/>
              <a:t> </a:t>
            </a:r>
            <a:r>
              <a:rPr lang="en-US" sz="3200" dirty="0" err="1"/>
              <a:t>ít</a:t>
            </a:r>
            <a:r>
              <a:rPr lang="en-US" sz="3200" dirty="0"/>
              <a:t> </a:t>
            </a:r>
            <a:r>
              <a:rPr lang="en-US" sz="3200" dirty="0" err="1"/>
              <a:t>độc</a:t>
            </a:r>
            <a:r>
              <a:rPr lang="en-US" sz="3200" dirty="0"/>
              <a:t> </a:t>
            </a:r>
            <a:r>
              <a:rPr lang="en-US" sz="3200" dirty="0" err="1"/>
              <a:t>hơn</a:t>
            </a:r>
            <a:r>
              <a:rPr lang="en-US" sz="3200" dirty="0"/>
              <a:t> (N</a:t>
            </a:r>
            <a:r>
              <a:rPr lang="vi-VN" sz="3200" dirty="0"/>
              <a:t>H4 </a:t>
            </a:r>
            <a:r>
              <a:rPr lang="en-US" sz="3200" dirty="0"/>
              <a:t>, NO,</a:t>
            </a:r>
            <a:r>
              <a:rPr lang="vi-VN" sz="3200" dirty="0"/>
              <a:t> )</a:t>
            </a:r>
            <a:endParaRPr lang="en-US" sz="3200" dirty="0"/>
          </a:p>
        </p:txBody>
      </p:sp>
      <p:sp>
        <p:nvSpPr>
          <p:cNvPr id="11" name="TextBox 10"/>
          <p:cNvSpPr txBox="1"/>
          <p:nvPr/>
        </p:nvSpPr>
        <p:spPr>
          <a:xfrm>
            <a:off x="304800" y="7277100"/>
            <a:ext cx="2438400" cy="1354217"/>
          </a:xfrm>
          <a:prstGeom prst="rect">
            <a:avLst/>
          </a:prstGeom>
          <a:noFill/>
        </p:spPr>
        <p:txBody>
          <a:bodyPr wrap="square" rtlCol="0">
            <a:spAutoFit/>
          </a:bodyPr>
          <a:lstStyle/>
          <a:p>
            <a:r>
              <a:rPr lang="vi-VN" sz="3200" b="1" dirty="0">
                <a:solidFill>
                  <a:srgbClr val="FF0000"/>
                </a:solidFill>
              </a:rPr>
              <a:t>c</a:t>
            </a:r>
            <a:r>
              <a:rPr lang="en-US" sz="3200" b="1" dirty="0">
                <a:solidFill>
                  <a:srgbClr val="FF0000"/>
                </a:solidFill>
              </a:rPr>
              <a:t>) </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a:t>
            </a:r>
            <a:r>
              <a:rPr lang="en-US" sz="3200" b="1" dirty="0" err="1">
                <a:solidFill>
                  <a:srgbClr val="FF0000"/>
                </a:solidFill>
              </a:rPr>
              <a:t>nano</a:t>
            </a:r>
            <a:r>
              <a:rPr lang="en-US" sz="3200" b="1" dirty="0">
                <a:solidFill>
                  <a:srgbClr val="FF0000"/>
                </a:solidFill>
              </a:rPr>
              <a:t> oxygen</a:t>
            </a:r>
            <a:endParaRPr lang="en-US" sz="3200" dirty="0">
              <a:solidFill>
                <a:srgbClr val="FF0000"/>
              </a:solidFill>
            </a:endParaRPr>
          </a:p>
          <a:p>
            <a:endParaRPr lang="en-US" dirty="0"/>
          </a:p>
        </p:txBody>
      </p:sp>
      <p:sp>
        <p:nvSpPr>
          <p:cNvPr id="12" name="TextBox 11"/>
          <p:cNvSpPr txBox="1"/>
          <p:nvPr/>
        </p:nvSpPr>
        <p:spPr>
          <a:xfrm>
            <a:off x="3124200" y="6936320"/>
            <a:ext cx="2324100" cy="1661993"/>
          </a:xfrm>
          <a:prstGeom prst="rect">
            <a:avLst/>
          </a:prstGeom>
          <a:noFill/>
        </p:spPr>
        <p:txBody>
          <a:bodyPr wrap="square" rtlCol="0">
            <a:spAutoFit/>
          </a:bodyPr>
          <a:lstStyle/>
          <a:p>
            <a:r>
              <a:rPr lang="vi-VN" sz="2800" dirty="0"/>
              <a:t>Máy sục khí công nghệ nano</a:t>
            </a:r>
            <a:endParaRPr lang="en-US" sz="2800" dirty="0"/>
          </a:p>
          <a:p>
            <a:endParaRPr lang="en-US" dirty="0"/>
          </a:p>
        </p:txBody>
      </p:sp>
      <p:sp>
        <p:nvSpPr>
          <p:cNvPr id="13" name="TextBox 12"/>
          <p:cNvSpPr txBox="1"/>
          <p:nvPr/>
        </p:nvSpPr>
        <p:spPr>
          <a:xfrm>
            <a:off x="6206836" y="7130960"/>
            <a:ext cx="11533908" cy="2523768"/>
          </a:xfrm>
          <a:prstGeom prst="rect">
            <a:avLst/>
          </a:prstGeom>
          <a:noFill/>
        </p:spPr>
        <p:txBody>
          <a:bodyPr wrap="square" rtlCol="0">
            <a:spAutoFit/>
          </a:bodyPr>
          <a:lstStyle/>
          <a:p>
            <a:r>
              <a:rPr lang="vi-VN" sz="2800" dirty="0"/>
              <a:t>C</a:t>
            </a:r>
            <a:r>
              <a:rPr lang="en-US" sz="2800" dirty="0"/>
              <a:t>ó </a:t>
            </a:r>
            <a:r>
              <a:rPr lang="en-US" sz="2800" dirty="0" err="1"/>
              <a:t>thể</a:t>
            </a:r>
            <a:r>
              <a:rPr lang="en-US" sz="2800" dirty="0"/>
              <a:t> </a:t>
            </a:r>
            <a:r>
              <a:rPr lang="en-US" sz="2800" dirty="0" err="1"/>
              <a:t>tạo</a:t>
            </a:r>
            <a:r>
              <a:rPr lang="en-US" sz="2800" dirty="0"/>
              <a:t> </a:t>
            </a:r>
            <a:r>
              <a:rPr lang="en-US" sz="2800" dirty="0" err="1"/>
              <a:t>ra</a:t>
            </a:r>
            <a:r>
              <a:rPr lang="en-US" sz="2800" dirty="0"/>
              <a:t> </a:t>
            </a:r>
            <a:r>
              <a:rPr lang="en-US" sz="2800" dirty="0" err="1"/>
              <a:t>những</a:t>
            </a:r>
            <a:r>
              <a:rPr lang="en-US" sz="2800" dirty="0"/>
              <a:t> </a:t>
            </a:r>
            <a:r>
              <a:rPr lang="en-US" sz="2800" dirty="0" err="1"/>
              <a:t>hạt</a:t>
            </a:r>
            <a:r>
              <a:rPr lang="en-US" sz="2800" dirty="0"/>
              <a:t> oxygen </a:t>
            </a:r>
            <a:r>
              <a:rPr lang="en-US" sz="2800" dirty="0" err="1"/>
              <a:t>siêu</a:t>
            </a:r>
            <a:r>
              <a:rPr lang="en-US" sz="2800" dirty="0"/>
              <a:t> </a:t>
            </a:r>
            <a:r>
              <a:rPr lang="en-US" sz="2800" dirty="0" err="1"/>
              <a:t>nhỏ</a:t>
            </a:r>
            <a:r>
              <a:rPr lang="en-US" sz="2800" dirty="0"/>
              <a:t> (c</a:t>
            </a:r>
            <a:r>
              <a:rPr lang="vi-VN" sz="2800" dirty="0"/>
              <a:t>ỡ</a:t>
            </a:r>
            <a:r>
              <a:rPr lang="en-US" sz="2800" dirty="0"/>
              <a:t> </a:t>
            </a:r>
            <a:r>
              <a:rPr lang="en-US" sz="2800" dirty="0" err="1"/>
              <a:t>nano</a:t>
            </a:r>
            <a:r>
              <a:rPr lang="en-US" sz="2800" dirty="0"/>
              <a:t>) </a:t>
            </a:r>
            <a:r>
              <a:rPr lang="en-US" sz="2800" dirty="0" err="1"/>
              <a:t>và</a:t>
            </a:r>
            <a:r>
              <a:rPr lang="en-US" sz="2800" dirty="0"/>
              <a:t> ozone (</a:t>
            </a:r>
            <a:r>
              <a:rPr lang="vi-VN" sz="2800" dirty="0"/>
              <a:t>O3</a:t>
            </a:r>
            <a:r>
              <a:rPr lang="en-US" sz="2800" dirty="0"/>
              <a:t>) </a:t>
            </a:r>
            <a:r>
              <a:rPr lang="en-US" sz="2800" dirty="0" err="1"/>
              <a:t>giúp</a:t>
            </a:r>
            <a:r>
              <a:rPr lang="en-US" sz="2800" dirty="0"/>
              <a:t> </a:t>
            </a:r>
            <a:r>
              <a:rPr lang="en-US" sz="2800" dirty="0" err="1"/>
              <a:t>tăng</a:t>
            </a:r>
            <a:r>
              <a:rPr lang="en-US" sz="2800" dirty="0"/>
              <a:t> </a:t>
            </a:r>
            <a:r>
              <a:rPr lang="en-US" sz="2800" dirty="0" err="1"/>
              <a:t>khả</a:t>
            </a:r>
            <a:r>
              <a:rPr lang="en-US" sz="2800" dirty="0"/>
              <a:t> </a:t>
            </a:r>
            <a:r>
              <a:rPr lang="en-US" sz="2800" dirty="0" err="1"/>
              <a:t>năng</a:t>
            </a:r>
            <a:r>
              <a:rPr lang="en-US" sz="2800" dirty="0"/>
              <a:t> </a:t>
            </a:r>
            <a:r>
              <a:rPr lang="en-US" sz="2800" dirty="0" err="1"/>
              <a:t>hoà</a:t>
            </a:r>
            <a:r>
              <a:rPr lang="en-US" sz="2800" dirty="0"/>
              <a:t> tan oxygen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thể</a:t>
            </a:r>
            <a:r>
              <a:rPr lang="en-US" sz="2800" dirty="0"/>
              <a:t> </a:t>
            </a:r>
            <a:r>
              <a:rPr lang="en-US" sz="2800" dirty="0" err="1"/>
              <a:t>đạt</a:t>
            </a:r>
            <a:r>
              <a:rPr lang="en-US" sz="2800" dirty="0"/>
              <a:t> </a:t>
            </a:r>
            <a:r>
              <a:rPr lang="en-US" sz="2800" dirty="0" err="1"/>
              <a:t>đến</a:t>
            </a:r>
            <a:r>
              <a:rPr lang="en-US" sz="2800" dirty="0"/>
              <a:t> </a:t>
            </a:r>
            <a:r>
              <a:rPr lang="en-US" sz="2800" dirty="0" err="1"/>
              <a:t>nồng</a:t>
            </a:r>
            <a:r>
              <a:rPr lang="en-US" sz="2800" dirty="0"/>
              <a:t> </a:t>
            </a:r>
            <a:r>
              <a:rPr lang="en-US" sz="2800" dirty="0" err="1"/>
              <a:t>độ</a:t>
            </a:r>
            <a:r>
              <a:rPr lang="en-US" sz="2800" dirty="0"/>
              <a:t> </a:t>
            </a:r>
            <a:r>
              <a:rPr lang="en-US" sz="2800" dirty="0" err="1"/>
              <a:t>từ</a:t>
            </a:r>
            <a:r>
              <a:rPr lang="en-US" sz="2800" dirty="0"/>
              <a:t> 20 </a:t>
            </a:r>
            <a:r>
              <a:rPr lang="en-US" sz="2800" dirty="0" err="1"/>
              <a:t>đến</a:t>
            </a:r>
            <a:r>
              <a:rPr lang="en-US" sz="2800" dirty="0"/>
              <a:t> 30 mg </a:t>
            </a:r>
            <a:r>
              <a:rPr lang="vi-VN" sz="2800" dirty="0"/>
              <a:t>/l</a:t>
            </a:r>
            <a:r>
              <a:rPr lang="en-US" sz="2800" dirty="0"/>
              <a:t>) </a:t>
            </a:r>
            <a:r>
              <a:rPr lang="en-US" sz="2800" dirty="0" err="1"/>
              <a:t>và</a:t>
            </a:r>
            <a:r>
              <a:rPr lang="en-US" sz="2800" dirty="0"/>
              <a:t> </a:t>
            </a:r>
            <a:r>
              <a:rPr lang="en-US" sz="2800" dirty="0" err="1"/>
              <a:t>tiêu</a:t>
            </a:r>
            <a:r>
              <a:rPr lang="en-US" sz="2800" dirty="0"/>
              <a:t> </a:t>
            </a:r>
            <a:r>
              <a:rPr lang="en-US" sz="2800" dirty="0" err="1"/>
              <a:t>diệt</a:t>
            </a:r>
            <a:r>
              <a:rPr lang="en-US" sz="2800" dirty="0"/>
              <a:t> </a:t>
            </a:r>
            <a:r>
              <a:rPr lang="en-US" sz="2800" dirty="0" err="1"/>
              <a:t>mầm</a:t>
            </a:r>
            <a:r>
              <a:rPr lang="en-US" sz="2800" dirty="0"/>
              <a:t> </a:t>
            </a:r>
            <a:r>
              <a:rPr lang="en-US" sz="2800" dirty="0" err="1"/>
              <a:t>bệnh</a:t>
            </a:r>
            <a:r>
              <a:rPr lang="en-US" sz="2800" dirty="0"/>
              <a:t>. </a:t>
            </a:r>
          </a:p>
          <a:p>
            <a:r>
              <a:rPr lang="en-US" sz="2800" dirty="0"/>
              <a:t> </a:t>
            </a:r>
            <a:r>
              <a:rPr lang="vi-VN" sz="2800" dirty="0"/>
              <a:t>N</a:t>
            </a:r>
            <a:r>
              <a:rPr lang="en-US" sz="2800" dirty="0" err="1"/>
              <a:t>gười</a:t>
            </a:r>
            <a:r>
              <a:rPr lang="en-US" sz="2800" dirty="0"/>
              <a:t> </a:t>
            </a:r>
            <a:r>
              <a:rPr lang="en-US" sz="2800" dirty="0" err="1"/>
              <a:t>nuôi</a:t>
            </a:r>
            <a:r>
              <a:rPr lang="en-US" sz="2800" dirty="0"/>
              <a:t> </a:t>
            </a:r>
            <a:r>
              <a:rPr lang="en-US" sz="2800" dirty="0" err="1"/>
              <a:t>có</a:t>
            </a:r>
            <a:r>
              <a:rPr lang="en-US" sz="2800" dirty="0"/>
              <a:t> </a:t>
            </a:r>
            <a:r>
              <a:rPr lang="en-US" sz="2800" dirty="0" err="1"/>
              <a:t>thể</a:t>
            </a:r>
            <a:r>
              <a:rPr lang="en-US" sz="2800" dirty="0"/>
              <a:t> </a:t>
            </a:r>
            <a:r>
              <a:rPr lang="en-US" sz="2800" dirty="0" err="1"/>
              <a:t>tăng</a:t>
            </a:r>
            <a:r>
              <a:rPr lang="en-US" sz="2800" dirty="0"/>
              <a:t> </a:t>
            </a:r>
            <a:r>
              <a:rPr lang="en-US" sz="2800" dirty="0" err="1"/>
              <a:t>mật</a:t>
            </a:r>
            <a:r>
              <a:rPr lang="en-US" sz="2800" dirty="0"/>
              <a:t> </a:t>
            </a:r>
            <a:r>
              <a:rPr lang="en-US" sz="2800" dirty="0" err="1"/>
              <a:t>độ</a:t>
            </a:r>
            <a:r>
              <a:rPr lang="en-US" sz="2800" dirty="0"/>
              <a:t> c</a:t>
            </a:r>
            <a:r>
              <a:rPr lang="vi-VN" sz="2800" dirty="0"/>
              <a:t>á</a:t>
            </a:r>
            <a:r>
              <a:rPr lang="en-US" sz="2800" dirty="0"/>
              <a:t> </a:t>
            </a:r>
            <a:r>
              <a:rPr lang="en-US" sz="2800" dirty="0" err="1"/>
              <a:t>thả</a:t>
            </a:r>
            <a:r>
              <a:rPr lang="en-US" sz="2800" dirty="0"/>
              <a:t>, </a:t>
            </a:r>
            <a:r>
              <a:rPr lang="en-US" sz="2800" dirty="0" err="1"/>
              <a:t>rút</a:t>
            </a:r>
            <a:r>
              <a:rPr lang="en-US" sz="2800" dirty="0"/>
              <a:t> </a:t>
            </a:r>
            <a:r>
              <a:rPr lang="en-US" sz="2800" dirty="0" err="1"/>
              <a:t>ngắn</a:t>
            </a:r>
            <a:r>
              <a:rPr lang="en-US" sz="2800" dirty="0"/>
              <a:t> </a:t>
            </a:r>
            <a:r>
              <a:rPr lang="en-US" sz="2800" dirty="0" err="1"/>
              <a:t>từ</a:t>
            </a:r>
            <a:r>
              <a:rPr lang="en-US" sz="2800" dirty="0"/>
              <a:t> 10 </a:t>
            </a:r>
            <a:r>
              <a:rPr lang="en-US" sz="2800" dirty="0" err="1"/>
              <a:t>đến</a:t>
            </a:r>
            <a:r>
              <a:rPr lang="en-US" sz="2800" dirty="0"/>
              <a:t> 30% </a:t>
            </a:r>
            <a:r>
              <a:rPr lang="en-US" sz="2800" dirty="0" err="1"/>
              <a:t>thời</a:t>
            </a:r>
            <a:r>
              <a:rPr lang="en-US" sz="2800" dirty="0"/>
              <a:t> </a:t>
            </a:r>
            <a:r>
              <a:rPr lang="en-US" sz="2800" dirty="0" err="1"/>
              <a:t>gian</a:t>
            </a:r>
            <a:r>
              <a:rPr lang="en-US" sz="2800" dirty="0"/>
              <a:t> </a:t>
            </a:r>
            <a:r>
              <a:rPr lang="en-US" sz="2800" dirty="0" err="1"/>
              <a:t>nuôi</a:t>
            </a:r>
            <a:r>
              <a:rPr lang="en-US" sz="2800" dirty="0"/>
              <a:t>.</a:t>
            </a:r>
          </a:p>
          <a:p>
            <a:endParaRPr lang="en-US" sz="2800" dirty="0"/>
          </a:p>
          <a:p>
            <a:endParaRPr lang="en-US" dirty="0"/>
          </a:p>
        </p:txBody>
      </p:sp>
    </p:spTree>
    <p:extLst>
      <p:ext uri="{BB962C8B-B14F-4D97-AF65-F5344CB8AC3E}">
        <p14:creationId xmlns:p14="http://schemas.microsoft.com/office/powerpoint/2010/main" val="4875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P spid="5" grpId="0"/>
      <p:bldP spid="6" grpId="0"/>
      <p:bldP spid="9"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6707921"/>
              </p:ext>
            </p:extLst>
          </p:nvPr>
        </p:nvGraphicFramePr>
        <p:xfrm>
          <a:off x="0" y="190500"/>
          <a:ext cx="18059400" cy="63246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xmlns="" val="869001430"/>
                    </a:ext>
                  </a:extLst>
                </a:gridCol>
                <a:gridCol w="2819400">
                  <a:extLst>
                    <a:ext uri="{9D8B030D-6E8A-4147-A177-3AD203B41FA5}">
                      <a16:colId xmlns:a16="http://schemas.microsoft.com/office/drawing/2014/main" xmlns="" val="1947020921"/>
                    </a:ext>
                  </a:extLst>
                </a:gridCol>
                <a:gridCol w="12192000">
                  <a:extLst>
                    <a:ext uri="{9D8B030D-6E8A-4147-A177-3AD203B41FA5}">
                      <a16:colId xmlns:a16="http://schemas.microsoft.com/office/drawing/2014/main" xmlns="" val="1353970978"/>
                    </a:ext>
                  </a:extLst>
                </a:gridCol>
              </a:tblGrid>
              <a:tr h="2237366">
                <a:tc>
                  <a:txBody>
                    <a:bodyPr/>
                    <a:lstStyle/>
                    <a:p>
                      <a:endParaRPr lang="en-US" sz="3200" dirty="0">
                        <a:solidFill>
                          <a:srgbClr val="FF0000"/>
                        </a:solidFill>
                      </a:endParaRPr>
                    </a:p>
                  </a:txBody>
                  <a:tcPr/>
                </a:tc>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xmlns="" val="1031557714"/>
                  </a:ext>
                </a:extLst>
              </a:tr>
              <a:tr h="4087234">
                <a:tc>
                  <a:txBody>
                    <a:bodyPr/>
                    <a:lstStyle/>
                    <a:p>
                      <a:endParaRPr lang="en-US" dirty="0">
                        <a:solidFill>
                          <a:srgbClr val="FF0000"/>
                        </a:solidFill>
                      </a:endParaRPr>
                    </a:p>
                  </a:txBody>
                  <a:tcPr/>
                </a:tc>
                <a:tc>
                  <a:txBody>
                    <a:bodyPr/>
                    <a:lstStyle/>
                    <a:p>
                      <a:endParaRPr lang="en-US" sz="2800" dirty="0"/>
                    </a:p>
                  </a:txBody>
                  <a:tcPr/>
                </a:tc>
                <a:tc>
                  <a:txBody>
                    <a:bodyPr/>
                    <a:lstStyle/>
                    <a:p>
                      <a:endParaRPr lang="en-US" dirty="0"/>
                    </a:p>
                  </a:txBody>
                  <a:tcPr/>
                </a:tc>
                <a:extLst>
                  <a:ext uri="{0D108BD9-81ED-4DB2-BD59-A6C34878D82A}">
                    <a16:rowId xmlns:a16="http://schemas.microsoft.com/office/drawing/2014/main" xmlns="" val="1685062491"/>
                  </a:ext>
                </a:extLst>
              </a:tr>
            </a:tbl>
          </a:graphicData>
        </a:graphic>
      </p:graphicFrame>
      <p:sp>
        <p:nvSpPr>
          <p:cNvPr id="3" name="TextBox 2"/>
          <p:cNvSpPr txBox="1"/>
          <p:nvPr/>
        </p:nvSpPr>
        <p:spPr>
          <a:xfrm>
            <a:off x="630383" y="495300"/>
            <a:ext cx="2819400" cy="1231106"/>
          </a:xfrm>
          <a:prstGeom prst="rect">
            <a:avLst/>
          </a:prstGeom>
          <a:noFill/>
        </p:spPr>
        <p:txBody>
          <a:bodyPr wrap="square" rtlCol="0">
            <a:spAutoFit/>
          </a:bodyPr>
          <a:lstStyle/>
          <a:p>
            <a:r>
              <a:rPr lang="en-US" sz="2800" b="1" dirty="0">
                <a:solidFill>
                  <a:srgbClr val="FF0000"/>
                </a:solidFill>
              </a:rPr>
              <a:t>d)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nghệ</a:t>
            </a:r>
            <a:r>
              <a:rPr lang="en-US" sz="2800" b="1" dirty="0">
                <a:solidFill>
                  <a:srgbClr val="FF0000"/>
                </a:solidFill>
              </a:rPr>
              <a:t> </a:t>
            </a:r>
            <a:r>
              <a:rPr lang="en-US" sz="2800" b="1" dirty="0" err="1">
                <a:solidFill>
                  <a:srgbClr val="FF0000"/>
                </a:solidFill>
              </a:rPr>
              <a:t>quản</a:t>
            </a:r>
            <a:r>
              <a:rPr lang="en-US" sz="2800" b="1" dirty="0">
                <a:solidFill>
                  <a:srgbClr val="FF0000"/>
                </a:solidFill>
              </a:rPr>
              <a:t> </a:t>
            </a:r>
            <a:r>
              <a:rPr lang="en-US" sz="2800" b="1" dirty="0" err="1">
                <a:solidFill>
                  <a:srgbClr val="FF0000"/>
                </a:solidFill>
              </a:rPr>
              <a:t>lí</a:t>
            </a:r>
            <a:r>
              <a:rPr lang="en-US" sz="2800" b="1" dirty="0">
                <a:solidFill>
                  <a:srgbClr val="FF0000"/>
                </a:solidFill>
              </a:rPr>
              <a:t> </a:t>
            </a:r>
            <a:r>
              <a:rPr lang="en-US" sz="2800" b="1" dirty="0" err="1">
                <a:solidFill>
                  <a:srgbClr val="FF0000"/>
                </a:solidFill>
              </a:rPr>
              <a:t>thức</a:t>
            </a:r>
            <a:r>
              <a:rPr lang="en-US" sz="2800" b="1" dirty="0">
                <a:solidFill>
                  <a:srgbClr val="FF0000"/>
                </a:solidFill>
              </a:rPr>
              <a:t> </a:t>
            </a:r>
            <a:r>
              <a:rPr lang="en-US" sz="2800" b="1" dirty="0" err="1">
                <a:solidFill>
                  <a:srgbClr val="FF0000"/>
                </a:solidFill>
              </a:rPr>
              <a:t>ăn</a:t>
            </a:r>
            <a:endParaRPr lang="en-US" sz="2800" dirty="0">
              <a:solidFill>
                <a:srgbClr val="FF0000"/>
              </a:solidFill>
            </a:endParaRPr>
          </a:p>
          <a:p>
            <a:endParaRPr lang="en-US" dirty="0"/>
          </a:p>
        </p:txBody>
      </p:sp>
      <p:sp>
        <p:nvSpPr>
          <p:cNvPr id="4" name="TextBox 3"/>
          <p:cNvSpPr txBox="1"/>
          <p:nvPr/>
        </p:nvSpPr>
        <p:spPr>
          <a:xfrm>
            <a:off x="3335483" y="495300"/>
            <a:ext cx="2455717" cy="1661993"/>
          </a:xfrm>
          <a:prstGeom prst="rect">
            <a:avLst/>
          </a:prstGeom>
          <a:noFill/>
        </p:spPr>
        <p:txBody>
          <a:bodyPr wrap="square" rtlCol="0">
            <a:spAutoFit/>
          </a:bodyPr>
          <a:lstStyle/>
          <a:p>
            <a:r>
              <a:rPr lang="en-US" sz="2800" dirty="0" err="1"/>
              <a:t>Hệ</a:t>
            </a:r>
            <a:r>
              <a:rPr lang="en-US" sz="2800" dirty="0"/>
              <a:t> </a:t>
            </a:r>
            <a:r>
              <a:rPr lang="en-US" sz="2800" dirty="0" err="1"/>
              <a:t>thống</a:t>
            </a:r>
            <a:r>
              <a:rPr lang="en-US" sz="2800" dirty="0"/>
              <a:t> </a:t>
            </a:r>
            <a:r>
              <a:rPr lang="en-US" sz="2800" dirty="0" err="1"/>
              <a:t>cho</a:t>
            </a:r>
            <a:r>
              <a:rPr lang="en-US" sz="2800" dirty="0"/>
              <a:t> </a:t>
            </a:r>
            <a:r>
              <a:rPr lang="en-US" sz="2800" dirty="0" err="1"/>
              <a:t>ăn</a:t>
            </a:r>
            <a:r>
              <a:rPr lang="en-US" sz="2800" dirty="0"/>
              <a:t> </a:t>
            </a:r>
            <a:r>
              <a:rPr lang="en-US" sz="2800" dirty="0" err="1"/>
              <a:t>tự</a:t>
            </a:r>
            <a:r>
              <a:rPr lang="en-US" sz="2800" dirty="0"/>
              <a:t> </a:t>
            </a:r>
            <a:r>
              <a:rPr lang="en-US" sz="2800" dirty="0" err="1"/>
              <a:t>động</a:t>
            </a:r>
            <a:r>
              <a:rPr lang="en-US" sz="2800" dirty="0"/>
              <a:t> </a:t>
            </a:r>
            <a:r>
              <a:rPr lang="en-US" sz="2800" dirty="0" err="1"/>
              <a:t>có</a:t>
            </a:r>
            <a:r>
              <a:rPr lang="en-US" sz="2800" dirty="0"/>
              <a:t> </a:t>
            </a:r>
            <a:r>
              <a:rPr lang="en-US" sz="2800" dirty="0" err="1"/>
              <a:t>các</a:t>
            </a:r>
            <a:r>
              <a:rPr lang="en-US" sz="2800" dirty="0"/>
              <a:t> </a:t>
            </a:r>
            <a:r>
              <a:rPr lang="en-US" sz="2800" dirty="0" err="1"/>
              <a:t>cảm</a:t>
            </a:r>
            <a:r>
              <a:rPr lang="en-US" sz="2800" dirty="0"/>
              <a:t> </a:t>
            </a:r>
            <a:r>
              <a:rPr lang="en-US" sz="2800" dirty="0" err="1"/>
              <a:t>biến</a:t>
            </a:r>
            <a:r>
              <a:rPr lang="en-US" sz="2800" dirty="0"/>
              <a:t> </a:t>
            </a:r>
          </a:p>
          <a:p>
            <a:endParaRPr lang="en-US" dirty="0"/>
          </a:p>
        </p:txBody>
      </p:sp>
      <p:sp>
        <p:nvSpPr>
          <p:cNvPr id="5" name="TextBox 4"/>
          <p:cNvSpPr txBox="1"/>
          <p:nvPr/>
        </p:nvSpPr>
        <p:spPr>
          <a:xfrm>
            <a:off x="5964383" y="286664"/>
            <a:ext cx="12074236" cy="2677656"/>
          </a:xfrm>
          <a:prstGeom prst="rect">
            <a:avLst/>
          </a:prstGeom>
          <a:noFill/>
        </p:spPr>
        <p:txBody>
          <a:bodyPr wrap="square" rtlCol="0">
            <a:spAutoFit/>
          </a:bodyPr>
          <a:lstStyle/>
          <a:p>
            <a:r>
              <a:rPr lang="en-US" sz="2800" dirty="0"/>
              <a:t>+ </a:t>
            </a:r>
            <a:r>
              <a:rPr lang="vi-VN" sz="2800" dirty="0"/>
              <a:t>D</a:t>
            </a:r>
            <a:r>
              <a:rPr lang="en-US" sz="2800" dirty="0"/>
              <a:t>ể </a:t>
            </a:r>
            <a:r>
              <a:rPr lang="en-US" sz="2800" dirty="0" err="1"/>
              <a:t>nhận</a:t>
            </a:r>
            <a:r>
              <a:rPr lang="en-US" sz="2800" dirty="0"/>
              <a:t> </a:t>
            </a:r>
            <a:r>
              <a:rPr lang="en-US" sz="2800" dirty="0" err="1"/>
              <a:t>biết</a:t>
            </a:r>
            <a:r>
              <a:rPr lang="en-US" sz="2800" dirty="0"/>
              <a:t> </a:t>
            </a:r>
            <a:r>
              <a:rPr lang="en-US" sz="2800" dirty="0" err="1"/>
              <a:t>tình</a:t>
            </a:r>
            <a:r>
              <a:rPr lang="en-US" sz="2800" dirty="0"/>
              <a:t> </a:t>
            </a:r>
            <a:r>
              <a:rPr lang="en-US" sz="2800" dirty="0" err="1"/>
              <a:t>trạng</a:t>
            </a:r>
            <a:r>
              <a:rPr lang="en-US" sz="2800" dirty="0"/>
              <a:t> </a:t>
            </a:r>
            <a:r>
              <a:rPr lang="en-US" sz="2800" dirty="0" err="1"/>
              <a:t>đói</a:t>
            </a:r>
            <a:r>
              <a:rPr lang="en-US" sz="2800" dirty="0"/>
              <a:t> </a:t>
            </a:r>
            <a:r>
              <a:rPr lang="en-US" sz="2800" dirty="0" err="1"/>
              <a:t>của</a:t>
            </a:r>
            <a:r>
              <a:rPr lang="en-US" sz="2800" dirty="0"/>
              <a:t> </a:t>
            </a:r>
            <a:r>
              <a:rPr lang="en-US" sz="2800" dirty="0" err="1"/>
              <a:t>động</a:t>
            </a:r>
            <a:r>
              <a:rPr lang="en-US" sz="2800" dirty="0"/>
              <a:t> </a:t>
            </a:r>
            <a:r>
              <a:rPr lang="en-US" sz="2800" dirty="0" err="1"/>
              <a:t>vật</a:t>
            </a:r>
            <a:r>
              <a:rPr lang="en-US" sz="2800" dirty="0"/>
              <a:t> </a:t>
            </a:r>
            <a:r>
              <a:rPr lang="en-US" sz="2800" dirty="0" err="1"/>
              <a:t>thuỷ</a:t>
            </a:r>
            <a:r>
              <a:rPr lang="en-US" sz="2800" dirty="0"/>
              <a:t> </a:t>
            </a:r>
            <a:r>
              <a:rPr lang="en-US" sz="2800" dirty="0" err="1"/>
              <a:t>sản</a:t>
            </a:r>
            <a:r>
              <a:rPr lang="en-US" sz="2800" dirty="0"/>
              <a:t> </a:t>
            </a:r>
            <a:r>
              <a:rPr lang="en-US" sz="2800" dirty="0" err="1"/>
              <a:t>và</a:t>
            </a:r>
            <a:r>
              <a:rPr lang="en-US" sz="2800" dirty="0"/>
              <a:t> </a:t>
            </a:r>
            <a:r>
              <a:rPr lang="en-US" sz="2800" dirty="0" err="1"/>
              <a:t>tính</a:t>
            </a:r>
            <a:r>
              <a:rPr lang="en-US" sz="2800" dirty="0"/>
              <a:t> </a:t>
            </a:r>
            <a:r>
              <a:rPr lang="en-US" sz="2800" dirty="0" err="1"/>
              <a:t>toán</a:t>
            </a:r>
            <a:r>
              <a:rPr lang="en-US" sz="2800" dirty="0"/>
              <a:t> </a:t>
            </a:r>
            <a:r>
              <a:rPr lang="en-US" sz="2800" dirty="0" err="1"/>
              <a:t>lượng</a:t>
            </a:r>
            <a:r>
              <a:rPr lang="en-US" sz="2800" dirty="0"/>
              <a:t> </a:t>
            </a:r>
            <a:r>
              <a:rPr lang="en-US" sz="2800" dirty="0" err="1"/>
              <a:t>thức</a:t>
            </a:r>
            <a:r>
              <a:rPr lang="en-US" sz="2800" dirty="0"/>
              <a:t> </a:t>
            </a:r>
            <a:r>
              <a:rPr lang="en-US" sz="2800" dirty="0" err="1"/>
              <a:t>ăn</a:t>
            </a:r>
            <a:r>
              <a:rPr lang="en-US" sz="2800" dirty="0"/>
              <a:t> </a:t>
            </a:r>
            <a:r>
              <a:rPr lang="en-US" sz="2800" dirty="0" err="1"/>
              <a:t>phù</a:t>
            </a:r>
            <a:r>
              <a:rPr lang="en-US" sz="2800" dirty="0"/>
              <a:t> </a:t>
            </a:r>
            <a:r>
              <a:rPr lang="en-US" sz="2800" dirty="0" err="1"/>
              <a:t>hợp</a:t>
            </a:r>
            <a:r>
              <a:rPr lang="en-US" sz="2800" dirty="0"/>
              <a:t>, chia </a:t>
            </a:r>
            <a:r>
              <a:rPr lang="en-US" sz="2800" dirty="0" err="1"/>
              <a:t>nhỏ</a:t>
            </a:r>
            <a:r>
              <a:rPr lang="en-US" sz="2800" dirty="0"/>
              <a:t> </a:t>
            </a:r>
            <a:r>
              <a:rPr lang="en-US" sz="2800" dirty="0" err="1"/>
              <a:t>lượng</a:t>
            </a:r>
            <a:r>
              <a:rPr lang="en-US" sz="2800" dirty="0"/>
              <a:t> </a:t>
            </a:r>
            <a:r>
              <a:rPr lang="en-US" sz="2800" dirty="0" err="1"/>
              <a:t>thức</a:t>
            </a:r>
            <a:r>
              <a:rPr lang="en-US" sz="2800" dirty="0"/>
              <a:t> </a:t>
            </a:r>
            <a:r>
              <a:rPr lang="en-US" sz="2800" dirty="0" err="1"/>
              <a:t>ăn</a:t>
            </a:r>
            <a:r>
              <a:rPr lang="en-US" sz="2800" dirty="0"/>
              <a:t> </a:t>
            </a:r>
            <a:r>
              <a:rPr lang="en-US" sz="2800" dirty="0" err="1"/>
              <a:t>để</a:t>
            </a:r>
            <a:r>
              <a:rPr lang="en-US" sz="2800" dirty="0"/>
              <a:t> </a:t>
            </a:r>
            <a:r>
              <a:rPr lang="en-US" sz="2800" dirty="0" err="1"/>
              <a:t>tránh</a:t>
            </a:r>
            <a:r>
              <a:rPr lang="en-US" sz="2800" dirty="0"/>
              <a:t> </a:t>
            </a:r>
            <a:r>
              <a:rPr lang="en-US" sz="2800" dirty="0" err="1"/>
              <a:t>dư</a:t>
            </a:r>
            <a:r>
              <a:rPr lang="en-US" sz="2800" dirty="0"/>
              <a:t> </a:t>
            </a:r>
            <a:r>
              <a:rPr lang="en-US" sz="2800" dirty="0" err="1"/>
              <a:t>thừa</a:t>
            </a:r>
            <a:r>
              <a:rPr lang="en-US" sz="2800" dirty="0"/>
              <a:t>, </a:t>
            </a:r>
            <a:r>
              <a:rPr lang="en-US" sz="2800" dirty="0" err="1"/>
              <a:t>giảm</a:t>
            </a:r>
            <a:r>
              <a:rPr lang="en-US" sz="2800" dirty="0"/>
              <a:t> ô </a:t>
            </a:r>
            <a:r>
              <a:rPr lang="en-US" sz="2800" dirty="0" err="1"/>
              <a:t>nhiễm</a:t>
            </a:r>
            <a:r>
              <a:rPr lang="en-US" sz="2800" dirty="0"/>
              <a:t> </a:t>
            </a:r>
            <a:r>
              <a:rPr lang="en-US" sz="2800" dirty="0" err="1"/>
              <a:t>nước</a:t>
            </a:r>
            <a:r>
              <a:rPr lang="en-US" sz="2800" dirty="0"/>
              <a:t>, </a:t>
            </a:r>
            <a:r>
              <a:rPr lang="en-US" sz="2800" dirty="0" err="1"/>
              <a:t>hạn</a:t>
            </a:r>
            <a:r>
              <a:rPr lang="en-US" sz="2800" dirty="0"/>
              <a:t> </a:t>
            </a:r>
            <a:r>
              <a:rPr lang="en-US" sz="2800" dirty="0" err="1"/>
              <a:t>chế</a:t>
            </a:r>
            <a:r>
              <a:rPr lang="en-US" sz="2800" dirty="0"/>
              <a:t> </a:t>
            </a:r>
            <a:r>
              <a:rPr lang="en-US" sz="2800" dirty="0" err="1"/>
              <a:t>thất</a:t>
            </a:r>
            <a:r>
              <a:rPr lang="en-US" sz="2800" dirty="0"/>
              <a:t> </a:t>
            </a:r>
            <a:r>
              <a:rPr lang="en-US" sz="2800" dirty="0" err="1"/>
              <a:t>thoát</a:t>
            </a:r>
            <a:r>
              <a:rPr lang="en-US" sz="2800" dirty="0"/>
              <a:t> </a:t>
            </a:r>
            <a:r>
              <a:rPr lang="en-US" sz="2800" dirty="0" err="1"/>
              <a:t>dinh</a:t>
            </a:r>
            <a:r>
              <a:rPr lang="en-US" sz="2800" dirty="0"/>
              <a:t> </a:t>
            </a:r>
            <a:r>
              <a:rPr lang="en-US" sz="2800" dirty="0" err="1"/>
              <a:t>dưỡng</a:t>
            </a:r>
            <a:r>
              <a:rPr lang="en-US" sz="2800" dirty="0"/>
              <a:t> </a:t>
            </a:r>
            <a:r>
              <a:rPr lang="en-US" sz="2800" dirty="0" err="1"/>
              <a:t>và</a:t>
            </a:r>
            <a:r>
              <a:rPr lang="en-US" sz="2800" dirty="0"/>
              <a:t> </a:t>
            </a:r>
            <a:r>
              <a:rPr lang="en-US" sz="2800" dirty="0" err="1"/>
              <a:t>giảm</a:t>
            </a:r>
            <a:r>
              <a:rPr lang="en-US" sz="2800" dirty="0"/>
              <a:t> chi </a:t>
            </a:r>
            <a:r>
              <a:rPr lang="en-US" sz="2800" dirty="0" err="1"/>
              <a:t>phí</a:t>
            </a:r>
            <a:r>
              <a:rPr lang="en-US" sz="2800" dirty="0"/>
              <a:t> </a:t>
            </a:r>
            <a:r>
              <a:rPr lang="en-US" sz="2800" dirty="0" err="1"/>
              <a:t>lao</a:t>
            </a:r>
            <a:r>
              <a:rPr lang="en-US" sz="2800" dirty="0"/>
              <a:t> </a:t>
            </a:r>
            <a:r>
              <a:rPr lang="en-US" sz="2800" dirty="0" err="1"/>
              <a:t>động</a:t>
            </a:r>
            <a:r>
              <a:rPr lang="en-US" sz="2800" dirty="0"/>
              <a:t>. </a:t>
            </a:r>
          </a:p>
          <a:p>
            <a:r>
              <a:rPr lang="en-US" sz="2800" dirty="0"/>
              <a:t>+ </a:t>
            </a:r>
            <a:r>
              <a:rPr lang="en-US" sz="2800" dirty="0" err="1"/>
              <a:t>Vai</a:t>
            </a:r>
            <a:r>
              <a:rPr lang="en-US" sz="2800" dirty="0"/>
              <a:t> </a:t>
            </a:r>
            <a:r>
              <a:rPr lang="en-US" sz="2800" dirty="0" err="1"/>
              <a:t>trò</a:t>
            </a:r>
            <a:r>
              <a:rPr lang="en-US" sz="2800" dirty="0"/>
              <a:t>: </a:t>
            </a:r>
            <a:r>
              <a:rPr lang="en-US" sz="2800" dirty="0" err="1"/>
              <a:t>tối</a:t>
            </a:r>
            <a:r>
              <a:rPr lang="en-US" sz="2800" dirty="0"/>
              <a:t> </a:t>
            </a:r>
            <a:r>
              <a:rPr lang="en-US" sz="2800" dirty="0" err="1"/>
              <a:t>ưu</a:t>
            </a:r>
            <a:r>
              <a:rPr lang="en-US" sz="2800" dirty="0"/>
              <a:t> </a:t>
            </a:r>
            <a:r>
              <a:rPr lang="en-US" sz="2800" dirty="0" err="1"/>
              <a:t>hoá</a:t>
            </a:r>
            <a:r>
              <a:rPr lang="en-US" sz="2800" dirty="0"/>
              <a:t> </a:t>
            </a:r>
            <a:r>
              <a:rPr lang="en-US" sz="2800" dirty="0" err="1"/>
              <a:t>khả</a:t>
            </a:r>
            <a:r>
              <a:rPr lang="en-US" sz="2800" dirty="0"/>
              <a:t> </a:t>
            </a:r>
            <a:r>
              <a:rPr lang="en-US" sz="2800" dirty="0" err="1"/>
              <a:t>năng</a:t>
            </a:r>
            <a:r>
              <a:rPr lang="en-US" sz="2800" dirty="0"/>
              <a:t> </a:t>
            </a:r>
            <a:r>
              <a:rPr lang="en-US" sz="2800" dirty="0" err="1"/>
              <a:t>tiêu</a:t>
            </a:r>
            <a:r>
              <a:rPr lang="en-US" sz="2800" dirty="0"/>
              <a:t> </a:t>
            </a:r>
            <a:r>
              <a:rPr lang="en-US" sz="2800" dirty="0" err="1"/>
              <a:t>hoá</a:t>
            </a:r>
            <a:r>
              <a:rPr lang="en-US" sz="2800" dirty="0"/>
              <a:t>, </a:t>
            </a:r>
            <a:r>
              <a:rPr lang="en-US" sz="2800" dirty="0" err="1"/>
              <a:t>tăng</a:t>
            </a:r>
            <a:r>
              <a:rPr lang="en-US" sz="2800" dirty="0"/>
              <a:t> </a:t>
            </a:r>
            <a:r>
              <a:rPr lang="en-US" sz="2800" dirty="0" err="1"/>
              <a:t>hấp</a:t>
            </a:r>
            <a:r>
              <a:rPr lang="en-US" sz="2800" dirty="0"/>
              <a:t> </a:t>
            </a:r>
            <a:r>
              <a:rPr lang="en-US" sz="2800" dirty="0" err="1"/>
              <a:t>thu</a:t>
            </a:r>
            <a:r>
              <a:rPr lang="en-US" sz="2800" dirty="0"/>
              <a:t> </a:t>
            </a:r>
            <a:r>
              <a:rPr lang="en-US" sz="2800" dirty="0" err="1"/>
              <a:t>các</a:t>
            </a:r>
            <a:r>
              <a:rPr lang="en-US" sz="2800" dirty="0"/>
              <a:t> </a:t>
            </a:r>
            <a:r>
              <a:rPr lang="en-US" sz="2800" dirty="0" err="1"/>
              <a:t>chất</a:t>
            </a:r>
            <a:r>
              <a:rPr lang="en-US" sz="2800" dirty="0"/>
              <a:t> </a:t>
            </a:r>
            <a:r>
              <a:rPr lang="en-US" sz="2800" dirty="0" err="1"/>
              <a:t>dinh</a:t>
            </a:r>
            <a:r>
              <a:rPr lang="en-US" sz="2800" dirty="0"/>
              <a:t> </a:t>
            </a:r>
            <a:r>
              <a:rPr lang="en-US" sz="2800" dirty="0" err="1"/>
              <a:t>dưỡng</a:t>
            </a:r>
            <a:r>
              <a:rPr lang="en-US" sz="2800" dirty="0"/>
              <a:t>, </a:t>
            </a:r>
            <a:r>
              <a:rPr lang="en-US" sz="2800" dirty="0" err="1"/>
              <a:t>từ</a:t>
            </a:r>
            <a:r>
              <a:rPr lang="en-US" sz="2800" dirty="0"/>
              <a:t> </a:t>
            </a:r>
            <a:r>
              <a:rPr lang="en-US" sz="2800" dirty="0" err="1"/>
              <a:t>đó</a:t>
            </a:r>
            <a:r>
              <a:rPr lang="en-US" sz="2800" dirty="0"/>
              <a:t> </a:t>
            </a:r>
            <a:r>
              <a:rPr lang="en-US" sz="2800" dirty="0" err="1"/>
              <a:t>giảm</a:t>
            </a:r>
            <a:r>
              <a:rPr lang="en-US" sz="2800" dirty="0"/>
              <a:t> chi </a:t>
            </a:r>
            <a:r>
              <a:rPr lang="en-US" sz="2800" dirty="0" err="1"/>
              <a:t>phí</a:t>
            </a:r>
            <a:r>
              <a:rPr lang="en-US" sz="2800" dirty="0"/>
              <a:t> </a:t>
            </a:r>
            <a:r>
              <a:rPr lang="en-US" sz="2800" dirty="0" err="1"/>
              <a:t>sản</a:t>
            </a:r>
            <a:r>
              <a:rPr lang="en-US" sz="2800" dirty="0"/>
              <a:t> </a:t>
            </a:r>
            <a:r>
              <a:rPr lang="en-US" sz="2800" dirty="0" err="1"/>
              <a:t>xuất</a:t>
            </a:r>
            <a:r>
              <a:rPr lang="en-US" sz="2800" dirty="0"/>
              <a:t> </a:t>
            </a:r>
            <a:r>
              <a:rPr lang="en-US" sz="2800" dirty="0" err="1"/>
              <a:t>và</a:t>
            </a:r>
            <a:r>
              <a:rPr lang="en-US" sz="2800" dirty="0"/>
              <a:t> </a:t>
            </a:r>
            <a:r>
              <a:rPr lang="en-US" sz="2800" dirty="0" err="1"/>
              <a:t>tăng</a:t>
            </a:r>
            <a:r>
              <a:rPr lang="en-US" sz="2800" dirty="0"/>
              <a:t> </a:t>
            </a:r>
            <a:r>
              <a:rPr lang="en-US" sz="2800" dirty="0" err="1"/>
              <a:t>hiệu</a:t>
            </a:r>
            <a:r>
              <a:rPr lang="en-US" sz="2800" dirty="0"/>
              <a:t> </a:t>
            </a:r>
            <a:r>
              <a:rPr lang="en-US" sz="2800" dirty="0" err="1"/>
              <a:t>quả</a:t>
            </a:r>
            <a:r>
              <a:rPr lang="en-US" sz="2800" dirty="0"/>
              <a:t> </a:t>
            </a:r>
            <a:r>
              <a:rPr lang="en-US" sz="2800" dirty="0" err="1"/>
              <a:t>nuôi</a:t>
            </a:r>
            <a:r>
              <a:rPr lang="en-US" sz="2800" dirty="0"/>
              <a:t>.</a:t>
            </a:r>
          </a:p>
          <a:p>
            <a:endParaRPr lang="en-US" sz="2800" dirty="0"/>
          </a:p>
        </p:txBody>
      </p:sp>
      <p:sp>
        <p:nvSpPr>
          <p:cNvPr id="6" name="TextBox 5"/>
          <p:cNvSpPr txBox="1"/>
          <p:nvPr/>
        </p:nvSpPr>
        <p:spPr>
          <a:xfrm>
            <a:off x="228600" y="3848100"/>
            <a:ext cx="2895600" cy="1815882"/>
          </a:xfrm>
          <a:prstGeom prst="rect">
            <a:avLst/>
          </a:prstGeom>
          <a:noFill/>
        </p:spPr>
        <p:txBody>
          <a:bodyPr wrap="square" rtlCol="0">
            <a:spAutoFit/>
          </a:bodyPr>
          <a:lstStyle/>
          <a:p>
            <a:r>
              <a:rPr lang="en-US" sz="2800" b="1" dirty="0">
                <a:solidFill>
                  <a:srgbClr val="FF0000"/>
                </a:solidFill>
              </a:rPr>
              <a:t>e)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nghệ</a:t>
            </a:r>
            <a:r>
              <a:rPr lang="en-US" sz="2800" b="1" dirty="0">
                <a:solidFill>
                  <a:srgbClr val="FF0000"/>
                </a:solidFill>
              </a:rPr>
              <a:t> </a:t>
            </a:r>
            <a:r>
              <a:rPr lang="en-US" sz="2800" b="1" dirty="0" err="1">
                <a:solidFill>
                  <a:srgbClr val="FF0000"/>
                </a:solidFill>
              </a:rPr>
              <a:t>quan</a:t>
            </a:r>
            <a:r>
              <a:rPr lang="en-US" sz="2800" b="1" dirty="0">
                <a:solidFill>
                  <a:srgbClr val="FF0000"/>
                </a:solidFill>
              </a:rPr>
              <a:t> </a:t>
            </a:r>
            <a:r>
              <a:rPr lang="en-US" sz="2800" b="1" dirty="0" err="1">
                <a:solidFill>
                  <a:srgbClr val="FF0000"/>
                </a:solidFill>
              </a:rPr>
              <a:t>trắc</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cảnh</a:t>
            </a:r>
            <a:r>
              <a:rPr lang="en-US" sz="2800" b="1" dirty="0">
                <a:solidFill>
                  <a:srgbClr val="FF0000"/>
                </a:solidFill>
              </a:rPr>
              <a:t> </a:t>
            </a:r>
            <a:r>
              <a:rPr lang="en-US" sz="2800" b="1" dirty="0" err="1">
                <a:solidFill>
                  <a:srgbClr val="FF0000"/>
                </a:solidFill>
              </a:rPr>
              <a:t>báo</a:t>
            </a:r>
            <a:r>
              <a:rPr lang="en-US" sz="2800" b="1" dirty="0">
                <a:solidFill>
                  <a:srgbClr val="FF0000"/>
                </a:solidFill>
              </a:rPr>
              <a:t> </a:t>
            </a:r>
            <a:r>
              <a:rPr lang="en-US" sz="2800" b="1" dirty="0" err="1">
                <a:solidFill>
                  <a:srgbClr val="FF0000"/>
                </a:solidFill>
              </a:rPr>
              <a:t>môi</a:t>
            </a:r>
            <a:r>
              <a:rPr lang="en-US" sz="2800" b="1" dirty="0">
                <a:solidFill>
                  <a:srgbClr val="FF0000"/>
                </a:solidFill>
              </a:rPr>
              <a:t> </a:t>
            </a:r>
            <a:r>
              <a:rPr lang="en-US" sz="2800" b="1" dirty="0" err="1">
                <a:solidFill>
                  <a:srgbClr val="FF0000"/>
                </a:solidFill>
              </a:rPr>
              <a:t>trường</a:t>
            </a:r>
            <a:endParaRPr lang="en-US" sz="2800" dirty="0">
              <a:solidFill>
                <a:srgbClr val="FF0000"/>
              </a:solidFill>
            </a:endParaRPr>
          </a:p>
          <a:p>
            <a:endParaRPr lang="en-US" sz="2800" dirty="0"/>
          </a:p>
        </p:txBody>
      </p:sp>
      <p:sp>
        <p:nvSpPr>
          <p:cNvPr id="7" name="TextBox 6"/>
          <p:cNvSpPr txBox="1"/>
          <p:nvPr/>
        </p:nvSpPr>
        <p:spPr>
          <a:xfrm>
            <a:off x="3470564" y="3543300"/>
            <a:ext cx="2549236" cy="1661993"/>
          </a:xfrm>
          <a:prstGeom prst="rect">
            <a:avLst/>
          </a:prstGeom>
          <a:noFill/>
        </p:spPr>
        <p:txBody>
          <a:bodyPr wrap="square" rtlCol="0">
            <a:spAutoFit/>
          </a:bodyPr>
          <a:lstStyle/>
          <a:p>
            <a:r>
              <a:rPr lang="en-US" dirty="0"/>
              <a:t> </a:t>
            </a:r>
            <a:r>
              <a:rPr lang="en-US" sz="2800" dirty="0" err="1"/>
              <a:t>Intermet</a:t>
            </a:r>
            <a:r>
              <a:rPr lang="en-US" sz="2800" dirty="0"/>
              <a:t> </a:t>
            </a:r>
            <a:r>
              <a:rPr lang="vi-VN" sz="2800" dirty="0"/>
              <a:t>,</a:t>
            </a:r>
            <a:r>
              <a:rPr lang="en-US" sz="2800" dirty="0"/>
              <a:t> </a:t>
            </a:r>
            <a:r>
              <a:rPr lang="en-US" sz="2800" dirty="0" err="1"/>
              <a:t>máy</a:t>
            </a:r>
            <a:r>
              <a:rPr lang="en-US" sz="2800" dirty="0"/>
              <a:t> </a:t>
            </a:r>
            <a:r>
              <a:rPr lang="en-US" sz="2800" dirty="0" err="1"/>
              <a:t>tính</a:t>
            </a:r>
            <a:r>
              <a:rPr lang="en-US" sz="2800" dirty="0"/>
              <a:t> </a:t>
            </a:r>
            <a:r>
              <a:rPr lang="vi-VN" sz="2800" dirty="0"/>
              <a:t>,</a:t>
            </a:r>
            <a:r>
              <a:rPr lang="en-US" sz="2800" dirty="0" err="1"/>
              <a:t>công</a:t>
            </a:r>
            <a:r>
              <a:rPr lang="en-US" sz="2800" dirty="0"/>
              <a:t> </a:t>
            </a:r>
            <a:r>
              <a:rPr lang="en-US" sz="2800" dirty="0" err="1"/>
              <a:t>nghệ</a:t>
            </a:r>
            <a:r>
              <a:rPr lang="en-US" sz="2800" dirty="0"/>
              <a:t> </a:t>
            </a:r>
            <a:r>
              <a:rPr lang="en-US" sz="2800" dirty="0" err="1"/>
              <a:t>tự</a:t>
            </a:r>
            <a:r>
              <a:rPr lang="en-US" sz="2800" dirty="0"/>
              <a:t> </a:t>
            </a:r>
            <a:r>
              <a:rPr lang="en-US" sz="2800" dirty="0" err="1"/>
              <a:t>động</a:t>
            </a:r>
            <a:r>
              <a:rPr lang="en-US" sz="2800" dirty="0"/>
              <a:t> </a:t>
            </a:r>
            <a:r>
              <a:rPr lang="en-US" sz="2800" dirty="0" err="1"/>
              <a:t>hoá</a:t>
            </a:r>
            <a:endParaRPr lang="en-US" sz="2800" dirty="0"/>
          </a:p>
          <a:p>
            <a:endParaRPr lang="en-US" dirty="0"/>
          </a:p>
        </p:txBody>
      </p:sp>
      <p:sp>
        <p:nvSpPr>
          <p:cNvPr id="8" name="TextBox 7"/>
          <p:cNvSpPr txBox="1"/>
          <p:nvPr/>
        </p:nvSpPr>
        <p:spPr>
          <a:xfrm>
            <a:off x="6019800" y="3238500"/>
            <a:ext cx="12018819" cy="2092881"/>
          </a:xfrm>
          <a:prstGeom prst="rect">
            <a:avLst/>
          </a:prstGeom>
          <a:noFill/>
        </p:spPr>
        <p:txBody>
          <a:bodyPr wrap="square" rtlCol="0">
            <a:spAutoFit/>
          </a:bodyPr>
          <a:lstStyle/>
          <a:p>
            <a:r>
              <a:rPr lang="vi-VN" sz="2800" dirty="0"/>
              <a:t>T</a:t>
            </a:r>
            <a:r>
              <a:rPr lang="en-US" sz="2800" dirty="0"/>
              <a:t>ự </a:t>
            </a:r>
            <a:r>
              <a:rPr lang="en-US" sz="2800" dirty="0" err="1"/>
              <a:t>động</a:t>
            </a:r>
            <a:r>
              <a:rPr lang="en-US" sz="2800" dirty="0"/>
              <a:t> </a:t>
            </a:r>
            <a:r>
              <a:rPr lang="en-US" sz="2800" dirty="0" err="1"/>
              <a:t>quan</a:t>
            </a:r>
            <a:r>
              <a:rPr lang="en-US" sz="2800" dirty="0"/>
              <a:t> </a:t>
            </a:r>
            <a:r>
              <a:rPr lang="en-US" sz="2800" dirty="0" err="1"/>
              <a:t>trắc</a:t>
            </a:r>
            <a:r>
              <a:rPr lang="vi-VN" sz="2800" dirty="0"/>
              <a:t> c</a:t>
            </a:r>
            <a:r>
              <a:rPr lang="en-US" sz="2800" dirty="0" err="1"/>
              <a:t>ác</a:t>
            </a:r>
            <a:r>
              <a:rPr lang="en-US" sz="2800" dirty="0"/>
              <a:t> </a:t>
            </a:r>
            <a:r>
              <a:rPr lang="en-US" sz="2800" dirty="0" err="1"/>
              <a:t>chỉ</a:t>
            </a:r>
            <a:r>
              <a:rPr lang="en-US" sz="2800" dirty="0"/>
              <a:t> </a:t>
            </a:r>
            <a:r>
              <a:rPr lang="en-US" sz="2800" dirty="0" err="1"/>
              <a:t>tiêu</a:t>
            </a:r>
            <a:r>
              <a:rPr lang="en-US" sz="2800" dirty="0"/>
              <a:t> </a:t>
            </a:r>
            <a:r>
              <a:rPr lang="en-US" sz="2800" dirty="0" err="1"/>
              <a:t>môi</a:t>
            </a:r>
            <a:r>
              <a:rPr lang="en-US" sz="2800" dirty="0"/>
              <a:t> </a:t>
            </a:r>
            <a:r>
              <a:rPr lang="en-US" sz="2800" dirty="0" err="1"/>
              <a:t>trường</a:t>
            </a:r>
            <a:r>
              <a:rPr lang="en-US" sz="2800" dirty="0"/>
              <a:t>, </a:t>
            </a:r>
            <a:r>
              <a:rPr lang="en-US" sz="2800" dirty="0" err="1"/>
              <a:t>hoạt</a:t>
            </a:r>
            <a:r>
              <a:rPr lang="en-US" sz="2800" dirty="0"/>
              <a:t> </a:t>
            </a:r>
            <a:r>
              <a:rPr lang="en-US" sz="2800" dirty="0" err="1"/>
              <a:t>động</a:t>
            </a:r>
            <a:r>
              <a:rPr lang="en-US" sz="2800" dirty="0"/>
              <a:t> </a:t>
            </a:r>
            <a:r>
              <a:rPr lang="en-US" sz="2800" dirty="0" err="1"/>
              <a:t>động</a:t>
            </a:r>
            <a:r>
              <a:rPr lang="en-US" sz="2800" dirty="0"/>
              <a:t> </a:t>
            </a:r>
            <a:r>
              <a:rPr lang="en-US" sz="2800" dirty="0" err="1"/>
              <a:t>vật</a:t>
            </a:r>
            <a:r>
              <a:rPr lang="en-US" sz="2800" dirty="0"/>
              <a:t> </a:t>
            </a:r>
            <a:r>
              <a:rPr lang="en-US" sz="2800" dirty="0" err="1"/>
              <a:t>thuỷ</a:t>
            </a:r>
            <a:r>
              <a:rPr lang="en-US" sz="2800" dirty="0"/>
              <a:t> </a:t>
            </a:r>
            <a:r>
              <a:rPr lang="en-US" sz="2800" dirty="0" err="1"/>
              <a:t>sản</a:t>
            </a:r>
            <a:r>
              <a:rPr lang="en-US" sz="2800" dirty="0"/>
              <a:t> </a:t>
            </a:r>
            <a:endParaRPr lang="vi-VN" sz="2800" dirty="0"/>
          </a:p>
          <a:p>
            <a:r>
              <a:rPr lang="en-US" sz="2800" dirty="0" err="1"/>
              <a:t>Các</a:t>
            </a:r>
            <a:r>
              <a:rPr lang="en-US" sz="2800" dirty="0"/>
              <a:t> </a:t>
            </a:r>
            <a:r>
              <a:rPr lang="en-US" sz="2800" dirty="0" err="1"/>
              <a:t>kết</a:t>
            </a:r>
            <a:r>
              <a:rPr lang="en-US" sz="2800" dirty="0"/>
              <a:t> </a:t>
            </a:r>
            <a:r>
              <a:rPr lang="en-US" sz="2800" dirty="0" err="1"/>
              <a:t>quả</a:t>
            </a:r>
            <a:r>
              <a:rPr lang="en-US" sz="2800" dirty="0"/>
              <a:t> </a:t>
            </a:r>
            <a:r>
              <a:rPr lang="en-US" sz="2800" dirty="0" err="1"/>
              <a:t>sau</a:t>
            </a:r>
            <a:r>
              <a:rPr lang="en-US" sz="2800" dirty="0"/>
              <a:t> </a:t>
            </a:r>
            <a:r>
              <a:rPr lang="en-US" sz="2800" dirty="0" err="1"/>
              <a:t>khi</a:t>
            </a:r>
            <a:r>
              <a:rPr lang="en-US" sz="2800" dirty="0"/>
              <a:t> </a:t>
            </a:r>
            <a:r>
              <a:rPr lang="en-US" sz="2800" dirty="0" err="1"/>
              <a:t>xử</a:t>
            </a:r>
            <a:r>
              <a:rPr lang="en-US" sz="2800" dirty="0"/>
              <a:t> </a:t>
            </a:r>
            <a:r>
              <a:rPr lang="en-US" sz="2800" dirty="0" err="1"/>
              <a:t>lí</a:t>
            </a:r>
            <a:r>
              <a:rPr lang="en-US" sz="2800" dirty="0"/>
              <a:t> </a:t>
            </a:r>
            <a:r>
              <a:rPr lang="en-US" sz="2800" dirty="0" err="1"/>
              <a:t>bằng</a:t>
            </a:r>
            <a:r>
              <a:rPr lang="en-US" sz="2800" dirty="0"/>
              <a:t> </a:t>
            </a:r>
            <a:r>
              <a:rPr lang="en-US" sz="2800" dirty="0" err="1"/>
              <a:t>phần</a:t>
            </a:r>
            <a:r>
              <a:rPr lang="en-US" sz="2800" dirty="0"/>
              <a:t> </a:t>
            </a:r>
            <a:r>
              <a:rPr lang="en-US" sz="2800" dirty="0" err="1"/>
              <a:t>mềm</a:t>
            </a:r>
            <a:r>
              <a:rPr lang="en-US" sz="2800" dirty="0"/>
              <a:t> </a:t>
            </a:r>
            <a:r>
              <a:rPr lang="en-US" sz="2800" dirty="0" err="1"/>
              <a:t>chuyên</a:t>
            </a:r>
            <a:r>
              <a:rPr lang="en-US" sz="2800" dirty="0"/>
              <a:t> </a:t>
            </a:r>
            <a:r>
              <a:rPr lang="en-US" sz="2800" dirty="0" err="1"/>
              <a:t>dụng</a:t>
            </a:r>
            <a:r>
              <a:rPr lang="en-US" sz="2800" dirty="0"/>
              <a:t> </a:t>
            </a:r>
            <a:r>
              <a:rPr lang="en-US" sz="2800" dirty="0" err="1"/>
              <a:t>kết</a:t>
            </a:r>
            <a:r>
              <a:rPr lang="en-US" sz="2800" dirty="0"/>
              <a:t> </a:t>
            </a:r>
            <a:r>
              <a:rPr lang="en-US" sz="2800" dirty="0" err="1"/>
              <a:t>hợp</a:t>
            </a:r>
            <a:r>
              <a:rPr lang="en-US" sz="2800" dirty="0"/>
              <a:t> </a:t>
            </a:r>
            <a:r>
              <a:rPr lang="en-US" sz="2800" dirty="0" err="1"/>
              <a:t>với</a:t>
            </a:r>
            <a:r>
              <a:rPr lang="en-US" sz="2800" dirty="0"/>
              <a:t> </a:t>
            </a:r>
            <a:r>
              <a:rPr lang="en-US" sz="2800" dirty="0" err="1"/>
              <a:t>IoT</a:t>
            </a:r>
            <a:r>
              <a:rPr lang="en-US" sz="2800" dirty="0"/>
              <a:t>, AI,... </a:t>
            </a:r>
            <a:r>
              <a:rPr lang="en-US" sz="2800" dirty="0" err="1"/>
              <a:t>được</a:t>
            </a:r>
            <a:r>
              <a:rPr lang="en-US" sz="2800" dirty="0"/>
              <a:t> </a:t>
            </a:r>
            <a:r>
              <a:rPr lang="en-US" sz="2800" dirty="0" err="1"/>
              <a:t>gửi</a:t>
            </a:r>
            <a:r>
              <a:rPr lang="en-US" sz="2800" dirty="0"/>
              <a:t> </a:t>
            </a:r>
            <a:r>
              <a:rPr lang="en-US" sz="2800" dirty="0" err="1"/>
              <a:t>đến</a:t>
            </a:r>
            <a:r>
              <a:rPr lang="en-US" sz="2800" dirty="0"/>
              <a:t> </a:t>
            </a:r>
            <a:r>
              <a:rPr lang="en-US" sz="2800" dirty="0" err="1"/>
              <a:t>máy</a:t>
            </a:r>
            <a:r>
              <a:rPr lang="en-US" sz="2800" dirty="0"/>
              <a:t> </a:t>
            </a:r>
            <a:r>
              <a:rPr lang="en-US" sz="2800" dirty="0" err="1"/>
              <a:t>tính</a:t>
            </a:r>
            <a:r>
              <a:rPr lang="en-US" sz="2800" dirty="0"/>
              <a:t>, </a:t>
            </a:r>
            <a:r>
              <a:rPr lang="en-US" sz="2800" dirty="0" err="1"/>
              <a:t>điện</a:t>
            </a:r>
            <a:r>
              <a:rPr lang="en-US" sz="2800" dirty="0"/>
              <a:t> </a:t>
            </a:r>
            <a:r>
              <a:rPr lang="en-US" sz="2800" dirty="0" err="1"/>
              <a:t>thoại</a:t>
            </a:r>
            <a:r>
              <a:rPr lang="en-US" sz="2800" dirty="0"/>
              <a:t> </a:t>
            </a:r>
            <a:r>
              <a:rPr lang="en-US" sz="2800" dirty="0" err="1"/>
              <a:t>giúp</a:t>
            </a:r>
            <a:r>
              <a:rPr lang="en-US" sz="2800" dirty="0"/>
              <a:t> </a:t>
            </a:r>
            <a:r>
              <a:rPr lang="en-US" sz="2800" dirty="0" err="1"/>
              <a:t>người</a:t>
            </a:r>
            <a:r>
              <a:rPr lang="en-US" sz="2800" dirty="0"/>
              <a:t> </a:t>
            </a:r>
            <a:r>
              <a:rPr lang="en-US" sz="2800" dirty="0" err="1"/>
              <a:t>nuôi</a:t>
            </a:r>
            <a:r>
              <a:rPr lang="en-US" sz="2800" dirty="0"/>
              <a:t> </a:t>
            </a:r>
            <a:r>
              <a:rPr lang="en-US" sz="2800" dirty="0" err="1"/>
              <a:t>nắm</a:t>
            </a:r>
            <a:r>
              <a:rPr lang="en-US" sz="2800" dirty="0"/>
              <a:t> </a:t>
            </a:r>
            <a:r>
              <a:rPr lang="en-US" sz="2800" dirty="0" err="1"/>
              <a:t>được</a:t>
            </a:r>
            <a:r>
              <a:rPr lang="en-US" sz="2800" dirty="0"/>
              <a:t> </a:t>
            </a:r>
            <a:r>
              <a:rPr lang="en-US" sz="2800" dirty="0" err="1"/>
              <a:t>tình</a:t>
            </a:r>
            <a:r>
              <a:rPr lang="en-US" sz="2800" dirty="0"/>
              <a:t> </a:t>
            </a:r>
            <a:r>
              <a:rPr lang="en-US" sz="2800" dirty="0" err="1"/>
              <a:t>hình</a:t>
            </a:r>
            <a:r>
              <a:rPr lang="en-US" sz="2800" dirty="0"/>
              <a:t> </a:t>
            </a:r>
            <a:r>
              <a:rPr lang="en-US" sz="2800" dirty="0" err="1"/>
              <a:t>ao</a:t>
            </a:r>
            <a:r>
              <a:rPr lang="en-US" sz="2800" dirty="0"/>
              <a:t> </a:t>
            </a:r>
            <a:r>
              <a:rPr lang="en-US" sz="2800" dirty="0" err="1"/>
              <a:t>nuôi</a:t>
            </a:r>
            <a:r>
              <a:rPr lang="en-US" sz="2800" dirty="0"/>
              <a:t> </a:t>
            </a:r>
            <a:r>
              <a:rPr lang="en-US" sz="2800" dirty="0" err="1"/>
              <a:t>và</a:t>
            </a:r>
            <a:r>
              <a:rPr lang="en-US" sz="2800" dirty="0"/>
              <a:t> </a:t>
            </a:r>
            <a:r>
              <a:rPr lang="en-US" sz="2800" dirty="0" err="1"/>
              <a:t>đưa</a:t>
            </a:r>
            <a:r>
              <a:rPr lang="en-US" sz="2800" dirty="0"/>
              <a:t> </a:t>
            </a:r>
            <a:r>
              <a:rPr lang="en-US" sz="2800" dirty="0" err="1"/>
              <a:t>ra</a:t>
            </a:r>
            <a:r>
              <a:rPr lang="en-US" sz="2800" dirty="0"/>
              <a:t> </a:t>
            </a:r>
            <a:r>
              <a:rPr lang="en-US" sz="2800" dirty="0" err="1"/>
              <a:t>giải</a:t>
            </a:r>
            <a:r>
              <a:rPr lang="en-US" sz="2800" dirty="0"/>
              <a:t> </a:t>
            </a:r>
            <a:r>
              <a:rPr lang="en-US" sz="2800" dirty="0" err="1"/>
              <a:t>pháp</a:t>
            </a:r>
            <a:r>
              <a:rPr lang="en-US" sz="2800" dirty="0"/>
              <a:t> </a:t>
            </a:r>
            <a:r>
              <a:rPr lang="en-US" sz="2800" dirty="0" err="1"/>
              <a:t>sớm</a:t>
            </a:r>
            <a:r>
              <a:rPr lang="en-US" sz="2800" dirty="0"/>
              <a:t> </a:t>
            </a:r>
            <a:r>
              <a:rPr lang="en-US" sz="2800" dirty="0" err="1"/>
              <a:t>nhất</a:t>
            </a:r>
            <a:r>
              <a:rPr lang="en-US" sz="2800" dirty="0"/>
              <a:t>.</a:t>
            </a:r>
          </a:p>
          <a:p>
            <a:endParaRPr lang="en-US" dirty="0"/>
          </a:p>
        </p:txBody>
      </p:sp>
    </p:spTree>
    <p:extLst>
      <p:ext uri="{BB962C8B-B14F-4D97-AF65-F5344CB8AC3E}">
        <p14:creationId xmlns:p14="http://schemas.microsoft.com/office/powerpoint/2010/main" val="379079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1392</Words>
  <PresentationFormat>Custom</PresentationFormat>
  <Paragraphs>122</Paragraphs>
  <Slides>18</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Now</vt:lpstr>
      <vt:lpstr>Calibri</vt:lpstr>
      <vt:lpstr>Arial Narrow</vt:lpstr>
      <vt:lpstr>Times New Roman</vt:lpstr>
      <vt:lpstr>SimSun</vt:lpstr>
      <vt:lpstr>Office Theme</vt:lpstr>
      <vt:lpstr>Ảnh Bitmap</vt:lpstr>
      <vt:lpstr>PowerPoint Presentation</vt:lpstr>
      <vt:lpstr>PowerPoint Presentation</vt:lpstr>
      <vt:lpstr>PowerPoint Presentation</vt:lpstr>
      <vt:lpstr>PowerPoint Presentation</vt:lpstr>
      <vt:lpstr>1. CÔNG NGHỆ NUÔI THUỶ SẢN TUẦN HOÀN (RAS)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2024-07-18T09:00:52Z</dcterms:modified>
  <dc:identifier>DAFwET5huFI</dc:identifier>
</cp:coreProperties>
</file>