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6"/>
  </p:notesMasterIdLst>
  <p:sldIdLst>
    <p:sldId id="271" r:id="rId2"/>
    <p:sldId id="323" r:id="rId3"/>
    <p:sldId id="324" r:id="rId4"/>
    <p:sldId id="316" r:id="rId5"/>
    <p:sldId id="359" r:id="rId6"/>
    <p:sldId id="356" r:id="rId7"/>
    <p:sldId id="357" r:id="rId8"/>
    <p:sldId id="311" r:id="rId9"/>
    <p:sldId id="360" r:id="rId10"/>
    <p:sldId id="355" r:id="rId11"/>
    <p:sldId id="310" r:id="rId12"/>
    <p:sldId id="325" r:id="rId13"/>
    <p:sldId id="317"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F91"/>
    <a:srgbClr val="CCCCFF"/>
    <a:srgbClr val="E0A4A5"/>
    <a:srgbClr val="FFFF99"/>
    <a:srgbClr val="E36427"/>
    <a:srgbClr val="000000"/>
    <a:srgbClr val="61953D"/>
    <a:srgbClr val="5E913B"/>
    <a:srgbClr val="5C8E3A"/>
    <a:srgbClr val="CB6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69" autoAdjust="0"/>
    <p:restoredTop sz="94196" autoAdjust="0"/>
  </p:normalViewPr>
  <p:slideViewPr>
    <p:cSldViewPr snapToGrid="0" showGuides="1">
      <p:cViewPr varScale="1">
        <p:scale>
          <a:sx n="57" d="100"/>
          <a:sy n="57" d="100"/>
        </p:scale>
        <p:origin x="78" y="13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24/04/2023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49025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719883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24/04/2023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24/04/2023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24/04/2023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24/04/2023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24/04/2023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24/04/2023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24/04/2023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24/04/2023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24/04/2023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24/04/2023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24/04/2023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24/04/2023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4" name="TextBox 13">
            <a:extLst>
              <a:ext uri="{FF2B5EF4-FFF2-40B4-BE49-F238E27FC236}">
                <a16:creationId xmlns:a16="http://schemas.microsoft.com/office/drawing/2014/main" xmlns="" id="{8514929A-D5FC-4F66-8951-74EDFD16573E}"/>
              </a:ext>
            </a:extLst>
          </p:cNvPr>
          <p:cNvSpPr txBox="1"/>
          <p:nvPr/>
        </p:nvSpPr>
        <p:spPr>
          <a:xfrm>
            <a:off x="1410819" y="1074976"/>
            <a:ext cx="10247781" cy="523220"/>
          </a:xfrm>
          <a:prstGeom prst="rect">
            <a:avLst/>
          </a:prstGeom>
          <a:noFill/>
        </p:spPr>
        <p:txBody>
          <a:bodyPr wrap="square">
            <a:spAutoFit/>
          </a:bodyPr>
          <a:lstStyle/>
          <a:p>
            <a:r>
              <a:rPr lang="x-none" sz="2800" b="1" dirty="0">
                <a:effectLst/>
                <a:latin typeface="Times New Roman" panose="02020603050405020304" pitchFamily="18" charset="0"/>
                <a:ea typeface="Calibri" panose="020F0502020204030204" pitchFamily="34" charset="0"/>
              </a:rPr>
              <a:t>Write an opinion essay (120–150 words) stating the opposite view.</a:t>
            </a:r>
            <a:r>
              <a:rPr lang="x-none" sz="2800" b="1" dirty="0">
                <a:effectLst/>
                <a:latin typeface="Times New Roman" panose="02020603050405020304" pitchFamily="18" charset="0"/>
                <a:ea typeface="Times New Roman" panose="02020603050405020304" pitchFamily="18" charset="0"/>
              </a:rPr>
              <a:t> </a:t>
            </a:r>
            <a:endParaRPr lang="en-US" sz="3600" b="1" dirty="0">
              <a:latin typeface="Arial" panose="020B0604020202020204" pitchFamily="34" charset="0"/>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2" name="TextBox 21"/>
          <p:cNvSpPr txBox="1"/>
          <p:nvPr/>
        </p:nvSpPr>
        <p:spPr>
          <a:xfrm>
            <a:off x="2271077" y="1521380"/>
            <a:ext cx="7356297" cy="584775"/>
          </a:xfrm>
          <a:prstGeom prst="rect">
            <a:avLst/>
          </a:prstGeom>
          <a:noFill/>
        </p:spPr>
        <p:txBody>
          <a:bodyPr wrap="square" rtlCol="0">
            <a:spAutoFit/>
          </a:bodyPr>
          <a:lstStyle/>
          <a:p>
            <a:pPr algn="ctr"/>
            <a:r>
              <a:rPr lang="en-US" sz="3200" b="1">
                <a:solidFill>
                  <a:srgbClr val="FF0000"/>
                </a:solidFill>
              </a:rPr>
              <a:t>Suggested answer</a:t>
            </a:r>
          </a:p>
        </p:txBody>
      </p:sp>
      <p:sp>
        <p:nvSpPr>
          <p:cNvPr id="3" name="TextBox 2">
            <a:extLst>
              <a:ext uri="{FF2B5EF4-FFF2-40B4-BE49-F238E27FC236}">
                <a16:creationId xmlns:a16="http://schemas.microsoft.com/office/drawing/2014/main" xmlns="" id="{3EB74F6C-E819-1945-B663-FE0EE198559F}"/>
              </a:ext>
            </a:extLst>
          </p:cNvPr>
          <p:cNvSpPr txBox="1"/>
          <p:nvPr/>
        </p:nvSpPr>
        <p:spPr>
          <a:xfrm>
            <a:off x="494438" y="2170217"/>
            <a:ext cx="11345333" cy="4524315"/>
          </a:xfrm>
          <a:prstGeom prst="rect">
            <a:avLst/>
          </a:prstGeom>
          <a:noFill/>
        </p:spPr>
        <p:txBody>
          <a:bodyPr wrap="square" rtlCol="0">
            <a:spAutoFit/>
          </a:bodyPr>
          <a:lstStyle/>
          <a:p>
            <a:pPr algn="just"/>
            <a:r>
              <a:rPr lang="en-SG" sz="2400" dirty="0">
                <a:solidFill>
                  <a:srgbClr val="000000"/>
                </a:solidFill>
                <a:effectLst/>
                <a:latin typeface="Times New Roman" panose="02020603050405020304" pitchFamily="18" charset="0"/>
                <a:ea typeface="Times New Roman" panose="02020603050405020304" pitchFamily="18" charset="0"/>
              </a:rPr>
              <a:t>Digital devices play an essential part of teenagers’ lives nowadays. I strongly believe that parents should not strictly limit their screen time for the following reasons.</a:t>
            </a:r>
            <a:endParaRPr lang="x-none" sz="2400" dirty="0">
              <a:effectLst/>
              <a:latin typeface="Times New Roman" panose="02020603050405020304" pitchFamily="18" charset="0"/>
              <a:ea typeface="Times New Roman" panose="02020603050405020304" pitchFamily="18" charset="0"/>
            </a:endParaRPr>
          </a:p>
          <a:p>
            <a:pPr algn="just"/>
            <a:r>
              <a:rPr lang="en-SG" sz="2400" dirty="0">
                <a:solidFill>
                  <a:srgbClr val="000000"/>
                </a:solidFill>
                <a:effectLst/>
                <a:latin typeface="Times New Roman" panose="02020603050405020304" pitchFamily="18" charset="0"/>
                <a:ea typeface="Times New Roman" panose="02020603050405020304" pitchFamily="18" charset="0"/>
              </a:rPr>
              <a:t>First of all, I think that by limiting the use of technology, parents will also limit what teens can benefit from it. In fact, teenagers can learn a lot of useful knowledge and necessary skills through online educational games and videos. </a:t>
            </a:r>
            <a:endParaRPr lang="x-none" sz="2400" dirty="0">
              <a:effectLst/>
              <a:latin typeface="Times New Roman" panose="02020603050405020304" pitchFamily="18" charset="0"/>
              <a:ea typeface="Times New Roman" panose="02020603050405020304" pitchFamily="18" charset="0"/>
            </a:endParaRPr>
          </a:p>
          <a:p>
            <a:pPr algn="just"/>
            <a:r>
              <a:rPr lang="en-SG" sz="2400" dirty="0">
                <a:solidFill>
                  <a:srgbClr val="000000"/>
                </a:solidFill>
                <a:effectLst/>
                <a:latin typeface="Times New Roman" panose="02020603050405020304" pitchFamily="18" charset="0"/>
                <a:ea typeface="Times New Roman" panose="02020603050405020304" pitchFamily="18" charset="0"/>
              </a:rPr>
              <a:t>In addition, when teenagers’ screen time is strictly controlled by their parents, the gap between parents and children may become wider. Teenagers may think that their parents are very mean and not fair to them, and may refuse to talk to them. </a:t>
            </a:r>
            <a:endParaRPr lang="x-none" sz="2400" dirty="0">
              <a:effectLst/>
              <a:latin typeface="Times New Roman" panose="02020603050405020304" pitchFamily="18" charset="0"/>
              <a:ea typeface="Times New Roman" panose="02020603050405020304" pitchFamily="18" charset="0"/>
            </a:endParaRPr>
          </a:p>
          <a:p>
            <a:pPr algn="just"/>
            <a:r>
              <a:rPr lang="en-SG" sz="2400" dirty="0">
                <a:solidFill>
                  <a:srgbClr val="000000"/>
                </a:solidFill>
                <a:effectLst/>
                <a:latin typeface="Times New Roman" panose="02020603050405020304" pitchFamily="18" charset="0"/>
                <a:ea typeface="Times New Roman" panose="02020603050405020304" pitchFamily="18" charset="0"/>
              </a:rPr>
              <a:t>In conclusion, I believe that it is not a good idea for parents to strictly limit their teenagers’ screen time. Teens can benefit from screen activities that encourage learning and parents can develop a better relationship with their  children if they don’t control the time spent on electronic devices. </a:t>
            </a:r>
            <a:endParaRPr lang="x-none" sz="2400" dirty="0"/>
          </a:p>
        </p:txBody>
      </p:sp>
    </p:spTree>
    <p:extLst>
      <p:ext uri="{BB962C8B-B14F-4D97-AF65-F5344CB8AC3E}">
        <p14:creationId xmlns:p14="http://schemas.microsoft.com/office/powerpoint/2010/main" val="147976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4" name="TextBox 13">
            <a:extLst>
              <a:ext uri="{FF2B5EF4-FFF2-40B4-BE49-F238E27FC236}">
                <a16:creationId xmlns:a16="http://schemas.microsoft.com/office/drawing/2014/main" xmlns="" id="{8514929A-D5FC-4F66-8951-74EDFD16573E}"/>
              </a:ext>
            </a:extLst>
          </p:cNvPr>
          <p:cNvSpPr txBox="1"/>
          <p:nvPr/>
        </p:nvSpPr>
        <p:spPr>
          <a:xfrm>
            <a:off x="908213" y="1200593"/>
            <a:ext cx="11199963" cy="584775"/>
          </a:xfrm>
          <a:prstGeom prst="rect">
            <a:avLst/>
          </a:prstGeom>
          <a:noFill/>
        </p:spPr>
        <p:txBody>
          <a:bodyPr wrap="square">
            <a:spAutoFit/>
          </a:bodyPr>
          <a:lstStyle/>
          <a:p>
            <a:r>
              <a:rPr lang="en-GB" sz="3200" b="1" dirty="0">
                <a:latin typeface="Arial" panose="020B0604020202020204" pitchFamily="34" charset="0"/>
                <a:cs typeface="Arial" panose="020B0604020202020204" pitchFamily="34" charset="0"/>
              </a:rPr>
              <a:t>Exchange your writing with your friend for peer review.</a:t>
            </a:r>
            <a:endParaRPr lang="en-US" sz="2800" b="1" dirty="0">
              <a:latin typeface="Arial" panose="020B0604020202020204" pitchFamily="34" charset="0"/>
              <a:cs typeface="Arial" panose="020B060402020202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POST-WRITING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4" name="Rounded Rectangle 3"/>
          <p:cNvSpPr/>
          <p:nvPr/>
        </p:nvSpPr>
        <p:spPr>
          <a:xfrm>
            <a:off x="1850571" y="2031205"/>
            <a:ext cx="9046029" cy="40756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6">
                  <a:lumMod val="50000"/>
                </a:schemeClr>
              </a:solidFill>
            </a:endParaRPr>
          </a:p>
          <a:p>
            <a:pPr algn="ctr"/>
            <a:r>
              <a:rPr lang="en-US" sz="3600" b="1" dirty="0">
                <a:solidFill>
                  <a:schemeClr val="accent6">
                    <a:lumMod val="50000"/>
                  </a:schemeClr>
                </a:solidFill>
              </a:rPr>
              <a:t>Writing rubric</a:t>
            </a:r>
            <a:endParaRPr lang="en-US" sz="3600" dirty="0">
              <a:solidFill>
                <a:schemeClr val="accent6">
                  <a:lumMod val="50000"/>
                </a:schemeClr>
              </a:solidFill>
            </a:endParaRPr>
          </a:p>
          <a:p>
            <a:pPr lvl="0"/>
            <a:r>
              <a:rPr lang="en-US" sz="3600" i="1" dirty="0">
                <a:solidFill>
                  <a:schemeClr val="tx1"/>
                </a:solidFill>
              </a:rPr>
              <a:t>Organization: …/10</a:t>
            </a:r>
            <a:endParaRPr lang="en-US" sz="3600" dirty="0">
              <a:solidFill>
                <a:schemeClr val="tx1"/>
              </a:solidFill>
            </a:endParaRPr>
          </a:p>
          <a:p>
            <a:pPr lvl="0"/>
            <a:r>
              <a:rPr lang="en-US" sz="3600" i="1" dirty="0">
                <a:solidFill>
                  <a:schemeClr val="tx1"/>
                </a:solidFill>
              </a:rPr>
              <a:t>Legibility: …/10</a:t>
            </a:r>
            <a:endParaRPr lang="en-US" sz="3600" dirty="0">
              <a:solidFill>
                <a:schemeClr val="tx1"/>
              </a:solidFill>
            </a:endParaRPr>
          </a:p>
          <a:p>
            <a:pPr lvl="0"/>
            <a:r>
              <a:rPr lang="en-US" sz="3600" i="1" dirty="0">
                <a:solidFill>
                  <a:schemeClr val="tx1"/>
                </a:solidFill>
              </a:rPr>
              <a:t>Ideas: …/10</a:t>
            </a:r>
            <a:endParaRPr lang="en-US" sz="3600" dirty="0">
              <a:solidFill>
                <a:schemeClr val="tx1"/>
              </a:solidFill>
            </a:endParaRPr>
          </a:p>
          <a:p>
            <a:pPr lvl="0"/>
            <a:r>
              <a:rPr lang="en-US" sz="3600" i="1" dirty="0">
                <a:solidFill>
                  <a:schemeClr val="tx1"/>
                </a:solidFill>
              </a:rPr>
              <a:t>Word choice: …/10</a:t>
            </a:r>
            <a:endParaRPr lang="en-US" sz="3600" dirty="0">
              <a:solidFill>
                <a:schemeClr val="tx1"/>
              </a:solidFill>
            </a:endParaRPr>
          </a:p>
          <a:p>
            <a:pPr lvl="0"/>
            <a:r>
              <a:rPr lang="en-US" sz="3600" i="1" dirty="0">
                <a:solidFill>
                  <a:schemeClr val="tx1"/>
                </a:solidFill>
              </a:rPr>
              <a:t>Grammar usage and mechanics: …/10</a:t>
            </a:r>
            <a:endParaRPr lang="en-US" sz="3600" dirty="0">
              <a:solidFill>
                <a:schemeClr val="tx1"/>
              </a:solidFill>
            </a:endParaRPr>
          </a:p>
          <a:p>
            <a:r>
              <a:rPr lang="en-US" sz="3600" i="1" dirty="0">
                <a:solidFill>
                  <a:schemeClr val="tx1"/>
                </a:solidFill>
              </a:rPr>
              <a:t>             TOTAL: …/50</a:t>
            </a:r>
            <a:endParaRPr lang="en-US" sz="3600" dirty="0">
              <a:solidFill>
                <a:schemeClr val="tx1"/>
              </a:solidFill>
            </a:endParaRPr>
          </a:p>
          <a:p>
            <a:pPr algn="ctr"/>
            <a:endParaRPr lang="en-US" sz="3600" dirty="0">
              <a:solidFill>
                <a:schemeClr val="tx1"/>
              </a:solidFill>
            </a:endParaRPr>
          </a:p>
        </p:txBody>
      </p:sp>
    </p:spTree>
    <p:extLst>
      <p:ext uri="{BB962C8B-B14F-4D97-AF65-F5344CB8AC3E}">
        <p14:creationId xmlns:p14="http://schemas.microsoft.com/office/powerpoint/2010/main" val="2951645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a:cs typeface="Arial" panose="020B0604020202020204" pitchFamily="34" charset="0"/>
              </a:rPr>
              <a:t>Wrap-up</a:t>
            </a:r>
          </a:p>
        </p:txBody>
      </p:sp>
      <p:sp>
        <p:nvSpPr>
          <p:cNvPr id="3" name="TextBox 2">
            <a:extLst>
              <a:ext uri="{FF2B5EF4-FFF2-40B4-BE49-F238E27FC236}">
                <a16:creationId xmlns:a16="http://schemas.microsoft.com/office/drawing/2014/main" xmlns="" id="{89FB7A97-2050-4E17-AB89-5199898D9829}"/>
              </a:ext>
            </a:extLst>
          </p:cNvPr>
          <p:cNvSpPr txBox="1"/>
          <p:nvPr/>
        </p:nvSpPr>
        <p:spPr>
          <a:xfrm>
            <a:off x="778934" y="1969986"/>
            <a:ext cx="10752666" cy="2231958"/>
          </a:xfrm>
          <a:prstGeom prst="rect">
            <a:avLst/>
          </a:prstGeom>
          <a:noFill/>
        </p:spPr>
        <p:txBody>
          <a:bodyPr wrap="square" rtlCol="0">
            <a:spAutoFit/>
          </a:bodyPr>
          <a:lstStyle/>
          <a:p>
            <a:pPr>
              <a:lnSpc>
                <a:spcPct val="150000"/>
              </a:lnSpc>
            </a:pPr>
            <a:r>
              <a:rPr lang="vi-VN" sz="3200" dirty="0">
                <a:cs typeface="Arial" panose="020B0604020202020204" pitchFamily="34" charset="0"/>
              </a:rPr>
              <a:t>What have you learnt today?</a:t>
            </a:r>
            <a:endParaRPr lang="en-US" sz="3200" dirty="0">
              <a:cs typeface="Arial" panose="020B0604020202020204" pitchFamily="34" charset="0"/>
            </a:endParaRPr>
          </a:p>
          <a:p>
            <a:pPr marL="457200" indent="-457200">
              <a:lnSpc>
                <a:spcPct val="150000"/>
              </a:lnSpc>
              <a:buFont typeface="Arial" panose="020B0604020202020204" pitchFamily="34" charset="0"/>
              <a:buChar char="•"/>
            </a:pPr>
            <a:r>
              <a:rPr lang="en-US" sz="3200" dirty="0">
                <a:cs typeface="Arial" panose="020B0604020202020204" pitchFamily="34" charset="0"/>
              </a:rPr>
              <a:t>How to write an essay </a:t>
            </a:r>
            <a:r>
              <a:rPr lang="x-none" sz="3200" dirty="0">
                <a:ea typeface="Calibri" panose="020F0502020204030204" pitchFamily="34" charset="0"/>
              </a:rPr>
              <a:t>about limiting teenagers’ screen time</a:t>
            </a:r>
            <a:r>
              <a:rPr lang="x-none" sz="3200" dirty="0"/>
              <a:t> </a:t>
            </a:r>
            <a:endParaRPr lang="en-US" sz="3200" dirty="0">
              <a:cs typeface="Arial" panose="020B0604020202020204" pitchFamily="34" charset="0"/>
            </a:endParaRPr>
          </a:p>
          <a:p>
            <a:pPr marL="457200" indent="-457200">
              <a:lnSpc>
                <a:spcPct val="150000"/>
              </a:lnSpc>
              <a:buFont typeface="Arial" panose="020B0604020202020204" pitchFamily="34" charset="0"/>
              <a:buChar char="•"/>
            </a:pPr>
            <a:r>
              <a:rPr lang="en-US" sz="3200" dirty="0">
                <a:cs typeface="Arial" panose="020B0604020202020204" pitchFamily="34" charset="0"/>
              </a:rPr>
              <a:t>Apply structures to express opinions</a:t>
            </a: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BAC5994-6BF9-AE41-AC48-5A10285266A3}"/>
              </a:ext>
            </a:extLst>
          </p:cNvPr>
          <p:cNvSpPr>
            <a:spLocks noGrp="1"/>
          </p:cNvSpPr>
          <p:nvPr>
            <p:ph type="subTitle" idx="1"/>
          </p:nvPr>
        </p:nvSpPr>
        <p:spPr>
          <a:xfrm>
            <a:off x="1810930" y="2158230"/>
            <a:ext cx="8753494" cy="2315821"/>
          </a:xfrm>
          <a:noFill/>
        </p:spPr>
        <p:txBody>
          <a:bodyPr anchor="t"/>
          <a:lstStyle/>
          <a:p>
            <a:pPr marL="482600" indent="-342900" algn="l">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Prepare for Lesson 7 - Unit </a:t>
            </a:r>
            <a:r>
              <a:rPr lang="en-GB" dirty="0">
                <a:latin typeface="Arial" panose="020B0604020202020204" pitchFamily="34" charset="0"/>
                <a:cs typeface="Arial" panose="020B0604020202020204" pitchFamily="34" charset="0"/>
              </a:rPr>
              <a:t>2</a:t>
            </a:r>
            <a:r>
              <a:rPr lang="en-GB" sz="2800" dirty="0">
                <a:latin typeface="Arial" panose="020B0604020202020204" pitchFamily="34" charset="0"/>
                <a:cs typeface="Arial" panose="020B0604020202020204" pitchFamily="34" charset="0"/>
              </a:rPr>
              <a:t>.</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latin typeface="Arial" panose="020B0604020202020204" pitchFamily="34" charset="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err="1">
                <a:solidFill>
                  <a:srgbClr val="FFFFFF"/>
                </a:solidFill>
                <a:latin typeface="Calibri" panose="020F0502020204030204" pitchFamily="34" charset="0"/>
              </a:rPr>
              <a:t>facebook.com</a:t>
            </a:r>
            <a:r>
              <a:rPr lang="en-US" sz="1600" b="1" i="1" dirty="0">
                <a:solidFill>
                  <a:srgbClr val="FFFFFF"/>
                </a:solidFill>
                <a:latin typeface="Calibri" panose="020F0502020204030204" pitchFamily="34" charset="0"/>
              </a:rPr>
              <a:t>/</a:t>
            </a:r>
            <a:r>
              <a:rPr lang="en-US" sz="1600" b="1" i="1" dirty="0" err="1">
                <a:solidFill>
                  <a:srgbClr val="FFFFFF"/>
                </a:solidFill>
                <a:latin typeface="Calibri" panose="020F0502020204030204" pitchFamily="34" charset="0"/>
              </a:rPr>
              <a:t>www.tienganhglobalsuccess.vn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a:latin typeface="UTM Facebook K&amp;T" panose="02040603050506020204" pitchFamily="18" charset="0"/>
              </a:rPr>
              <a:t>WRITING</a:t>
            </a:r>
            <a:endParaRPr lang="en-US" sz="3200" dirty="0">
              <a:latin typeface="UTM Facebook K&amp;T" panose="02040603050506020204" pitchFamily="18" charset="0"/>
            </a:endParaRP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xmlns="" id="{308E0627-9B64-414D-94C5-F7ECBA1EE60F}"/>
              </a:ext>
            </a:extLst>
          </p:cNvPr>
          <p:cNvSpPr txBox="1"/>
          <p:nvPr/>
        </p:nvSpPr>
        <p:spPr>
          <a:xfrm>
            <a:off x="1506782" y="3827076"/>
            <a:ext cx="9980368" cy="1015663"/>
          </a:xfrm>
          <a:prstGeom prst="rect">
            <a:avLst/>
          </a:prstGeom>
          <a:noFill/>
        </p:spPr>
        <p:txBody>
          <a:bodyPr wrap="square" rtlCol="0">
            <a:spAutoFit/>
          </a:bodyPr>
          <a:lstStyle/>
          <a:p>
            <a:pPr algn="ctr"/>
            <a:r>
              <a:rPr lang="x-none" sz="3200" b="1" dirty="0">
                <a:solidFill>
                  <a:schemeClr val="accent1">
                    <a:lumMod val="50000"/>
                  </a:schemeClr>
                </a:solidFill>
                <a:effectLst/>
                <a:ea typeface="Calibri" panose="020F0502020204030204" pitchFamily="34" charset="0"/>
              </a:rPr>
              <a:t>An opinion essay about limiting teenagers’ screen time</a:t>
            </a:r>
            <a:r>
              <a:rPr lang="x-none" sz="6000" dirty="0">
                <a:solidFill>
                  <a:schemeClr val="accent1">
                    <a:lumMod val="50000"/>
                  </a:schemeClr>
                </a:solidFill>
                <a:effectLst/>
              </a:rPr>
              <a:t> </a:t>
            </a:r>
            <a:endParaRPr lang="en-US" sz="6000" b="1" dirty="0">
              <a:solidFill>
                <a:schemeClr val="accent1">
                  <a:lumMod val="50000"/>
                </a:schemeClr>
              </a:solidFill>
            </a:endParaRP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6</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xmlns=""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dirty="0">
                <a:solidFill>
                  <a:schemeClr val="bg1"/>
                </a:solidFill>
                <a:latin typeface="UTM Facebook K&amp;T" pitchFamily="18" charset="0"/>
                <a:cs typeface="Arial" panose="020B0604020202020204" pitchFamily="34" charset="0"/>
              </a:rPr>
              <a:t>The generation gap</a:t>
            </a:r>
          </a:p>
        </p:txBody>
      </p:sp>
      <p:sp>
        <p:nvSpPr>
          <p:cNvPr id="5" name="TextBox 4">
            <a:extLst>
              <a:ext uri="{FF2B5EF4-FFF2-40B4-BE49-F238E27FC236}">
                <a16:creationId xmlns:a16="http://schemas.microsoft.com/office/drawing/2014/main" xmlns="" id="{35DF77EB-655D-46EF-9E8B-FA2AF8707694}"/>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latin typeface="Arial" panose="020B0604020202020204" pitchFamily="34" charset="0"/>
                <a:cs typeface="Arial" panose="020B0604020202020204" pitchFamily="34" charset="0"/>
              </a:rPr>
              <a:t>Unit</a:t>
            </a:r>
          </a:p>
          <a:p>
            <a:pPr algn="ctr"/>
            <a:r>
              <a:rPr lang="en-US" sz="7200" b="1"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157273"/>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66300" y="2232284"/>
            <a:ext cx="1950733"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PRE-WRITING</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089061" y="3423459"/>
            <a:ext cx="2242609"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WHILE-WRITING</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147818"/>
            <a:ext cx="5517555"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Board race</a:t>
            </a:r>
          </a:p>
        </p:txBody>
      </p:sp>
      <p:sp>
        <p:nvSpPr>
          <p:cNvPr id="26" name="Rectangle 25"/>
          <p:cNvSpPr/>
          <p:nvPr/>
        </p:nvSpPr>
        <p:spPr>
          <a:xfrm>
            <a:off x="6007694" y="2177973"/>
            <a:ext cx="5517556"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1. </a:t>
            </a:r>
            <a:r>
              <a:rPr lang="x-none" sz="1800" dirty="0">
                <a:solidFill>
                  <a:schemeClr val="tx1"/>
                </a:solidFill>
                <a:effectLst/>
                <a:ea typeface="Calibri" panose="020F0502020204030204" pitchFamily="34" charset="0"/>
              </a:rPr>
              <a:t>Complete the notes using the sentences (A–D) in the box</a:t>
            </a:r>
            <a:r>
              <a:rPr lang="x-none" sz="1800" dirty="0" smtClean="0">
                <a:solidFill>
                  <a:schemeClr val="tx1"/>
                </a:solidFill>
                <a:effectLst/>
                <a:ea typeface="Calibri" panose="020F0502020204030204" pitchFamily="34" charset="0"/>
              </a:rPr>
              <a:t>.</a:t>
            </a:r>
            <a:endParaRPr lang="en-GB" dirty="0">
              <a:solidFill>
                <a:schemeClr val="tx1"/>
              </a:solidFill>
            </a:endParaRPr>
          </a:p>
        </p:txBody>
      </p:sp>
      <p:sp>
        <p:nvSpPr>
          <p:cNvPr id="27" name="Rectangle 26"/>
          <p:cNvSpPr/>
          <p:nvPr/>
        </p:nvSpPr>
        <p:spPr>
          <a:xfrm>
            <a:off x="6007694" y="3105226"/>
            <a:ext cx="5517557" cy="13687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Task 2. </a:t>
            </a:r>
            <a:r>
              <a:rPr lang="x-none" sz="1800" dirty="0">
                <a:solidFill>
                  <a:schemeClr val="tx1"/>
                </a:solidFill>
                <a:effectLst/>
                <a:ea typeface="Calibri" panose="020F0502020204030204" pitchFamily="34" charset="0"/>
              </a:rPr>
              <a:t>Read an opinion essay and match each paragraph with the correct description.</a:t>
            </a:r>
            <a:r>
              <a:rPr lang="x-none" sz="1800" dirty="0">
                <a:solidFill>
                  <a:schemeClr val="tx1"/>
                </a:solidFill>
                <a:effectLst/>
                <a:ea typeface="Times New Roman" panose="02020603050405020304" pitchFamily="18" charset="0"/>
              </a:rPr>
              <a:t> </a:t>
            </a:r>
          </a:p>
          <a:p>
            <a:pPr marL="285750" indent="-285750">
              <a:buFont typeface="Arial" panose="020B0604020202020204" pitchFamily="34" charset="0"/>
              <a:buChar char="•"/>
            </a:pPr>
            <a:r>
              <a:rPr lang="en-GB" dirty="0">
                <a:solidFill>
                  <a:schemeClr val="tx1"/>
                </a:solidFill>
              </a:rPr>
              <a:t>Task 3. </a:t>
            </a:r>
            <a:r>
              <a:rPr lang="x-none" sz="1800" dirty="0">
                <a:solidFill>
                  <a:schemeClr val="tx1"/>
                </a:solidFill>
                <a:effectLst/>
                <a:ea typeface="Calibri" panose="020F0502020204030204" pitchFamily="34" charset="0"/>
              </a:rPr>
              <a:t>Write an opinion essay </a:t>
            </a:r>
            <a:r>
              <a:rPr lang="x-none" sz="1800" dirty="0" smtClean="0">
                <a:solidFill>
                  <a:schemeClr val="tx1"/>
                </a:solidFill>
                <a:effectLst/>
                <a:ea typeface="Calibri" panose="020F0502020204030204" pitchFamily="34" charset="0"/>
              </a:rPr>
              <a:t>stating </a:t>
            </a:r>
            <a:r>
              <a:rPr lang="x-none" sz="1800" dirty="0">
                <a:solidFill>
                  <a:schemeClr val="tx1"/>
                </a:solidFill>
                <a:effectLst/>
                <a:ea typeface="Calibri" panose="020F0502020204030204" pitchFamily="34" charset="0"/>
              </a:rPr>
              <a:t>the opposite view.</a:t>
            </a:r>
            <a:r>
              <a:rPr lang="x-none" sz="1800" dirty="0">
                <a:solidFill>
                  <a:schemeClr val="tx1"/>
                </a:solidFill>
                <a:effectLst/>
                <a:ea typeface="Times New Roman" panose="02020603050405020304" pitchFamily="18" charset="0"/>
              </a:rPr>
              <a:t> </a:t>
            </a:r>
            <a:endParaRPr lang="en-US" dirty="0">
              <a:solidFill>
                <a:schemeClr val="tx1"/>
              </a:solidFill>
            </a:endParaRPr>
          </a:p>
        </p:txBody>
      </p:sp>
      <p:cxnSp>
        <p:nvCxnSpPr>
          <p:cNvPr id="28" name="Curved Connector 27"/>
          <p:cNvCxnSpPr>
            <a:stCxn id="22" idx="3"/>
            <a:endCxn id="23" idx="0"/>
          </p:cNvCxnSpPr>
          <p:nvPr/>
        </p:nvCxnSpPr>
        <p:spPr>
          <a:xfrm>
            <a:off x="3331669" y="1484975"/>
            <a:ext cx="709998" cy="747309"/>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210366" y="2559985"/>
            <a:ext cx="855934" cy="86347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6" y="4664063"/>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Adobe Gothic Std B" panose="020B0800000000000000" pitchFamily="34" charset="-128"/>
              </a:rPr>
              <a:t>POST-WRITING</a:t>
            </a:r>
            <a:endParaRPr lang="en-GB" sz="2000" b="1" dirty="0">
              <a:solidFill>
                <a:schemeClr val="bg1"/>
              </a:solidFill>
              <a:ea typeface="Adobe Gothic Std B" panose="020B0800000000000000" pitchFamily="34" charset="-128"/>
            </a:endParaRPr>
          </a:p>
        </p:txBody>
      </p:sp>
      <p:sp>
        <p:nvSpPr>
          <p:cNvPr id="32" name="Rectangle 31"/>
          <p:cNvSpPr/>
          <p:nvPr/>
        </p:nvSpPr>
        <p:spPr>
          <a:xfrm>
            <a:off x="6007695" y="5732114"/>
            <a:ext cx="5517554" cy="68496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a:buFont typeface="Arial" panose="020B0604020202020204" pitchFamily="34" charset="0"/>
              <a:buChar char="•"/>
            </a:pPr>
            <a:r>
              <a:rPr lang="en-US" dirty="0">
                <a:solidFill>
                  <a:schemeClr val="tx1"/>
                </a:solidFill>
              </a:rPr>
              <a:t>Wrap-up</a:t>
            </a:r>
          </a:p>
          <a:p>
            <a:pPr marL="168275" indent="-168275">
              <a:buFont typeface="Arial" panose="020B0604020202020204" pitchFamily="34" charset="0"/>
              <a:buChar char="•"/>
            </a:pPr>
            <a:r>
              <a:rPr lang="en-US" dirty="0">
                <a:solidFill>
                  <a:schemeClr val="tx1"/>
                </a:solidFill>
              </a:rPr>
              <a:t>Homework</a:t>
            </a:r>
            <a:endParaRPr lang="en-GB" dirty="0">
              <a:solidFill>
                <a:schemeClr val="tx1"/>
              </a:solidFill>
            </a:endParaRPr>
          </a:p>
        </p:txBody>
      </p:sp>
      <p:cxnSp>
        <p:nvCxnSpPr>
          <p:cNvPr id="33" name="Curved Connector 32"/>
          <p:cNvCxnSpPr>
            <a:stCxn id="31" idx="1"/>
            <a:endCxn id="34" idx="0"/>
          </p:cNvCxnSpPr>
          <p:nvPr/>
        </p:nvCxnSpPr>
        <p:spPr>
          <a:xfrm rot="10800000" flipV="1">
            <a:off x="2389786" y="4997138"/>
            <a:ext cx="560381" cy="777152"/>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1298285" y="5774290"/>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cxnSp>
        <p:nvCxnSpPr>
          <p:cNvPr id="35" name="Curved Connector 34"/>
          <p:cNvCxnSpPr>
            <a:stCxn id="24" idx="3"/>
            <a:endCxn id="31" idx="0"/>
          </p:cNvCxnSpPr>
          <p:nvPr/>
        </p:nvCxnSpPr>
        <p:spPr>
          <a:xfrm>
            <a:off x="3331670" y="3778562"/>
            <a:ext cx="709996" cy="885501"/>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6007695" y="4594523"/>
            <a:ext cx="5517554" cy="76085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Peer review</a:t>
            </a:r>
          </a:p>
        </p:txBody>
      </p:sp>
      <p:sp>
        <p:nvSpPr>
          <p:cNvPr id="44" name="Rectangle 43"/>
          <p:cNvSpPr/>
          <p:nvPr/>
        </p:nvSpPr>
        <p:spPr>
          <a:xfrm>
            <a:off x="5644085" y="307352"/>
            <a:ext cx="3407448"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latin typeface="UTM Facebook K&amp;T" panose="02040603050506020204" pitchFamily="18" charset="0"/>
              </a:rPr>
              <a:t>WRITING</a:t>
            </a:r>
            <a:endParaRPr lang="en-US" sz="2400" dirty="0">
              <a:latin typeface="UTM Facebook K&amp;T" panose="02040603050506020204" pitchFamily="18" charset="0"/>
            </a:endParaRPr>
          </a:p>
        </p:txBody>
      </p:sp>
      <p:sp>
        <p:nvSpPr>
          <p:cNvPr id="46" name="Rectangle 45"/>
          <p:cNvSpPr/>
          <p:nvPr/>
        </p:nvSpPr>
        <p:spPr>
          <a:xfrm>
            <a:off x="3589409"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6</a:t>
            </a:r>
            <a:endParaRPr lang="en-US" dirty="0">
              <a:solidFill>
                <a:srgbClr val="F26532"/>
              </a:solidFill>
              <a:latin typeface="Bookman Old Style" pitchFamily="18" charset="0"/>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D031BEE-ECBF-F241-9014-DEF91C451831}"/>
              </a:ext>
            </a:extLst>
          </p:cNvPr>
          <p:cNvSpPr txBox="1"/>
          <p:nvPr/>
        </p:nvSpPr>
        <p:spPr>
          <a:xfrm>
            <a:off x="3951154" y="448747"/>
            <a:ext cx="4288808" cy="769441"/>
          </a:xfrm>
          <a:prstGeom prst="rect">
            <a:avLst/>
          </a:prstGeom>
          <a:noFill/>
        </p:spPr>
        <p:txBody>
          <a:bodyPr wrap="square" rtlCol="0">
            <a:spAutoFit/>
          </a:bodyPr>
          <a:lstStyle/>
          <a:p>
            <a:pPr algn="ctr"/>
            <a:r>
              <a:rPr lang="en-US" sz="4400" b="1" dirty="0">
                <a:solidFill>
                  <a:srgbClr val="0FB7BD"/>
                </a:solidFill>
              </a:rPr>
              <a:t>Board race</a:t>
            </a:r>
          </a:p>
        </p:txBody>
      </p:sp>
      <p:sp>
        <p:nvSpPr>
          <p:cNvPr id="7" name="TextBox 6">
            <a:extLst>
              <a:ext uri="{FF2B5EF4-FFF2-40B4-BE49-F238E27FC236}">
                <a16:creationId xmlns:a16="http://schemas.microsoft.com/office/drawing/2014/main" xmlns="" id="{1954CBDC-989A-A44A-BD66-C7175ABA8C86}"/>
              </a:ext>
            </a:extLst>
          </p:cNvPr>
          <p:cNvSpPr txBox="1"/>
          <p:nvPr/>
        </p:nvSpPr>
        <p:spPr>
          <a:xfrm>
            <a:off x="622805" y="1601959"/>
            <a:ext cx="10945505" cy="4247317"/>
          </a:xfrm>
          <a:prstGeom prst="rect">
            <a:avLst/>
          </a:prstGeom>
          <a:noFill/>
        </p:spPr>
        <p:txBody>
          <a:bodyPr wrap="square" rtlCol="0">
            <a:spAutoFit/>
          </a:bodyPr>
          <a:lstStyle/>
          <a:p>
            <a:pPr marL="285750" indent="-285750">
              <a:buFont typeface="Arial" panose="020B0604020202020204" pitchFamily="34" charset="0"/>
              <a:buChar char="•"/>
            </a:pPr>
            <a:r>
              <a:rPr lang="en-US" sz="3000" dirty="0"/>
              <a:t>There are 4 teams;</a:t>
            </a:r>
          </a:p>
          <a:p>
            <a:pPr marL="285750" indent="-285750">
              <a:buFont typeface="Arial" panose="020B0604020202020204" pitchFamily="34" charset="0"/>
              <a:buChar char="•"/>
            </a:pPr>
            <a:r>
              <a:rPr lang="en-US" sz="3000" dirty="0"/>
              <a:t>Find the words which are related to the topic </a:t>
            </a:r>
            <a:r>
              <a:rPr lang="en-US" sz="3000" b="1" dirty="0">
                <a:solidFill>
                  <a:srgbClr val="05A0B8"/>
                </a:solidFill>
              </a:rPr>
              <a:t>The generation gap</a:t>
            </a:r>
            <a:r>
              <a:rPr lang="en-US" sz="3000" dirty="0"/>
              <a:t>;</a:t>
            </a:r>
          </a:p>
          <a:p>
            <a:pPr marL="285750" indent="-285750">
              <a:buFont typeface="Arial" panose="020B0604020202020204" pitchFamily="34" charset="0"/>
              <a:buChar char="•"/>
            </a:pPr>
            <a:r>
              <a:rPr lang="en-US" sz="3000" dirty="0"/>
              <a:t>Each word has a letter in the topic word.</a:t>
            </a:r>
          </a:p>
          <a:p>
            <a:r>
              <a:rPr lang="en-US" sz="3000" dirty="0"/>
              <a:t>+ If the word begins with a letter in the topic word, the team gets</a:t>
            </a:r>
            <a:r>
              <a:rPr lang="en-US" sz="3000" b="1" dirty="0"/>
              <a:t> </a:t>
            </a:r>
            <a:r>
              <a:rPr lang="en-US" sz="3000" b="1" dirty="0">
                <a:solidFill>
                  <a:srgbClr val="FF0000"/>
                </a:solidFill>
              </a:rPr>
              <a:t>1</a:t>
            </a:r>
            <a:r>
              <a:rPr lang="en-US" sz="3000" b="1" dirty="0"/>
              <a:t> </a:t>
            </a:r>
            <a:r>
              <a:rPr lang="en-US" sz="3000" dirty="0"/>
              <a:t>point.</a:t>
            </a:r>
          </a:p>
          <a:p>
            <a:r>
              <a:rPr lang="en-US" sz="3000" dirty="0"/>
              <a:t>+ If the letter of the topic word appears in the middle position, the team gets </a:t>
            </a:r>
            <a:r>
              <a:rPr lang="en-US" sz="3000" b="1" dirty="0">
                <a:solidFill>
                  <a:srgbClr val="FF0000"/>
                </a:solidFill>
              </a:rPr>
              <a:t>2</a:t>
            </a:r>
            <a:r>
              <a:rPr lang="en-US" sz="3000" dirty="0">
                <a:solidFill>
                  <a:srgbClr val="FF0000"/>
                </a:solidFill>
              </a:rPr>
              <a:t> </a:t>
            </a:r>
            <a:r>
              <a:rPr lang="en-US" sz="3000" dirty="0"/>
              <a:t>points.</a:t>
            </a:r>
          </a:p>
          <a:p>
            <a:r>
              <a:rPr lang="en-US" sz="3000" dirty="0"/>
              <a:t>+ If the letter of the topic word is at the end of the word, the team gets </a:t>
            </a:r>
            <a:r>
              <a:rPr lang="en-US" sz="3000" b="1" dirty="0">
                <a:solidFill>
                  <a:srgbClr val="FF0000"/>
                </a:solidFill>
              </a:rPr>
              <a:t>3</a:t>
            </a:r>
            <a:r>
              <a:rPr lang="en-US" sz="3000" dirty="0">
                <a:solidFill>
                  <a:srgbClr val="FF0000"/>
                </a:solidFill>
              </a:rPr>
              <a:t> </a:t>
            </a:r>
            <a:r>
              <a:rPr lang="en-US" sz="3000" dirty="0"/>
              <a:t>points. </a:t>
            </a:r>
          </a:p>
        </p:txBody>
      </p:sp>
    </p:spTree>
    <p:extLst>
      <p:ext uri="{BB962C8B-B14F-4D97-AF65-F5344CB8AC3E}">
        <p14:creationId xmlns:p14="http://schemas.microsoft.com/office/powerpoint/2010/main" val="31869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4E6CF5EE-B6A7-2444-A82F-B05CF1BA0D55}"/>
              </a:ext>
            </a:extLst>
          </p:cNvPr>
          <p:cNvSpPr txBox="1"/>
          <p:nvPr/>
        </p:nvSpPr>
        <p:spPr>
          <a:xfrm>
            <a:off x="1401449" y="1065788"/>
            <a:ext cx="9019927" cy="954107"/>
          </a:xfrm>
          <a:prstGeom prst="rect">
            <a:avLst/>
          </a:prstGeom>
          <a:noFill/>
        </p:spPr>
        <p:txBody>
          <a:bodyPr wrap="square" rtlCol="0">
            <a:spAutoFit/>
          </a:bodyPr>
          <a:lstStyle/>
          <a:p>
            <a:r>
              <a:rPr lang="en-US" sz="2800" dirty="0"/>
              <a:t>For example, if the topic word is ESSAY and with the words found in the table below, a team gets 10 points in total</a:t>
            </a:r>
            <a:r>
              <a:rPr lang="en-US" sz="2800" dirty="0" smtClean="0"/>
              <a:t>.</a:t>
            </a:r>
            <a:endParaRPr lang="en-US" sz="2800" dirty="0"/>
          </a:p>
        </p:txBody>
      </p:sp>
      <p:graphicFrame>
        <p:nvGraphicFramePr>
          <p:cNvPr id="9" name="Table 8">
            <a:extLst>
              <a:ext uri="{FF2B5EF4-FFF2-40B4-BE49-F238E27FC236}">
                <a16:creationId xmlns:a16="http://schemas.microsoft.com/office/drawing/2014/main" xmlns="" id="{9721150D-CF63-6E4F-BE28-8E8880DD1815}"/>
              </a:ext>
            </a:extLst>
          </p:cNvPr>
          <p:cNvGraphicFramePr>
            <a:graphicFrameLocks noGrp="1"/>
          </p:cNvGraphicFramePr>
          <p:nvPr>
            <p:extLst>
              <p:ext uri="{D42A27DB-BD31-4B8C-83A1-F6EECF244321}">
                <p14:modId xmlns:p14="http://schemas.microsoft.com/office/powerpoint/2010/main" val="654779000"/>
              </p:ext>
            </p:extLst>
          </p:nvPr>
        </p:nvGraphicFramePr>
        <p:xfrm>
          <a:off x="904590" y="2240028"/>
          <a:ext cx="10356076" cy="4211570"/>
        </p:xfrm>
        <a:graphic>
          <a:graphicData uri="http://schemas.openxmlformats.org/drawingml/2006/table">
            <a:tbl>
              <a:tblPr>
                <a:tableStyleId>{3C2FFA5D-87B4-456A-9821-1D502468CF0F}</a:tableStyleId>
              </a:tblPr>
              <a:tblGrid>
                <a:gridCol w="674570">
                  <a:extLst>
                    <a:ext uri="{9D8B030D-6E8A-4147-A177-3AD203B41FA5}">
                      <a16:colId xmlns:a16="http://schemas.microsoft.com/office/drawing/2014/main" xmlns="" val="20000"/>
                    </a:ext>
                  </a:extLst>
                </a:gridCol>
                <a:gridCol w="674570">
                  <a:extLst>
                    <a:ext uri="{9D8B030D-6E8A-4147-A177-3AD203B41FA5}">
                      <a16:colId xmlns:a16="http://schemas.microsoft.com/office/drawing/2014/main" xmlns="" val="920865495"/>
                    </a:ext>
                  </a:extLst>
                </a:gridCol>
                <a:gridCol w="674570">
                  <a:extLst>
                    <a:ext uri="{9D8B030D-6E8A-4147-A177-3AD203B41FA5}">
                      <a16:colId xmlns:a16="http://schemas.microsoft.com/office/drawing/2014/main" xmlns="" val="1308073740"/>
                    </a:ext>
                  </a:extLst>
                </a:gridCol>
                <a:gridCol w="714250">
                  <a:extLst>
                    <a:ext uri="{9D8B030D-6E8A-4147-A177-3AD203B41FA5}">
                      <a16:colId xmlns:a16="http://schemas.microsoft.com/office/drawing/2014/main" xmlns="" val="2411614609"/>
                    </a:ext>
                  </a:extLst>
                </a:gridCol>
                <a:gridCol w="694409">
                  <a:extLst>
                    <a:ext uri="{9D8B030D-6E8A-4147-A177-3AD203B41FA5}">
                      <a16:colId xmlns:a16="http://schemas.microsoft.com/office/drawing/2014/main" xmlns="" val="1300044194"/>
                    </a:ext>
                  </a:extLst>
                </a:gridCol>
                <a:gridCol w="753931">
                  <a:extLst>
                    <a:ext uri="{9D8B030D-6E8A-4147-A177-3AD203B41FA5}">
                      <a16:colId xmlns:a16="http://schemas.microsoft.com/office/drawing/2014/main" xmlns="" val="2285429098"/>
                    </a:ext>
                  </a:extLst>
                </a:gridCol>
                <a:gridCol w="694409">
                  <a:extLst>
                    <a:ext uri="{9D8B030D-6E8A-4147-A177-3AD203B41FA5}">
                      <a16:colId xmlns:a16="http://schemas.microsoft.com/office/drawing/2014/main" xmlns="" val="2629785241"/>
                    </a:ext>
                  </a:extLst>
                </a:gridCol>
                <a:gridCol w="674570">
                  <a:extLst>
                    <a:ext uri="{9D8B030D-6E8A-4147-A177-3AD203B41FA5}">
                      <a16:colId xmlns:a16="http://schemas.microsoft.com/office/drawing/2014/main" xmlns="" val="115159058"/>
                    </a:ext>
                  </a:extLst>
                </a:gridCol>
                <a:gridCol w="674570">
                  <a:extLst>
                    <a:ext uri="{9D8B030D-6E8A-4147-A177-3AD203B41FA5}">
                      <a16:colId xmlns:a16="http://schemas.microsoft.com/office/drawing/2014/main" xmlns="" val="2616624430"/>
                    </a:ext>
                  </a:extLst>
                </a:gridCol>
                <a:gridCol w="734089">
                  <a:extLst>
                    <a:ext uri="{9D8B030D-6E8A-4147-A177-3AD203B41FA5}">
                      <a16:colId xmlns:a16="http://schemas.microsoft.com/office/drawing/2014/main" xmlns="" val="2914710684"/>
                    </a:ext>
                  </a:extLst>
                </a:gridCol>
                <a:gridCol w="734089">
                  <a:extLst>
                    <a:ext uri="{9D8B030D-6E8A-4147-A177-3AD203B41FA5}">
                      <a16:colId xmlns:a16="http://schemas.microsoft.com/office/drawing/2014/main" xmlns="" val="1468678245"/>
                    </a:ext>
                  </a:extLst>
                </a:gridCol>
                <a:gridCol w="734089">
                  <a:extLst>
                    <a:ext uri="{9D8B030D-6E8A-4147-A177-3AD203B41FA5}">
                      <a16:colId xmlns:a16="http://schemas.microsoft.com/office/drawing/2014/main" xmlns="" val="355521463"/>
                    </a:ext>
                  </a:extLst>
                </a:gridCol>
                <a:gridCol w="1923960">
                  <a:extLst>
                    <a:ext uri="{9D8B030D-6E8A-4147-A177-3AD203B41FA5}">
                      <a16:colId xmlns:a16="http://schemas.microsoft.com/office/drawing/2014/main" xmlns="" val="3465168410"/>
                    </a:ext>
                  </a:extLst>
                </a:gridCol>
              </a:tblGrid>
              <a:tr h="688178">
                <a:tc>
                  <a:txBody>
                    <a:bodyPr/>
                    <a:lstStyle/>
                    <a:p>
                      <a:pPr>
                        <a:lnSpc>
                          <a:spcPct val="115000"/>
                        </a:lnSpc>
                        <a:spcAft>
                          <a:spcPts val="0"/>
                        </a:spcAft>
                      </a:pP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S</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C</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R</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b="1" dirty="0">
                          <a:solidFill>
                            <a:srgbClr val="FF0000"/>
                          </a:solidFill>
                          <a:effectLst/>
                          <a:latin typeface="+mn-lt"/>
                          <a:ea typeface="Arial" panose="020B0604020202020204" pitchFamily="34" charset="0"/>
                        </a:rPr>
                        <a:t>E</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E</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N</a:t>
                      </a:r>
                    </a:p>
                  </a:txBody>
                  <a:tcPr marL="63500" marR="63500" marT="63500" marB="63500"/>
                </a:tc>
                <a:tc>
                  <a:txBody>
                    <a:bodyPr/>
                    <a:lstStyle/>
                    <a:p>
                      <a:pPr>
                        <a:lnSpc>
                          <a:spcPct val="115000"/>
                        </a:lnSpc>
                        <a:spcAft>
                          <a:spcPts val="0"/>
                        </a:spcAft>
                      </a:pP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(2 point)</a:t>
                      </a:r>
                      <a:endParaRPr lang="en-US" sz="32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xmlns="" val="1834717530"/>
                  </a:ext>
                </a:extLst>
              </a:tr>
              <a:tr h="688178">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C</a:t>
                      </a:r>
                    </a:p>
                  </a:txBody>
                  <a:tcPr marL="63500" marR="63500" marT="63500" marB="63500"/>
                </a:tc>
                <a:tc>
                  <a:txBody>
                    <a:bodyPr/>
                    <a:lstStyle/>
                    <a:p>
                      <a:pPr>
                        <a:lnSpc>
                          <a:spcPct val="115000"/>
                        </a:lnSpc>
                        <a:spcAft>
                          <a:spcPts val="0"/>
                        </a:spcAft>
                      </a:pPr>
                      <a:r>
                        <a:rPr lang="en-US" sz="3200" dirty="0">
                          <a:effectLst/>
                        </a:rPr>
                        <a:t> U</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R</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I</a:t>
                      </a:r>
                    </a:p>
                  </a:txBody>
                  <a:tcPr marL="63500" marR="63500" marT="63500" marB="63500"/>
                </a:tc>
                <a:tc>
                  <a:txBody>
                    <a:bodyPr/>
                    <a:lstStyle/>
                    <a:p>
                      <a:pPr>
                        <a:lnSpc>
                          <a:spcPct val="115000"/>
                        </a:lnSpc>
                        <a:spcAft>
                          <a:spcPts val="0"/>
                        </a:spcAft>
                      </a:pPr>
                      <a:r>
                        <a:rPr lang="en-US" sz="3200" dirty="0">
                          <a:effectLst/>
                        </a:rPr>
                        <a:t>O</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U</a:t>
                      </a:r>
                    </a:p>
                  </a:txBody>
                  <a:tcPr marL="63500" marR="63500" marT="63500" marB="63500"/>
                </a:tc>
                <a:tc>
                  <a:txBody>
                    <a:bodyPr/>
                    <a:lstStyle/>
                    <a:p>
                      <a:pPr>
                        <a:lnSpc>
                          <a:spcPct val="115000"/>
                        </a:lnSpc>
                        <a:spcAft>
                          <a:spcPts val="0"/>
                        </a:spcAft>
                      </a:pPr>
                      <a:r>
                        <a:rPr lang="en-US" sz="3200" b="1" dirty="0">
                          <a:solidFill>
                            <a:srgbClr val="FF0000"/>
                          </a:solidFill>
                          <a:effectLst/>
                          <a:latin typeface="+mn-lt"/>
                          <a:ea typeface="Arial" panose="020B0604020202020204" pitchFamily="34" charset="0"/>
                        </a:rPr>
                        <a:t>S</a:t>
                      </a:r>
                    </a:p>
                  </a:txBody>
                  <a:tcPr marL="63500" marR="63500" marT="63500" marB="63500"/>
                </a:tc>
                <a:tc>
                  <a:txBody>
                    <a:bodyPr/>
                    <a:lstStyle/>
                    <a:p>
                      <a:pPr>
                        <a:lnSpc>
                          <a:spcPct val="115000"/>
                        </a:lnSpc>
                        <a:spcAft>
                          <a:spcPts val="0"/>
                        </a:spcAft>
                      </a:pP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(3 points)</a:t>
                      </a:r>
                      <a:endParaRPr lang="en-US" sz="32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xmlns="" val="515650169"/>
                  </a:ext>
                </a:extLst>
              </a:tr>
              <a:tr h="688178">
                <a:tc>
                  <a:txBody>
                    <a:bodyPr/>
                    <a:lstStyle/>
                    <a:p>
                      <a:pPr>
                        <a:lnSpc>
                          <a:spcPct val="115000"/>
                        </a:lnSpc>
                        <a:spcAft>
                          <a:spcPts val="0"/>
                        </a:spcAft>
                      </a:pP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a:effectLst/>
                        </a:rPr>
                        <a:t> </a:t>
                      </a:r>
                      <a:endParaRPr lang="en-US" sz="32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a:effectLst/>
                        </a:rPr>
                        <a:t> </a:t>
                      </a:r>
                      <a:endParaRPr lang="en-US" sz="32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a:effectLst/>
                        </a:rPr>
                        <a:t> </a:t>
                      </a:r>
                      <a:endParaRPr lang="en-US" sz="32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b="1" dirty="0">
                          <a:solidFill>
                            <a:srgbClr val="FF0000"/>
                          </a:solidFill>
                          <a:effectLst/>
                          <a:latin typeface="+mn-lt"/>
                          <a:ea typeface="Arial" panose="020B0604020202020204" pitchFamily="34" charset="0"/>
                        </a:rPr>
                        <a:t>S</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K</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I</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L</a:t>
                      </a:r>
                    </a:p>
                  </a:txBody>
                  <a:tcPr marL="63500" marR="63500" marT="63500" marB="63500"/>
                </a:tc>
                <a:tc>
                  <a:txBody>
                    <a:bodyPr/>
                    <a:lstStyle/>
                    <a:p>
                      <a:pPr>
                        <a:lnSpc>
                          <a:spcPct val="115000"/>
                        </a:lnSpc>
                        <a:spcAft>
                          <a:spcPts val="0"/>
                        </a:spcAft>
                      </a:pPr>
                      <a:r>
                        <a:rPr lang="en-US" sz="3200" dirty="0">
                          <a:effectLst/>
                        </a:rPr>
                        <a:t> L</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(1 point)</a:t>
                      </a:r>
                      <a:endParaRPr lang="en-US" sz="32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xmlns="" val="2654126520"/>
                  </a:ext>
                </a:extLst>
              </a:tr>
              <a:tr h="688178">
                <a:tc>
                  <a:txBody>
                    <a:bodyPr/>
                    <a:lstStyle/>
                    <a:p>
                      <a:pPr>
                        <a:lnSpc>
                          <a:spcPct val="115000"/>
                        </a:lnSpc>
                        <a:spcAft>
                          <a:spcPts val="0"/>
                        </a:spcAft>
                      </a:pP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G</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E</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N</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E</a:t>
                      </a:r>
                    </a:p>
                  </a:txBody>
                  <a:tcPr marL="63500" marR="63500" marT="63500" marB="63500"/>
                </a:tc>
                <a:tc>
                  <a:txBody>
                    <a:bodyPr/>
                    <a:lstStyle/>
                    <a:p>
                      <a:pPr>
                        <a:lnSpc>
                          <a:spcPct val="115000"/>
                        </a:lnSpc>
                        <a:spcAft>
                          <a:spcPts val="0"/>
                        </a:spcAft>
                      </a:pPr>
                      <a:r>
                        <a:rPr lang="en-US" sz="3200" b="0" dirty="0">
                          <a:solidFill>
                            <a:schemeClr val="tx1"/>
                          </a:solidFill>
                          <a:effectLst/>
                          <a:latin typeface="+mn-lt"/>
                          <a:ea typeface="Arial" panose="020B0604020202020204" pitchFamily="34" charset="0"/>
                        </a:rPr>
                        <a:t>R</a:t>
                      </a:r>
                    </a:p>
                  </a:txBody>
                  <a:tcPr marL="63500" marR="63500" marT="63500" marB="63500"/>
                </a:tc>
                <a:tc>
                  <a:txBody>
                    <a:bodyPr/>
                    <a:lstStyle/>
                    <a:p>
                      <a:pPr>
                        <a:lnSpc>
                          <a:spcPct val="115000"/>
                        </a:lnSpc>
                        <a:spcAft>
                          <a:spcPts val="0"/>
                        </a:spcAft>
                      </a:pPr>
                      <a:r>
                        <a:rPr lang="en-US" sz="3200" b="1" dirty="0">
                          <a:solidFill>
                            <a:srgbClr val="FF0000"/>
                          </a:solidFill>
                          <a:effectLst/>
                          <a:latin typeface="+mn-lt"/>
                          <a:ea typeface="Arial" panose="020B0604020202020204" pitchFamily="34" charset="0"/>
                        </a:rPr>
                        <a:t>A</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T</a:t>
                      </a:r>
                    </a:p>
                  </a:txBody>
                  <a:tcPr marL="63500" marR="63500" marT="63500" marB="63500"/>
                </a:tc>
                <a:tc>
                  <a:txBody>
                    <a:bodyPr/>
                    <a:lstStyle/>
                    <a:p>
                      <a:r>
                        <a:rPr lang="en-US" sz="3200" dirty="0">
                          <a:latin typeface="+mn-lt"/>
                        </a:rPr>
                        <a:t>I</a:t>
                      </a:r>
                    </a:p>
                  </a:txBody>
                  <a:tcPr marL="63500" marR="63500" marT="63500" marB="63500"/>
                </a:tc>
                <a:tc>
                  <a:txBody>
                    <a:bodyPr/>
                    <a:lstStyle/>
                    <a:p>
                      <a:pPr>
                        <a:lnSpc>
                          <a:spcPct val="115000"/>
                        </a:lnSpc>
                        <a:spcAft>
                          <a:spcPts val="0"/>
                        </a:spcAft>
                      </a:pPr>
                      <a:r>
                        <a:rPr lang="en-US" sz="3200" dirty="0">
                          <a:effectLst/>
                        </a:rPr>
                        <a:t> O</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N</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a:effectLst/>
                        </a:rPr>
                        <a:t> </a:t>
                      </a:r>
                      <a:endParaRPr lang="en-US" sz="32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(2 points)</a:t>
                      </a:r>
                      <a:endParaRPr lang="en-US" sz="32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xmlns="" val="3298017196"/>
                  </a:ext>
                </a:extLst>
              </a:tr>
              <a:tr h="688178">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H</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A</a:t>
                      </a: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I</a:t>
                      </a:r>
                    </a:p>
                  </a:txBody>
                  <a:tcPr marL="63500" marR="63500" marT="63500" marB="63500"/>
                </a:tc>
                <a:tc>
                  <a:txBody>
                    <a:bodyPr/>
                    <a:lstStyle/>
                    <a:p>
                      <a:pPr>
                        <a:lnSpc>
                          <a:spcPct val="115000"/>
                        </a:lnSpc>
                        <a:spcAft>
                          <a:spcPts val="0"/>
                        </a:spcAft>
                      </a:pPr>
                      <a:r>
                        <a:rPr lang="en-US" sz="3200">
                          <a:effectLst/>
                        </a:rPr>
                        <a:t>R</a:t>
                      </a:r>
                      <a:endParaRPr lang="en-US" sz="32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solidFill>
                            <a:schemeClr val="tx1"/>
                          </a:solidFill>
                          <a:effectLst/>
                          <a:latin typeface="+mn-lt"/>
                          <a:ea typeface="Arial" panose="020B0604020202020204" pitchFamily="34" charset="0"/>
                        </a:rPr>
                        <a:t>S</a:t>
                      </a:r>
                    </a:p>
                  </a:txBody>
                  <a:tcPr marL="63500" marR="63500" marT="63500" marB="63500"/>
                </a:tc>
                <a:tc>
                  <a:txBody>
                    <a:bodyPr/>
                    <a:lstStyle/>
                    <a:p>
                      <a:pPr>
                        <a:lnSpc>
                          <a:spcPct val="115000"/>
                        </a:lnSpc>
                        <a:spcAft>
                          <a:spcPts val="0"/>
                        </a:spcAft>
                      </a:pPr>
                      <a:r>
                        <a:rPr lang="en-US" sz="3200" b="0" dirty="0">
                          <a:solidFill>
                            <a:schemeClr val="tx1"/>
                          </a:solidFill>
                          <a:effectLst/>
                          <a:latin typeface="+mn-lt"/>
                          <a:ea typeface="Arial" panose="020B0604020202020204" pitchFamily="34" charset="0"/>
                        </a:rPr>
                        <a:t>T</a:t>
                      </a:r>
                    </a:p>
                  </a:txBody>
                  <a:tcPr marL="63500" marR="63500" marT="63500" marB="63500"/>
                </a:tc>
                <a:tc>
                  <a:txBody>
                    <a:bodyPr/>
                    <a:lstStyle/>
                    <a:p>
                      <a:pPr>
                        <a:lnSpc>
                          <a:spcPct val="115000"/>
                        </a:lnSpc>
                        <a:spcAft>
                          <a:spcPts val="0"/>
                        </a:spcAft>
                      </a:pPr>
                      <a:r>
                        <a:rPr lang="en-US" sz="3200" b="1" dirty="0">
                          <a:solidFill>
                            <a:srgbClr val="FF0000"/>
                          </a:solidFill>
                          <a:effectLst/>
                          <a:latin typeface="+mn-lt"/>
                          <a:ea typeface="Arial" panose="020B0604020202020204" pitchFamily="34" charset="0"/>
                        </a:rPr>
                        <a:t>Y</a:t>
                      </a:r>
                    </a:p>
                  </a:txBody>
                  <a:tcPr marL="63500" marR="63500" marT="63500" marB="63500"/>
                </a:tc>
                <a:tc>
                  <a:txBody>
                    <a:bodyPr/>
                    <a:lstStyle/>
                    <a:p>
                      <a:r>
                        <a:rPr lang="en-US" sz="3200" dirty="0">
                          <a:latin typeface="+mn-lt"/>
                        </a:rPr>
                        <a:t>L</a:t>
                      </a:r>
                    </a:p>
                  </a:txBody>
                  <a:tcPr marL="63500" marR="63500" marT="63500" marB="63500"/>
                </a:tc>
                <a:tc>
                  <a:txBody>
                    <a:bodyPr/>
                    <a:lstStyle/>
                    <a:p>
                      <a:pPr>
                        <a:lnSpc>
                          <a:spcPct val="115000"/>
                        </a:lnSpc>
                        <a:spcAft>
                          <a:spcPts val="0"/>
                        </a:spcAft>
                      </a:pPr>
                      <a:r>
                        <a:rPr lang="en-US" sz="3200" dirty="0">
                          <a:effectLst/>
                        </a:rPr>
                        <a:t> E</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 </a:t>
                      </a:r>
                      <a:endParaRPr lang="en-US" sz="32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3200" dirty="0">
                          <a:effectLst/>
                        </a:rPr>
                        <a:t>(3 points)</a:t>
                      </a:r>
                      <a:endParaRPr lang="en-US" sz="32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xmlns="" val="726556240"/>
                  </a:ext>
                </a:extLst>
              </a:tr>
              <a:tr h="770680">
                <a:tc gridSpan="12">
                  <a:txBody>
                    <a:bodyPr/>
                    <a:lstStyle/>
                    <a:p>
                      <a:pPr algn="ctr">
                        <a:lnSpc>
                          <a:spcPct val="115000"/>
                        </a:lnSpc>
                        <a:spcAft>
                          <a:spcPts val="0"/>
                        </a:spcAft>
                      </a:pPr>
                      <a:r>
                        <a:rPr lang="en-US" sz="3200" dirty="0">
                          <a:effectLst/>
                        </a:rPr>
                        <a:t>Total </a:t>
                      </a:r>
                      <a:endParaRPr lang="en-US" sz="3200" dirty="0">
                        <a:solidFill>
                          <a:schemeClr val="tx1"/>
                        </a:solidFill>
                        <a:effectLst/>
                        <a:latin typeface="+mn-lt"/>
                        <a:ea typeface="Arial" panose="020B0604020202020204" pitchFamily="34" charset="0"/>
                      </a:endParaRPr>
                    </a:p>
                  </a:txBody>
                  <a:tcPr marL="63500" marR="63500" marT="63500" marB="63500"/>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a:txBody>
                    <a:bodyPr/>
                    <a:lstStyle/>
                    <a:p>
                      <a:pPr>
                        <a:lnSpc>
                          <a:spcPct val="115000"/>
                        </a:lnSpc>
                        <a:spcAft>
                          <a:spcPts val="0"/>
                        </a:spcAft>
                      </a:pPr>
                      <a:r>
                        <a:rPr lang="en-US" sz="3200" dirty="0">
                          <a:effectLst/>
                        </a:rPr>
                        <a:t>10 points</a:t>
                      </a:r>
                      <a:endParaRPr lang="en-US" sz="3200" b="1" i="1"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xmlns="" val="3332333060"/>
                  </a:ext>
                </a:extLst>
              </a:tr>
            </a:tbl>
          </a:graphicData>
        </a:graphic>
      </p:graphicFrame>
      <p:sp>
        <p:nvSpPr>
          <p:cNvPr id="10" name="TextBox 9">
            <a:extLst>
              <a:ext uri="{FF2B5EF4-FFF2-40B4-BE49-F238E27FC236}">
                <a16:creationId xmlns:a16="http://schemas.microsoft.com/office/drawing/2014/main" xmlns="" id="{88C12CCF-BCDB-804F-8285-A27566172819}"/>
              </a:ext>
            </a:extLst>
          </p:cNvPr>
          <p:cNvSpPr txBox="1"/>
          <p:nvPr/>
        </p:nvSpPr>
        <p:spPr>
          <a:xfrm>
            <a:off x="3968088" y="296347"/>
            <a:ext cx="4288808" cy="769441"/>
          </a:xfrm>
          <a:prstGeom prst="rect">
            <a:avLst/>
          </a:prstGeom>
          <a:noFill/>
        </p:spPr>
        <p:txBody>
          <a:bodyPr wrap="square" rtlCol="0">
            <a:spAutoFit/>
          </a:bodyPr>
          <a:lstStyle/>
          <a:p>
            <a:pPr algn="ctr"/>
            <a:r>
              <a:rPr lang="en-US" sz="4400" b="1" dirty="0">
                <a:solidFill>
                  <a:srgbClr val="0FB7BD"/>
                </a:solidFill>
              </a:rPr>
              <a:t>Board race</a:t>
            </a:r>
          </a:p>
        </p:txBody>
      </p:sp>
    </p:spTree>
    <p:extLst>
      <p:ext uri="{BB962C8B-B14F-4D97-AF65-F5344CB8AC3E}">
        <p14:creationId xmlns:p14="http://schemas.microsoft.com/office/powerpoint/2010/main" val="289008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410819" y="1145945"/>
            <a:ext cx="10390018" cy="492443"/>
          </a:xfrm>
          <a:prstGeom prst="rect">
            <a:avLst/>
          </a:prstGeom>
          <a:noFill/>
        </p:spPr>
        <p:txBody>
          <a:bodyPr wrap="square">
            <a:spAutoFit/>
          </a:bodyPr>
          <a:lstStyle/>
          <a:p>
            <a:r>
              <a:rPr lang="x-none" sz="2600" b="1" dirty="0">
                <a:effectLst/>
                <a:latin typeface="Times New Roman" panose="02020603050405020304" pitchFamily="18" charset="0"/>
                <a:ea typeface="Calibri" panose="020F0502020204030204" pitchFamily="34" charset="0"/>
              </a:rPr>
              <a:t>Work in pairs. Complete the notes using the sentences (A–D) in the box.</a:t>
            </a:r>
            <a:r>
              <a:rPr lang="x-none" sz="2600" dirty="0">
                <a:effectLst/>
                <a:latin typeface="Times New Roman" panose="02020603050405020304" pitchFamily="18" charset="0"/>
                <a:ea typeface="Calibri" panose="020F0502020204030204" pitchFamily="34" charset="0"/>
              </a:rPr>
              <a:t> </a:t>
            </a:r>
            <a:endParaRPr lang="en-US" sz="26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xmlns="" id="{700A9501-ED1B-B34C-9100-F50CBA84F5B0}"/>
              </a:ext>
            </a:extLst>
          </p:cNvPr>
          <p:cNvSpPr/>
          <p:nvPr/>
        </p:nvSpPr>
        <p:spPr>
          <a:xfrm>
            <a:off x="1380647" y="1832553"/>
            <a:ext cx="9891559" cy="16224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sz="2000" dirty="0">
              <a:solidFill>
                <a:srgbClr val="EE4000"/>
              </a:solidFill>
              <a:effectLst/>
            </a:endParaRPr>
          </a:p>
          <a:p>
            <a:r>
              <a:rPr lang="en-US" sz="2000" dirty="0">
                <a:solidFill>
                  <a:srgbClr val="EE4000"/>
                </a:solidFill>
                <a:effectLst/>
              </a:rPr>
              <a:t>A. </a:t>
            </a:r>
            <a:r>
              <a:rPr lang="en-US" sz="2000" dirty="0">
                <a:effectLst/>
              </a:rPr>
              <a:t>The gap between teenagers and parents may become wider.</a:t>
            </a:r>
          </a:p>
          <a:p>
            <a:r>
              <a:rPr lang="en-US" sz="2000" dirty="0">
                <a:solidFill>
                  <a:srgbClr val="EE4000"/>
                </a:solidFill>
                <a:effectLst/>
              </a:rPr>
              <a:t>B. </a:t>
            </a:r>
            <a:r>
              <a:rPr lang="en-US" sz="2000" dirty="0">
                <a:effectLst/>
              </a:rPr>
              <a:t>Too much screen time is bad for teenagers’ health.</a:t>
            </a:r>
          </a:p>
          <a:p>
            <a:r>
              <a:rPr lang="en-US" sz="2000" dirty="0">
                <a:solidFill>
                  <a:srgbClr val="EE4000"/>
                </a:solidFill>
                <a:effectLst/>
              </a:rPr>
              <a:t>C. </a:t>
            </a:r>
            <a:r>
              <a:rPr lang="en-US" sz="2000" dirty="0">
                <a:effectLst/>
              </a:rPr>
              <a:t>Too much screen time can damage eyesight, reduce sleep time, and cause weight gain.</a:t>
            </a:r>
          </a:p>
          <a:p>
            <a:r>
              <a:rPr lang="en-US" sz="2000" dirty="0">
                <a:solidFill>
                  <a:srgbClr val="EE4000"/>
                </a:solidFill>
                <a:effectLst/>
              </a:rPr>
              <a:t>D. </a:t>
            </a:r>
            <a:r>
              <a:rPr lang="en-US" sz="2000" dirty="0">
                <a:effectLst/>
              </a:rPr>
              <a:t>Teenagers may think their parents are not fair to them.</a:t>
            </a:r>
          </a:p>
          <a:p>
            <a:pPr algn="ctr"/>
            <a:endParaRPr lang="x-none" sz="2000" dirty="0"/>
          </a:p>
        </p:txBody>
      </p:sp>
      <p:sp>
        <p:nvSpPr>
          <p:cNvPr id="5" name="Rounded Rectangle 4">
            <a:extLst>
              <a:ext uri="{FF2B5EF4-FFF2-40B4-BE49-F238E27FC236}">
                <a16:creationId xmlns:a16="http://schemas.microsoft.com/office/drawing/2014/main" xmlns="" id="{75156DF5-032C-434F-8C29-651A57F90FDE}"/>
              </a:ext>
            </a:extLst>
          </p:cNvPr>
          <p:cNvSpPr/>
          <p:nvPr/>
        </p:nvSpPr>
        <p:spPr>
          <a:xfrm>
            <a:off x="245168" y="3688097"/>
            <a:ext cx="5838323" cy="31699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sz="2000" dirty="0">
              <a:solidFill>
                <a:srgbClr val="FF8040"/>
              </a:solidFill>
              <a:effectLst/>
            </a:endParaRPr>
          </a:p>
          <a:p>
            <a:r>
              <a:rPr lang="en-US" sz="2000" b="1" dirty="0">
                <a:solidFill>
                  <a:srgbClr val="FF8040"/>
                </a:solidFill>
                <a:effectLst/>
              </a:rPr>
              <a:t>Should</a:t>
            </a:r>
          </a:p>
          <a:p>
            <a:r>
              <a:rPr lang="en-US" sz="2000" b="1" dirty="0">
                <a:effectLst/>
              </a:rPr>
              <a:t>Reason 1</a:t>
            </a:r>
            <a:r>
              <a:rPr lang="en-US" sz="2000" dirty="0">
                <a:effectLst/>
              </a:rPr>
              <a:t>: Teenagers have little time left</a:t>
            </a:r>
          </a:p>
          <a:p>
            <a:r>
              <a:rPr lang="en-US" sz="2000" dirty="0">
                <a:effectLst/>
              </a:rPr>
              <a:t>for homework.</a:t>
            </a:r>
          </a:p>
          <a:p>
            <a:pPr lvl="1"/>
            <a:r>
              <a:rPr lang="en-US" sz="2000" b="1" dirty="0">
                <a:effectLst/>
              </a:rPr>
              <a:t>Examples/Facts/Explanations:</a:t>
            </a:r>
          </a:p>
          <a:p>
            <a:pPr lvl="1"/>
            <a:r>
              <a:rPr lang="en-US" sz="2000" i="1" dirty="0">
                <a:effectLst/>
              </a:rPr>
              <a:t>Teenagers spend too much time watching online videos, checking social media, or playing computer games.</a:t>
            </a:r>
          </a:p>
          <a:p>
            <a:r>
              <a:rPr lang="en-US" sz="2000" b="1" dirty="0">
                <a:effectLst/>
              </a:rPr>
              <a:t>Reason 2</a:t>
            </a:r>
            <a:r>
              <a:rPr lang="en-US" sz="2000" dirty="0">
                <a:effectLst/>
              </a:rPr>
              <a:t>: (1) </a:t>
            </a:r>
            <a:r>
              <a:rPr lang="en-US" sz="2000" dirty="0">
                <a:solidFill>
                  <a:srgbClr val="455B63"/>
                </a:solidFill>
                <a:effectLst/>
              </a:rPr>
              <a:t>_________</a:t>
            </a:r>
            <a:endParaRPr lang="en-US" sz="2000" dirty="0">
              <a:effectLst/>
            </a:endParaRPr>
          </a:p>
          <a:p>
            <a:pPr lvl="1"/>
            <a:r>
              <a:rPr lang="en-US" sz="2000" b="1" dirty="0">
                <a:effectLst/>
              </a:rPr>
              <a:t>Examples/Facts/Explanations: </a:t>
            </a:r>
            <a:r>
              <a:rPr lang="en-US" sz="2000" dirty="0">
                <a:effectLst/>
              </a:rPr>
              <a:t>(2) </a:t>
            </a:r>
            <a:r>
              <a:rPr lang="en-US" sz="2000" dirty="0">
                <a:solidFill>
                  <a:srgbClr val="455B63"/>
                </a:solidFill>
                <a:effectLst/>
              </a:rPr>
              <a:t>_______</a:t>
            </a:r>
            <a:endParaRPr lang="en-US" sz="2000" dirty="0">
              <a:effectLst/>
            </a:endParaRPr>
          </a:p>
          <a:p>
            <a:endParaRPr lang="en-US" sz="2000" dirty="0">
              <a:effectLst/>
            </a:endParaRPr>
          </a:p>
        </p:txBody>
      </p:sp>
      <p:sp>
        <p:nvSpPr>
          <p:cNvPr id="15" name="Rounded Rectangle 14">
            <a:extLst>
              <a:ext uri="{FF2B5EF4-FFF2-40B4-BE49-F238E27FC236}">
                <a16:creationId xmlns:a16="http://schemas.microsoft.com/office/drawing/2014/main" xmlns="" id="{FD739594-BA6D-F741-BFAF-56C60B0521FA}"/>
              </a:ext>
            </a:extLst>
          </p:cNvPr>
          <p:cNvSpPr/>
          <p:nvPr/>
        </p:nvSpPr>
        <p:spPr>
          <a:xfrm>
            <a:off x="6357779" y="3688097"/>
            <a:ext cx="5715688" cy="3153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sz="2000" dirty="0">
              <a:solidFill>
                <a:srgbClr val="33FFB3"/>
              </a:solidFill>
              <a:effectLst/>
            </a:endParaRPr>
          </a:p>
          <a:p>
            <a:r>
              <a:rPr lang="en-US" sz="2000" b="1" dirty="0">
                <a:solidFill>
                  <a:schemeClr val="accent1"/>
                </a:solidFill>
                <a:effectLst/>
              </a:rPr>
              <a:t>Shouldn’t</a:t>
            </a:r>
          </a:p>
          <a:p>
            <a:r>
              <a:rPr lang="en-US" sz="2000" b="1" dirty="0">
                <a:effectLst/>
              </a:rPr>
              <a:t>Reason 1</a:t>
            </a:r>
            <a:r>
              <a:rPr lang="en-US" sz="2000" dirty="0">
                <a:effectLst/>
              </a:rPr>
              <a:t>: Quality of screen time is more important than quantity.</a:t>
            </a:r>
          </a:p>
          <a:p>
            <a:pPr lvl="1"/>
            <a:r>
              <a:rPr lang="en-US" sz="2000" b="1" dirty="0">
                <a:effectLst/>
              </a:rPr>
              <a:t>Examples/Facts/Explanations:</a:t>
            </a:r>
          </a:p>
          <a:p>
            <a:pPr lvl="1"/>
            <a:r>
              <a:rPr lang="en-US" sz="2000" i="1" dirty="0">
                <a:effectLst/>
              </a:rPr>
              <a:t>Teenagers can learn a lot of useful knowledge and necessary skills through online educational games and videos.</a:t>
            </a:r>
          </a:p>
          <a:p>
            <a:r>
              <a:rPr lang="en-US" sz="2000" b="1" dirty="0">
                <a:effectLst/>
              </a:rPr>
              <a:t>Reason 2:</a:t>
            </a:r>
            <a:r>
              <a:rPr lang="en-US" sz="2000" dirty="0">
                <a:effectLst/>
              </a:rPr>
              <a:t> (3) </a:t>
            </a:r>
            <a:r>
              <a:rPr lang="en-US" sz="2000" dirty="0">
                <a:solidFill>
                  <a:srgbClr val="455B63"/>
                </a:solidFill>
                <a:effectLst/>
              </a:rPr>
              <a:t>_________</a:t>
            </a:r>
            <a:endParaRPr lang="en-US" sz="2000" dirty="0">
              <a:effectLst/>
            </a:endParaRPr>
          </a:p>
          <a:p>
            <a:pPr lvl="1"/>
            <a:r>
              <a:rPr lang="en-US" sz="2000" b="1" dirty="0">
                <a:effectLst/>
              </a:rPr>
              <a:t>Examples/Facts/Explanations</a:t>
            </a:r>
            <a:r>
              <a:rPr lang="en-US" sz="2000" dirty="0">
                <a:effectLst/>
              </a:rPr>
              <a:t>: (4) </a:t>
            </a:r>
            <a:r>
              <a:rPr lang="en-US" sz="2000" dirty="0">
                <a:solidFill>
                  <a:srgbClr val="455B63"/>
                </a:solidFill>
                <a:effectLst/>
              </a:rPr>
              <a:t>_________</a:t>
            </a:r>
            <a:endParaRPr lang="en-US" sz="2000" dirty="0">
              <a:effectLst/>
            </a:endParaRPr>
          </a:p>
          <a:p>
            <a:pPr algn="ctr"/>
            <a:endParaRPr lang="x-none" dirty="0"/>
          </a:p>
        </p:txBody>
      </p:sp>
      <p:sp>
        <p:nvSpPr>
          <p:cNvPr id="8" name="TextBox 7">
            <a:extLst>
              <a:ext uri="{FF2B5EF4-FFF2-40B4-BE49-F238E27FC236}">
                <a16:creationId xmlns:a16="http://schemas.microsoft.com/office/drawing/2014/main" xmlns="" id="{14310E4C-A3FA-7544-A18C-F33EEB21721C}"/>
              </a:ext>
            </a:extLst>
          </p:cNvPr>
          <p:cNvSpPr txBox="1"/>
          <p:nvPr/>
        </p:nvSpPr>
        <p:spPr>
          <a:xfrm>
            <a:off x="1892491" y="3287987"/>
            <a:ext cx="8382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rgbClr val="EE4000"/>
                </a:solidFill>
                <a:effectLst/>
              </a:rPr>
              <a:t>Should parents strictly limit teenagers’ screen time?</a:t>
            </a:r>
          </a:p>
        </p:txBody>
      </p:sp>
      <p:sp>
        <p:nvSpPr>
          <p:cNvPr id="10" name="TextBox 9">
            <a:extLst>
              <a:ext uri="{FF2B5EF4-FFF2-40B4-BE49-F238E27FC236}">
                <a16:creationId xmlns:a16="http://schemas.microsoft.com/office/drawing/2014/main" xmlns="" id="{C8E889A9-00C9-C64B-8787-08C82AE8BE15}"/>
              </a:ext>
            </a:extLst>
          </p:cNvPr>
          <p:cNvSpPr txBox="1"/>
          <p:nvPr/>
        </p:nvSpPr>
        <p:spPr>
          <a:xfrm>
            <a:off x="2323403" y="5955949"/>
            <a:ext cx="420308" cy="461665"/>
          </a:xfrm>
          <a:prstGeom prst="rect">
            <a:avLst/>
          </a:prstGeom>
          <a:noFill/>
        </p:spPr>
        <p:txBody>
          <a:bodyPr wrap="none" rtlCol="0">
            <a:spAutoFit/>
          </a:bodyPr>
          <a:lstStyle/>
          <a:p>
            <a:r>
              <a:rPr lang="en-SG"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a:t>
            </a:r>
            <a:r>
              <a:rPr lang="x-none" sz="2400" dirty="0">
                <a:solidFill>
                  <a:srgbClr val="FF0000"/>
                </a:solidFill>
                <a:effectLst/>
              </a:rPr>
              <a:t> </a:t>
            </a:r>
            <a:endParaRPr lang="x-none" sz="2400" b="1" dirty="0">
              <a:solidFill>
                <a:srgbClr val="FF0000"/>
              </a:solidFill>
            </a:endParaRPr>
          </a:p>
        </p:txBody>
      </p:sp>
      <p:sp>
        <p:nvSpPr>
          <p:cNvPr id="17" name="TextBox 16">
            <a:extLst>
              <a:ext uri="{FF2B5EF4-FFF2-40B4-BE49-F238E27FC236}">
                <a16:creationId xmlns:a16="http://schemas.microsoft.com/office/drawing/2014/main" xmlns="" id="{09DF381D-9877-F349-89FA-204423714F37}"/>
              </a:ext>
            </a:extLst>
          </p:cNvPr>
          <p:cNvSpPr txBox="1"/>
          <p:nvPr/>
        </p:nvSpPr>
        <p:spPr>
          <a:xfrm>
            <a:off x="4725076" y="6242159"/>
            <a:ext cx="417102" cy="461665"/>
          </a:xfrm>
          <a:prstGeom prst="rect">
            <a:avLst/>
          </a:prstGeom>
          <a:noFill/>
        </p:spPr>
        <p:txBody>
          <a:bodyPr wrap="none" rtlCol="0">
            <a:spAutoFit/>
          </a:bodyPr>
          <a:lstStyle/>
          <a:p>
            <a:r>
              <a:rPr lang="en-SG" sz="2400" dirty="0">
                <a:solidFill>
                  <a:srgbClr val="FF0000"/>
                </a:solidFill>
                <a:latin typeface="Calibri" panose="020F0502020204030204" pitchFamily="34" charset="0"/>
                <a:cs typeface="Times New Roman" panose="02020603050405020304" pitchFamily="18" charset="0"/>
              </a:rPr>
              <a:t>C</a:t>
            </a:r>
            <a:r>
              <a:rPr lang="x-none" sz="2400" dirty="0">
                <a:solidFill>
                  <a:srgbClr val="FF0000"/>
                </a:solidFill>
                <a:effectLst/>
              </a:rPr>
              <a:t> </a:t>
            </a:r>
            <a:endParaRPr lang="x-none" sz="2400" b="1" dirty="0">
              <a:solidFill>
                <a:srgbClr val="FF0000"/>
              </a:solidFill>
            </a:endParaRPr>
          </a:p>
        </p:txBody>
      </p:sp>
      <p:sp>
        <p:nvSpPr>
          <p:cNvPr id="20" name="TextBox 19">
            <a:extLst>
              <a:ext uri="{FF2B5EF4-FFF2-40B4-BE49-F238E27FC236}">
                <a16:creationId xmlns:a16="http://schemas.microsoft.com/office/drawing/2014/main" xmlns="" id="{0E00951D-0594-C846-B95E-9C3355F614BA}"/>
              </a:ext>
            </a:extLst>
          </p:cNvPr>
          <p:cNvSpPr txBox="1"/>
          <p:nvPr/>
        </p:nvSpPr>
        <p:spPr>
          <a:xfrm>
            <a:off x="8371880" y="5965184"/>
            <a:ext cx="431528" cy="461665"/>
          </a:xfrm>
          <a:prstGeom prst="rect">
            <a:avLst/>
          </a:prstGeom>
          <a:noFill/>
        </p:spPr>
        <p:txBody>
          <a:bodyPr wrap="none" rtlCol="0">
            <a:spAutoFit/>
          </a:bodyPr>
          <a:lstStyle/>
          <a:p>
            <a:r>
              <a:rPr lang="en-SG" sz="2400" dirty="0">
                <a:solidFill>
                  <a:srgbClr val="FF0000"/>
                </a:solidFill>
                <a:latin typeface="Calibri" panose="020F0502020204030204" pitchFamily="34" charset="0"/>
                <a:cs typeface="Times New Roman" panose="02020603050405020304" pitchFamily="18" charset="0"/>
              </a:rPr>
              <a:t>A</a:t>
            </a:r>
            <a:r>
              <a:rPr lang="x-none" sz="2400" dirty="0">
                <a:solidFill>
                  <a:srgbClr val="FF0000"/>
                </a:solidFill>
                <a:effectLst/>
              </a:rPr>
              <a:t> </a:t>
            </a:r>
            <a:endParaRPr lang="x-none" sz="2400" b="1" dirty="0">
              <a:solidFill>
                <a:srgbClr val="FF0000"/>
              </a:solidFill>
            </a:endParaRPr>
          </a:p>
        </p:txBody>
      </p:sp>
      <p:sp>
        <p:nvSpPr>
          <p:cNvPr id="21" name="TextBox 20">
            <a:extLst>
              <a:ext uri="{FF2B5EF4-FFF2-40B4-BE49-F238E27FC236}">
                <a16:creationId xmlns:a16="http://schemas.microsoft.com/office/drawing/2014/main" xmlns="" id="{4FBC7220-CF6A-5F47-8108-91D211911D5B}"/>
              </a:ext>
            </a:extLst>
          </p:cNvPr>
          <p:cNvSpPr txBox="1"/>
          <p:nvPr/>
        </p:nvSpPr>
        <p:spPr>
          <a:xfrm>
            <a:off x="11062052" y="6251330"/>
            <a:ext cx="420308" cy="461665"/>
          </a:xfrm>
          <a:prstGeom prst="rect">
            <a:avLst/>
          </a:prstGeom>
          <a:noFill/>
        </p:spPr>
        <p:txBody>
          <a:bodyPr wrap="square" rtlCol="0">
            <a:spAutoFit/>
          </a:bodyPr>
          <a:lstStyle/>
          <a:p>
            <a:r>
              <a:rPr lang="en-SG" sz="2400" dirty="0">
                <a:solidFill>
                  <a:srgbClr val="FF0000"/>
                </a:solidFill>
                <a:latin typeface="Calibri" panose="020F0502020204030204" pitchFamily="34" charset="0"/>
                <a:cs typeface="Times New Roman" panose="02020603050405020304" pitchFamily="18" charset="0"/>
              </a:rPr>
              <a:t>D</a:t>
            </a:r>
            <a:r>
              <a:rPr lang="x-none" sz="2400" dirty="0">
                <a:solidFill>
                  <a:srgbClr val="FF0000"/>
                </a:solidFill>
                <a:effectLst/>
              </a:rPr>
              <a:t> </a:t>
            </a:r>
            <a:endParaRPr lang="x-none" sz="2400" b="1" dirty="0">
              <a:solidFill>
                <a:srgbClr val="FF0000"/>
              </a:solidFill>
            </a:endParaRPr>
          </a:p>
        </p:txBody>
      </p:sp>
    </p:spTree>
    <p:extLst>
      <p:ext uri="{BB962C8B-B14F-4D97-AF65-F5344CB8AC3E}">
        <p14:creationId xmlns:p14="http://schemas.microsoft.com/office/powerpoint/2010/main" val="89424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0" name="TextBox 9"/>
          <p:cNvSpPr txBox="1"/>
          <p:nvPr/>
        </p:nvSpPr>
        <p:spPr>
          <a:xfrm>
            <a:off x="2271077" y="1017136"/>
            <a:ext cx="7356297" cy="584775"/>
          </a:xfrm>
          <a:prstGeom prst="rect">
            <a:avLst/>
          </a:prstGeom>
          <a:noFill/>
        </p:spPr>
        <p:txBody>
          <a:bodyPr wrap="square" rtlCol="0">
            <a:spAutoFit/>
          </a:bodyPr>
          <a:lstStyle/>
          <a:p>
            <a:pPr algn="ctr"/>
            <a:r>
              <a:rPr lang="en-US" sz="3200" b="1">
                <a:solidFill>
                  <a:srgbClr val="FF0000"/>
                </a:solidFill>
              </a:rPr>
              <a:t>Useful expressions</a:t>
            </a:r>
          </a:p>
        </p:txBody>
      </p:sp>
      <p:graphicFrame>
        <p:nvGraphicFramePr>
          <p:cNvPr id="4" name="Table 3"/>
          <p:cNvGraphicFramePr>
            <a:graphicFrameLocks noGrp="1"/>
          </p:cNvGraphicFramePr>
          <p:nvPr>
            <p:extLst>
              <p:ext uri="{D42A27DB-BD31-4B8C-83A1-F6EECF244321}">
                <p14:modId xmlns:p14="http://schemas.microsoft.com/office/powerpoint/2010/main" val="2678814026"/>
              </p:ext>
            </p:extLst>
          </p:nvPr>
        </p:nvGraphicFramePr>
        <p:xfrm>
          <a:off x="772885" y="1743425"/>
          <a:ext cx="10961915" cy="5035594"/>
        </p:xfrm>
        <a:graphic>
          <a:graphicData uri="http://schemas.openxmlformats.org/drawingml/2006/table">
            <a:tbl>
              <a:tblPr firstRow="1" bandRow="1">
                <a:tableStyleId>{93296810-A885-4BE3-A3E7-6D5BEEA58F35}</a:tableStyleId>
              </a:tblPr>
              <a:tblGrid>
                <a:gridCol w="5323115">
                  <a:extLst>
                    <a:ext uri="{9D8B030D-6E8A-4147-A177-3AD203B41FA5}">
                      <a16:colId xmlns:a16="http://schemas.microsoft.com/office/drawing/2014/main" xmlns="" val="20000"/>
                    </a:ext>
                  </a:extLst>
                </a:gridCol>
                <a:gridCol w="5638800">
                  <a:extLst>
                    <a:ext uri="{9D8B030D-6E8A-4147-A177-3AD203B41FA5}">
                      <a16:colId xmlns:a16="http://schemas.microsoft.com/office/drawing/2014/main" xmlns="" val="20001"/>
                    </a:ext>
                  </a:extLst>
                </a:gridCol>
              </a:tblGrid>
              <a:tr h="717046">
                <a:tc>
                  <a:txBody>
                    <a:bodyPr/>
                    <a:lstStyle/>
                    <a:p>
                      <a:pPr algn="ctr"/>
                      <a:r>
                        <a:rPr lang="x-none" sz="3200" b="1" i="0" kern="1200" dirty="0">
                          <a:solidFill>
                            <a:schemeClr val="lt1"/>
                          </a:solidFill>
                          <a:effectLst/>
                          <a:latin typeface="+mn-lt"/>
                          <a:ea typeface="+mn-ea"/>
                          <a:cs typeface="+mn-cs"/>
                        </a:rPr>
                        <a:t>To express opinion</a:t>
                      </a:r>
                      <a:r>
                        <a:rPr lang="x-none" sz="4400" i="0" dirty="0">
                          <a:effectLst/>
                        </a:rPr>
                        <a:t> </a:t>
                      </a:r>
                      <a:endParaRPr lang="en-US" sz="4400" i="0" dirty="0"/>
                    </a:p>
                  </a:txBody>
                  <a:tcPr/>
                </a:tc>
                <a:tc>
                  <a:txBody>
                    <a:bodyPr/>
                    <a:lstStyle/>
                    <a:p>
                      <a:pPr algn="ctr"/>
                      <a:r>
                        <a:rPr lang="x-none" sz="3200" b="1" i="0" kern="1200" dirty="0">
                          <a:solidFill>
                            <a:schemeClr val="lt1"/>
                          </a:solidFill>
                          <a:effectLst/>
                          <a:latin typeface="+mn-lt"/>
                          <a:ea typeface="+mn-ea"/>
                          <a:cs typeface="+mn-cs"/>
                        </a:rPr>
                        <a:t>To add ideas</a:t>
                      </a:r>
                      <a:r>
                        <a:rPr lang="x-none" sz="4400" i="0" dirty="0">
                          <a:effectLst/>
                        </a:rPr>
                        <a:t> </a:t>
                      </a:r>
                      <a:endParaRPr lang="en-US" sz="4400" i="0" dirty="0"/>
                    </a:p>
                  </a:txBody>
                  <a:tcPr/>
                </a:tc>
                <a:extLst>
                  <a:ext uri="{0D108BD9-81ED-4DB2-BD59-A6C34878D82A}">
                    <a16:rowId xmlns:a16="http://schemas.microsoft.com/office/drawing/2014/main" xmlns="" val="10000"/>
                  </a:ext>
                </a:extLst>
              </a:tr>
              <a:tr h="4273594">
                <a:tc>
                  <a:txBody>
                    <a:bodyPr/>
                    <a:lstStyle/>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In my opinion, </a:t>
                      </a:r>
                      <a:r>
                        <a:rPr lang="en-GB" sz="2800" i="0" kern="1200" dirty="0">
                          <a:solidFill>
                            <a:schemeClr val="dk1"/>
                          </a:solidFill>
                          <a:effectLst/>
                          <a:latin typeface="+mn-lt"/>
                          <a:ea typeface="+mn-ea"/>
                          <a:cs typeface="+mn-cs"/>
                        </a:rPr>
                        <a:t>…</a:t>
                      </a:r>
                      <a:endParaRPr lang="x-none" sz="2800" i="0" kern="1200" dirty="0">
                        <a:solidFill>
                          <a:schemeClr val="dk1"/>
                        </a:solidFill>
                        <a:effectLst/>
                        <a:latin typeface="+mn-lt"/>
                        <a:ea typeface="+mn-ea"/>
                        <a:cs typeface="+mn-cs"/>
                      </a:endParaRP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Personally, I think/ I believe (that)</a:t>
                      </a:r>
                      <a:r>
                        <a:rPr lang="en-GB" sz="2800" i="0" kern="1200" dirty="0">
                          <a:solidFill>
                            <a:schemeClr val="dk1"/>
                          </a:solidFill>
                          <a:effectLst/>
                          <a:latin typeface="+mn-lt"/>
                          <a:ea typeface="+mn-ea"/>
                          <a:cs typeface="+mn-cs"/>
                        </a:rPr>
                        <a:t>…</a:t>
                      </a:r>
                      <a:endParaRPr lang="x-none" sz="2800" i="0" kern="1200" dirty="0">
                        <a:solidFill>
                          <a:schemeClr val="dk1"/>
                        </a:solidFill>
                        <a:effectLst/>
                        <a:latin typeface="+mn-lt"/>
                        <a:ea typeface="+mn-ea"/>
                        <a:cs typeface="+mn-cs"/>
                      </a:endParaRP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I strongly believe that….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It seems to me that…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In my view, ...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From my point of view, … </a:t>
                      </a:r>
                    </a:p>
                    <a:p>
                      <a:endParaRPr lang="en-US" sz="4000" i="0" dirty="0"/>
                    </a:p>
                  </a:txBody>
                  <a:tcPr/>
                </a:tc>
                <a:tc>
                  <a:txBody>
                    <a:bodyPr/>
                    <a:lstStyle/>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What is more, …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Moreover/ furthermore/ in addition (to)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Firstly, …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First of all, …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Secondly, ...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Thirdly, …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Lastly, … </a:t>
                      </a:r>
                    </a:p>
                    <a:p>
                      <a:r>
                        <a:rPr lang="x-none" sz="2800" i="0" kern="1200" dirty="0">
                          <a:solidFill>
                            <a:schemeClr val="dk1"/>
                          </a:solidFill>
                          <a:effectLst/>
                          <a:latin typeface="+mn-lt"/>
                          <a:ea typeface="+mn-ea"/>
                          <a:cs typeface="+mn-cs"/>
                          <a:sym typeface="Symbol" pitchFamily="2" charset="2"/>
                        </a:rPr>
                        <a:t></a:t>
                      </a:r>
                      <a:r>
                        <a:rPr lang="x-none" sz="2800" i="0" kern="1200" dirty="0">
                          <a:solidFill>
                            <a:schemeClr val="dk1"/>
                          </a:solidFill>
                          <a:effectLst/>
                          <a:latin typeface="+mn-lt"/>
                          <a:ea typeface="+mn-ea"/>
                          <a:cs typeface="+mn-cs"/>
                        </a:rPr>
                        <a:t> Finally, …</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553995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573934" y="992986"/>
            <a:ext cx="10171752" cy="954107"/>
          </a:xfrm>
          <a:prstGeom prst="rect">
            <a:avLst/>
          </a:prstGeom>
          <a:noFill/>
        </p:spPr>
        <p:txBody>
          <a:bodyPr wrap="square">
            <a:spAutoFit/>
          </a:bodyPr>
          <a:lstStyle/>
          <a:p>
            <a:r>
              <a:rPr lang="x-none" sz="2800" b="1" dirty="0">
                <a:effectLst/>
                <a:latin typeface="Times New Roman" panose="02020603050405020304" pitchFamily="18" charset="0"/>
                <a:ea typeface="Calibri" panose="020F0502020204030204" pitchFamily="34" charset="0"/>
              </a:rPr>
              <a:t>Read an opinion essay and match each paragraph with the correct description.</a:t>
            </a:r>
            <a:r>
              <a:rPr lang="x-none" sz="2800" b="1" dirty="0">
                <a:effectLst/>
                <a:latin typeface="Times New Roman" panose="02020603050405020304" pitchFamily="18" charset="0"/>
                <a:ea typeface="Times New Roman" panose="02020603050405020304" pitchFamily="18" charset="0"/>
              </a:rPr>
              <a:t> </a:t>
            </a:r>
            <a:endParaRPr lang="en-US" sz="40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3" name="Rounded Rectangle 2">
            <a:extLst>
              <a:ext uri="{FF2B5EF4-FFF2-40B4-BE49-F238E27FC236}">
                <a16:creationId xmlns:a16="http://schemas.microsoft.com/office/drawing/2014/main" xmlns="" id="{A46647AD-23F9-CD49-8892-461CEBAAC006}"/>
              </a:ext>
            </a:extLst>
          </p:cNvPr>
          <p:cNvSpPr/>
          <p:nvPr/>
        </p:nvSpPr>
        <p:spPr>
          <a:xfrm>
            <a:off x="1236132" y="2438399"/>
            <a:ext cx="10701867" cy="30818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sz="2800" dirty="0">
                <a:solidFill>
                  <a:srgbClr val="EE4000"/>
                </a:solidFill>
                <a:effectLst/>
                <a:latin typeface="Times" pitchFamily="2" charset="0"/>
              </a:rPr>
              <a:t>A. </a:t>
            </a:r>
            <a:r>
              <a:rPr lang="en-US" sz="2800" dirty="0">
                <a:effectLst/>
                <a:latin typeface="Times" pitchFamily="2" charset="0"/>
              </a:rPr>
              <a:t>Second reason for supporting this view with examples and facts</a:t>
            </a:r>
          </a:p>
          <a:p>
            <a:pPr>
              <a:lnSpc>
                <a:spcPct val="150000"/>
              </a:lnSpc>
            </a:pPr>
            <a:r>
              <a:rPr lang="en-US" sz="2800" dirty="0">
                <a:solidFill>
                  <a:srgbClr val="EE4000"/>
                </a:solidFill>
                <a:effectLst/>
                <a:latin typeface="Times" pitchFamily="2" charset="0"/>
              </a:rPr>
              <a:t>B. </a:t>
            </a:r>
            <a:r>
              <a:rPr lang="en-US" sz="2800" dirty="0">
                <a:effectLst/>
                <a:latin typeface="Times" pitchFamily="2" charset="0"/>
              </a:rPr>
              <a:t>Conclusion </a:t>
            </a:r>
            <a:r>
              <a:rPr lang="en-US" sz="2800" dirty="0" err="1">
                <a:effectLst/>
                <a:latin typeface="Times" pitchFamily="2" charset="0"/>
              </a:rPr>
              <a:t>summarising</a:t>
            </a:r>
            <a:r>
              <a:rPr lang="en-US" sz="2800" dirty="0">
                <a:effectLst/>
                <a:latin typeface="Times" pitchFamily="2" charset="0"/>
              </a:rPr>
              <a:t> the writer’s point of view</a:t>
            </a:r>
          </a:p>
          <a:p>
            <a:pPr>
              <a:lnSpc>
                <a:spcPct val="150000"/>
              </a:lnSpc>
            </a:pPr>
            <a:r>
              <a:rPr lang="en-US" sz="2800" dirty="0">
                <a:solidFill>
                  <a:srgbClr val="EE4000"/>
                </a:solidFill>
                <a:effectLst/>
                <a:latin typeface="Times" pitchFamily="2" charset="0"/>
              </a:rPr>
              <a:t>C. </a:t>
            </a:r>
            <a:r>
              <a:rPr lang="en-US" sz="2800" dirty="0">
                <a:effectLst/>
                <a:latin typeface="Times" pitchFamily="2" charset="0"/>
              </a:rPr>
              <a:t>First reason for supporting this view with examples and facts</a:t>
            </a:r>
          </a:p>
          <a:p>
            <a:pPr>
              <a:lnSpc>
                <a:spcPct val="150000"/>
              </a:lnSpc>
            </a:pPr>
            <a:r>
              <a:rPr lang="en-US" sz="2800" dirty="0">
                <a:solidFill>
                  <a:srgbClr val="EE4000"/>
                </a:solidFill>
                <a:effectLst/>
                <a:latin typeface="Times" pitchFamily="2" charset="0"/>
              </a:rPr>
              <a:t>D. </a:t>
            </a:r>
            <a:r>
              <a:rPr lang="en-US" sz="2800" dirty="0">
                <a:effectLst/>
                <a:latin typeface="Times" pitchFamily="2" charset="0"/>
              </a:rPr>
              <a:t>Introduction to the issue and the writer’s point of view</a:t>
            </a:r>
          </a:p>
        </p:txBody>
      </p:sp>
    </p:spTree>
    <p:extLst>
      <p:ext uri="{BB962C8B-B14F-4D97-AF65-F5344CB8AC3E}">
        <p14:creationId xmlns:p14="http://schemas.microsoft.com/office/powerpoint/2010/main" val="2129640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573934" y="992986"/>
            <a:ext cx="10171752" cy="954107"/>
          </a:xfrm>
          <a:prstGeom prst="rect">
            <a:avLst/>
          </a:prstGeom>
          <a:noFill/>
        </p:spPr>
        <p:txBody>
          <a:bodyPr wrap="square">
            <a:spAutoFit/>
          </a:bodyPr>
          <a:lstStyle/>
          <a:p>
            <a:r>
              <a:rPr lang="x-none" sz="2800" b="1" dirty="0">
                <a:effectLst/>
                <a:latin typeface="Times New Roman" panose="02020603050405020304" pitchFamily="18" charset="0"/>
                <a:ea typeface="Calibri" panose="020F0502020204030204" pitchFamily="34" charset="0"/>
              </a:rPr>
              <a:t>Read an opinion essay and match each paragraph with the correct description.</a:t>
            </a:r>
            <a:r>
              <a:rPr lang="x-none" sz="2800" b="1" dirty="0">
                <a:effectLst/>
                <a:latin typeface="Times New Roman" panose="02020603050405020304" pitchFamily="18" charset="0"/>
                <a:ea typeface="Times New Roman" panose="02020603050405020304" pitchFamily="18" charset="0"/>
              </a:rPr>
              <a:t> </a:t>
            </a:r>
            <a:endParaRPr lang="en-US" sz="4000" b="1" dirty="0">
              <a:latin typeface="Arial" panose="020B0604020202020204" pitchFamily="34" charset="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0" name="TextBox 9">
            <a:extLst>
              <a:ext uri="{FF2B5EF4-FFF2-40B4-BE49-F238E27FC236}">
                <a16:creationId xmlns:a16="http://schemas.microsoft.com/office/drawing/2014/main" xmlns="" id="{470A005A-54A3-1A44-8767-C1F2D210FACB}"/>
              </a:ext>
            </a:extLst>
          </p:cNvPr>
          <p:cNvSpPr txBox="1"/>
          <p:nvPr/>
        </p:nvSpPr>
        <p:spPr>
          <a:xfrm>
            <a:off x="494438" y="1942186"/>
            <a:ext cx="11251248" cy="4893647"/>
          </a:xfrm>
          <a:prstGeom prst="rect">
            <a:avLst/>
          </a:prstGeom>
          <a:noFill/>
        </p:spPr>
        <p:txBody>
          <a:bodyPr wrap="square">
            <a:spAutoFit/>
          </a:bodyPr>
          <a:lstStyle/>
          <a:p>
            <a:pPr algn="ctr"/>
            <a:r>
              <a:rPr lang="en-US" sz="2400" dirty="0">
                <a:solidFill>
                  <a:srgbClr val="F33366"/>
                </a:solidFill>
                <a:effectLst/>
                <a:latin typeface="Helvetica" pitchFamily="2" charset="0"/>
              </a:rPr>
              <a:t>Should parents strictly limit teenagers’ screen time?</a:t>
            </a:r>
          </a:p>
          <a:p>
            <a:pPr algn="just"/>
            <a:r>
              <a:rPr lang="en-US" sz="2400" dirty="0">
                <a:solidFill>
                  <a:srgbClr val="EE4000"/>
                </a:solidFill>
                <a:effectLst/>
                <a:latin typeface="Helvetica" pitchFamily="2" charset="0"/>
              </a:rPr>
              <a:t>1. </a:t>
            </a:r>
            <a:r>
              <a:rPr lang="en-US" sz="2400" dirty="0">
                <a:solidFill>
                  <a:srgbClr val="455B63"/>
                </a:solidFill>
                <a:effectLst/>
                <a:latin typeface="Helvetica" pitchFamily="2" charset="0"/>
              </a:rPr>
              <a:t>________ </a:t>
            </a:r>
            <a:r>
              <a:rPr lang="en-US" sz="2400" dirty="0">
                <a:effectLst/>
                <a:latin typeface="Helvetica" pitchFamily="2" charset="0"/>
              </a:rPr>
              <a:t>Many teenagers nowadays spend too much time on digital devices. I firmly believe that parents should strictly limit their screen time for two reasons.</a:t>
            </a:r>
          </a:p>
          <a:p>
            <a:pPr algn="just"/>
            <a:r>
              <a:rPr lang="en-US" sz="2400" dirty="0">
                <a:solidFill>
                  <a:srgbClr val="EE4000"/>
                </a:solidFill>
                <a:effectLst/>
                <a:latin typeface="Helvetica" pitchFamily="2" charset="0"/>
              </a:rPr>
              <a:t>2. </a:t>
            </a:r>
            <a:r>
              <a:rPr lang="en-US" sz="2400" dirty="0">
                <a:solidFill>
                  <a:srgbClr val="455B63"/>
                </a:solidFill>
                <a:effectLst/>
                <a:latin typeface="Helvetica" pitchFamily="2" charset="0"/>
              </a:rPr>
              <a:t>________ </a:t>
            </a:r>
            <a:r>
              <a:rPr lang="en-US" sz="2400" dirty="0">
                <a:effectLst/>
                <a:latin typeface="Helvetica" pitchFamily="2" charset="0"/>
              </a:rPr>
              <a:t>First of all, teenagers who spend a lot of time on screens are less likely to finish their homework. If parents limit their screen time, teenagers will have more time not only for learning, but also for outdoor activities.</a:t>
            </a:r>
          </a:p>
          <a:p>
            <a:pPr algn="just"/>
            <a:r>
              <a:rPr lang="en-US" sz="2400" dirty="0">
                <a:solidFill>
                  <a:srgbClr val="EE4000"/>
                </a:solidFill>
                <a:effectLst/>
                <a:latin typeface="Helvetica" pitchFamily="2" charset="0"/>
              </a:rPr>
              <a:t>3. </a:t>
            </a:r>
            <a:r>
              <a:rPr lang="en-US" sz="2400" dirty="0">
                <a:solidFill>
                  <a:srgbClr val="455B63"/>
                </a:solidFill>
                <a:effectLst/>
                <a:latin typeface="Helvetica" pitchFamily="2" charset="0"/>
              </a:rPr>
              <a:t>________ </a:t>
            </a:r>
            <a:r>
              <a:rPr lang="en-US" sz="2400" dirty="0">
                <a:effectLst/>
                <a:latin typeface="Helvetica" pitchFamily="2" charset="0"/>
              </a:rPr>
              <a:t>In addition, too much screen time is bad for teenagers’ health. Looking at a computer or smartphone screen for a long time can damage their eyesight and cause headaches. Too much screen time may also lead to sleep and weight problems.</a:t>
            </a:r>
          </a:p>
          <a:p>
            <a:pPr algn="just"/>
            <a:r>
              <a:rPr lang="en-US" sz="2400" dirty="0">
                <a:solidFill>
                  <a:srgbClr val="EE4000"/>
                </a:solidFill>
                <a:effectLst/>
                <a:latin typeface="Helvetica" pitchFamily="2" charset="0"/>
              </a:rPr>
              <a:t>4. </a:t>
            </a:r>
            <a:r>
              <a:rPr lang="en-US" sz="2400" dirty="0">
                <a:solidFill>
                  <a:srgbClr val="455B63"/>
                </a:solidFill>
                <a:effectLst/>
                <a:latin typeface="Helvetica" pitchFamily="2" charset="0"/>
              </a:rPr>
              <a:t>________ </a:t>
            </a:r>
            <a:r>
              <a:rPr lang="en-US" sz="2400" dirty="0">
                <a:effectLst/>
                <a:latin typeface="Helvetica" pitchFamily="2" charset="0"/>
              </a:rPr>
              <a:t>In conclusion, I think that parents need to control the time their teenage children spend on digital devices. This will ensure that their children have time for homework and outdoor activities, and will protect children's health.</a:t>
            </a:r>
          </a:p>
        </p:txBody>
      </p:sp>
      <p:sp>
        <p:nvSpPr>
          <p:cNvPr id="14" name="TextBox 13">
            <a:extLst>
              <a:ext uri="{FF2B5EF4-FFF2-40B4-BE49-F238E27FC236}">
                <a16:creationId xmlns:a16="http://schemas.microsoft.com/office/drawing/2014/main" xmlns="" id="{7D564BC5-D6CB-2441-A68B-5D05BF539A45}"/>
              </a:ext>
            </a:extLst>
          </p:cNvPr>
          <p:cNvSpPr txBox="1"/>
          <p:nvPr/>
        </p:nvSpPr>
        <p:spPr>
          <a:xfrm flipH="1">
            <a:off x="1358034" y="2172759"/>
            <a:ext cx="1016000" cy="523220"/>
          </a:xfrm>
          <a:prstGeom prst="rect">
            <a:avLst/>
          </a:prstGeom>
          <a:noFill/>
        </p:spPr>
        <p:txBody>
          <a:bodyPr wrap="square" rtlCol="0">
            <a:spAutoFit/>
          </a:bodyPr>
          <a:lstStyle/>
          <a:p>
            <a:r>
              <a:rPr lang="en-SG" sz="2800" dirty="0">
                <a:solidFill>
                  <a:srgbClr val="FF0000"/>
                </a:solidFill>
                <a:latin typeface="Calibri" panose="020F0502020204030204" pitchFamily="34" charset="0"/>
                <a:cs typeface="Times New Roman" panose="02020603050405020304" pitchFamily="18" charset="0"/>
              </a:rPr>
              <a:t>D</a:t>
            </a:r>
            <a:r>
              <a:rPr lang="x-none" sz="2800" dirty="0">
                <a:solidFill>
                  <a:srgbClr val="FF0000"/>
                </a:solidFill>
                <a:effectLst/>
              </a:rPr>
              <a:t> </a:t>
            </a:r>
            <a:endParaRPr lang="x-none" sz="2800" b="1" dirty="0">
              <a:solidFill>
                <a:srgbClr val="FF0000"/>
              </a:solidFill>
            </a:endParaRPr>
          </a:p>
        </p:txBody>
      </p:sp>
      <p:sp>
        <p:nvSpPr>
          <p:cNvPr id="15" name="TextBox 14">
            <a:extLst>
              <a:ext uri="{FF2B5EF4-FFF2-40B4-BE49-F238E27FC236}">
                <a16:creationId xmlns:a16="http://schemas.microsoft.com/office/drawing/2014/main" xmlns="" id="{7C61F65F-DDA1-2B47-9DE9-B3C88CCA54F3}"/>
              </a:ext>
            </a:extLst>
          </p:cNvPr>
          <p:cNvSpPr txBox="1"/>
          <p:nvPr/>
        </p:nvSpPr>
        <p:spPr>
          <a:xfrm flipH="1">
            <a:off x="1358034" y="2953026"/>
            <a:ext cx="1016000" cy="523220"/>
          </a:xfrm>
          <a:prstGeom prst="rect">
            <a:avLst/>
          </a:prstGeom>
          <a:noFill/>
        </p:spPr>
        <p:txBody>
          <a:bodyPr wrap="square" rtlCol="0">
            <a:spAutoFit/>
          </a:bodyPr>
          <a:lstStyle/>
          <a:p>
            <a:r>
              <a:rPr lang="en-SG" sz="2800" dirty="0">
                <a:solidFill>
                  <a:srgbClr val="FF0000"/>
                </a:solidFill>
                <a:latin typeface="Calibri" panose="020F0502020204030204" pitchFamily="34" charset="0"/>
                <a:cs typeface="Times New Roman" panose="02020603050405020304" pitchFamily="18" charset="0"/>
              </a:rPr>
              <a:t>C</a:t>
            </a:r>
            <a:r>
              <a:rPr lang="x-none" sz="2800" dirty="0">
                <a:solidFill>
                  <a:srgbClr val="FF0000"/>
                </a:solidFill>
                <a:effectLst/>
              </a:rPr>
              <a:t> </a:t>
            </a:r>
            <a:endParaRPr lang="x-none" sz="2800" b="1" dirty="0">
              <a:solidFill>
                <a:srgbClr val="FF0000"/>
              </a:solidFill>
            </a:endParaRPr>
          </a:p>
        </p:txBody>
      </p:sp>
      <p:sp>
        <p:nvSpPr>
          <p:cNvPr id="17" name="TextBox 16">
            <a:extLst>
              <a:ext uri="{FF2B5EF4-FFF2-40B4-BE49-F238E27FC236}">
                <a16:creationId xmlns:a16="http://schemas.microsoft.com/office/drawing/2014/main" xmlns="" id="{80E16D48-5737-9740-83E7-553D335D3B29}"/>
              </a:ext>
            </a:extLst>
          </p:cNvPr>
          <p:cNvSpPr txBox="1"/>
          <p:nvPr/>
        </p:nvSpPr>
        <p:spPr>
          <a:xfrm flipH="1">
            <a:off x="1380647" y="4103261"/>
            <a:ext cx="1016000" cy="523220"/>
          </a:xfrm>
          <a:prstGeom prst="rect">
            <a:avLst/>
          </a:prstGeom>
          <a:noFill/>
        </p:spPr>
        <p:txBody>
          <a:bodyPr wrap="square" rtlCol="0">
            <a:spAutoFit/>
          </a:bodyPr>
          <a:lstStyle/>
          <a:p>
            <a:r>
              <a:rPr lang="en-SG" sz="2800" dirty="0">
                <a:solidFill>
                  <a:srgbClr val="FF0000"/>
                </a:solidFill>
                <a:latin typeface="Calibri" panose="020F0502020204030204" pitchFamily="34" charset="0"/>
                <a:cs typeface="Times New Roman" panose="02020603050405020304" pitchFamily="18" charset="0"/>
              </a:rPr>
              <a:t>A</a:t>
            </a:r>
            <a:r>
              <a:rPr lang="x-none" sz="2800" dirty="0">
                <a:solidFill>
                  <a:srgbClr val="FF0000"/>
                </a:solidFill>
                <a:effectLst/>
              </a:rPr>
              <a:t> </a:t>
            </a:r>
            <a:endParaRPr lang="x-none" sz="2800" b="1" dirty="0">
              <a:solidFill>
                <a:srgbClr val="FF0000"/>
              </a:solidFill>
            </a:endParaRPr>
          </a:p>
        </p:txBody>
      </p:sp>
      <p:sp>
        <p:nvSpPr>
          <p:cNvPr id="18" name="TextBox 17">
            <a:extLst>
              <a:ext uri="{FF2B5EF4-FFF2-40B4-BE49-F238E27FC236}">
                <a16:creationId xmlns:a16="http://schemas.microsoft.com/office/drawing/2014/main" xmlns="" id="{14C0017A-A9EB-744F-B6BD-6630B6012772}"/>
              </a:ext>
            </a:extLst>
          </p:cNvPr>
          <p:cNvSpPr txBox="1"/>
          <p:nvPr/>
        </p:nvSpPr>
        <p:spPr>
          <a:xfrm flipH="1">
            <a:off x="1358034" y="5516687"/>
            <a:ext cx="1016000" cy="523220"/>
          </a:xfrm>
          <a:prstGeom prst="rect">
            <a:avLst/>
          </a:prstGeom>
          <a:noFill/>
        </p:spPr>
        <p:txBody>
          <a:bodyPr wrap="square" rtlCol="0">
            <a:spAutoFit/>
          </a:bodyPr>
          <a:lstStyle/>
          <a:p>
            <a:r>
              <a:rPr lang="en-SG" sz="2800" dirty="0">
                <a:solidFill>
                  <a:srgbClr val="FF0000"/>
                </a:solidFill>
                <a:latin typeface="Calibri" panose="020F0502020204030204" pitchFamily="34" charset="0"/>
                <a:cs typeface="Times New Roman" panose="02020603050405020304" pitchFamily="18" charset="0"/>
              </a:rPr>
              <a:t>B</a:t>
            </a:r>
            <a:r>
              <a:rPr lang="x-none" sz="2800" dirty="0">
                <a:solidFill>
                  <a:srgbClr val="FF0000"/>
                </a:solidFill>
                <a:effectLst/>
              </a:rPr>
              <a:t> </a:t>
            </a:r>
            <a:endParaRPr lang="x-none" sz="2800" b="1" dirty="0">
              <a:solidFill>
                <a:srgbClr val="FF0000"/>
              </a:solidFill>
            </a:endParaRPr>
          </a:p>
        </p:txBody>
      </p:sp>
    </p:spTree>
    <p:extLst>
      <p:ext uri="{BB962C8B-B14F-4D97-AF65-F5344CB8AC3E}">
        <p14:creationId xmlns:p14="http://schemas.microsoft.com/office/powerpoint/2010/main" val="356671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2853</TotalTime>
  <Words>1068</Words>
  <PresentationFormat>Widescreen</PresentationFormat>
  <Paragraphs>191</Paragraphs>
  <Slides>14</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Adobe Gothic Std B</vt:lpstr>
      <vt:lpstr>Arial</vt:lpstr>
      <vt:lpstr>Bookman Old Style</vt:lpstr>
      <vt:lpstr>Calibri</vt:lpstr>
      <vt:lpstr>Calibri Light</vt:lpstr>
      <vt:lpstr>Helvetica</vt:lpstr>
      <vt:lpstr>Montserrat Medium</vt:lpstr>
      <vt:lpstr>Myriad Pro</vt:lpstr>
      <vt:lpstr>Symbol</vt:lpstr>
      <vt:lpstr>Times</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2023-04-24T11:40:59Z</dcterms:modified>
</cp:coreProperties>
</file>