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1" r:id="rId2"/>
    <p:sldId id="256" r:id="rId3"/>
    <p:sldId id="355" r:id="rId4"/>
    <p:sldId id="279" r:id="rId5"/>
    <p:sldId id="283" r:id="rId6"/>
    <p:sldId id="276" r:id="rId7"/>
    <p:sldId id="298" r:id="rId8"/>
    <p:sldId id="351" r:id="rId9"/>
    <p:sldId id="327" r:id="rId10"/>
    <p:sldId id="356" r:id="rId11"/>
    <p:sldId id="352" r:id="rId12"/>
    <p:sldId id="314" r:id="rId13"/>
    <p:sldId id="33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AD4F0F"/>
    <a:srgbClr val="3B87CD"/>
    <a:srgbClr val="D36113"/>
    <a:srgbClr val="5DD2FF"/>
    <a:srgbClr val="00B0F0"/>
    <a:srgbClr val="1596F3"/>
    <a:srgbClr val="F79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15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943D9978-6802-177F-37C2-54A034C8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F122AC59-702B-F473-50BE-1F17B598739A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ADD1E5B-3791-1379-80BC-F7A027398F98}"/>
              </a:ext>
            </a:extLst>
          </p:cNvPr>
          <p:cNvSpPr txBox="1"/>
          <p:nvPr/>
        </p:nvSpPr>
        <p:spPr>
          <a:xfrm>
            <a:off x="129308" y="1422512"/>
            <a:ext cx="1197661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3. Mai and hoa both did well on the </a:t>
            </a:r>
            <a:r>
              <a:rPr lang="en-US" sz="3200" smtClean="0"/>
              <a:t>exam. Hoa </a:t>
            </a:r>
            <a:r>
              <a:rPr lang="en-US" sz="3200"/>
              <a:t>got 80% of the </a:t>
            </a:r>
            <a:r>
              <a:rPr lang="en-US" sz="3200" smtClean="0"/>
              <a:t>answers correct and Mai </a:t>
            </a:r>
            <a:r>
              <a:rPr lang="en-US" sz="3200"/>
              <a:t>got 90</a:t>
            </a:r>
            <a:r>
              <a:rPr lang="en-US" sz="3200" smtClean="0"/>
              <a:t>%.</a:t>
            </a:r>
            <a:endParaRPr lang="en-US" sz="3200" dirty="0"/>
          </a:p>
          <a:p>
            <a:pPr marL="457200" indent="-457200">
              <a:buFont typeface="Wingdings 3" panose="05040102010807070707" pitchFamily="18" charset="2"/>
              <a:buChar char="&quot;"/>
            </a:pPr>
            <a:r>
              <a:rPr lang="en-US" sz="3200" smtClean="0"/>
              <a:t>Mai </a:t>
            </a:r>
            <a:r>
              <a:rPr lang="en-US" sz="3200" smtClean="0"/>
              <a:t>did </a:t>
            </a:r>
            <a:r>
              <a:rPr lang="en-US" sz="3200" smtClean="0"/>
              <a:t>___________________________. </a:t>
            </a:r>
            <a:r>
              <a:rPr lang="en-US" sz="3200" smtClean="0"/>
              <a:t>(well</a:t>
            </a:r>
            <a:r>
              <a:rPr lang="en-US" sz="3200" smtClean="0"/>
              <a:t>)</a:t>
            </a:r>
          </a:p>
          <a:p>
            <a:endParaRPr lang="en-US" sz="1500" dirty="0"/>
          </a:p>
          <a:p>
            <a:r>
              <a:rPr lang="en-US" sz="3200"/>
              <a:t>4. My dad expected the workers to </a:t>
            </a:r>
            <a:r>
              <a:rPr lang="en-US" sz="3200" smtClean="0"/>
              <a:t>arrive at </a:t>
            </a:r>
            <a:r>
              <a:rPr lang="en-US" sz="3200"/>
              <a:t>7 a.m., but they arrived at 6:30 a.m</a:t>
            </a:r>
            <a:r>
              <a:rPr lang="en-US" sz="3200" smtClean="0"/>
              <a:t>.</a:t>
            </a:r>
            <a:endParaRPr lang="en-US" sz="3200" dirty="0"/>
          </a:p>
          <a:p>
            <a:pPr marL="457200" indent="-457200">
              <a:buFont typeface="Wingdings 3" panose="05040102010807070707" pitchFamily="18" charset="2"/>
              <a:buChar char="&quot;"/>
            </a:pPr>
            <a:r>
              <a:rPr lang="en-US" sz="3200" smtClean="0"/>
              <a:t>The </a:t>
            </a:r>
            <a:r>
              <a:rPr lang="en-US" sz="3200"/>
              <a:t>workers </a:t>
            </a:r>
            <a:r>
              <a:rPr lang="en-US" sz="3200" smtClean="0"/>
              <a:t>arrived </a:t>
            </a:r>
            <a:r>
              <a:rPr lang="en-US" sz="3200" smtClean="0"/>
              <a:t>__________________________. </a:t>
            </a:r>
            <a:r>
              <a:rPr lang="en-US" sz="3200"/>
              <a:t>(early</a:t>
            </a:r>
            <a:r>
              <a:rPr lang="en-US" sz="3200" smtClean="0"/>
              <a:t>)</a:t>
            </a:r>
          </a:p>
          <a:p>
            <a:endParaRPr lang="en-US" sz="1500" smtClean="0"/>
          </a:p>
          <a:p>
            <a:r>
              <a:rPr lang="en-US" sz="3200"/>
              <a:t>5. The buses run every 15 minutes. The trains run every 30 minutes.</a:t>
            </a:r>
          </a:p>
          <a:p>
            <a:r>
              <a:rPr lang="en-US" sz="3200">
                <a:sym typeface="Wingdings 3" panose="05040102010807070707" pitchFamily="18" charset="2"/>
              </a:rPr>
              <a:t> </a:t>
            </a:r>
            <a:r>
              <a:rPr lang="en-US" sz="3200"/>
              <a:t>The buses </a:t>
            </a:r>
            <a:r>
              <a:rPr lang="en-US" sz="3200"/>
              <a:t>run </a:t>
            </a:r>
            <a:r>
              <a:rPr lang="en-US" sz="3200" smtClean="0"/>
              <a:t>____________________________. </a:t>
            </a:r>
            <a:r>
              <a:rPr lang="en-US" sz="3200"/>
              <a:t>(</a:t>
            </a:r>
            <a:r>
              <a:rPr lang="en-US" sz="3200"/>
              <a:t>frequently</a:t>
            </a:r>
            <a:r>
              <a:rPr lang="en-US" sz="3200" smtClean="0"/>
              <a:t>)</a:t>
            </a:r>
            <a:endParaRPr lang="vi-VN" sz="320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10A970-F829-DCBF-B16D-3756724AAB75}"/>
              </a:ext>
            </a:extLst>
          </p:cNvPr>
          <p:cNvSpPr txBox="1"/>
          <p:nvPr/>
        </p:nvSpPr>
        <p:spPr>
          <a:xfrm>
            <a:off x="2185831" y="2392033"/>
            <a:ext cx="5083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better on the exam than Hoa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85DFD21-5C26-1950-77A8-BF2E91994E06}"/>
              </a:ext>
            </a:extLst>
          </p:cNvPr>
          <p:cNvSpPr txBox="1"/>
          <p:nvPr/>
        </p:nvSpPr>
        <p:spPr>
          <a:xfrm>
            <a:off x="4009373" y="4107874"/>
            <a:ext cx="50764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earlier than my dad expected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8" name="Hộp Văn bản 6">
            <a:extLst>
              <a:ext uri="{FF2B5EF4-FFF2-40B4-BE49-F238E27FC236}">
                <a16:creationId xmlns:a16="http://schemas.microsoft.com/office/drawing/2014/main" id="{8910A970-F829-DCBF-B16D-3756724AAB75}"/>
              </a:ext>
            </a:extLst>
          </p:cNvPr>
          <p:cNvSpPr txBox="1"/>
          <p:nvPr/>
        </p:nvSpPr>
        <p:spPr>
          <a:xfrm>
            <a:off x="3092172" y="5275767"/>
            <a:ext cx="54898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more frequently than the trains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57132" y="127420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9738" y="1294677"/>
            <a:ext cx="62422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Ask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answer to find out who: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4137" y="11827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074E32B-C6A6-18B2-F3B5-372E8543F4B0}"/>
              </a:ext>
            </a:extLst>
          </p:cNvPr>
          <p:cNvSpPr txBox="1"/>
          <p:nvPr/>
        </p:nvSpPr>
        <p:spPr>
          <a:xfrm>
            <a:off x="310947" y="2107998"/>
            <a:ext cx="604589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– can run faster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– can jump higher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– stays up later at night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– gets up earlier in the morning</a:t>
            </a:r>
            <a:endParaRPr lang="vi-VN" sz="3200" dirty="0"/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A7961A1F-6ECB-D90A-207B-57B39BA4E793}"/>
              </a:ext>
            </a:extLst>
          </p:cNvPr>
          <p:cNvSpPr txBox="1"/>
          <p:nvPr/>
        </p:nvSpPr>
        <p:spPr>
          <a:xfrm>
            <a:off x="5502407" y="2082853"/>
            <a:ext cx="631530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4494D0"/>
                </a:solidFill>
                <a:effectLst/>
              </a:rPr>
              <a:t>Example:</a:t>
            </a:r>
            <a:br>
              <a:rPr lang="en-US" sz="3200" b="0" i="0" dirty="0">
                <a:solidFill>
                  <a:srgbClr val="4494D0"/>
                </a:solidFill>
                <a:effectLst/>
              </a:rPr>
            </a:br>
            <a:r>
              <a:rPr lang="en-US" sz="3200" b="1" i="1" dirty="0">
                <a:solidFill>
                  <a:srgbClr val="242021"/>
                </a:solidFill>
                <a:effectLst/>
              </a:rPr>
              <a:t>A</a:t>
            </a:r>
            <a:r>
              <a:rPr lang="en-US" sz="3200" b="1" i="1">
                <a:solidFill>
                  <a:srgbClr val="242021"/>
                </a:solidFill>
                <a:effectLst/>
              </a:rPr>
              <a:t>:</a:t>
            </a:r>
            <a:r>
              <a:rPr lang="en-US" sz="3200" b="0" i="0">
                <a:solidFill>
                  <a:srgbClr val="242021"/>
                </a:solidFill>
                <a:effectLst/>
              </a:rPr>
              <a:t> </a:t>
            </a:r>
            <a:r>
              <a:rPr lang="en-US" sz="3200" dirty="0">
                <a:solidFill>
                  <a:srgbClr val="242021"/>
                </a:solidFill>
              </a:rPr>
              <a:t>H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ow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fast can you run?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1" dirty="0">
                <a:solidFill>
                  <a:srgbClr val="242021"/>
                </a:solidFill>
                <a:effectLst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 can run 15 </a:t>
            </a:r>
            <a:r>
              <a:rPr lang="en-US" sz="3200" b="0" i="0" dirty="0" err="1">
                <a:solidFill>
                  <a:srgbClr val="242021"/>
                </a:solidFill>
                <a:effectLst/>
              </a:rPr>
              <a:t>kilometres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an hour.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1" dirty="0">
                <a:solidFill>
                  <a:srgbClr val="242021"/>
                </a:solidFill>
                <a:effectLst/>
              </a:rPr>
              <a:t>A: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OK, you can run faster than me.</a:t>
            </a:r>
            <a:r>
              <a:rPr lang="en-US" sz="3200" dirty="0"/>
              <a:t> </a:t>
            </a:r>
            <a:br>
              <a:rPr lang="en-US" sz="3200" dirty="0"/>
            </a:br>
            <a:endParaRPr lang="vi-VN" sz="3200" dirty="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6F0C69E7-DCBE-BB01-0E70-98579F593DB2}"/>
              </a:ext>
            </a:extLst>
          </p:cNvPr>
          <p:cNvSpPr txBox="1"/>
          <p:nvPr/>
        </p:nvSpPr>
        <p:spPr>
          <a:xfrm>
            <a:off x="3027469" y="5633412"/>
            <a:ext cx="6275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EF4B66"/>
                </a:solidFill>
                <a:effectLst/>
              </a:rPr>
              <a:t>Report your results to the class</a:t>
            </a:r>
            <a:r>
              <a:rPr lang="en-US" sz="3600" b="1" i="0">
                <a:solidFill>
                  <a:srgbClr val="EF4B66"/>
                </a:solidFill>
                <a:effectLst/>
              </a:rPr>
              <a:t>.</a:t>
            </a:r>
            <a:r>
              <a:rPr lang="en-US" sz="3600">
                <a:solidFill>
                  <a:srgbClr val="EF4B66"/>
                </a:solidFill>
              </a:rPr>
              <a:t> </a:t>
            </a:r>
            <a:endParaRPr lang="vi-VN" sz="3600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8137" y="1331912"/>
            <a:ext cx="21914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919795" y="2141289"/>
            <a:ext cx="8936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How to use the comparative forms of adverbs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189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9944" y="2038651"/>
            <a:ext cx="5882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Do exercises in the workbook.</a:t>
            </a:r>
            <a:endParaRPr lang="en-US" sz="3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40" y="2430333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96FECE1C-FDB7-AB12-DFBB-E550A39E7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0" b="17398"/>
          <a:stretch/>
        </p:blipFill>
        <p:spPr>
          <a:xfrm>
            <a:off x="2545003" y="2419967"/>
            <a:ext cx="7382599" cy="432584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79234" y="18392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3: A CLOSER LOOK 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326339" y="118115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75356" y="2017470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75356" y="5235817"/>
            <a:ext cx="193007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75353"/>
            <a:ext cx="6064184" cy="618004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Making comparison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06977"/>
            <a:ext cx="6078497" cy="59442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Comparative </a:t>
            </a:r>
            <a:r>
              <a:rPr lang="en-US" smtClean="0">
                <a:solidFill>
                  <a:schemeClr val="tx1"/>
                </a:solidFill>
              </a:rPr>
              <a:t>adverbs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0310" y="5235817"/>
            <a:ext cx="6087026" cy="57277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pairs. Ask and answer to find out who…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162253" y="1487255"/>
            <a:ext cx="1531060" cy="53021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244296" y="2326274"/>
            <a:ext cx="1531060" cy="118077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1"/>
            <a:endCxn id="27" idx="0"/>
          </p:cNvCxnSpPr>
          <p:nvPr/>
        </p:nvCxnSpPr>
        <p:spPr>
          <a:xfrm rot="10800000" flipV="1">
            <a:off x="1244296" y="5536541"/>
            <a:ext cx="1531060" cy="48807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3: </a:t>
            </a:r>
            <a:r>
              <a:rPr lang="en-US" sz="2000" b="1">
                <a:solidFill>
                  <a:schemeClr val="bg1"/>
                </a:solidFill>
              </a:rPr>
              <a:t>A CLOSER LOOK </a:t>
            </a:r>
            <a:r>
              <a:rPr lang="en-US" sz="2000" b="1" smtClean="0">
                <a:solidFill>
                  <a:schemeClr val="bg1"/>
                </a:solidFill>
              </a:rPr>
              <a:t>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26339" y="6024615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945132"/>
            <a:ext cx="6087026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26339" y="3507052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3"/>
            <a:endCxn id="18" idx="0"/>
          </p:cNvCxnSpPr>
          <p:nvPr/>
        </p:nvCxnSpPr>
        <p:spPr>
          <a:xfrm>
            <a:off x="2162253" y="3815856"/>
            <a:ext cx="1578139" cy="141996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578626" y="2793689"/>
            <a:ext cx="6064184" cy="230558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Write the comparative forms of the adverbs in the table below.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Complete the sentences with the comparative forms of the adverbs in brackets.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Complete the sentences with suitable comparative forms of the adverbs from the box.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Read the situations and complete the sentences using the comparative forms.</a:t>
            </a:r>
          </a:p>
        </p:txBody>
      </p:sp>
    </p:spTree>
    <p:extLst>
      <p:ext uri="{BB962C8B-B14F-4D97-AF65-F5344CB8AC3E}">
        <p14:creationId xmlns:p14="http://schemas.microsoft.com/office/powerpoint/2010/main" val="226633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7" name="Hình chữ nhật 36">
            <a:extLst>
              <a:ext uri="{FF2B5EF4-FFF2-40B4-BE49-F238E27FC236}">
                <a16:creationId xmlns:a16="http://schemas.microsoft.com/office/drawing/2014/main" id="{93C49B1C-EE2D-0E09-EDB1-42C88D46274D}"/>
              </a:ext>
            </a:extLst>
          </p:cNvPr>
          <p:cNvSpPr/>
          <p:nvPr/>
        </p:nvSpPr>
        <p:spPr>
          <a:xfrm>
            <a:off x="176035" y="3140050"/>
            <a:ext cx="41881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MAKING </a:t>
            </a:r>
          </a:p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COMPARISON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241" y="1031555"/>
            <a:ext cx="4488134" cy="2982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83"/>
          <a:stretch/>
        </p:blipFill>
        <p:spPr>
          <a:xfrm>
            <a:off x="7961873" y="3743204"/>
            <a:ext cx="4008609" cy="309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88C5B30-1562-53DE-AEB1-61F90949E0B5}"/>
              </a:ext>
            </a:extLst>
          </p:cNvPr>
          <p:cNvSpPr txBox="1"/>
          <p:nvPr/>
        </p:nvSpPr>
        <p:spPr>
          <a:xfrm>
            <a:off x="414252" y="1180240"/>
            <a:ext cx="11356433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– For most adverbs (often with two or more syllables), we make comparative forms by adding </a:t>
            </a:r>
            <a:r>
              <a:rPr lang="en-US" sz="2600" b="1" i="1" dirty="0">
                <a:solidFill>
                  <a:srgbClr val="EF4B66"/>
                </a:solidFill>
              </a:rPr>
              <a:t>more</a:t>
            </a:r>
            <a:r>
              <a:rPr lang="en-US" sz="2600" b="1" dirty="0"/>
              <a:t>.</a:t>
            </a:r>
          </a:p>
          <a:p>
            <a:r>
              <a:rPr lang="en-US" sz="2600" dirty="0"/>
              <a:t>Example: </a:t>
            </a:r>
          </a:p>
          <a:p>
            <a:r>
              <a:rPr lang="en-US" sz="2600" dirty="0"/>
              <a:t>slowly → </a:t>
            </a:r>
            <a:r>
              <a:rPr lang="en-US" sz="2600" b="1" dirty="0">
                <a:solidFill>
                  <a:srgbClr val="EF4B66"/>
                </a:solidFill>
              </a:rPr>
              <a:t>more</a:t>
            </a:r>
            <a:r>
              <a:rPr lang="en-US" sz="2600" dirty="0"/>
              <a:t> slowly</a:t>
            </a:r>
          </a:p>
          <a:p>
            <a:r>
              <a:rPr lang="en-US" sz="2600" dirty="0"/>
              <a:t>carefully → </a:t>
            </a:r>
            <a:r>
              <a:rPr lang="en-US" sz="2600" b="1" dirty="0">
                <a:solidFill>
                  <a:srgbClr val="EF4B66"/>
                </a:solidFill>
              </a:rPr>
              <a:t>more</a:t>
            </a:r>
            <a:r>
              <a:rPr lang="en-US" sz="2600" dirty="0"/>
              <a:t> carefully</a:t>
            </a:r>
          </a:p>
          <a:p>
            <a:r>
              <a:rPr lang="en-US" sz="2600" b="1" dirty="0"/>
              <a:t>– For adverbs that have the same forms as adjectives like fast, hard, soon, etc., we make comparative forms by adding </a:t>
            </a:r>
            <a:r>
              <a:rPr lang="en-US" sz="2600" b="1" i="1" dirty="0">
                <a:solidFill>
                  <a:srgbClr val="EF4B66"/>
                </a:solidFill>
              </a:rPr>
              <a:t>-er</a:t>
            </a:r>
            <a:r>
              <a:rPr lang="en-US" sz="2600" b="1" dirty="0"/>
              <a:t>.</a:t>
            </a:r>
          </a:p>
          <a:p>
            <a:r>
              <a:rPr lang="en-US" sz="2600" dirty="0"/>
              <a:t>Example: </a:t>
            </a:r>
          </a:p>
          <a:p>
            <a:r>
              <a:rPr lang="en-US" sz="2600" dirty="0"/>
              <a:t>fast → fast</a:t>
            </a:r>
            <a:r>
              <a:rPr lang="en-US" sz="2600" dirty="0">
                <a:solidFill>
                  <a:srgbClr val="EF4B66"/>
                </a:solidFill>
              </a:rPr>
              <a:t>er</a:t>
            </a:r>
          </a:p>
          <a:p>
            <a:r>
              <a:rPr lang="en-US" sz="2600" dirty="0"/>
              <a:t>hard </a:t>
            </a:r>
            <a:r>
              <a:rPr lang="en-US" sz="2600"/>
              <a:t>→ </a:t>
            </a:r>
            <a:r>
              <a:rPr lang="en-US" sz="2600" smtClean="0"/>
              <a:t>hard</a:t>
            </a:r>
            <a:r>
              <a:rPr lang="en-US" sz="2600" smtClean="0">
                <a:solidFill>
                  <a:srgbClr val="EF4B66"/>
                </a:solidFill>
              </a:rPr>
              <a:t>er</a:t>
            </a:r>
            <a:endParaRPr lang="en-US" sz="2600" dirty="0">
              <a:solidFill>
                <a:srgbClr val="EF4B66"/>
              </a:solidFill>
            </a:endParaRPr>
          </a:p>
          <a:p>
            <a:r>
              <a:rPr lang="en-US" sz="2600" b="1" dirty="0"/>
              <a:t>– Some irregular adverbs:</a:t>
            </a:r>
          </a:p>
          <a:p>
            <a:r>
              <a:rPr lang="en-US" sz="2600" dirty="0"/>
              <a:t>well → better</a:t>
            </a:r>
          </a:p>
          <a:p>
            <a:r>
              <a:rPr lang="en-US" sz="2600" dirty="0"/>
              <a:t>badly → worse</a:t>
            </a:r>
            <a:endParaRPr lang="vi-VN" sz="2600" dirty="0"/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110" y="1757034"/>
            <a:ext cx="6065650" cy="501165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7065" y="1221314"/>
            <a:ext cx="864370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comparative forms of the adverbs in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table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below.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3604" y="119864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28417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670835" y="10859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BFCB2745-A983-8284-89C4-06AF3D3A6644}"/>
              </a:ext>
            </a:extLst>
          </p:cNvPr>
          <p:cNvSpPr/>
          <p:nvPr/>
        </p:nvSpPr>
        <p:spPr>
          <a:xfrm>
            <a:off x="5936243" y="2880576"/>
            <a:ext cx="12715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higher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A9909FFA-A2A5-AFCD-D526-3B4CFB11D03B}"/>
              </a:ext>
            </a:extLst>
          </p:cNvPr>
          <p:cNvSpPr/>
          <p:nvPr/>
        </p:nvSpPr>
        <p:spPr>
          <a:xfrm>
            <a:off x="6002848" y="3403796"/>
            <a:ext cx="974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later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9CF4E1C0-6CEF-AEAB-7D3E-20962C3758D2}"/>
              </a:ext>
            </a:extLst>
          </p:cNvPr>
          <p:cNvSpPr/>
          <p:nvPr/>
        </p:nvSpPr>
        <p:spPr>
          <a:xfrm>
            <a:off x="5379905" y="3940986"/>
            <a:ext cx="23841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quickly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id="{AE8803FA-39CE-1A50-28DB-1F0B12CB6BB4}"/>
              </a:ext>
            </a:extLst>
          </p:cNvPr>
          <p:cNvSpPr/>
          <p:nvPr/>
        </p:nvSpPr>
        <p:spPr>
          <a:xfrm>
            <a:off x="5191910" y="4530820"/>
            <a:ext cx="29576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frequently</a:t>
            </a:r>
          </a:p>
        </p:txBody>
      </p:sp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29B193B6-2EB5-C693-5CE4-58E960C8AF3C}"/>
              </a:ext>
            </a:extLst>
          </p:cNvPr>
          <p:cNvSpPr/>
          <p:nvPr/>
        </p:nvSpPr>
        <p:spPr>
          <a:xfrm>
            <a:off x="5914602" y="5059261"/>
            <a:ext cx="12939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earlier</a:t>
            </a: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A65424E6-8AFE-6107-9033-2F745B64AA35}"/>
              </a:ext>
            </a:extLst>
          </p:cNvPr>
          <p:cNvSpPr/>
          <p:nvPr/>
        </p:nvSpPr>
        <p:spPr>
          <a:xfrm>
            <a:off x="5994577" y="5616771"/>
            <a:ext cx="10873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</a:t>
            </a:r>
          </a:p>
        </p:txBody>
      </p: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BCC64F3A-EFFA-6DE8-DB4A-8399B507FA12}"/>
              </a:ext>
            </a:extLst>
          </p:cNvPr>
          <p:cNvSpPr/>
          <p:nvPr/>
        </p:nvSpPr>
        <p:spPr>
          <a:xfrm>
            <a:off x="6052394" y="6175584"/>
            <a:ext cx="8194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less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68906" y="11551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0241" y="1172499"/>
            <a:ext cx="102228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comparative forms of the adverbs in brackets.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4626" y="10389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5FA7772-FB14-B6AE-D0FC-8ECC5AC58B0F}"/>
              </a:ext>
            </a:extLst>
          </p:cNvPr>
          <p:cNvSpPr txBox="1"/>
          <p:nvPr/>
        </p:nvSpPr>
        <p:spPr>
          <a:xfrm>
            <a:off x="139755" y="2006591"/>
            <a:ext cx="11966164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</a:rPr>
              <a:t>1.</a:t>
            </a:r>
            <a:r>
              <a:rPr lang="en-US" sz="3200" smtClean="0"/>
              <a:t> Mai </a:t>
            </a:r>
            <a:r>
              <a:rPr lang="en-US" sz="3200" dirty="0"/>
              <a:t>dances (beautifully</a:t>
            </a:r>
            <a:r>
              <a:rPr lang="en-US" sz="3200"/>
              <a:t>) </a:t>
            </a:r>
            <a:r>
              <a:rPr lang="en-US" sz="3200" smtClean="0"/>
              <a:t>_______________ </a:t>
            </a:r>
            <a:r>
              <a:rPr lang="en-US" sz="3200" dirty="0"/>
              <a:t>than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/>
              <a:t>does</a:t>
            </a:r>
            <a:r>
              <a:rPr lang="en-US" sz="3200" smtClean="0"/>
              <a:t>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E0702A"/>
                </a:solidFill>
              </a:rPr>
              <a:t>2.</a:t>
            </a:r>
            <a:r>
              <a:rPr lang="en-US" sz="3200" dirty="0"/>
              <a:t> Please write (clearly</a:t>
            </a:r>
            <a:r>
              <a:rPr lang="en-US" sz="3200"/>
              <a:t>) </a:t>
            </a:r>
            <a:r>
              <a:rPr lang="en-US" sz="3200" smtClean="0"/>
              <a:t>_____________. </a:t>
            </a:r>
            <a:r>
              <a:rPr lang="en-US" sz="3200" dirty="0"/>
              <a:t>I can’t read </a:t>
            </a:r>
            <a:r>
              <a:rPr lang="en-US" sz="3200"/>
              <a:t>it</a:t>
            </a:r>
            <a:r>
              <a:rPr lang="en-US" sz="3200" smtClean="0"/>
              <a:t>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E0702A"/>
                </a:solidFill>
              </a:rPr>
              <a:t>3.</a:t>
            </a:r>
            <a:r>
              <a:rPr lang="en-US" sz="3200" dirty="0"/>
              <a:t> Life in the city seems to move (fast</a:t>
            </a:r>
            <a:r>
              <a:rPr lang="en-US" sz="3200"/>
              <a:t>) </a:t>
            </a:r>
            <a:r>
              <a:rPr lang="en-US" sz="3200" smtClean="0"/>
              <a:t>_____ than </a:t>
            </a:r>
            <a:r>
              <a:rPr lang="en-US" sz="3200" dirty="0"/>
              <a:t>that in the </a:t>
            </a:r>
            <a:r>
              <a:rPr lang="en-US" sz="3200"/>
              <a:t>countryside</a:t>
            </a:r>
            <a:r>
              <a:rPr lang="en-US" sz="3200" smtClean="0"/>
              <a:t>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E0702A"/>
                </a:solidFill>
              </a:rPr>
              <a:t>4.</a:t>
            </a:r>
            <a:r>
              <a:rPr lang="en-US" sz="3200" dirty="0"/>
              <a:t> If you want to get better marks, you must work much (hard</a:t>
            </a:r>
            <a:r>
              <a:rPr lang="en-US" sz="3200"/>
              <a:t>) </a:t>
            </a:r>
            <a:r>
              <a:rPr lang="en-US" sz="3200" smtClean="0"/>
              <a:t>______.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E0702A"/>
                </a:solidFill>
              </a:rPr>
              <a:t>5.</a:t>
            </a:r>
            <a:r>
              <a:rPr lang="en-US" sz="3200" dirty="0"/>
              <a:t> Today it’s raining (heavily</a:t>
            </a:r>
            <a:r>
              <a:rPr lang="en-US" sz="3200"/>
              <a:t>) </a:t>
            </a:r>
            <a:r>
              <a:rPr lang="en-US" sz="3200" smtClean="0"/>
              <a:t>____________ </a:t>
            </a:r>
            <a:r>
              <a:rPr lang="en-US" sz="3200" dirty="0"/>
              <a:t>than it was yesterday.</a:t>
            </a:r>
            <a:endParaRPr lang="vi-VN" sz="3200" dirty="0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DA1C49A7-CF3F-C223-26D1-27A6850DD658}"/>
              </a:ext>
            </a:extLst>
          </p:cNvPr>
          <p:cNvSpPr/>
          <p:nvPr/>
        </p:nvSpPr>
        <p:spPr>
          <a:xfrm>
            <a:off x="4458570" y="2006591"/>
            <a:ext cx="36546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beautifully 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94357A15-0D50-1638-5DE8-4295D172E0AA}"/>
              </a:ext>
            </a:extLst>
          </p:cNvPr>
          <p:cNvSpPr/>
          <p:nvPr/>
        </p:nvSpPr>
        <p:spPr>
          <a:xfrm>
            <a:off x="3958840" y="2670263"/>
            <a:ext cx="28146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clearly 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42783B55-7F1B-AE86-73BB-BA185632249C}"/>
              </a:ext>
            </a:extLst>
          </p:cNvPr>
          <p:cNvSpPr/>
          <p:nvPr/>
        </p:nvSpPr>
        <p:spPr>
          <a:xfrm>
            <a:off x="6426576" y="3311518"/>
            <a:ext cx="13619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faster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9F064FDD-BC12-3F83-C05A-CD3059E1FDFF}"/>
              </a:ext>
            </a:extLst>
          </p:cNvPr>
          <p:cNvSpPr/>
          <p:nvPr/>
        </p:nvSpPr>
        <p:spPr>
          <a:xfrm>
            <a:off x="10398824" y="4422032"/>
            <a:ext cx="15502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harder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2BDEA295-5557-B092-86EF-1839D6CCD264}"/>
              </a:ext>
            </a:extLst>
          </p:cNvPr>
          <p:cNvSpPr/>
          <p:nvPr/>
        </p:nvSpPr>
        <p:spPr>
          <a:xfrm>
            <a:off x="4717080" y="5048484"/>
            <a:ext cx="28115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heavily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19389" y="109503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3476" y="1119003"/>
            <a:ext cx="112997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2331" y="99607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213360" y="2326670"/>
            <a:ext cx="11580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After </a:t>
            </a:r>
            <a:r>
              <a:rPr lang="en-US" sz="3200" dirty="0"/>
              <a:t>his accident last month</a:t>
            </a:r>
            <a:r>
              <a:rPr lang="en-US" sz="3200"/>
              <a:t>, </a:t>
            </a:r>
            <a:r>
              <a:rPr lang="en-US" sz="3200" smtClean="0"/>
              <a:t>he is driving </a:t>
            </a:r>
            <a:r>
              <a:rPr lang="en-US" sz="3200" smtClean="0"/>
              <a:t>_____________ </a:t>
            </a:r>
            <a:r>
              <a:rPr lang="en-US" sz="3200"/>
              <a:t>now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A horse can </a:t>
            </a:r>
            <a:r>
              <a:rPr lang="en-US" sz="3200"/>
              <a:t>run </a:t>
            </a:r>
            <a:r>
              <a:rPr lang="en-US" sz="3200" smtClean="0"/>
              <a:t>______ </a:t>
            </a:r>
            <a:r>
              <a:rPr lang="en-US" sz="3200" dirty="0"/>
              <a:t>than a </a:t>
            </a:r>
            <a:r>
              <a:rPr lang="en-US" sz="3200"/>
              <a:t>buffalo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You’re too loud</a:t>
            </a:r>
            <a:r>
              <a:rPr lang="en-US" sz="3200"/>
              <a:t>. </a:t>
            </a:r>
            <a:r>
              <a:rPr lang="en-US" sz="3200" smtClean="0"/>
              <a:t>Can </a:t>
            </a:r>
            <a:r>
              <a:rPr lang="en-US" sz="3200" dirty="0"/>
              <a:t>you speak a </a:t>
            </a:r>
            <a:r>
              <a:rPr lang="en-US" sz="3200"/>
              <a:t>bit </a:t>
            </a:r>
            <a:r>
              <a:rPr lang="en-US" sz="3200" smtClean="0"/>
              <a:t>____________?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After working hard all day on the farm, we </a:t>
            </a:r>
            <a:r>
              <a:rPr lang="en-US" sz="3200"/>
              <a:t>slept </a:t>
            </a:r>
            <a:r>
              <a:rPr lang="en-US" sz="3200" smtClean="0"/>
              <a:t>____________ </a:t>
            </a:r>
            <a:r>
              <a:rPr lang="en-US" sz="3200" dirty="0"/>
              <a:t>than ever </a:t>
            </a:r>
            <a:r>
              <a:rPr lang="en-US" sz="3200"/>
              <a:t>before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/>
              <a:t>The farmers started harvesting their crops ______ than expected.  </a:t>
            </a:r>
            <a:endParaRPr lang="en-US" sz="32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7701461" y="2357795"/>
            <a:ext cx="264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carefully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3333223" y="3045428"/>
            <a:ext cx="1286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faster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6701527" y="3754593"/>
            <a:ext cx="2422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quietly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8568629" y="4483622"/>
            <a:ext cx="2641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soundly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7630543" y="5723452"/>
            <a:ext cx="1394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earlier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1103760" y="1585953"/>
            <a:ext cx="10454666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1103760" y="1645653"/>
            <a:ext cx="104179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		soundly 		fast 		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carefully 			quietly</a:t>
            </a:r>
            <a:endParaRPr lang="vi-V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8136" y="1178054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situations and complete the sentences using the comparative forms of the adverbs in brackets.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43D9978-6802-177F-37C2-54A034C8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F122AC59-702B-F473-50BE-1F17B598739A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ADD1E5B-3791-1379-80BC-F7A027398F98}"/>
              </a:ext>
            </a:extLst>
          </p:cNvPr>
          <p:cNvSpPr txBox="1"/>
          <p:nvPr/>
        </p:nvSpPr>
        <p:spPr>
          <a:xfrm>
            <a:off x="200306" y="1896217"/>
            <a:ext cx="1190561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1. </a:t>
            </a:r>
            <a:r>
              <a:rPr lang="en-US" sz="3200" dirty="0"/>
              <a:t>The red car can run 200 km/h while </a:t>
            </a:r>
            <a:r>
              <a:rPr lang="en-US" sz="3200"/>
              <a:t>the </a:t>
            </a:r>
            <a:r>
              <a:rPr lang="en-US" sz="3200" smtClean="0"/>
              <a:t>black </a:t>
            </a:r>
            <a:r>
              <a:rPr lang="en-US" sz="3200" dirty="0"/>
              <a:t>car can run 160 km/h.</a:t>
            </a:r>
          </a:p>
          <a:p>
            <a:pPr>
              <a:lnSpc>
                <a:spcPct val="200000"/>
              </a:lnSpc>
            </a:pPr>
            <a:r>
              <a:rPr lang="en-US" sz="3200" smtClean="0">
                <a:sym typeface="Wingdings 3" panose="05040102010807070707" pitchFamily="18" charset="2"/>
              </a:rPr>
              <a:t> </a:t>
            </a:r>
            <a:r>
              <a:rPr lang="en-US" sz="3200" smtClean="0"/>
              <a:t>The </a:t>
            </a:r>
            <a:r>
              <a:rPr lang="en-US" sz="3200" dirty="0"/>
              <a:t>red car can </a:t>
            </a:r>
            <a:r>
              <a:rPr lang="en-US" sz="3200"/>
              <a:t>run </a:t>
            </a:r>
            <a:r>
              <a:rPr lang="en-US" sz="3200" smtClean="0"/>
              <a:t>_______________________. </a:t>
            </a:r>
            <a:r>
              <a:rPr lang="en-US" sz="3200" dirty="0"/>
              <a:t>(fast)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Nick can jump 1.5 m high while Tom can jump only 1.3 m.</a:t>
            </a:r>
          </a:p>
          <a:p>
            <a:pPr>
              <a:lnSpc>
                <a:spcPct val="200000"/>
              </a:lnSpc>
            </a:pPr>
            <a:r>
              <a:rPr lang="en-US" sz="3200">
                <a:sym typeface="Wingdings 3" panose="05040102010807070707" pitchFamily="18" charset="2"/>
              </a:rPr>
              <a:t> </a:t>
            </a:r>
            <a:r>
              <a:rPr lang="en-US" sz="3200" smtClean="0"/>
              <a:t>Nick </a:t>
            </a:r>
            <a:r>
              <a:rPr lang="en-US" sz="3200" dirty="0"/>
              <a:t>can </a:t>
            </a:r>
            <a:r>
              <a:rPr lang="en-US" sz="3200"/>
              <a:t>jump </a:t>
            </a:r>
            <a:r>
              <a:rPr lang="en-US" sz="3200" smtClean="0"/>
              <a:t>___________________. </a:t>
            </a:r>
            <a:r>
              <a:rPr lang="en-US" sz="3200" dirty="0"/>
              <a:t>(high)</a:t>
            </a:r>
            <a:endParaRPr lang="vi-VN" sz="3200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10A970-F829-DCBF-B16D-3756724AAB75}"/>
              </a:ext>
            </a:extLst>
          </p:cNvPr>
          <p:cNvSpPr txBox="1"/>
          <p:nvPr/>
        </p:nvSpPr>
        <p:spPr>
          <a:xfrm>
            <a:off x="4077970" y="3199449"/>
            <a:ext cx="46199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faster than the black car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85DFD21-5C26-1950-77A8-BF2E91994E06}"/>
              </a:ext>
            </a:extLst>
          </p:cNvPr>
          <p:cNvSpPr txBox="1"/>
          <p:nvPr/>
        </p:nvSpPr>
        <p:spPr>
          <a:xfrm>
            <a:off x="3163870" y="5126062"/>
            <a:ext cx="40282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higher than Tom (can)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3866</TotalTime>
  <Words>675</Words>
  <PresentationFormat>Widescreen</PresentationFormat>
  <Paragraphs>135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Adobe Gothic Std B</vt:lpstr>
      <vt:lpstr>Arial</vt:lpstr>
      <vt:lpstr>Calibri</vt:lpstr>
      <vt:lpstr>Calibri Light</vt:lpstr>
      <vt:lpstr>Myriad Pro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2023-04-28T10:37:48Z</dcterms:modified>
</cp:coreProperties>
</file>