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60" r:id="rId3"/>
    <p:sldId id="287" r:id="rId4"/>
    <p:sldId id="259" r:id="rId5"/>
    <p:sldId id="278" r:id="rId6"/>
    <p:sldId id="326" r:id="rId7"/>
    <p:sldId id="328" r:id="rId8"/>
    <p:sldId id="277" r:id="rId9"/>
    <p:sldId id="288" r:id="rId10"/>
    <p:sldId id="289" r:id="rId11"/>
    <p:sldId id="299" r:id="rId12"/>
    <p:sldId id="292" r:id="rId13"/>
    <p:sldId id="293" r:id="rId14"/>
    <p:sldId id="330" r:id="rId15"/>
    <p:sldId id="331" r:id="rId16"/>
    <p:sldId id="332" r:id="rId17"/>
    <p:sldId id="333" r:id="rId18"/>
    <p:sldId id="334" r:id="rId19"/>
    <p:sldId id="335" r:id="rId20"/>
    <p:sldId id="336" r:id="rId21"/>
    <p:sldId id="338" r:id="rId22"/>
    <p:sldId id="339" r:id="rId23"/>
    <p:sldId id="340" r:id="rId24"/>
    <p:sldId id="343" r:id="rId25"/>
    <p:sldId id="274" r:id="rId26"/>
    <p:sldId id="27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66"/>
    <a:srgbClr val="99FF33"/>
    <a:srgbClr val="006600"/>
    <a:srgbClr val="0000CC"/>
    <a:srgbClr val="33CC33"/>
    <a:srgbClr val="FF66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1520" y="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267BB4-E601-4EA7-8885-FCDA71617233}" type="datetimeFigureOut">
              <a:rPr lang="en-US" smtClean="0"/>
              <a:t>7/28/2021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122115-FE5F-4413-987B-4D0D521F5BF2}" type="slidenum">
              <a:rPr lang="en-US" smtClean="0"/>
              <a:t>‹#›</a:t>
            </a:fld>
            <a:endParaRPr lang="en-US"/>
          </a:p>
        </p:txBody>
      </p:sp>
    </p:spTree>
    <p:extLst>
      <p:ext uri="{BB962C8B-B14F-4D97-AF65-F5344CB8AC3E}">
        <p14:creationId xmlns:p14="http://schemas.microsoft.com/office/powerpoint/2010/main" val="49991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120B8F-1247-4DF9-BCC1-B3A8738211D8}" type="datetimeFigureOut">
              <a:rPr lang="en-US" smtClean="0"/>
              <a:pPr/>
              <a:t>7/28/2021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F4C61-098E-4D67-BF4D-67B31D83271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120B8F-1247-4DF9-BCC1-B3A8738211D8}" type="datetimeFigureOut">
              <a:rPr lang="en-US" smtClean="0"/>
              <a:pPr/>
              <a:t>7/28/2021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F4C61-098E-4D67-BF4D-67B31D8327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120B8F-1247-4DF9-BCC1-B3A8738211D8}" type="datetimeFigureOut">
              <a:rPr lang="en-US" smtClean="0"/>
              <a:pPr/>
              <a:t>7/28/2021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F4C61-098E-4D67-BF4D-67B31D83271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120B8F-1247-4DF9-BCC1-B3A8738211D8}" type="datetimeFigureOut">
              <a:rPr lang="en-US" smtClean="0"/>
              <a:pPr/>
              <a:t>7/28/2021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F4C61-098E-4D67-BF4D-67B31D83271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120B8F-1247-4DF9-BCC1-B3A8738211D8}" type="datetimeFigureOut">
              <a:rPr lang="en-US" smtClean="0"/>
              <a:pPr/>
              <a:t>7/28/2021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F4C61-098E-4D67-BF4D-67B31D83271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120B8F-1247-4DF9-BCC1-B3A8738211D8}" type="datetimeFigureOut">
              <a:rPr lang="en-US" smtClean="0"/>
              <a:pPr/>
              <a:t>7/28/2021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F4C61-098E-4D67-BF4D-67B31D8327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120B8F-1247-4DF9-BCC1-B3A8738211D8}" type="datetimeFigureOut">
              <a:rPr lang="en-US" smtClean="0"/>
              <a:pPr/>
              <a:t>7/28/2021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9F4C61-098E-4D67-BF4D-67B31D83271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120B8F-1247-4DF9-BCC1-B3A8738211D8}" type="datetimeFigureOut">
              <a:rPr lang="en-US" smtClean="0"/>
              <a:pPr/>
              <a:t>7/28/2021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9F4C61-098E-4D67-BF4D-67B31D8327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120B8F-1247-4DF9-BCC1-B3A8738211D8}" type="datetimeFigureOut">
              <a:rPr lang="en-US" smtClean="0"/>
              <a:pPr/>
              <a:t>7/28/2021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9F4C61-098E-4D67-BF4D-67B31D8327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120B8F-1247-4DF9-BCC1-B3A8738211D8}" type="datetimeFigureOut">
              <a:rPr lang="en-US" smtClean="0"/>
              <a:pPr/>
              <a:t>7/28/2021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F4C61-098E-4D67-BF4D-67B31D83271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120B8F-1247-4DF9-BCC1-B3A8738211D8}" type="datetimeFigureOut">
              <a:rPr lang="en-US" smtClean="0"/>
              <a:pPr/>
              <a:t>7/28/2021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F4C61-098E-4D67-BF4D-67B31D83271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120B8F-1247-4DF9-BCC1-B3A8738211D8}" type="datetimeFigureOut">
              <a:rPr lang="en-US" smtClean="0"/>
              <a:pPr/>
              <a:t>7/28/2021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9F4C61-098E-4D67-BF4D-67B31D83271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slide" Target="slide18.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8" Type="http://schemas.openxmlformats.org/officeDocument/2006/relationships/slide" Target="slide20.xml"/><Relationship Id="rId13" Type="http://schemas.microsoft.com/office/2007/relationships/hdphoto" Target="../media/hdphoto4.wdp"/><Relationship Id="rId18" Type="http://schemas.openxmlformats.org/officeDocument/2006/relationships/image" Target="../media/image33.png"/><Relationship Id="rId3" Type="http://schemas.openxmlformats.org/officeDocument/2006/relationships/slide" Target="slide19.xml"/><Relationship Id="rId7" Type="http://schemas.openxmlformats.org/officeDocument/2006/relationships/image" Target="../media/image29.jpeg"/><Relationship Id="rId12" Type="http://schemas.openxmlformats.org/officeDocument/2006/relationships/image" Target="../media/image31.png"/><Relationship Id="rId17" Type="http://schemas.openxmlformats.org/officeDocument/2006/relationships/slide" Target="slide23.xml"/><Relationship Id="rId2" Type="http://schemas.openxmlformats.org/officeDocument/2006/relationships/image" Target="../media/image24.png"/><Relationship Id="rId16" Type="http://schemas.microsoft.com/office/2007/relationships/hdphoto" Target="../media/hdphoto5.wdp"/><Relationship Id="rId1" Type="http://schemas.openxmlformats.org/officeDocument/2006/relationships/slideLayout" Target="../slideLayouts/slideLayout2.xml"/><Relationship Id="rId6" Type="http://schemas.openxmlformats.org/officeDocument/2006/relationships/slide" Target="slide25.xml"/><Relationship Id="rId11" Type="http://schemas.openxmlformats.org/officeDocument/2006/relationships/slide" Target="slide21.xml"/><Relationship Id="rId5" Type="http://schemas.microsoft.com/office/2007/relationships/hdphoto" Target="../media/hdphoto2.wdp"/><Relationship Id="rId15" Type="http://schemas.openxmlformats.org/officeDocument/2006/relationships/image" Target="../media/image32.png"/><Relationship Id="rId10" Type="http://schemas.microsoft.com/office/2007/relationships/hdphoto" Target="../media/hdphoto3.wdp"/><Relationship Id="rId19" Type="http://schemas.microsoft.com/office/2007/relationships/hdphoto" Target="../media/hdphoto6.wdp"/><Relationship Id="rId4" Type="http://schemas.openxmlformats.org/officeDocument/2006/relationships/image" Target="../media/image28.png"/><Relationship Id="rId9" Type="http://schemas.openxmlformats.org/officeDocument/2006/relationships/image" Target="../media/image30.png"/><Relationship Id="rId14" Type="http://schemas.openxmlformats.org/officeDocument/2006/relationships/slide" Target="slide2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slide" Target="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7.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8.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9.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1.gif"/><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WordArt 4"/>
          <p:cNvSpPr>
            <a:spLocks noChangeArrowheads="1" noChangeShapeType="1" noTextEdit="1"/>
          </p:cNvSpPr>
          <p:nvPr/>
        </p:nvSpPr>
        <p:spPr bwMode="auto">
          <a:xfrm>
            <a:off x="304800" y="1279525"/>
            <a:ext cx="8305800" cy="3228975"/>
          </a:xfrm>
          <a:prstGeom prst="rect">
            <a:avLst/>
          </a:prstGeom>
        </p:spPr>
        <p:txBody>
          <a:bodyPr wrap="none" fromWordArt="1">
            <a:prstTxWarp prst="textCascadeUp">
              <a:avLst>
                <a:gd name="adj" fmla="val 44444"/>
              </a:avLst>
            </a:prstTxWarp>
          </a:bodyPr>
          <a:lstStyle/>
          <a:p>
            <a:pPr algn="ctr"/>
            <a:r>
              <a:rPr lang="en-US" sz="4400" b="1" dirty="0" smtClean="0">
                <a:ln w="6600">
                  <a:solidFill>
                    <a:schemeClr val="accent2"/>
                  </a:solidFill>
                  <a:prstDash val="solid"/>
                </a:ln>
                <a:solidFill>
                  <a:srgbClr val="FFFFFF"/>
                </a:solidFill>
                <a:effectLst>
                  <a:outerShdw dist="38100" dir="2700000" algn="tl" rotWithShape="0">
                    <a:schemeClr val="accent2"/>
                  </a:outerShdw>
                </a:effectLst>
              </a:rPr>
              <a:t>CHÀO MỪNG QUÝ THẦY CÔ CÙNG CÁC EM HỌC SINH!</a:t>
            </a:r>
            <a:endParaRPr lang="en-US" sz="96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4" name="TextBox 3"/>
          <p:cNvSpPr txBox="1"/>
          <p:nvPr/>
        </p:nvSpPr>
        <p:spPr>
          <a:xfrm>
            <a:off x="1524000" y="5029200"/>
            <a:ext cx="7543800" cy="1446550"/>
          </a:xfrm>
          <a:prstGeom prst="rect">
            <a:avLst/>
          </a:prstGeom>
          <a:noFill/>
        </p:spPr>
        <p:txBody>
          <a:bodyPr wrap="square">
            <a:spAutoFit/>
          </a:bodyPr>
          <a:lstStyle/>
          <a:p>
            <a:pPr>
              <a:defRPr/>
            </a:pPr>
            <a:r>
              <a:rPr lang="en-US" sz="4400" b="1" dirty="0">
                <a:solidFill>
                  <a:srgbClr val="7030A0"/>
                </a:solidFill>
                <a:effectLst>
                  <a:outerShdw blurRad="38100" dist="38100" dir="2700000" algn="tl">
                    <a:srgbClr val="000000">
                      <a:alpha val="43137"/>
                    </a:srgbClr>
                  </a:outerShdw>
                </a:effectLst>
                <a:latin typeface="Calibri" pitchFamily="34" charset="0"/>
                <a:cs typeface="Calibri" pitchFamily="34" charset="0"/>
              </a:rPr>
              <a:t>MÔN: SỐ HỌC – LỚP 6</a:t>
            </a:r>
            <a:r>
              <a:rPr lang="en-US" sz="4400" b="1" dirty="0" smtClean="0">
                <a:solidFill>
                  <a:srgbClr val="7030A0"/>
                </a:solidFill>
                <a:effectLst>
                  <a:outerShdw blurRad="38100" dist="38100" dir="2700000" algn="tl">
                    <a:srgbClr val="000000">
                      <a:alpha val="43137"/>
                    </a:srgbClr>
                  </a:outerShdw>
                </a:effectLst>
                <a:latin typeface="Calibri" pitchFamily="34" charset="0"/>
                <a:cs typeface="Calibri" pitchFamily="34" charset="0"/>
              </a:rPr>
              <a:t>.</a:t>
            </a:r>
          </a:p>
          <a:p>
            <a:pPr>
              <a:defRPr/>
            </a:pPr>
            <a:r>
              <a:rPr lang="en-US" sz="4400" b="1" dirty="0" smtClean="0">
                <a:solidFill>
                  <a:srgbClr val="7030A0"/>
                </a:solidFill>
                <a:effectLst>
                  <a:outerShdw blurRad="38100" dist="38100" dir="2700000" algn="tl">
                    <a:srgbClr val="000000">
                      <a:alpha val="43137"/>
                    </a:srgbClr>
                  </a:outerShdw>
                </a:effectLst>
                <a:latin typeface="Calibri" pitchFamily="34" charset="0"/>
                <a:cs typeface="Calibri" pitchFamily="34" charset="0"/>
              </a:rPr>
              <a:t>GV: HUỲNH THỊ THANH DUNG</a:t>
            </a:r>
            <a:endParaRPr lang="en-US" b="1" dirty="0">
              <a:solidFill>
                <a:srgbClr val="7030A0"/>
              </a:solidFill>
              <a:effectLst>
                <a:outerShdw blurRad="38100" dist="38100" dir="2700000" algn="tl">
                  <a:srgbClr val="000000">
                    <a:alpha val="43137"/>
                  </a:srgbClr>
                </a:outerShdw>
              </a:effectLst>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mph" presetSubtype="0" fill="hold" grpId="0" nodeType="withEffect">
                                  <p:stCondLst>
                                    <p:cond delay="0"/>
                                  </p:stCondLst>
                                  <p:iterate type="lt">
                                    <p:tmPct val="10000"/>
                                  </p:iterate>
                                  <p:childTnLst>
                                    <p:set>
                                      <p:cBhvr override="childStyle">
                                        <p:cTn id="6" dur="500" autoRev="1" fill="hold"/>
                                        <p:tgtEl>
                                          <p:spTgt spid="2051"/>
                                        </p:tgtEl>
                                        <p:attrNameLst>
                                          <p:attrName>style.color</p:attrName>
                                        </p:attrNameLst>
                                      </p:cBhvr>
                                      <p:to>
                                        <p:clrVal>
                                          <a:schemeClr val="accent2"/>
                                        </p:clrVal>
                                      </p:to>
                                    </p:set>
                                    <p:set>
                                      <p:cBhvr>
                                        <p:cTn id="7" dur="500" autoRev="1" fill="hold"/>
                                        <p:tgtEl>
                                          <p:spTgt spid="2051"/>
                                        </p:tgtEl>
                                        <p:attrNameLst>
                                          <p:attrName>fillcolor</p:attrName>
                                        </p:attrNameLst>
                                      </p:cBhvr>
                                      <p:to>
                                        <p:clrVal>
                                          <a:schemeClr val="accent2"/>
                                        </p:clrVal>
                                      </p:to>
                                    </p:set>
                                    <p:set>
                                      <p:cBhvr>
                                        <p:cTn id="8" dur="500" autoRev="1" fill="hold"/>
                                        <p:tgtEl>
                                          <p:spTgt spid="205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4179064"/>
            <a:ext cx="7817386" cy="1292662"/>
          </a:xfrm>
          <a:prstGeom prst="rect">
            <a:avLst/>
          </a:prstGeom>
          <a:solidFill>
            <a:schemeClr val="bg1"/>
          </a:solidFill>
        </p:spPr>
        <p:txBody>
          <a:bodyPr wrap="square">
            <a:spAutoFit/>
          </a:bodyPr>
          <a:lstStyle/>
          <a:p>
            <a:r>
              <a:rPr lang="en-US" sz="2600" dirty="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a:solidFill>
                  <a:srgbClr val="0000CC"/>
                </a:solidFill>
                <a:latin typeface="Cambria" panose="02040503050406030204" pitchFamily="18" charset="0"/>
                <a:ea typeface="Cambria" panose="02040503050406030204" pitchFamily="18" charset="0"/>
                <a:cs typeface="Times New Roman" pitchFamily="18" charset="0"/>
              </a:rPr>
              <a:t>Diện</a:t>
            </a:r>
            <a:r>
              <a:rPr lang="en-US" sz="2600" dirty="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a:solidFill>
                  <a:srgbClr val="0000CC"/>
                </a:solidFill>
                <a:latin typeface="Cambria" panose="02040503050406030204" pitchFamily="18" charset="0"/>
                <a:ea typeface="Cambria" panose="02040503050406030204" pitchFamily="18" charset="0"/>
                <a:cs typeface="Times New Roman" pitchFamily="18" charset="0"/>
              </a:rPr>
              <a:t>tích</a:t>
            </a:r>
            <a:r>
              <a:rPr lang="en-US" sz="2600" dirty="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a:solidFill>
                  <a:srgbClr val="0000CC"/>
                </a:solidFill>
                <a:latin typeface="Cambria" panose="02040503050406030204" pitchFamily="18" charset="0"/>
                <a:ea typeface="Cambria" panose="02040503050406030204" pitchFamily="18" charset="0"/>
                <a:cs typeface="Times New Roman" pitchFamily="18" charset="0"/>
              </a:rPr>
              <a:t>khu</a:t>
            </a:r>
            <a:r>
              <a:rPr lang="en-US" sz="2600" dirty="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a:solidFill>
                  <a:srgbClr val="0000CC"/>
                </a:solidFill>
                <a:latin typeface="Cambria" panose="02040503050406030204" pitchFamily="18" charset="0"/>
                <a:ea typeface="Cambria" panose="02040503050406030204" pitchFamily="18" charset="0"/>
                <a:cs typeface="Times New Roman" pitchFamily="18" charset="0"/>
              </a:rPr>
              <a:t>đất</a:t>
            </a:r>
            <a:r>
              <a:rPr lang="en-US" sz="2600" dirty="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a:solidFill>
                  <a:srgbClr val="0000CC"/>
                </a:solidFill>
                <a:latin typeface="Cambria" panose="02040503050406030204" pitchFamily="18" charset="0"/>
                <a:ea typeface="Cambria" panose="02040503050406030204" pitchFamily="18" charset="0"/>
                <a:cs typeface="Times New Roman" pitchFamily="18" charset="0"/>
              </a:rPr>
              <a:t>làm</a:t>
            </a:r>
            <a:r>
              <a:rPr lang="en-US" sz="2600" dirty="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a:solidFill>
                  <a:srgbClr val="0000CC"/>
                </a:solidFill>
                <a:latin typeface="Cambria" panose="02040503050406030204" pitchFamily="18" charset="0"/>
                <a:ea typeface="Cambria" panose="02040503050406030204" pitchFamily="18" charset="0"/>
                <a:cs typeface="Times New Roman" pitchFamily="18" charset="0"/>
              </a:rPr>
              <a:t>nhà</a:t>
            </a:r>
            <a:r>
              <a:rPr lang="en-US" sz="2600" dirty="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a:solidFill>
                  <a:srgbClr val="0000CC"/>
                </a:solidFill>
                <a:latin typeface="Cambria" panose="02040503050406030204" pitchFamily="18" charset="0"/>
                <a:ea typeface="Cambria" panose="02040503050406030204" pitchFamily="18" charset="0"/>
                <a:cs typeface="Times New Roman" pitchFamily="18" charset="0"/>
              </a:rPr>
              <a:t>là</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p>
          <a:p>
            <a:r>
              <a:rPr lang="en-US" sz="2600" dirty="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a:solidFill>
                  <a:srgbClr val="0000CC"/>
                </a:solidFill>
                <a:latin typeface="Cambria" panose="02040503050406030204" pitchFamily="18" charset="0"/>
                <a:ea typeface="Cambria" panose="02040503050406030204" pitchFamily="18" charset="0"/>
                <a:cs typeface="Times New Roman" pitchFamily="18" charset="0"/>
              </a:rPr>
              <a:t>15.18 = 270 (m</a:t>
            </a:r>
            <a:r>
              <a:rPr lang="en-US" sz="2600" baseline="30000" dirty="0">
                <a:solidFill>
                  <a:srgbClr val="0000CC"/>
                </a:solidFill>
                <a:latin typeface="Cambria" panose="02040503050406030204" pitchFamily="18" charset="0"/>
                <a:ea typeface="Cambria" panose="02040503050406030204" pitchFamily="18" charset="0"/>
                <a:cs typeface="Times New Roman" pitchFamily="18" charset="0"/>
              </a:rPr>
              <a:t>2</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a:t>
            </a:r>
          </a:p>
          <a:p>
            <a:endParaRPr lang="en-US" sz="2600" dirty="0">
              <a:solidFill>
                <a:srgbClr val="0000CC"/>
              </a:solidFill>
              <a:latin typeface="Cambria" panose="02040503050406030204" pitchFamily="18" charset="0"/>
              <a:ea typeface="Cambria" panose="02040503050406030204" pitchFamily="18" charset="0"/>
              <a:cs typeface="Times New Roman" pitchFamily="18" charset="0"/>
            </a:endParaRPr>
          </a:p>
        </p:txBody>
      </p:sp>
      <mc:AlternateContent xmlns:mc="http://schemas.openxmlformats.org/markup-compatibility/2006" xmlns:a14="http://schemas.microsoft.com/office/drawing/2010/main">
        <mc:Choice Requires="a14">
          <p:sp>
            <p:nvSpPr>
              <p:cNvPr id="26" name="TextBox 25"/>
              <p:cNvSpPr txBox="1"/>
              <p:nvPr/>
            </p:nvSpPr>
            <p:spPr>
              <a:xfrm>
                <a:off x="136333" y="3022570"/>
                <a:ext cx="6386111" cy="1057405"/>
              </a:xfrm>
              <a:prstGeom prst="rect">
                <a:avLst/>
              </a:prstGeom>
              <a:solidFill>
                <a:schemeClr val="bg1"/>
              </a:solidFill>
            </p:spPr>
            <p:txBody>
              <a:bodyPr wrap="square" rtlCol="0">
                <a:spAutoFit/>
              </a:bodyPr>
              <a:lstStyle/>
              <a:p>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a) +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Diện</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tích</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của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cả</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bãi</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cỏ</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và</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khu</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đất</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làm</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nhà</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14:m>
                  <m:oMath xmlns:m="http://schemas.openxmlformats.org/officeDocument/2006/math">
                    <m:f>
                      <m:fPr>
                        <m:ctrlPr>
                          <a:rPr lang="en-US" sz="2600" i="1" smtClean="0">
                            <a:solidFill>
                              <a:srgbClr val="0000CC"/>
                            </a:solidFill>
                            <a:latin typeface="Cambria Math" panose="02040503050406030204" pitchFamily="18" charset="0"/>
                            <a:ea typeface="Cambria" panose="02040503050406030204" pitchFamily="18" charset="0"/>
                            <a:cs typeface="Times New Roman" pitchFamily="18" charset="0"/>
                          </a:rPr>
                        </m:ctrlPr>
                      </m:fPr>
                      <m:num>
                        <m:r>
                          <a:rPr lang="en-US" sz="2600" b="0" i="1" smtClean="0">
                            <a:solidFill>
                              <a:srgbClr val="0000CC"/>
                            </a:solidFill>
                            <a:latin typeface="Cambria Math" panose="02040503050406030204" pitchFamily="18" charset="0"/>
                            <a:ea typeface="Cambria" panose="02040503050406030204" pitchFamily="18" charset="0"/>
                            <a:cs typeface="Times New Roman" pitchFamily="18" charset="0"/>
                          </a:rPr>
                          <m:t>1</m:t>
                        </m:r>
                      </m:num>
                      <m:den>
                        <m:r>
                          <a:rPr lang="en-US" sz="2600" b="0" i="1" smtClean="0">
                            <a:solidFill>
                              <a:srgbClr val="0000CC"/>
                            </a:solidFill>
                            <a:latin typeface="Cambria Math" panose="02040503050406030204" pitchFamily="18" charset="0"/>
                            <a:ea typeface="Cambria" panose="02040503050406030204" pitchFamily="18" charset="0"/>
                            <a:cs typeface="Times New Roman" pitchFamily="18" charset="0"/>
                          </a:rPr>
                          <m:t>2</m:t>
                        </m:r>
                      </m:den>
                    </m:f>
                    <m:r>
                      <a:rPr lang="en-US" sz="2600" i="1" smtClean="0">
                        <a:solidFill>
                          <a:srgbClr val="0000CC"/>
                        </a:solidFill>
                        <a:latin typeface="Cambria Math" panose="02040503050406030204" pitchFamily="18" charset="0"/>
                        <a:ea typeface="Cambria Math" panose="02040503050406030204" pitchFamily="18" charset="0"/>
                        <a:cs typeface="Times New Roman" pitchFamily="18" charset="0"/>
                      </a:rPr>
                      <m:t>∙</m:t>
                    </m:r>
                    <m:d>
                      <m:dPr>
                        <m:ctrlPr>
                          <a:rPr lang="en-US" sz="2600" b="0" i="1" smtClean="0">
                            <a:solidFill>
                              <a:srgbClr val="0000CC"/>
                            </a:solidFill>
                            <a:latin typeface="Cambria Math" panose="02040503050406030204" pitchFamily="18" charset="0"/>
                            <a:ea typeface="Cambria Math" panose="02040503050406030204" pitchFamily="18" charset="0"/>
                            <a:cs typeface="Times New Roman" pitchFamily="18" charset="0"/>
                          </a:rPr>
                        </m:ctrlPr>
                      </m:dPr>
                      <m:e>
                        <m:r>
                          <a:rPr lang="en-US" sz="2600" b="0" i="1" smtClean="0">
                            <a:solidFill>
                              <a:srgbClr val="0000CC"/>
                            </a:solidFill>
                            <a:latin typeface="Cambria Math" panose="02040503050406030204" pitchFamily="18" charset="0"/>
                            <a:ea typeface="Cambria Math" panose="02040503050406030204" pitchFamily="18" charset="0"/>
                            <a:cs typeface="Times New Roman" pitchFamily="18" charset="0"/>
                          </a:rPr>
                          <m:t>30+42</m:t>
                        </m:r>
                      </m:e>
                    </m:d>
                    <m:r>
                      <a:rPr lang="en-US" sz="2600" b="0" i="1" smtClean="0">
                        <a:solidFill>
                          <a:srgbClr val="0000CC"/>
                        </a:solidFill>
                        <a:latin typeface="Cambria Math" panose="02040503050406030204" pitchFamily="18" charset="0"/>
                        <a:ea typeface="Cambria Math" panose="02040503050406030204" pitchFamily="18" charset="0"/>
                        <a:cs typeface="Times New Roman" pitchFamily="18" charset="0"/>
                      </a:rPr>
                      <m:t>∙24=</m:t>
                    </m:r>
                    <m:r>
                      <a:rPr lang="en-US" sz="2600" b="0" i="1" smtClean="0">
                        <a:solidFill>
                          <a:srgbClr val="0000CC"/>
                        </a:solidFill>
                        <a:latin typeface="Cambria Math" panose="02040503050406030204" pitchFamily="18" charset="0"/>
                        <a:ea typeface="Cambria" panose="02040503050406030204" pitchFamily="18" charset="0"/>
                        <a:cs typeface="Times New Roman" pitchFamily="18" charset="0"/>
                      </a:rPr>
                      <m:t>864 </m:t>
                    </m:r>
                  </m:oMath>
                </a14:m>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(m</a:t>
                </a:r>
                <a:r>
                  <a:rPr lang="en-US" sz="2600" baseline="30000" dirty="0" smtClean="0">
                    <a:solidFill>
                      <a:srgbClr val="0000CC"/>
                    </a:solidFill>
                    <a:latin typeface="Cambria" panose="02040503050406030204" pitchFamily="18" charset="0"/>
                    <a:ea typeface="Cambria" panose="02040503050406030204" pitchFamily="18" charset="0"/>
                    <a:cs typeface="Times New Roman" pitchFamily="18" charset="0"/>
                  </a:rPr>
                  <a:t>2</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a:t>
                </a:r>
              </a:p>
            </p:txBody>
          </p:sp>
        </mc:Choice>
        <mc:Fallback xmlns="">
          <p:sp>
            <p:nvSpPr>
              <p:cNvPr id="26" name="TextBox 25"/>
              <p:cNvSpPr txBox="1">
                <a:spLocks noRot="1" noChangeAspect="1" noMove="1" noResize="1" noEditPoints="1" noAdjustHandles="1" noChangeArrowheads="1" noChangeShapeType="1" noTextEdit="1"/>
              </p:cNvSpPr>
              <p:nvPr/>
            </p:nvSpPr>
            <p:spPr>
              <a:xfrm>
                <a:off x="136333" y="3022570"/>
                <a:ext cx="6386111" cy="1057405"/>
              </a:xfrm>
              <a:prstGeom prst="rect">
                <a:avLst/>
              </a:prstGeom>
              <a:blipFill rotWithShape="0">
                <a:blip r:embed="rId2"/>
                <a:stretch>
                  <a:fillRect l="-1718" t="-5202" b="-5202"/>
                </a:stretch>
              </a:blipFill>
            </p:spPr>
            <p:txBody>
              <a:bodyPr/>
              <a:lstStyle/>
              <a:p>
                <a:r>
                  <a:rPr lang="en-US">
                    <a:noFill/>
                  </a:rPr>
                  <a:t> </a:t>
                </a:r>
              </a:p>
            </p:txBody>
          </p:sp>
        </mc:Fallback>
      </mc:AlternateContent>
      <p:sp>
        <p:nvSpPr>
          <p:cNvPr id="9" name="Text Box 5"/>
          <p:cNvSpPr txBox="1">
            <a:spLocks noChangeArrowheads="1"/>
          </p:cNvSpPr>
          <p:nvPr/>
        </p:nvSpPr>
        <p:spPr bwMode="auto">
          <a:xfrm>
            <a:off x="90889" y="53247"/>
            <a:ext cx="9053111" cy="2308324"/>
          </a:xfrm>
          <a:prstGeom prst="rect">
            <a:avLst/>
          </a:prstGeom>
          <a:solidFill>
            <a:schemeClr val="bg1"/>
          </a:solidFill>
          <a:ln w="9525">
            <a:noFill/>
            <a:miter lim="800000"/>
            <a:headEnd/>
            <a:tailEnd/>
          </a:ln>
        </p:spPr>
        <p:txBody>
          <a:bodyPr wrap="square">
            <a:spAutoFit/>
          </a:bodyPr>
          <a:lstStyle/>
          <a:p>
            <a:r>
              <a:rPr lang="en-US" sz="3200" b="1" dirty="0" err="1" smtClean="0">
                <a:solidFill>
                  <a:srgbClr val="00B050"/>
                </a:solidFill>
              </a:rPr>
              <a:t>Ví</a:t>
            </a:r>
            <a:r>
              <a:rPr lang="en-US" sz="3200" b="1" dirty="0" smtClean="0">
                <a:solidFill>
                  <a:srgbClr val="00B050"/>
                </a:solidFill>
              </a:rPr>
              <a:t> </a:t>
            </a:r>
            <a:r>
              <a:rPr lang="en-US" sz="3200" b="1" dirty="0" err="1" smtClean="0">
                <a:solidFill>
                  <a:srgbClr val="00B050"/>
                </a:solidFill>
              </a:rPr>
              <a:t>dụ</a:t>
            </a:r>
            <a:r>
              <a:rPr lang="en-US" sz="3200" b="1" dirty="0" smtClean="0">
                <a:solidFill>
                  <a:srgbClr val="00B050"/>
                </a:solidFill>
              </a:rPr>
              <a:t> 1/</a:t>
            </a:r>
            <a:r>
              <a:rPr lang="en-US" sz="3200" b="1" dirty="0" err="1" smtClean="0">
                <a:solidFill>
                  <a:srgbClr val="00B050"/>
                </a:solidFill>
              </a:rPr>
              <a:t>sgk</a:t>
            </a:r>
            <a:r>
              <a:rPr lang="en-US" sz="3200" b="1" dirty="0" smtClean="0">
                <a:solidFill>
                  <a:srgbClr val="00B050"/>
                </a:solidFill>
              </a:rPr>
              <a:t>/95</a:t>
            </a:r>
          </a:p>
          <a:p>
            <a:r>
              <a:rPr lang="en-US" sz="2800" i="1" dirty="0" err="1" smtClean="0">
                <a:solidFill>
                  <a:srgbClr val="002060"/>
                </a:solidFill>
              </a:rPr>
              <a:t>Một</a:t>
            </a:r>
            <a:r>
              <a:rPr lang="en-US" sz="2800" i="1" dirty="0" smtClean="0">
                <a:solidFill>
                  <a:srgbClr val="002060"/>
                </a:solidFill>
              </a:rPr>
              <a:t> </a:t>
            </a:r>
            <a:r>
              <a:rPr lang="en-US" sz="2800" i="1" dirty="0" err="1" smtClean="0">
                <a:solidFill>
                  <a:srgbClr val="002060"/>
                </a:solidFill>
              </a:rPr>
              <a:t>ngôi</a:t>
            </a:r>
            <a:r>
              <a:rPr lang="en-US" sz="2800" i="1" dirty="0" smtClean="0">
                <a:solidFill>
                  <a:srgbClr val="002060"/>
                </a:solidFill>
              </a:rPr>
              <a:t> </a:t>
            </a:r>
            <a:r>
              <a:rPr lang="en-US" sz="2800" i="1" dirty="0" err="1" smtClean="0">
                <a:solidFill>
                  <a:srgbClr val="002060"/>
                </a:solidFill>
              </a:rPr>
              <a:t>nhà</a:t>
            </a:r>
            <a:r>
              <a:rPr lang="en-US" sz="2800" i="1" dirty="0" smtClean="0">
                <a:solidFill>
                  <a:srgbClr val="002060"/>
                </a:solidFill>
              </a:rPr>
              <a:t> </a:t>
            </a:r>
            <a:r>
              <a:rPr lang="en-US" sz="2800" i="1" dirty="0" err="1" smtClean="0">
                <a:solidFill>
                  <a:srgbClr val="002060"/>
                </a:solidFill>
              </a:rPr>
              <a:t>có</a:t>
            </a:r>
            <a:r>
              <a:rPr lang="en-US" sz="2800" i="1" dirty="0" smtClean="0">
                <a:solidFill>
                  <a:srgbClr val="002060"/>
                </a:solidFill>
              </a:rPr>
              <a:t> </a:t>
            </a:r>
            <a:r>
              <a:rPr lang="en-US" sz="2800" i="1" dirty="0" err="1" smtClean="0">
                <a:solidFill>
                  <a:srgbClr val="002060"/>
                </a:solidFill>
              </a:rPr>
              <a:t>bãi</a:t>
            </a:r>
            <a:r>
              <a:rPr lang="en-US" sz="2800" i="1" dirty="0" smtClean="0">
                <a:solidFill>
                  <a:srgbClr val="002060"/>
                </a:solidFill>
              </a:rPr>
              <a:t> </a:t>
            </a:r>
            <a:r>
              <a:rPr lang="en-US" sz="2800" i="1" dirty="0" err="1" smtClean="0">
                <a:solidFill>
                  <a:srgbClr val="002060"/>
                </a:solidFill>
              </a:rPr>
              <a:t>cỏ</a:t>
            </a:r>
            <a:r>
              <a:rPr lang="en-US" sz="2800" i="1" dirty="0" smtClean="0">
                <a:solidFill>
                  <a:srgbClr val="002060"/>
                </a:solidFill>
              </a:rPr>
              <a:t> </a:t>
            </a:r>
            <a:r>
              <a:rPr lang="en-US" sz="2800" i="1" dirty="0" err="1" smtClean="0">
                <a:solidFill>
                  <a:srgbClr val="002060"/>
                </a:solidFill>
              </a:rPr>
              <a:t>bao</a:t>
            </a:r>
            <a:r>
              <a:rPr lang="en-US" sz="2800" i="1" dirty="0" smtClean="0">
                <a:solidFill>
                  <a:srgbClr val="002060"/>
                </a:solidFill>
              </a:rPr>
              <a:t> </a:t>
            </a:r>
            <a:r>
              <a:rPr lang="en-US" sz="2800" i="1" dirty="0" err="1" smtClean="0">
                <a:solidFill>
                  <a:srgbClr val="002060"/>
                </a:solidFill>
              </a:rPr>
              <a:t>quanh</a:t>
            </a:r>
            <a:r>
              <a:rPr lang="en-US" sz="2800" i="1" dirty="0" smtClean="0">
                <a:solidFill>
                  <a:srgbClr val="002060"/>
                </a:solidFill>
              </a:rPr>
              <a:t> </a:t>
            </a:r>
            <a:r>
              <a:rPr lang="en-US" sz="2800" i="1" dirty="0" err="1" smtClean="0">
                <a:solidFill>
                  <a:srgbClr val="002060"/>
                </a:solidFill>
              </a:rPr>
              <a:t>như</a:t>
            </a:r>
            <a:r>
              <a:rPr lang="en-US" sz="2800" i="1" dirty="0" smtClean="0">
                <a:solidFill>
                  <a:srgbClr val="002060"/>
                </a:solidFill>
              </a:rPr>
              <a:t> </a:t>
            </a:r>
            <a:r>
              <a:rPr lang="en-US" sz="2800" i="1" dirty="0" err="1" smtClean="0">
                <a:solidFill>
                  <a:srgbClr val="002060"/>
                </a:solidFill>
              </a:rPr>
              <a:t>hình</a:t>
            </a:r>
            <a:r>
              <a:rPr lang="en-US" sz="2800" i="1" dirty="0" smtClean="0">
                <a:solidFill>
                  <a:srgbClr val="002060"/>
                </a:solidFill>
              </a:rPr>
              <a:t> </a:t>
            </a:r>
            <a:r>
              <a:rPr lang="en-US" sz="2800" i="1" dirty="0" err="1" smtClean="0">
                <a:solidFill>
                  <a:srgbClr val="002060"/>
                </a:solidFill>
              </a:rPr>
              <a:t>bên</a:t>
            </a:r>
            <a:r>
              <a:rPr lang="en-US" sz="2800" i="1" dirty="0">
                <a:solidFill>
                  <a:srgbClr val="002060"/>
                </a:solidFill>
              </a:rPr>
              <a:t> </a:t>
            </a:r>
            <a:r>
              <a:rPr lang="en-US" sz="2800" i="1" dirty="0" err="1" smtClean="0">
                <a:solidFill>
                  <a:srgbClr val="002060"/>
                </a:solidFill>
              </a:rPr>
              <a:t>dưới</a:t>
            </a:r>
            <a:r>
              <a:rPr lang="en-US" sz="2800" i="1" dirty="0" smtClean="0">
                <a:solidFill>
                  <a:srgbClr val="002060"/>
                </a:solidFill>
              </a:rPr>
              <a:t>.</a:t>
            </a:r>
          </a:p>
          <a:p>
            <a:pPr marL="514350" indent="-514350">
              <a:buAutoNum type="alphaLcParenR"/>
            </a:pPr>
            <a:r>
              <a:rPr lang="en-US" sz="2800" i="1" dirty="0" err="1" smtClean="0">
                <a:solidFill>
                  <a:srgbClr val="002060"/>
                </a:solidFill>
              </a:rPr>
              <a:t>Tính</a:t>
            </a:r>
            <a:r>
              <a:rPr lang="en-US" sz="2800" i="1" dirty="0" smtClean="0">
                <a:solidFill>
                  <a:srgbClr val="002060"/>
                </a:solidFill>
              </a:rPr>
              <a:t> </a:t>
            </a:r>
            <a:r>
              <a:rPr lang="en-US" sz="2800" i="1" dirty="0" err="1" smtClean="0">
                <a:solidFill>
                  <a:srgbClr val="002060"/>
                </a:solidFill>
              </a:rPr>
              <a:t>diện</a:t>
            </a:r>
            <a:r>
              <a:rPr lang="en-US" sz="2800" i="1" dirty="0" smtClean="0">
                <a:solidFill>
                  <a:srgbClr val="002060"/>
                </a:solidFill>
              </a:rPr>
              <a:t> </a:t>
            </a:r>
            <a:r>
              <a:rPr lang="en-US" sz="2800" i="1" dirty="0" err="1" smtClean="0">
                <a:solidFill>
                  <a:srgbClr val="002060"/>
                </a:solidFill>
              </a:rPr>
              <a:t>tích</a:t>
            </a:r>
            <a:r>
              <a:rPr lang="en-US" sz="2800" i="1" dirty="0" smtClean="0">
                <a:solidFill>
                  <a:srgbClr val="002060"/>
                </a:solidFill>
              </a:rPr>
              <a:t> của </a:t>
            </a:r>
            <a:r>
              <a:rPr lang="en-US" sz="2800" i="1" dirty="0" err="1" smtClean="0">
                <a:solidFill>
                  <a:srgbClr val="002060"/>
                </a:solidFill>
              </a:rPr>
              <a:t>bãi</a:t>
            </a:r>
            <a:r>
              <a:rPr lang="en-US" sz="2800" i="1" dirty="0" smtClean="0">
                <a:solidFill>
                  <a:srgbClr val="002060"/>
                </a:solidFill>
              </a:rPr>
              <a:t> </a:t>
            </a:r>
            <a:r>
              <a:rPr lang="en-US" sz="2800" i="1" dirty="0" err="1" smtClean="0">
                <a:solidFill>
                  <a:srgbClr val="002060"/>
                </a:solidFill>
              </a:rPr>
              <a:t>cỏ</a:t>
            </a:r>
            <a:r>
              <a:rPr lang="en-US" sz="2800" i="1" dirty="0" smtClean="0">
                <a:solidFill>
                  <a:srgbClr val="002060"/>
                </a:solidFill>
              </a:rPr>
              <a:t>.</a:t>
            </a:r>
          </a:p>
          <a:p>
            <a:pPr marL="514350" indent="-514350">
              <a:buAutoNum type="alphaLcParenR"/>
            </a:pPr>
            <a:r>
              <a:rPr lang="en-US" sz="2800" i="1" dirty="0" err="1" smtClean="0">
                <a:solidFill>
                  <a:srgbClr val="002060"/>
                </a:solidFill>
              </a:rPr>
              <a:t>Nếu</a:t>
            </a:r>
            <a:r>
              <a:rPr lang="en-US" sz="2800" i="1" dirty="0" smtClean="0">
                <a:solidFill>
                  <a:srgbClr val="002060"/>
                </a:solidFill>
              </a:rPr>
              <a:t> </a:t>
            </a:r>
            <a:r>
              <a:rPr lang="en-US" sz="2800" i="1" dirty="0" err="1" smtClean="0">
                <a:solidFill>
                  <a:srgbClr val="002060"/>
                </a:solidFill>
              </a:rPr>
              <a:t>một</a:t>
            </a:r>
            <a:r>
              <a:rPr lang="en-US" sz="2800" i="1" dirty="0" smtClean="0">
                <a:solidFill>
                  <a:srgbClr val="002060"/>
                </a:solidFill>
              </a:rPr>
              <a:t> </a:t>
            </a:r>
            <a:r>
              <a:rPr lang="en-US" sz="2800" i="1" dirty="0" err="1" smtClean="0">
                <a:solidFill>
                  <a:srgbClr val="002060"/>
                </a:solidFill>
              </a:rPr>
              <a:t>túi</a:t>
            </a:r>
            <a:r>
              <a:rPr lang="en-US" sz="2800" i="1" dirty="0" smtClean="0">
                <a:solidFill>
                  <a:srgbClr val="002060"/>
                </a:solidFill>
              </a:rPr>
              <a:t> </a:t>
            </a:r>
            <a:r>
              <a:rPr lang="en-US" sz="2800" i="1" dirty="0" err="1" smtClean="0">
                <a:solidFill>
                  <a:srgbClr val="002060"/>
                </a:solidFill>
              </a:rPr>
              <a:t>hạt</a:t>
            </a:r>
            <a:r>
              <a:rPr lang="en-US" sz="2800" i="1" dirty="0" smtClean="0">
                <a:solidFill>
                  <a:srgbClr val="002060"/>
                </a:solidFill>
              </a:rPr>
              <a:t> </a:t>
            </a:r>
            <a:r>
              <a:rPr lang="en-US" sz="2800" i="1" dirty="0" err="1" smtClean="0">
                <a:solidFill>
                  <a:srgbClr val="002060"/>
                </a:solidFill>
              </a:rPr>
              <a:t>giống</a:t>
            </a:r>
            <a:r>
              <a:rPr lang="en-US" sz="2800" i="1" dirty="0" smtClean="0">
                <a:solidFill>
                  <a:srgbClr val="002060"/>
                </a:solidFill>
              </a:rPr>
              <a:t> </a:t>
            </a:r>
            <a:r>
              <a:rPr lang="en-US" sz="2800" i="1" dirty="0" err="1" smtClean="0">
                <a:solidFill>
                  <a:srgbClr val="002060"/>
                </a:solidFill>
              </a:rPr>
              <a:t>cỏ</a:t>
            </a:r>
            <a:r>
              <a:rPr lang="en-US" sz="2800" i="1" dirty="0" smtClean="0">
                <a:solidFill>
                  <a:srgbClr val="002060"/>
                </a:solidFill>
              </a:rPr>
              <a:t> </a:t>
            </a:r>
            <a:r>
              <a:rPr lang="en-US" sz="2800" i="1" dirty="0" err="1" smtClean="0">
                <a:solidFill>
                  <a:srgbClr val="002060"/>
                </a:solidFill>
              </a:rPr>
              <a:t>gieo</a:t>
            </a:r>
            <a:r>
              <a:rPr lang="en-US" sz="2800" i="1" dirty="0" smtClean="0">
                <a:solidFill>
                  <a:srgbClr val="002060"/>
                </a:solidFill>
              </a:rPr>
              <a:t> </a:t>
            </a:r>
            <a:r>
              <a:rPr lang="en-US" sz="2800" i="1" dirty="0" err="1" smtClean="0">
                <a:solidFill>
                  <a:srgbClr val="002060"/>
                </a:solidFill>
              </a:rPr>
              <a:t>vừa</a:t>
            </a:r>
            <a:r>
              <a:rPr lang="en-US" sz="2800" i="1" dirty="0" smtClean="0">
                <a:solidFill>
                  <a:srgbClr val="002060"/>
                </a:solidFill>
              </a:rPr>
              <a:t> đủ </a:t>
            </a:r>
            <a:r>
              <a:rPr lang="en-US" sz="2800" i="1" dirty="0" err="1" smtClean="0">
                <a:solidFill>
                  <a:srgbClr val="002060"/>
                </a:solidFill>
              </a:rPr>
              <a:t>trên</a:t>
            </a:r>
            <a:r>
              <a:rPr lang="en-US" sz="2800" i="1" dirty="0" smtClean="0">
                <a:solidFill>
                  <a:srgbClr val="002060"/>
                </a:solidFill>
              </a:rPr>
              <a:t> 33 m</a:t>
            </a:r>
            <a:r>
              <a:rPr lang="en-US" sz="2800" i="1" baseline="30000" dirty="0" smtClean="0">
                <a:solidFill>
                  <a:srgbClr val="002060"/>
                </a:solidFill>
              </a:rPr>
              <a:t>2</a:t>
            </a:r>
            <a:r>
              <a:rPr lang="en-US" sz="2800" i="1" dirty="0" smtClean="0">
                <a:solidFill>
                  <a:srgbClr val="002060"/>
                </a:solidFill>
              </a:rPr>
              <a:t> </a:t>
            </a:r>
            <a:r>
              <a:rPr lang="en-US" sz="2800" i="1" dirty="0" err="1" smtClean="0">
                <a:solidFill>
                  <a:srgbClr val="002060"/>
                </a:solidFill>
              </a:rPr>
              <a:t>đất</a:t>
            </a:r>
            <a:r>
              <a:rPr lang="en-US" sz="2800" i="1" dirty="0" smtClean="0">
                <a:solidFill>
                  <a:srgbClr val="002060"/>
                </a:solidFill>
              </a:rPr>
              <a:t>, </a:t>
            </a:r>
            <a:r>
              <a:rPr lang="en-US" sz="2800" i="1" dirty="0" err="1" smtClean="0">
                <a:solidFill>
                  <a:srgbClr val="002060"/>
                </a:solidFill>
              </a:rPr>
              <a:t>thì</a:t>
            </a:r>
            <a:r>
              <a:rPr lang="en-US" sz="2800" i="1" dirty="0" smtClean="0">
                <a:solidFill>
                  <a:srgbClr val="002060"/>
                </a:solidFill>
              </a:rPr>
              <a:t> cần </a:t>
            </a:r>
            <a:r>
              <a:rPr lang="en-US" sz="2800" i="1" dirty="0" err="1" smtClean="0">
                <a:solidFill>
                  <a:srgbClr val="002060"/>
                </a:solidFill>
              </a:rPr>
              <a:t>bao</a:t>
            </a:r>
            <a:r>
              <a:rPr lang="en-US" sz="2800" i="1" dirty="0" smtClean="0">
                <a:solidFill>
                  <a:srgbClr val="002060"/>
                </a:solidFill>
              </a:rPr>
              <a:t> </a:t>
            </a:r>
            <a:r>
              <a:rPr lang="en-US" sz="2800" i="1" dirty="0" err="1" smtClean="0">
                <a:solidFill>
                  <a:srgbClr val="002060"/>
                </a:solidFill>
              </a:rPr>
              <a:t>nhiêu</a:t>
            </a:r>
            <a:r>
              <a:rPr lang="en-US" sz="2800" i="1" dirty="0" smtClean="0">
                <a:solidFill>
                  <a:srgbClr val="002060"/>
                </a:solidFill>
              </a:rPr>
              <a:t> </a:t>
            </a:r>
            <a:r>
              <a:rPr lang="en-US" sz="2800" i="1" dirty="0" err="1" smtClean="0">
                <a:solidFill>
                  <a:srgbClr val="002060"/>
                </a:solidFill>
              </a:rPr>
              <a:t>túi</a:t>
            </a:r>
            <a:r>
              <a:rPr lang="en-US" sz="2800" i="1" dirty="0" smtClean="0">
                <a:solidFill>
                  <a:srgbClr val="002060"/>
                </a:solidFill>
              </a:rPr>
              <a:t> </a:t>
            </a:r>
            <a:r>
              <a:rPr lang="en-US" sz="2800" i="1" dirty="0" err="1" smtClean="0">
                <a:solidFill>
                  <a:srgbClr val="002060"/>
                </a:solidFill>
              </a:rPr>
              <a:t>hạt</a:t>
            </a:r>
            <a:r>
              <a:rPr lang="en-US" sz="2800" i="1" dirty="0" smtClean="0">
                <a:solidFill>
                  <a:srgbClr val="002060"/>
                </a:solidFill>
              </a:rPr>
              <a:t> </a:t>
            </a:r>
            <a:r>
              <a:rPr lang="en-US" sz="2800" i="1" dirty="0" err="1" smtClean="0">
                <a:solidFill>
                  <a:srgbClr val="002060"/>
                </a:solidFill>
              </a:rPr>
              <a:t>giống</a:t>
            </a:r>
            <a:r>
              <a:rPr lang="en-US" sz="2800" i="1" dirty="0" smtClean="0">
                <a:solidFill>
                  <a:srgbClr val="002060"/>
                </a:solidFill>
              </a:rPr>
              <a:t> </a:t>
            </a:r>
            <a:r>
              <a:rPr lang="en-US" sz="2800" i="1" dirty="0" err="1" smtClean="0">
                <a:solidFill>
                  <a:srgbClr val="002060"/>
                </a:solidFill>
              </a:rPr>
              <a:t>để</a:t>
            </a:r>
            <a:r>
              <a:rPr lang="en-US" sz="2800" i="1" dirty="0" smtClean="0">
                <a:solidFill>
                  <a:srgbClr val="002060"/>
                </a:solidFill>
              </a:rPr>
              <a:t> </a:t>
            </a:r>
            <a:r>
              <a:rPr lang="en-US" sz="2800" i="1" dirty="0" err="1" smtClean="0">
                <a:solidFill>
                  <a:srgbClr val="002060"/>
                </a:solidFill>
              </a:rPr>
              <a:t>gieo</a:t>
            </a:r>
            <a:r>
              <a:rPr lang="en-US" sz="2800" i="1" dirty="0" smtClean="0">
                <a:solidFill>
                  <a:srgbClr val="002060"/>
                </a:solidFill>
              </a:rPr>
              <a:t> </a:t>
            </a:r>
            <a:r>
              <a:rPr lang="en-US" sz="2800" i="1" dirty="0" err="1" smtClean="0">
                <a:solidFill>
                  <a:srgbClr val="002060"/>
                </a:solidFill>
              </a:rPr>
              <a:t>hết</a:t>
            </a:r>
            <a:r>
              <a:rPr lang="en-US" sz="2800" i="1" dirty="0" smtClean="0">
                <a:solidFill>
                  <a:srgbClr val="002060"/>
                </a:solidFill>
              </a:rPr>
              <a:t> </a:t>
            </a:r>
            <a:r>
              <a:rPr lang="en-US" sz="2800" i="1" dirty="0" err="1" smtClean="0">
                <a:solidFill>
                  <a:srgbClr val="002060"/>
                </a:solidFill>
              </a:rPr>
              <a:t>bãi</a:t>
            </a:r>
            <a:r>
              <a:rPr lang="en-US" sz="2800" i="1" dirty="0" smtClean="0">
                <a:solidFill>
                  <a:srgbClr val="002060"/>
                </a:solidFill>
              </a:rPr>
              <a:t> </a:t>
            </a:r>
            <a:r>
              <a:rPr lang="en-US" sz="2800" i="1" dirty="0" err="1" smtClean="0">
                <a:solidFill>
                  <a:srgbClr val="002060"/>
                </a:solidFill>
              </a:rPr>
              <a:t>cỏ</a:t>
            </a:r>
            <a:r>
              <a:rPr lang="en-US" sz="2800" i="1" dirty="0" smtClean="0">
                <a:solidFill>
                  <a:srgbClr val="002060"/>
                </a:solidFill>
              </a:rPr>
              <a:t>.</a:t>
            </a:r>
            <a:endParaRPr lang="en-US" sz="2800" i="1" dirty="0">
              <a:solidFill>
                <a:srgbClr val="002060"/>
              </a:solidFill>
            </a:endParaRPr>
          </a:p>
        </p:txBody>
      </p:sp>
      <p:pic>
        <p:nvPicPr>
          <p:cNvPr id="23" name="Picture 22"/>
          <p:cNvPicPr>
            <a:picLocks noChangeAspect="1"/>
          </p:cNvPicPr>
          <p:nvPr/>
        </p:nvPicPr>
        <p:blipFill>
          <a:blip r:embed="rId3"/>
          <a:stretch>
            <a:fillRect/>
          </a:stretch>
        </p:blipFill>
        <p:spPr>
          <a:xfrm>
            <a:off x="6019800" y="2361571"/>
            <a:ext cx="2949201" cy="2209800"/>
          </a:xfrm>
          <a:prstGeom prst="rect">
            <a:avLst/>
          </a:prstGeom>
        </p:spPr>
      </p:pic>
      <p:sp>
        <p:nvSpPr>
          <p:cNvPr id="25" name="WordArt 18"/>
          <p:cNvSpPr>
            <a:spLocks noChangeArrowheads="1" noChangeShapeType="1" noTextEdit="1"/>
          </p:cNvSpPr>
          <p:nvPr/>
        </p:nvSpPr>
        <p:spPr bwMode="auto">
          <a:xfrm>
            <a:off x="381000" y="2430428"/>
            <a:ext cx="1219200" cy="454863"/>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smtClean="0">
                <a:ln w="9525">
                  <a:round/>
                  <a:headEnd/>
                  <a:tailEnd/>
                </a:ln>
                <a:gradFill rotWithShape="1">
                  <a:gsLst>
                    <a:gs pos="0">
                      <a:srgbClr val="FFFFCC"/>
                    </a:gs>
                    <a:gs pos="100000">
                      <a:srgbClr val="FF9999"/>
                    </a:gs>
                  </a:gsLst>
                  <a:lin ang="5400000" scaled="1"/>
                </a:gradFill>
                <a:latin typeface="Times New Roman"/>
                <a:cs typeface="Times New Roman"/>
              </a:rPr>
              <a:t>Giải</a:t>
            </a:r>
            <a:r>
              <a:rPr lang="en-US" sz="3600" kern="10" dirty="0" smtClean="0">
                <a:ln w="9525">
                  <a:round/>
                  <a:headEnd/>
                  <a:tailEnd/>
                </a:ln>
                <a:gradFill rotWithShape="1">
                  <a:gsLst>
                    <a:gs pos="0">
                      <a:srgbClr val="FFFFCC"/>
                    </a:gs>
                    <a:gs pos="100000">
                      <a:srgbClr val="FF9999"/>
                    </a:gs>
                  </a:gsLst>
                  <a:lin ang="5400000" scaled="1"/>
                </a:gradFill>
                <a:latin typeface="Times New Roman"/>
                <a:cs typeface="Times New Roman"/>
              </a:rPr>
              <a:t>:</a:t>
            </a:r>
            <a:endParaRPr lang="en-US" sz="3600" kern="10" dirty="0">
              <a:ln w="9525">
                <a:round/>
                <a:headEnd/>
                <a:tailEnd/>
              </a:ln>
              <a:gradFill rotWithShape="1">
                <a:gsLst>
                  <a:gs pos="0">
                    <a:srgbClr val="FFFFCC"/>
                  </a:gs>
                  <a:gs pos="100000">
                    <a:srgbClr val="FF9999"/>
                  </a:gs>
                </a:gsLst>
                <a:lin ang="5400000" scaled="1"/>
              </a:gradFill>
              <a:latin typeface="Times New Roman"/>
              <a:cs typeface="Times New Roman"/>
            </a:endParaRPr>
          </a:p>
        </p:txBody>
      </p:sp>
      <p:sp>
        <p:nvSpPr>
          <p:cNvPr id="28" name="Rectangle 27"/>
          <p:cNvSpPr/>
          <p:nvPr/>
        </p:nvSpPr>
        <p:spPr>
          <a:xfrm>
            <a:off x="-3672" y="5119879"/>
            <a:ext cx="7817386" cy="892552"/>
          </a:xfrm>
          <a:prstGeom prst="rect">
            <a:avLst/>
          </a:prstGeom>
          <a:solidFill>
            <a:schemeClr val="bg1"/>
          </a:solidFill>
        </p:spPr>
        <p:txBody>
          <a:bodyPr wrap="square">
            <a:spAutoFit/>
          </a:bodyPr>
          <a:lstStyle/>
          <a:p>
            <a:r>
              <a:rPr lang="en-US" sz="2600" dirty="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a:solidFill>
                  <a:srgbClr val="0000CC"/>
                </a:solidFill>
                <a:latin typeface="Cambria" panose="02040503050406030204" pitchFamily="18" charset="0"/>
                <a:ea typeface="Cambria" panose="02040503050406030204" pitchFamily="18" charset="0"/>
                <a:cs typeface="Times New Roman" pitchFamily="18" charset="0"/>
              </a:rPr>
              <a:t>Diện</a:t>
            </a:r>
            <a:r>
              <a:rPr lang="en-US" sz="2600" dirty="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a:solidFill>
                  <a:srgbClr val="0000CC"/>
                </a:solidFill>
                <a:latin typeface="Cambria" panose="02040503050406030204" pitchFamily="18" charset="0"/>
                <a:ea typeface="Cambria" panose="02040503050406030204" pitchFamily="18" charset="0"/>
                <a:cs typeface="Times New Roman" pitchFamily="18" charset="0"/>
              </a:rPr>
              <a:t>tích</a:t>
            </a:r>
            <a:r>
              <a:rPr lang="en-US" sz="2600" dirty="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của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bãi</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cỏ</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là</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864 – 270 = 594 </a:t>
            </a:r>
            <a:r>
              <a:rPr lang="en-US" sz="2600" dirty="0">
                <a:solidFill>
                  <a:srgbClr val="0000CC"/>
                </a:solidFill>
                <a:latin typeface="Cambria" panose="02040503050406030204" pitchFamily="18" charset="0"/>
                <a:ea typeface="Cambria" panose="02040503050406030204" pitchFamily="18" charset="0"/>
                <a:cs typeface="Times New Roman" pitchFamily="18" charset="0"/>
              </a:rPr>
              <a:t>(m</a:t>
            </a:r>
            <a:r>
              <a:rPr lang="en-US" sz="2600" baseline="30000" dirty="0">
                <a:solidFill>
                  <a:srgbClr val="0000CC"/>
                </a:solidFill>
                <a:latin typeface="Cambria" panose="02040503050406030204" pitchFamily="18" charset="0"/>
                <a:ea typeface="Cambria" panose="02040503050406030204" pitchFamily="18" charset="0"/>
                <a:cs typeface="Times New Roman" pitchFamily="18" charset="0"/>
              </a:rPr>
              <a:t>2</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a:t>
            </a:r>
          </a:p>
          <a:p>
            <a:endParaRPr lang="en-US" sz="2600" dirty="0">
              <a:solidFill>
                <a:srgbClr val="0000CC"/>
              </a:solidFill>
              <a:latin typeface="Cambria" panose="02040503050406030204" pitchFamily="18" charset="0"/>
              <a:ea typeface="Cambria" panose="02040503050406030204" pitchFamily="18" charset="0"/>
              <a:cs typeface="Times New Roman" pitchFamily="18" charset="0"/>
            </a:endParaRPr>
          </a:p>
        </p:txBody>
      </p:sp>
      <p:sp>
        <p:nvSpPr>
          <p:cNvPr id="29" name="Rectangle 28"/>
          <p:cNvSpPr/>
          <p:nvPr/>
        </p:nvSpPr>
        <p:spPr>
          <a:xfrm>
            <a:off x="0" y="5751024"/>
            <a:ext cx="8458200" cy="892552"/>
          </a:xfrm>
          <a:prstGeom prst="rect">
            <a:avLst/>
          </a:prstGeom>
          <a:solidFill>
            <a:schemeClr val="bg1"/>
          </a:solidFill>
        </p:spPr>
        <p:txBody>
          <a:bodyPr wrap="square">
            <a:spAutoFit/>
          </a:bodyPr>
          <a:lstStyle/>
          <a:p>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b) Số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túi</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hạt</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giống</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cần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để</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gieo</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hết</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bãi</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cỏ</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là</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p>
          <a:p>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594 : 33 = 18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túi</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a:t>
            </a:r>
            <a:endParaRPr lang="en-US" sz="2600" dirty="0">
              <a:solidFill>
                <a:srgbClr val="0000CC"/>
              </a:solidFill>
              <a:latin typeface="Cambria" panose="02040503050406030204"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380014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linds(horizontal)">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randombar(horizontal)">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randombar(horizontal)">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randombar(horizontal)">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randombar(horizontal)">
                                      <p:cBhvr>
                                        <p:cTn id="3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6" grpId="0" animBg="1"/>
      <p:bldP spid="9" grpId="0" animBg="1"/>
      <p:bldP spid="25"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 Box 5"/>
              <p:cNvSpPr txBox="1">
                <a:spLocks noChangeArrowheads="1"/>
              </p:cNvSpPr>
              <p:nvPr/>
            </p:nvSpPr>
            <p:spPr bwMode="auto">
              <a:xfrm>
                <a:off x="90889" y="53247"/>
                <a:ext cx="9053111" cy="2916696"/>
              </a:xfrm>
              <a:prstGeom prst="rect">
                <a:avLst/>
              </a:prstGeom>
              <a:solidFill>
                <a:schemeClr val="bg1"/>
              </a:solidFill>
              <a:ln w="9525">
                <a:noFill/>
                <a:miter lim="800000"/>
                <a:headEnd/>
                <a:tailEnd/>
              </a:ln>
            </p:spPr>
            <p:txBody>
              <a:bodyPr wrap="square">
                <a:spAutoFit/>
              </a:bodyPr>
              <a:lstStyle/>
              <a:p>
                <a:r>
                  <a:rPr lang="en-US" sz="3200" b="1" dirty="0" smtClean="0">
                    <a:solidFill>
                      <a:srgbClr val="00B050"/>
                    </a:solidFill>
                  </a:rPr>
                  <a:t>Ví </a:t>
                </a:r>
                <a:r>
                  <a:rPr lang="en-US" sz="3200" b="1" dirty="0" err="1" smtClean="0">
                    <a:solidFill>
                      <a:srgbClr val="00B050"/>
                    </a:solidFill>
                  </a:rPr>
                  <a:t>dụ</a:t>
                </a:r>
                <a:r>
                  <a:rPr lang="en-US" sz="3200" b="1" dirty="0" smtClean="0">
                    <a:solidFill>
                      <a:srgbClr val="00B050"/>
                    </a:solidFill>
                  </a:rPr>
                  <a:t> 2/</a:t>
                </a:r>
                <a:r>
                  <a:rPr lang="en-US" sz="3200" b="1" dirty="0" err="1" smtClean="0">
                    <a:solidFill>
                      <a:srgbClr val="00B050"/>
                    </a:solidFill>
                  </a:rPr>
                  <a:t>sgk</a:t>
                </a:r>
                <a:r>
                  <a:rPr lang="en-US" sz="3200" b="1" dirty="0" smtClean="0">
                    <a:solidFill>
                      <a:srgbClr val="00B050"/>
                    </a:solidFill>
                  </a:rPr>
                  <a:t>/95</a:t>
                </a:r>
              </a:p>
              <a:p>
                <a:r>
                  <a:rPr lang="en-US" sz="2800" i="1" dirty="0" err="1" smtClean="0">
                    <a:solidFill>
                      <a:srgbClr val="002060"/>
                    </a:solidFill>
                  </a:rPr>
                  <a:t>Một</a:t>
                </a:r>
                <a:r>
                  <a:rPr lang="en-US" sz="2800" i="1" dirty="0" smtClean="0">
                    <a:solidFill>
                      <a:srgbClr val="002060"/>
                    </a:solidFill>
                  </a:rPr>
                  <a:t> </a:t>
                </a:r>
                <a:r>
                  <a:rPr lang="en-US" sz="2800" i="1" dirty="0" err="1" smtClean="0">
                    <a:solidFill>
                      <a:srgbClr val="002060"/>
                    </a:solidFill>
                  </a:rPr>
                  <a:t>nền</a:t>
                </a:r>
                <a:r>
                  <a:rPr lang="en-US" sz="2800" i="1" dirty="0" smtClean="0">
                    <a:solidFill>
                      <a:srgbClr val="002060"/>
                    </a:solidFill>
                  </a:rPr>
                  <a:t> </a:t>
                </a:r>
                <a:r>
                  <a:rPr lang="en-US" sz="2800" i="1" dirty="0" err="1" smtClean="0">
                    <a:solidFill>
                      <a:srgbClr val="002060"/>
                    </a:solidFill>
                  </a:rPr>
                  <a:t>nhà</a:t>
                </a:r>
                <a:r>
                  <a:rPr lang="en-US" sz="2800" i="1" dirty="0" smtClean="0">
                    <a:solidFill>
                      <a:srgbClr val="002060"/>
                    </a:solidFill>
                  </a:rPr>
                  <a:t> </a:t>
                </a:r>
                <a:r>
                  <a:rPr lang="en-US" sz="2800" i="1" dirty="0" err="1" smtClean="0">
                    <a:solidFill>
                      <a:srgbClr val="002060"/>
                    </a:solidFill>
                  </a:rPr>
                  <a:t>hình</a:t>
                </a:r>
                <a:r>
                  <a:rPr lang="en-US" sz="2800" i="1" dirty="0" smtClean="0">
                    <a:solidFill>
                      <a:srgbClr val="002060"/>
                    </a:solidFill>
                  </a:rPr>
                  <a:t> </a:t>
                </a:r>
                <a:r>
                  <a:rPr lang="en-US" sz="2800" i="1" dirty="0" err="1" smtClean="0">
                    <a:solidFill>
                      <a:srgbClr val="002060"/>
                    </a:solidFill>
                  </a:rPr>
                  <a:t>chữ</a:t>
                </a:r>
                <a:r>
                  <a:rPr lang="en-US" sz="2800" i="1" dirty="0" smtClean="0">
                    <a:solidFill>
                      <a:srgbClr val="002060"/>
                    </a:solidFill>
                  </a:rPr>
                  <a:t> </a:t>
                </a:r>
                <a:r>
                  <a:rPr lang="en-US" sz="2800" i="1" dirty="0" err="1" smtClean="0">
                    <a:solidFill>
                      <a:srgbClr val="002060"/>
                    </a:solidFill>
                  </a:rPr>
                  <a:t>nhật</a:t>
                </a:r>
                <a:r>
                  <a:rPr lang="en-US" sz="2800" i="1" dirty="0" smtClean="0">
                    <a:solidFill>
                      <a:srgbClr val="002060"/>
                    </a:solidFill>
                  </a:rPr>
                  <a:t> </a:t>
                </a:r>
                <a:r>
                  <a:rPr lang="en-US" sz="2800" i="1" dirty="0" err="1" smtClean="0">
                    <a:solidFill>
                      <a:srgbClr val="002060"/>
                    </a:solidFill>
                  </a:rPr>
                  <a:t>có</a:t>
                </a:r>
                <a:r>
                  <a:rPr lang="en-US" sz="2800" i="1" dirty="0" smtClean="0">
                    <a:solidFill>
                      <a:srgbClr val="002060"/>
                    </a:solidFill>
                  </a:rPr>
                  <a:t> </a:t>
                </a:r>
                <a:r>
                  <a:rPr lang="en-US" sz="2800" i="1" dirty="0" err="1" smtClean="0">
                    <a:solidFill>
                      <a:srgbClr val="002060"/>
                    </a:solidFill>
                  </a:rPr>
                  <a:t>chiều</a:t>
                </a:r>
                <a:r>
                  <a:rPr lang="en-US" sz="2800" i="1" dirty="0" smtClean="0">
                    <a:solidFill>
                      <a:srgbClr val="002060"/>
                    </a:solidFill>
                  </a:rPr>
                  <a:t> </a:t>
                </a:r>
                <a:r>
                  <a:rPr lang="en-US" sz="2800" i="1" dirty="0" err="1" smtClean="0">
                    <a:solidFill>
                      <a:srgbClr val="002060"/>
                    </a:solidFill>
                  </a:rPr>
                  <a:t>dài</a:t>
                </a:r>
                <a:r>
                  <a:rPr lang="en-US" sz="2800" i="1" dirty="0" smtClean="0">
                    <a:solidFill>
                      <a:srgbClr val="002060"/>
                    </a:solidFill>
                  </a:rPr>
                  <a:t> 20 m </a:t>
                </a:r>
                <a:r>
                  <a:rPr lang="en-US" sz="2800" i="1" dirty="0" err="1" smtClean="0">
                    <a:solidFill>
                      <a:srgbClr val="002060"/>
                    </a:solidFill>
                  </a:rPr>
                  <a:t>và</a:t>
                </a:r>
                <a:r>
                  <a:rPr lang="en-US" sz="2800" i="1" dirty="0" smtClean="0">
                    <a:solidFill>
                      <a:srgbClr val="002060"/>
                    </a:solidFill>
                  </a:rPr>
                  <a:t> </a:t>
                </a:r>
                <a:r>
                  <a:rPr lang="en-US" sz="2800" i="1" dirty="0" err="1" smtClean="0">
                    <a:solidFill>
                      <a:srgbClr val="002060"/>
                    </a:solidFill>
                  </a:rPr>
                  <a:t>chiều</a:t>
                </a:r>
                <a:r>
                  <a:rPr lang="en-US" sz="2800" i="1" dirty="0" smtClean="0">
                    <a:solidFill>
                      <a:srgbClr val="002060"/>
                    </a:solidFill>
                  </a:rPr>
                  <a:t> </a:t>
                </a:r>
                <a:r>
                  <a:rPr lang="en-US" sz="2800" i="1" dirty="0" err="1" smtClean="0">
                    <a:solidFill>
                      <a:srgbClr val="002060"/>
                    </a:solidFill>
                  </a:rPr>
                  <a:t>rộng</a:t>
                </a:r>
                <a:r>
                  <a:rPr lang="en-US" sz="2800" i="1" dirty="0" smtClean="0">
                    <a:solidFill>
                      <a:srgbClr val="002060"/>
                    </a:solidFill>
                  </a:rPr>
                  <a:t> </a:t>
                </a:r>
                <a:r>
                  <a:rPr lang="en-US" sz="2800" i="1" dirty="0" err="1" smtClean="0">
                    <a:solidFill>
                      <a:srgbClr val="002060"/>
                    </a:solidFill>
                  </a:rPr>
                  <a:t>bằng</a:t>
                </a:r>
                <a:r>
                  <a:rPr lang="en-US" sz="2800" i="1" dirty="0" smtClean="0">
                    <a:solidFill>
                      <a:srgbClr val="002060"/>
                    </a:solidFill>
                  </a:rPr>
                  <a:t>  </a:t>
                </a:r>
                <a14:m>
                  <m:oMath xmlns:m="http://schemas.openxmlformats.org/officeDocument/2006/math">
                    <m:f>
                      <m:fPr>
                        <m:ctrlPr>
                          <a:rPr lang="en-US" sz="2800" i="1" smtClean="0">
                            <a:solidFill>
                              <a:srgbClr val="002060"/>
                            </a:solidFill>
                            <a:latin typeface="Cambria Math" panose="02040503050406030204" pitchFamily="18" charset="0"/>
                          </a:rPr>
                        </m:ctrlPr>
                      </m:fPr>
                      <m:num>
                        <m:r>
                          <a:rPr lang="en-US" sz="2800" b="0" i="1" smtClean="0">
                            <a:solidFill>
                              <a:srgbClr val="002060"/>
                            </a:solidFill>
                            <a:latin typeface="Cambria Math" panose="02040503050406030204" pitchFamily="18" charset="0"/>
                          </a:rPr>
                          <m:t>1</m:t>
                        </m:r>
                      </m:num>
                      <m:den>
                        <m:r>
                          <a:rPr lang="en-US" sz="2800" b="0" i="1" smtClean="0">
                            <a:solidFill>
                              <a:srgbClr val="002060"/>
                            </a:solidFill>
                            <a:latin typeface="Cambria Math" panose="02040503050406030204" pitchFamily="18" charset="0"/>
                          </a:rPr>
                          <m:t>4</m:t>
                        </m:r>
                      </m:den>
                    </m:f>
                    <m:r>
                      <a:rPr lang="en-US" sz="2800" b="0" i="1" smtClean="0">
                        <a:solidFill>
                          <a:srgbClr val="002060"/>
                        </a:solidFill>
                        <a:latin typeface="Cambria Math" panose="02040503050406030204" pitchFamily="18" charset="0"/>
                      </a:rPr>
                      <m:t> </m:t>
                    </m:r>
                  </m:oMath>
                </a14:m>
                <a:r>
                  <a:rPr lang="en-US" sz="2800" i="1" dirty="0" smtClean="0">
                    <a:solidFill>
                      <a:srgbClr val="002060"/>
                    </a:solidFill>
                  </a:rPr>
                  <a:t> </a:t>
                </a:r>
                <a:r>
                  <a:rPr lang="en-US" sz="2800" i="1" dirty="0" err="1" smtClean="0">
                    <a:solidFill>
                      <a:srgbClr val="002060"/>
                    </a:solidFill>
                  </a:rPr>
                  <a:t>chiều</a:t>
                </a:r>
                <a:r>
                  <a:rPr lang="en-US" sz="2800" i="1" dirty="0" smtClean="0">
                    <a:solidFill>
                      <a:srgbClr val="002060"/>
                    </a:solidFill>
                  </a:rPr>
                  <a:t> </a:t>
                </a:r>
                <a:r>
                  <a:rPr lang="en-US" sz="2800" i="1" dirty="0" err="1" smtClean="0">
                    <a:solidFill>
                      <a:srgbClr val="002060"/>
                    </a:solidFill>
                  </a:rPr>
                  <a:t>dài</a:t>
                </a:r>
                <a:r>
                  <a:rPr lang="en-US" sz="2800" i="1" dirty="0" smtClean="0">
                    <a:solidFill>
                      <a:srgbClr val="002060"/>
                    </a:solidFill>
                  </a:rPr>
                  <a:t>. </a:t>
                </a:r>
                <a:r>
                  <a:rPr lang="en-US" sz="2800" i="1" dirty="0" err="1" smtClean="0">
                    <a:solidFill>
                      <a:srgbClr val="002060"/>
                    </a:solidFill>
                  </a:rPr>
                  <a:t>Người</a:t>
                </a:r>
                <a:r>
                  <a:rPr lang="en-US" sz="2800" i="1" dirty="0" smtClean="0">
                    <a:solidFill>
                      <a:srgbClr val="002060"/>
                    </a:solidFill>
                  </a:rPr>
                  <a:t> ta </a:t>
                </a:r>
                <a:r>
                  <a:rPr lang="en-US" sz="2800" i="1" dirty="0" err="1" smtClean="0">
                    <a:solidFill>
                      <a:srgbClr val="002060"/>
                    </a:solidFill>
                  </a:rPr>
                  <a:t>lát</a:t>
                </a:r>
                <a:r>
                  <a:rPr lang="en-US" sz="2800" i="1" dirty="0" smtClean="0">
                    <a:solidFill>
                      <a:srgbClr val="002060"/>
                    </a:solidFill>
                  </a:rPr>
                  <a:t> </a:t>
                </a:r>
                <a:r>
                  <a:rPr lang="en-US" sz="2800" i="1" dirty="0" err="1" smtClean="0">
                    <a:solidFill>
                      <a:srgbClr val="002060"/>
                    </a:solidFill>
                  </a:rPr>
                  <a:t>nền</a:t>
                </a:r>
                <a:r>
                  <a:rPr lang="en-US" sz="2800" i="1" dirty="0" smtClean="0">
                    <a:solidFill>
                      <a:srgbClr val="002060"/>
                    </a:solidFill>
                  </a:rPr>
                  <a:t> </a:t>
                </a:r>
                <a:r>
                  <a:rPr lang="en-US" sz="2800" i="1" dirty="0" err="1" smtClean="0">
                    <a:solidFill>
                      <a:srgbClr val="002060"/>
                    </a:solidFill>
                  </a:rPr>
                  <a:t>bằng</a:t>
                </a:r>
                <a:r>
                  <a:rPr lang="en-US" sz="2800" i="1" dirty="0" smtClean="0">
                    <a:solidFill>
                      <a:srgbClr val="002060"/>
                    </a:solidFill>
                  </a:rPr>
                  <a:t> </a:t>
                </a:r>
                <a:r>
                  <a:rPr lang="en-US" sz="2800" i="1" dirty="0" err="1" smtClean="0">
                    <a:solidFill>
                      <a:srgbClr val="002060"/>
                    </a:solidFill>
                  </a:rPr>
                  <a:t>những</a:t>
                </a:r>
                <a:r>
                  <a:rPr lang="en-US" sz="2800" i="1" dirty="0" smtClean="0">
                    <a:solidFill>
                      <a:srgbClr val="002060"/>
                    </a:solidFill>
                  </a:rPr>
                  <a:t> viên </a:t>
                </a:r>
                <a:r>
                  <a:rPr lang="en-US" sz="2800" i="1" dirty="0" err="1" smtClean="0">
                    <a:solidFill>
                      <a:srgbClr val="002060"/>
                    </a:solidFill>
                  </a:rPr>
                  <a:t>gạch</a:t>
                </a:r>
                <a:r>
                  <a:rPr lang="en-US" sz="2800" i="1" dirty="0" smtClean="0">
                    <a:solidFill>
                      <a:srgbClr val="002060"/>
                    </a:solidFill>
                  </a:rPr>
                  <a:t> </a:t>
                </a:r>
                <a:r>
                  <a:rPr lang="en-US" sz="2800" i="1" dirty="0" err="1" smtClean="0">
                    <a:solidFill>
                      <a:srgbClr val="002060"/>
                    </a:solidFill>
                  </a:rPr>
                  <a:t>hình</a:t>
                </a:r>
                <a:r>
                  <a:rPr lang="en-US" sz="2800" i="1" dirty="0" smtClean="0">
                    <a:solidFill>
                      <a:srgbClr val="002060"/>
                    </a:solidFill>
                  </a:rPr>
                  <a:t> </a:t>
                </a:r>
                <a:r>
                  <a:rPr lang="en-US" sz="2800" i="1" dirty="0" err="1" smtClean="0">
                    <a:solidFill>
                      <a:srgbClr val="002060"/>
                    </a:solidFill>
                  </a:rPr>
                  <a:t>vuông</a:t>
                </a:r>
                <a:r>
                  <a:rPr lang="en-US" sz="2800" i="1" dirty="0" smtClean="0">
                    <a:solidFill>
                      <a:srgbClr val="002060"/>
                    </a:solidFill>
                  </a:rPr>
                  <a:t> </a:t>
                </a:r>
                <a:r>
                  <a:rPr lang="en-US" sz="2800" i="1" dirty="0" err="1" smtClean="0">
                    <a:solidFill>
                      <a:srgbClr val="002060"/>
                    </a:solidFill>
                  </a:rPr>
                  <a:t>cạnh</a:t>
                </a:r>
                <a:r>
                  <a:rPr lang="en-US" sz="2800" i="1" dirty="0" smtClean="0">
                    <a:solidFill>
                      <a:srgbClr val="002060"/>
                    </a:solidFill>
                  </a:rPr>
                  <a:t> 4 dm. </a:t>
                </a:r>
                <a:r>
                  <a:rPr lang="en-US" sz="2800" i="1" dirty="0" err="1" smtClean="0">
                    <a:solidFill>
                      <a:srgbClr val="002060"/>
                    </a:solidFill>
                  </a:rPr>
                  <a:t>Tổng</a:t>
                </a:r>
                <a:r>
                  <a:rPr lang="en-US" sz="2800" i="1" dirty="0" smtClean="0">
                    <a:solidFill>
                      <a:srgbClr val="002060"/>
                    </a:solidFill>
                  </a:rPr>
                  <a:t> số </a:t>
                </a:r>
                <a:r>
                  <a:rPr lang="en-US" sz="2800" i="1" dirty="0" err="1" smtClean="0">
                    <a:solidFill>
                      <a:srgbClr val="002060"/>
                    </a:solidFill>
                  </a:rPr>
                  <a:t>tiền</a:t>
                </a:r>
                <a:r>
                  <a:rPr lang="en-US" sz="2800" i="1" dirty="0" smtClean="0">
                    <a:solidFill>
                      <a:srgbClr val="002060"/>
                    </a:solidFill>
                  </a:rPr>
                  <a:t> </a:t>
                </a:r>
                <a:r>
                  <a:rPr lang="en-US" sz="2800" i="1" dirty="0" err="1" smtClean="0">
                    <a:solidFill>
                      <a:srgbClr val="002060"/>
                    </a:solidFill>
                  </a:rPr>
                  <a:t>mua</a:t>
                </a:r>
                <a:r>
                  <a:rPr lang="en-US" sz="2800" i="1" dirty="0" smtClean="0">
                    <a:solidFill>
                      <a:srgbClr val="002060"/>
                    </a:solidFill>
                  </a:rPr>
                  <a:t> </a:t>
                </a:r>
                <a:r>
                  <a:rPr lang="en-US" sz="2800" i="1" dirty="0" err="1" smtClean="0">
                    <a:solidFill>
                      <a:srgbClr val="002060"/>
                    </a:solidFill>
                  </a:rPr>
                  <a:t>gạch</a:t>
                </a:r>
                <a:r>
                  <a:rPr lang="en-US" sz="2800" i="1" dirty="0" smtClean="0">
                    <a:solidFill>
                      <a:srgbClr val="002060"/>
                    </a:solidFill>
                  </a:rPr>
                  <a:t> </a:t>
                </a:r>
                <a:r>
                  <a:rPr lang="en-US" sz="2800" i="1" dirty="0" err="1" smtClean="0">
                    <a:solidFill>
                      <a:srgbClr val="002060"/>
                    </a:solidFill>
                  </a:rPr>
                  <a:t>là</a:t>
                </a:r>
                <a:r>
                  <a:rPr lang="en-US" sz="2800" i="1" dirty="0" smtClean="0">
                    <a:solidFill>
                      <a:srgbClr val="002060"/>
                    </a:solidFill>
                  </a:rPr>
                  <a:t> 11 785 000 </a:t>
                </a:r>
                <a:r>
                  <a:rPr lang="en-US" sz="2800" i="1" dirty="0" err="1" smtClean="0">
                    <a:solidFill>
                      <a:srgbClr val="002060"/>
                    </a:solidFill>
                  </a:rPr>
                  <a:t>đồng</a:t>
                </a:r>
                <a:r>
                  <a:rPr lang="en-US" sz="2800" i="1" dirty="0" smtClean="0">
                    <a:solidFill>
                      <a:srgbClr val="002060"/>
                    </a:solidFill>
                  </a:rPr>
                  <a:t> </a:t>
                </a:r>
                <a:r>
                  <a:rPr lang="en-US" sz="2800" i="1" dirty="0" err="1" smtClean="0">
                    <a:solidFill>
                      <a:srgbClr val="002060"/>
                    </a:solidFill>
                  </a:rPr>
                  <a:t>thì</a:t>
                </a:r>
                <a:r>
                  <a:rPr lang="en-US" sz="2800" i="1" dirty="0" smtClean="0">
                    <a:solidFill>
                      <a:srgbClr val="002060"/>
                    </a:solidFill>
                  </a:rPr>
                  <a:t> </a:t>
                </a:r>
                <a:r>
                  <a:rPr lang="en-US" sz="2800" i="1" dirty="0" err="1" smtClean="0">
                    <a:solidFill>
                      <a:srgbClr val="002060"/>
                    </a:solidFill>
                  </a:rPr>
                  <a:t>vừa</a:t>
                </a:r>
                <a:r>
                  <a:rPr lang="en-US" sz="2800" i="1" dirty="0" smtClean="0">
                    <a:solidFill>
                      <a:srgbClr val="002060"/>
                    </a:solidFill>
                  </a:rPr>
                  <a:t> đủ </a:t>
                </a:r>
                <a:r>
                  <a:rPr lang="en-US" sz="2800" i="1" dirty="0" err="1" smtClean="0">
                    <a:solidFill>
                      <a:srgbClr val="002060"/>
                    </a:solidFill>
                  </a:rPr>
                  <a:t>để</a:t>
                </a:r>
                <a:r>
                  <a:rPr lang="en-US" sz="2800" i="1" dirty="0" smtClean="0">
                    <a:solidFill>
                      <a:srgbClr val="002060"/>
                    </a:solidFill>
                  </a:rPr>
                  <a:t> </a:t>
                </a:r>
                <a:r>
                  <a:rPr lang="en-US" sz="2800" i="1" dirty="0" err="1" smtClean="0">
                    <a:solidFill>
                      <a:srgbClr val="002060"/>
                    </a:solidFill>
                  </a:rPr>
                  <a:t>lát</a:t>
                </a:r>
                <a:r>
                  <a:rPr lang="en-US" sz="2800" i="1" dirty="0" smtClean="0">
                    <a:solidFill>
                      <a:srgbClr val="002060"/>
                    </a:solidFill>
                  </a:rPr>
                  <a:t>. </a:t>
                </a:r>
                <a:r>
                  <a:rPr lang="en-US" sz="2800" i="1" dirty="0" err="1" smtClean="0">
                    <a:solidFill>
                      <a:srgbClr val="002060"/>
                    </a:solidFill>
                  </a:rPr>
                  <a:t>Hỏi</a:t>
                </a:r>
                <a:r>
                  <a:rPr lang="en-US" sz="2800" i="1" dirty="0" smtClean="0">
                    <a:solidFill>
                      <a:srgbClr val="002060"/>
                    </a:solidFill>
                  </a:rPr>
                  <a:t> </a:t>
                </a:r>
                <a:r>
                  <a:rPr lang="en-US" sz="2800" i="1" dirty="0" err="1" smtClean="0">
                    <a:solidFill>
                      <a:srgbClr val="002060"/>
                    </a:solidFill>
                  </a:rPr>
                  <a:t>giá</a:t>
                </a:r>
                <a:r>
                  <a:rPr lang="en-US" sz="2800" i="1" dirty="0" smtClean="0">
                    <a:solidFill>
                      <a:srgbClr val="002060"/>
                    </a:solidFill>
                  </a:rPr>
                  <a:t> </a:t>
                </a:r>
                <a:r>
                  <a:rPr lang="en-US" sz="2800" i="1" dirty="0" err="1" smtClean="0">
                    <a:solidFill>
                      <a:srgbClr val="002060"/>
                    </a:solidFill>
                  </a:rPr>
                  <a:t>mỗi</a:t>
                </a:r>
                <a:r>
                  <a:rPr lang="en-US" sz="2800" i="1" dirty="0" smtClean="0">
                    <a:solidFill>
                      <a:srgbClr val="002060"/>
                    </a:solidFill>
                  </a:rPr>
                  <a:t> viên </a:t>
                </a:r>
                <a:r>
                  <a:rPr lang="en-US" sz="2800" i="1" dirty="0" err="1" smtClean="0">
                    <a:solidFill>
                      <a:srgbClr val="002060"/>
                    </a:solidFill>
                  </a:rPr>
                  <a:t>gạch</a:t>
                </a:r>
                <a:r>
                  <a:rPr lang="en-US" sz="2800" i="1" dirty="0" smtClean="0">
                    <a:solidFill>
                      <a:srgbClr val="002060"/>
                    </a:solidFill>
                  </a:rPr>
                  <a:t> </a:t>
                </a:r>
                <a:r>
                  <a:rPr lang="en-US" sz="2800" i="1" dirty="0" err="1" smtClean="0">
                    <a:solidFill>
                      <a:srgbClr val="002060"/>
                    </a:solidFill>
                  </a:rPr>
                  <a:t>lát</a:t>
                </a:r>
                <a:r>
                  <a:rPr lang="en-US" sz="2800" i="1" dirty="0" smtClean="0">
                    <a:solidFill>
                      <a:srgbClr val="002060"/>
                    </a:solidFill>
                  </a:rPr>
                  <a:t> </a:t>
                </a:r>
                <a:r>
                  <a:rPr lang="en-US" sz="2800" i="1" dirty="0" err="1" smtClean="0">
                    <a:solidFill>
                      <a:srgbClr val="002060"/>
                    </a:solidFill>
                  </a:rPr>
                  <a:t>nền</a:t>
                </a:r>
                <a:r>
                  <a:rPr lang="en-US" sz="2800" i="1" dirty="0" smtClean="0">
                    <a:solidFill>
                      <a:srgbClr val="002060"/>
                    </a:solidFill>
                  </a:rPr>
                  <a:t> </a:t>
                </a:r>
                <a:r>
                  <a:rPr lang="en-US" sz="2800" i="1" dirty="0" err="1" smtClean="0">
                    <a:solidFill>
                      <a:srgbClr val="002060"/>
                    </a:solidFill>
                  </a:rPr>
                  <a:t>là</a:t>
                </a:r>
                <a:r>
                  <a:rPr lang="en-US" sz="2800" i="1" dirty="0" smtClean="0">
                    <a:solidFill>
                      <a:srgbClr val="002060"/>
                    </a:solidFill>
                  </a:rPr>
                  <a:t> </a:t>
                </a:r>
                <a:r>
                  <a:rPr lang="en-US" sz="2800" i="1" dirty="0" err="1" smtClean="0">
                    <a:solidFill>
                      <a:srgbClr val="002060"/>
                    </a:solidFill>
                  </a:rPr>
                  <a:t>bao</a:t>
                </a:r>
                <a:r>
                  <a:rPr lang="en-US" sz="2800" i="1" dirty="0" smtClean="0">
                    <a:solidFill>
                      <a:srgbClr val="002060"/>
                    </a:solidFill>
                  </a:rPr>
                  <a:t> </a:t>
                </a:r>
                <a:r>
                  <a:rPr lang="en-US" sz="2800" i="1" dirty="0" err="1" smtClean="0">
                    <a:solidFill>
                      <a:srgbClr val="002060"/>
                    </a:solidFill>
                  </a:rPr>
                  <a:t>nhiêu</a:t>
                </a:r>
                <a:r>
                  <a:rPr lang="en-US" sz="2800" i="1" dirty="0" smtClean="0">
                    <a:solidFill>
                      <a:srgbClr val="002060"/>
                    </a:solidFill>
                  </a:rPr>
                  <a:t>?</a:t>
                </a:r>
              </a:p>
            </p:txBody>
          </p:sp>
        </mc:Choice>
        <mc:Fallback xmlns="">
          <p:sp>
            <p:nvSpPr>
              <p:cNvPr id="7" name="Text Box 5"/>
              <p:cNvSpPr txBox="1">
                <a:spLocks noRot="1" noChangeAspect="1" noMove="1" noResize="1" noEditPoints="1" noAdjustHandles="1" noChangeArrowheads="1" noChangeShapeType="1" noTextEdit="1"/>
              </p:cNvSpPr>
              <p:nvPr/>
            </p:nvSpPr>
            <p:spPr bwMode="auto">
              <a:xfrm>
                <a:off x="90889" y="53247"/>
                <a:ext cx="9053111" cy="2916696"/>
              </a:xfrm>
              <a:prstGeom prst="rect">
                <a:avLst/>
              </a:prstGeom>
              <a:blipFill rotWithShape="0">
                <a:blip r:embed="rId2"/>
                <a:stretch>
                  <a:fillRect l="-1751" t="-2720" b="-5021"/>
                </a:stretch>
              </a:blipFill>
              <a:ln w="9525">
                <a:noFill/>
                <a:miter lim="800000"/>
                <a:headEnd/>
                <a:tailEnd/>
              </a:ln>
            </p:spPr>
            <p:txBody>
              <a:bodyPr/>
              <a:lstStyle/>
              <a:p>
                <a:r>
                  <a:rPr lang="en-US">
                    <a:noFill/>
                  </a:rPr>
                  <a:t> </a:t>
                </a:r>
              </a:p>
            </p:txBody>
          </p:sp>
        </mc:Fallback>
      </mc:AlternateContent>
      <p:sp>
        <p:nvSpPr>
          <p:cNvPr id="11" name="WordArt 18"/>
          <p:cNvSpPr>
            <a:spLocks noChangeArrowheads="1" noChangeShapeType="1" noTextEdit="1"/>
          </p:cNvSpPr>
          <p:nvPr/>
        </p:nvSpPr>
        <p:spPr bwMode="auto">
          <a:xfrm>
            <a:off x="304800" y="2986599"/>
            <a:ext cx="990600" cy="373981"/>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smtClean="0">
                <a:ln w="9525">
                  <a:round/>
                  <a:headEnd/>
                  <a:tailEnd/>
                </a:ln>
                <a:gradFill rotWithShape="1">
                  <a:gsLst>
                    <a:gs pos="0">
                      <a:srgbClr val="FFFFCC"/>
                    </a:gs>
                    <a:gs pos="100000">
                      <a:srgbClr val="FF9999"/>
                    </a:gs>
                  </a:gsLst>
                  <a:lin ang="5400000" scaled="1"/>
                </a:gradFill>
                <a:latin typeface="Times New Roman"/>
                <a:cs typeface="Times New Roman"/>
              </a:rPr>
              <a:t>Giải</a:t>
            </a:r>
            <a:r>
              <a:rPr lang="en-US" sz="3600" kern="10" dirty="0" smtClean="0">
                <a:ln w="9525">
                  <a:round/>
                  <a:headEnd/>
                  <a:tailEnd/>
                </a:ln>
                <a:gradFill rotWithShape="1">
                  <a:gsLst>
                    <a:gs pos="0">
                      <a:srgbClr val="FFFFCC"/>
                    </a:gs>
                    <a:gs pos="100000">
                      <a:srgbClr val="FF9999"/>
                    </a:gs>
                  </a:gsLst>
                  <a:lin ang="5400000" scaled="1"/>
                </a:gradFill>
                <a:latin typeface="Times New Roman"/>
                <a:cs typeface="Times New Roman"/>
              </a:rPr>
              <a:t>:</a:t>
            </a:r>
            <a:endParaRPr lang="en-US" sz="3600" kern="10" dirty="0">
              <a:ln w="9525">
                <a:round/>
                <a:headEnd/>
                <a:tailEnd/>
              </a:ln>
              <a:gradFill rotWithShape="1">
                <a:gsLst>
                  <a:gs pos="0">
                    <a:srgbClr val="FFFFCC"/>
                  </a:gs>
                  <a:gs pos="100000">
                    <a:srgbClr val="FF9999"/>
                  </a:gs>
                </a:gsLst>
                <a:lin ang="5400000" scaled="1"/>
              </a:gradFill>
              <a:latin typeface="Times New Roman"/>
              <a:cs typeface="Times New Roman"/>
            </a:endParaRPr>
          </a:p>
        </p:txBody>
      </p:sp>
      <mc:AlternateContent xmlns:mc="http://schemas.openxmlformats.org/markup-compatibility/2006" xmlns:a14="http://schemas.microsoft.com/office/drawing/2010/main">
        <mc:Choice Requires="a14">
          <p:sp>
            <p:nvSpPr>
              <p:cNvPr id="12" name="TextBox 11"/>
              <p:cNvSpPr txBox="1"/>
              <p:nvPr/>
            </p:nvSpPr>
            <p:spPr>
              <a:xfrm>
                <a:off x="1318352" y="2837569"/>
                <a:ext cx="8737294" cy="657296"/>
              </a:xfrm>
              <a:prstGeom prst="rect">
                <a:avLst/>
              </a:prstGeom>
              <a:noFill/>
            </p:spPr>
            <p:txBody>
              <a:bodyPr wrap="square" rtlCol="0">
                <a:spAutoFit/>
              </a:bodyPr>
              <a:lstStyle/>
              <a:p>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Chiều</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rộng</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của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nền</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nhà</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là</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14:m>
                  <m:oMath xmlns:m="http://schemas.openxmlformats.org/officeDocument/2006/math">
                    <m:f>
                      <m:fPr>
                        <m:ctrlPr>
                          <a:rPr lang="en-US" sz="2600" i="1" smtClean="0">
                            <a:solidFill>
                              <a:srgbClr val="002060"/>
                            </a:solidFill>
                            <a:latin typeface="Cambria Math" panose="02040503050406030204" pitchFamily="18" charset="0"/>
                          </a:rPr>
                        </m:ctrlPr>
                      </m:fPr>
                      <m:num>
                        <m:r>
                          <a:rPr lang="en-US" sz="2600" i="1">
                            <a:solidFill>
                              <a:srgbClr val="002060"/>
                            </a:solidFill>
                            <a:latin typeface="Cambria Math" panose="02040503050406030204" pitchFamily="18" charset="0"/>
                          </a:rPr>
                          <m:t>1</m:t>
                        </m:r>
                      </m:num>
                      <m:den>
                        <m:r>
                          <a:rPr lang="en-US" sz="2600" i="1">
                            <a:solidFill>
                              <a:srgbClr val="002060"/>
                            </a:solidFill>
                            <a:latin typeface="Cambria Math" panose="02040503050406030204" pitchFamily="18" charset="0"/>
                          </a:rPr>
                          <m:t>4</m:t>
                        </m:r>
                      </m:den>
                    </m:f>
                    <m:r>
                      <a:rPr lang="en-US" sz="2600" i="1" smtClean="0">
                        <a:solidFill>
                          <a:srgbClr val="002060"/>
                        </a:solidFill>
                        <a:latin typeface="Cambria Math" panose="02040503050406030204" pitchFamily="18" charset="0"/>
                        <a:ea typeface="Cambria Math" panose="02040503050406030204" pitchFamily="18" charset="0"/>
                      </a:rPr>
                      <m:t>∙</m:t>
                    </m:r>
                    <m:r>
                      <a:rPr lang="en-US" sz="2600" b="0" i="1" smtClean="0">
                        <a:solidFill>
                          <a:srgbClr val="002060"/>
                        </a:solidFill>
                        <a:latin typeface="Cambria Math" panose="02040503050406030204" pitchFamily="18" charset="0"/>
                        <a:ea typeface="Cambria Math" panose="02040503050406030204" pitchFamily="18" charset="0"/>
                      </a:rPr>
                      <m:t>20</m:t>
                    </m:r>
                    <m:r>
                      <a:rPr lang="en-US" sz="2600" b="0" i="1" smtClean="0">
                        <a:solidFill>
                          <a:srgbClr val="002060"/>
                        </a:solidFill>
                        <a:latin typeface="Cambria Math" panose="02040503050406030204" pitchFamily="18" charset="0"/>
                      </a:rPr>
                      <m:t>=5</m:t>
                    </m:r>
                  </m:oMath>
                </a14:m>
                <a:r>
                  <a:rPr lang="en-US" sz="2600" dirty="0" smtClean="0">
                    <a:solidFill>
                      <a:srgbClr val="002060"/>
                    </a:solidFill>
                    <a:latin typeface="Cambria" panose="02040503050406030204" pitchFamily="18" charset="0"/>
                    <a:ea typeface="Cambria" panose="02040503050406030204" pitchFamily="18" charset="0"/>
                    <a:cs typeface="Times New Roman" pitchFamily="18" charset="0"/>
                  </a:rPr>
                  <a:t>(cm)</a:t>
                </a:r>
              </a:p>
            </p:txBody>
          </p:sp>
        </mc:Choice>
        <mc:Fallback xmlns="">
          <p:sp>
            <p:nvSpPr>
              <p:cNvPr id="12" name="TextBox 11"/>
              <p:cNvSpPr txBox="1">
                <a:spLocks noRot="1" noChangeAspect="1" noMove="1" noResize="1" noEditPoints="1" noAdjustHandles="1" noChangeArrowheads="1" noChangeShapeType="1" noTextEdit="1"/>
              </p:cNvSpPr>
              <p:nvPr/>
            </p:nvSpPr>
            <p:spPr>
              <a:xfrm>
                <a:off x="1318352" y="2837569"/>
                <a:ext cx="8737294" cy="657296"/>
              </a:xfrm>
              <a:prstGeom prst="rect">
                <a:avLst/>
              </a:prstGeom>
              <a:blipFill rotWithShape="0">
                <a:blip r:embed="rId3"/>
                <a:stretch>
                  <a:fillRect l="-418" b="-9259"/>
                </a:stretch>
              </a:blipFill>
            </p:spPr>
            <p:txBody>
              <a:bodyPr/>
              <a:lstStyle/>
              <a:p>
                <a:r>
                  <a:rPr lang="en-US">
                    <a:noFill/>
                  </a:rPr>
                  <a:t> </a:t>
                </a:r>
              </a:p>
            </p:txBody>
          </p:sp>
        </mc:Fallback>
      </mc:AlternateContent>
      <p:sp>
        <p:nvSpPr>
          <p:cNvPr id="13" name="TextBox 12"/>
          <p:cNvSpPr txBox="1"/>
          <p:nvPr/>
        </p:nvSpPr>
        <p:spPr>
          <a:xfrm>
            <a:off x="1329369" y="3560967"/>
            <a:ext cx="7825648" cy="892552"/>
          </a:xfrm>
          <a:prstGeom prst="rect">
            <a:avLst/>
          </a:prstGeom>
          <a:solidFill>
            <a:schemeClr val="bg1"/>
          </a:solidFill>
        </p:spPr>
        <p:txBody>
          <a:bodyPr wrap="square" rtlCol="0">
            <a:spAutoFit/>
          </a:bodyPr>
          <a:lstStyle/>
          <a:p>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Diện</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tích</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nền</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nhà</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là</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smtClean="0">
                <a:solidFill>
                  <a:srgbClr val="002060"/>
                </a:solidFill>
                <a:latin typeface="Cambria" panose="02040503050406030204" pitchFamily="18" charset="0"/>
                <a:ea typeface="Cambria" panose="02040503050406030204" pitchFamily="18" charset="0"/>
                <a:cs typeface="Times New Roman" pitchFamily="18" charset="0"/>
              </a:rPr>
              <a:t>20.5 = 100 (m</a:t>
            </a:r>
            <a:r>
              <a:rPr lang="en-US" sz="2600" baseline="30000" dirty="0" smtClean="0">
                <a:solidFill>
                  <a:srgbClr val="002060"/>
                </a:solidFill>
                <a:latin typeface="Cambria" panose="02040503050406030204" pitchFamily="18" charset="0"/>
                <a:ea typeface="Cambria" panose="02040503050406030204" pitchFamily="18" charset="0"/>
                <a:cs typeface="Times New Roman" pitchFamily="18" charset="0"/>
              </a:rPr>
              <a:t>2</a:t>
            </a:r>
            <a:r>
              <a:rPr lang="en-US" sz="2600" dirty="0" smtClean="0">
                <a:solidFill>
                  <a:srgbClr val="002060"/>
                </a:solidFill>
                <a:latin typeface="Cambria" panose="02040503050406030204" pitchFamily="18" charset="0"/>
                <a:ea typeface="Cambria" panose="02040503050406030204" pitchFamily="18" charset="0"/>
                <a:cs typeface="Times New Roman" pitchFamily="18" charset="0"/>
              </a:rPr>
              <a:t>)</a:t>
            </a:r>
          </a:p>
          <a:p>
            <a:endParaRPr lang="en-US" sz="2600" dirty="0" smtClean="0">
              <a:latin typeface="Cambria" panose="02040503050406030204" pitchFamily="18" charset="0"/>
              <a:ea typeface="Cambria" panose="02040503050406030204" pitchFamily="18" charset="0"/>
              <a:cs typeface="Times New Roman" pitchFamily="18" charset="0"/>
            </a:endParaRPr>
          </a:p>
        </p:txBody>
      </p:sp>
      <p:sp>
        <p:nvSpPr>
          <p:cNvPr id="14" name="TextBox 13"/>
          <p:cNvSpPr txBox="1"/>
          <p:nvPr/>
        </p:nvSpPr>
        <p:spPr>
          <a:xfrm>
            <a:off x="1318352" y="4119594"/>
            <a:ext cx="7848600" cy="892552"/>
          </a:xfrm>
          <a:prstGeom prst="rect">
            <a:avLst/>
          </a:prstGeom>
          <a:solidFill>
            <a:schemeClr val="bg1"/>
          </a:solidFill>
        </p:spPr>
        <p:txBody>
          <a:bodyPr wrap="square" rtlCol="0">
            <a:spAutoFit/>
          </a:bodyPr>
          <a:lstStyle/>
          <a:p>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Diện</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tích</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một</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viên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gạch</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lát</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nền</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nhà</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là</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p>
          <a:p>
            <a:r>
              <a:rPr lang="en-US" sz="2600" dirty="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smtClean="0">
                <a:solidFill>
                  <a:srgbClr val="002060"/>
                </a:solidFill>
                <a:latin typeface="Cambria" panose="02040503050406030204" pitchFamily="18" charset="0"/>
                <a:ea typeface="Cambria" panose="02040503050406030204" pitchFamily="18" charset="0"/>
                <a:cs typeface="Times New Roman" pitchFamily="18" charset="0"/>
              </a:rPr>
              <a:t>4</a:t>
            </a:r>
            <a:r>
              <a:rPr lang="en-US" sz="2600" baseline="30000" dirty="0" smtClean="0">
                <a:solidFill>
                  <a:srgbClr val="002060"/>
                </a:solidFill>
                <a:latin typeface="Cambria" panose="02040503050406030204" pitchFamily="18" charset="0"/>
                <a:ea typeface="Cambria" panose="02040503050406030204" pitchFamily="18" charset="0"/>
                <a:cs typeface="Times New Roman" pitchFamily="18" charset="0"/>
              </a:rPr>
              <a:t>2</a:t>
            </a:r>
            <a:r>
              <a:rPr lang="en-US" sz="2600" dirty="0" smtClean="0">
                <a:solidFill>
                  <a:srgbClr val="002060"/>
                </a:solidFill>
                <a:latin typeface="Cambria" panose="02040503050406030204" pitchFamily="18" charset="0"/>
                <a:ea typeface="Cambria" panose="02040503050406030204" pitchFamily="18" charset="0"/>
                <a:cs typeface="Times New Roman" pitchFamily="18" charset="0"/>
              </a:rPr>
              <a:t> = 16 (dm</a:t>
            </a:r>
            <a:r>
              <a:rPr lang="en-US" sz="2600" baseline="30000" dirty="0" smtClean="0">
                <a:solidFill>
                  <a:srgbClr val="002060"/>
                </a:solidFill>
                <a:latin typeface="Cambria" panose="02040503050406030204" pitchFamily="18" charset="0"/>
                <a:ea typeface="Cambria" panose="02040503050406030204" pitchFamily="18" charset="0"/>
                <a:cs typeface="Times New Roman" pitchFamily="18" charset="0"/>
              </a:rPr>
              <a:t>2</a:t>
            </a:r>
            <a:r>
              <a:rPr lang="en-US" sz="2600" dirty="0" smtClean="0">
                <a:solidFill>
                  <a:srgbClr val="002060"/>
                </a:solidFill>
                <a:latin typeface="Cambria" panose="02040503050406030204" pitchFamily="18" charset="0"/>
                <a:ea typeface="Cambria" panose="02040503050406030204" pitchFamily="18" charset="0"/>
                <a:cs typeface="Times New Roman" pitchFamily="18" charset="0"/>
              </a:rPr>
              <a:t>) = 0,16 (m</a:t>
            </a:r>
            <a:r>
              <a:rPr lang="en-US" sz="2600" baseline="30000" dirty="0" smtClean="0">
                <a:solidFill>
                  <a:srgbClr val="002060"/>
                </a:solidFill>
                <a:latin typeface="Cambria" panose="02040503050406030204" pitchFamily="18" charset="0"/>
                <a:ea typeface="Cambria" panose="02040503050406030204" pitchFamily="18" charset="0"/>
                <a:cs typeface="Times New Roman" pitchFamily="18" charset="0"/>
              </a:rPr>
              <a:t>2</a:t>
            </a:r>
            <a:r>
              <a:rPr lang="en-US" sz="2600" dirty="0" smtClean="0">
                <a:solidFill>
                  <a:srgbClr val="002060"/>
                </a:solidFill>
                <a:latin typeface="Cambria" panose="02040503050406030204" pitchFamily="18" charset="0"/>
                <a:ea typeface="Cambria" panose="02040503050406030204" pitchFamily="18" charset="0"/>
                <a:cs typeface="Times New Roman" pitchFamily="18" charset="0"/>
              </a:rPr>
              <a:t>)</a:t>
            </a:r>
          </a:p>
        </p:txBody>
      </p:sp>
      <p:sp>
        <p:nvSpPr>
          <p:cNvPr id="15" name="TextBox 14"/>
          <p:cNvSpPr txBox="1"/>
          <p:nvPr/>
        </p:nvSpPr>
        <p:spPr>
          <a:xfrm>
            <a:off x="1328452" y="5047951"/>
            <a:ext cx="7848600" cy="892552"/>
          </a:xfrm>
          <a:prstGeom prst="rect">
            <a:avLst/>
          </a:prstGeom>
          <a:solidFill>
            <a:schemeClr val="bg1"/>
          </a:solidFill>
        </p:spPr>
        <p:txBody>
          <a:bodyPr wrap="square" rtlCol="0">
            <a:spAutoFit/>
          </a:bodyPr>
          <a:lstStyle/>
          <a:p>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 Số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gạch</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dùng</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để</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lát</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nền</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nhà</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là</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p>
          <a:p>
            <a:r>
              <a:rPr lang="en-US" sz="2600" dirty="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smtClean="0">
                <a:solidFill>
                  <a:srgbClr val="002060"/>
                </a:solidFill>
                <a:latin typeface="Cambria" panose="02040503050406030204" pitchFamily="18" charset="0"/>
                <a:ea typeface="Cambria" panose="02040503050406030204" pitchFamily="18" charset="0"/>
                <a:cs typeface="Times New Roman" pitchFamily="18" charset="0"/>
              </a:rPr>
              <a:t>100 : 0,16 = 625 (viên)</a:t>
            </a:r>
          </a:p>
        </p:txBody>
      </p:sp>
      <p:sp>
        <p:nvSpPr>
          <p:cNvPr id="16" name="TextBox 15"/>
          <p:cNvSpPr txBox="1"/>
          <p:nvPr/>
        </p:nvSpPr>
        <p:spPr>
          <a:xfrm>
            <a:off x="1306416" y="5919297"/>
            <a:ext cx="7870635" cy="892552"/>
          </a:xfrm>
          <a:prstGeom prst="rect">
            <a:avLst/>
          </a:prstGeom>
          <a:solidFill>
            <a:schemeClr val="bg1"/>
          </a:solidFill>
        </p:spPr>
        <p:txBody>
          <a:bodyPr wrap="square" rtlCol="0">
            <a:spAutoFit/>
          </a:bodyPr>
          <a:lstStyle/>
          <a:p>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Giá</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tiền</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mỗi</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viên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gạch</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là</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p>
          <a:p>
            <a:r>
              <a:rPr lang="en-US" sz="2600" dirty="0" smtClean="0">
                <a:latin typeface="Cambria" panose="02040503050406030204" pitchFamily="18" charset="0"/>
                <a:ea typeface="Cambria" panose="02040503050406030204" pitchFamily="18" charset="0"/>
                <a:cs typeface="Times New Roman" pitchFamily="18" charset="0"/>
              </a:rPr>
              <a:t>             </a:t>
            </a:r>
            <a:r>
              <a:rPr lang="en-US" sz="2600" dirty="0" smtClean="0">
                <a:solidFill>
                  <a:srgbClr val="002060"/>
                </a:solidFill>
                <a:latin typeface="Cambria" panose="02040503050406030204" pitchFamily="18" charset="0"/>
                <a:ea typeface="Cambria" panose="02040503050406030204" pitchFamily="18" charset="0"/>
                <a:cs typeface="Times New Roman" pitchFamily="18" charset="0"/>
              </a:rPr>
              <a:t>11 785 000 : 625 = 19 000 (</a:t>
            </a:r>
            <a:r>
              <a:rPr lang="en-US" sz="2600" dirty="0" err="1" smtClean="0">
                <a:solidFill>
                  <a:srgbClr val="002060"/>
                </a:solidFill>
                <a:latin typeface="Cambria" panose="02040503050406030204" pitchFamily="18" charset="0"/>
                <a:ea typeface="Cambria" panose="02040503050406030204" pitchFamily="18" charset="0"/>
                <a:cs typeface="Times New Roman" pitchFamily="18" charset="0"/>
              </a:rPr>
              <a:t>đồng</a:t>
            </a:r>
            <a:r>
              <a:rPr lang="en-US" sz="2600" dirty="0" smtClean="0">
                <a:solidFill>
                  <a:srgbClr val="002060"/>
                </a:solidFill>
                <a:latin typeface="Cambria" panose="02040503050406030204" pitchFamily="18" charset="0"/>
                <a:ea typeface="Cambria" panose="02040503050406030204" pitchFamily="18" charset="0"/>
                <a:cs typeface="Times New Roman" pitchFamily="18" charset="0"/>
              </a:rPr>
              <a:t>).</a:t>
            </a:r>
          </a:p>
        </p:txBody>
      </p:sp>
    </p:spTree>
    <p:extLst>
      <p:ext uri="{BB962C8B-B14F-4D97-AF65-F5344CB8AC3E}">
        <p14:creationId xmlns:p14="http://schemas.microsoft.com/office/powerpoint/2010/main" val="282365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randombar(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p:bldP spid="13" grpId="0" animBg="1"/>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5"/>
          <p:cNvSpPr txBox="1">
            <a:spLocks noChangeArrowheads="1"/>
          </p:cNvSpPr>
          <p:nvPr/>
        </p:nvSpPr>
        <p:spPr bwMode="auto">
          <a:xfrm>
            <a:off x="457200" y="187324"/>
            <a:ext cx="8510530" cy="2308324"/>
          </a:xfrm>
          <a:prstGeom prst="rect">
            <a:avLst/>
          </a:prstGeom>
          <a:solidFill>
            <a:schemeClr val="bg1"/>
          </a:solidFill>
          <a:ln w="9525">
            <a:noFill/>
            <a:miter lim="800000"/>
            <a:headEnd/>
            <a:tailEnd/>
          </a:ln>
        </p:spPr>
        <p:txBody>
          <a:bodyPr wrap="square">
            <a:spAutoFit/>
          </a:bodyPr>
          <a:lstStyle/>
          <a:p>
            <a:r>
              <a:rPr lang="en-US" sz="3200" b="1" dirty="0" smtClean="0">
                <a:solidFill>
                  <a:srgbClr val="00B050"/>
                </a:solidFill>
              </a:rPr>
              <a:t>Bài tập 4.26 </a:t>
            </a:r>
          </a:p>
          <a:p>
            <a:r>
              <a:rPr lang="en-US" sz="2800" i="1" dirty="0" err="1" smtClean="0">
                <a:solidFill>
                  <a:srgbClr val="002060"/>
                </a:solidFill>
              </a:rPr>
              <a:t>Một</a:t>
            </a:r>
            <a:r>
              <a:rPr lang="en-US" sz="2800" i="1" dirty="0" smtClean="0">
                <a:solidFill>
                  <a:srgbClr val="002060"/>
                </a:solidFill>
              </a:rPr>
              <a:t> </a:t>
            </a:r>
            <a:r>
              <a:rPr lang="en-US" sz="2800" i="1" dirty="0" err="1" smtClean="0">
                <a:solidFill>
                  <a:srgbClr val="002060"/>
                </a:solidFill>
              </a:rPr>
              <a:t>mảnh</a:t>
            </a:r>
            <a:r>
              <a:rPr lang="en-US" sz="2800" i="1" dirty="0" smtClean="0">
                <a:solidFill>
                  <a:srgbClr val="002060"/>
                </a:solidFill>
              </a:rPr>
              <a:t> </a:t>
            </a:r>
            <a:r>
              <a:rPr lang="en-US" sz="2800" i="1" dirty="0" err="1" smtClean="0">
                <a:solidFill>
                  <a:srgbClr val="002060"/>
                </a:solidFill>
              </a:rPr>
              <a:t>vườn</a:t>
            </a:r>
            <a:r>
              <a:rPr lang="en-US" sz="2800" i="1" dirty="0" smtClean="0">
                <a:solidFill>
                  <a:srgbClr val="002060"/>
                </a:solidFill>
              </a:rPr>
              <a:t> </a:t>
            </a:r>
            <a:r>
              <a:rPr lang="en-US" sz="2800" i="1" dirty="0" err="1" smtClean="0">
                <a:solidFill>
                  <a:srgbClr val="002060"/>
                </a:solidFill>
              </a:rPr>
              <a:t>hình</a:t>
            </a:r>
            <a:r>
              <a:rPr lang="en-US" sz="2800" i="1" dirty="0" smtClean="0">
                <a:solidFill>
                  <a:srgbClr val="002060"/>
                </a:solidFill>
              </a:rPr>
              <a:t> </a:t>
            </a:r>
            <a:r>
              <a:rPr lang="en-US" sz="2800" i="1" dirty="0" err="1" smtClean="0">
                <a:solidFill>
                  <a:srgbClr val="002060"/>
                </a:solidFill>
              </a:rPr>
              <a:t>vuông</a:t>
            </a:r>
            <a:r>
              <a:rPr lang="en-US" sz="2800" i="1" dirty="0" smtClean="0">
                <a:solidFill>
                  <a:srgbClr val="002060"/>
                </a:solidFill>
              </a:rPr>
              <a:t> </a:t>
            </a:r>
            <a:r>
              <a:rPr lang="en-US" sz="2800" i="1" dirty="0" err="1" smtClean="0">
                <a:solidFill>
                  <a:srgbClr val="002060"/>
                </a:solidFill>
              </a:rPr>
              <a:t>có</a:t>
            </a:r>
            <a:r>
              <a:rPr lang="en-US" sz="2800" i="1" dirty="0" smtClean="0">
                <a:solidFill>
                  <a:srgbClr val="002060"/>
                </a:solidFill>
              </a:rPr>
              <a:t> </a:t>
            </a:r>
            <a:r>
              <a:rPr lang="en-US" sz="2800" i="1" dirty="0" err="1" smtClean="0">
                <a:solidFill>
                  <a:srgbClr val="002060"/>
                </a:solidFill>
              </a:rPr>
              <a:t>cạnh</a:t>
            </a:r>
            <a:r>
              <a:rPr lang="en-US" sz="2800" i="1" dirty="0" smtClean="0">
                <a:solidFill>
                  <a:srgbClr val="002060"/>
                </a:solidFill>
              </a:rPr>
              <a:t> 20 m. </a:t>
            </a:r>
            <a:r>
              <a:rPr lang="en-US" sz="2800" i="1" dirty="0" err="1">
                <a:solidFill>
                  <a:srgbClr val="002060"/>
                </a:solidFill>
              </a:rPr>
              <a:t>N</a:t>
            </a:r>
            <a:r>
              <a:rPr lang="en-US" sz="2800" i="1" dirty="0" err="1" smtClean="0">
                <a:solidFill>
                  <a:srgbClr val="002060"/>
                </a:solidFill>
              </a:rPr>
              <a:t>gười</a:t>
            </a:r>
            <a:r>
              <a:rPr lang="en-US" sz="2800" i="1" dirty="0" smtClean="0">
                <a:solidFill>
                  <a:srgbClr val="002060"/>
                </a:solidFill>
              </a:rPr>
              <a:t> ta </a:t>
            </a:r>
            <a:r>
              <a:rPr lang="en-US" sz="2800" i="1" dirty="0" err="1" smtClean="0">
                <a:solidFill>
                  <a:srgbClr val="002060"/>
                </a:solidFill>
              </a:rPr>
              <a:t>làm</a:t>
            </a:r>
            <a:r>
              <a:rPr lang="en-US" sz="2800" i="1" dirty="0" smtClean="0">
                <a:solidFill>
                  <a:srgbClr val="002060"/>
                </a:solidFill>
              </a:rPr>
              <a:t> </a:t>
            </a:r>
            <a:r>
              <a:rPr lang="en-US" sz="2800" i="1" dirty="0" err="1" smtClean="0">
                <a:solidFill>
                  <a:srgbClr val="002060"/>
                </a:solidFill>
              </a:rPr>
              <a:t>một</a:t>
            </a:r>
            <a:r>
              <a:rPr lang="en-US" sz="2800" i="1" dirty="0" smtClean="0">
                <a:solidFill>
                  <a:srgbClr val="002060"/>
                </a:solidFill>
              </a:rPr>
              <a:t> </a:t>
            </a:r>
            <a:r>
              <a:rPr lang="en-US" sz="2800" i="1" dirty="0" err="1" smtClean="0">
                <a:solidFill>
                  <a:srgbClr val="002060"/>
                </a:solidFill>
              </a:rPr>
              <a:t>lối</a:t>
            </a:r>
            <a:r>
              <a:rPr lang="en-US" sz="2800" i="1" dirty="0" smtClean="0">
                <a:solidFill>
                  <a:srgbClr val="002060"/>
                </a:solidFill>
              </a:rPr>
              <a:t> </a:t>
            </a:r>
            <a:r>
              <a:rPr lang="en-US" sz="2800" i="1" dirty="0" err="1" smtClean="0">
                <a:solidFill>
                  <a:srgbClr val="002060"/>
                </a:solidFill>
              </a:rPr>
              <a:t>đi</a:t>
            </a:r>
            <a:r>
              <a:rPr lang="en-US" sz="2800" i="1" dirty="0" smtClean="0">
                <a:solidFill>
                  <a:srgbClr val="002060"/>
                </a:solidFill>
              </a:rPr>
              <a:t> </a:t>
            </a:r>
            <a:r>
              <a:rPr lang="en-US" sz="2800" i="1" dirty="0" err="1" smtClean="0">
                <a:solidFill>
                  <a:srgbClr val="002060"/>
                </a:solidFill>
              </a:rPr>
              <a:t>xung</a:t>
            </a:r>
            <a:r>
              <a:rPr lang="en-US" sz="2800" i="1" dirty="0" smtClean="0">
                <a:solidFill>
                  <a:srgbClr val="002060"/>
                </a:solidFill>
              </a:rPr>
              <a:t> </a:t>
            </a:r>
            <a:r>
              <a:rPr lang="en-US" sz="2800" i="1" dirty="0" err="1" smtClean="0">
                <a:solidFill>
                  <a:srgbClr val="002060"/>
                </a:solidFill>
              </a:rPr>
              <a:t>quanh</a:t>
            </a:r>
            <a:r>
              <a:rPr lang="en-US" sz="2800" i="1" dirty="0" smtClean="0">
                <a:solidFill>
                  <a:srgbClr val="002060"/>
                </a:solidFill>
              </a:rPr>
              <a:t> </a:t>
            </a:r>
            <a:r>
              <a:rPr lang="en-US" sz="2800" i="1" dirty="0" err="1" smtClean="0">
                <a:solidFill>
                  <a:srgbClr val="002060"/>
                </a:solidFill>
              </a:rPr>
              <a:t>vườn</a:t>
            </a:r>
            <a:r>
              <a:rPr lang="en-US" sz="2800" i="1" dirty="0" smtClean="0">
                <a:solidFill>
                  <a:srgbClr val="002060"/>
                </a:solidFill>
              </a:rPr>
              <a:t> </a:t>
            </a:r>
            <a:r>
              <a:rPr lang="en-US" sz="2800" i="1" dirty="0" err="1" smtClean="0">
                <a:solidFill>
                  <a:srgbClr val="002060"/>
                </a:solidFill>
              </a:rPr>
              <a:t>rộng</a:t>
            </a:r>
            <a:r>
              <a:rPr lang="en-US" sz="2800" i="1" dirty="0" smtClean="0">
                <a:solidFill>
                  <a:srgbClr val="002060"/>
                </a:solidFill>
              </a:rPr>
              <a:t> 2 m </a:t>
            </a:r>
            <a:r>
              <a:rPr lang="en-US" sz="2800" i="1" dirty="0" err="1" smtClean="0">
                <a:solidFill>
                  <a:srgbClr val="002060"/>
                </a:solidFill>
              </a:rPr>
              <a:t>thuộc</a:t>
            </a:r>
            <a:r>
              <a:rPr lang="en-US" sz="2800" i="1" dirty="0" smtClean="0">
                <a:solidFill>
                  <a:srgbClr val="002060"/>
                </a:solidFill>
              </a:rPr>
              <a:t> </a:t>
            </a:r>
            <a:r>
              <a:rPr lang="en-US" sz="2800" i="1" dirty="0" err="1" smtClean="0">
                <a:solidFill>
                  <a:srgbClr val="002060"/>
                </a:solidFill>
              </a:rPr>
              <a:t>đất</a:t>
            </a:r>
            <a:r>
              <a:rPr lang="en-US" sz="2800" i="1" dirty="0" smtClean="0">
                <a:solidFill>
                  <a:srgbClr val="002060"/>
                </a:solidFill>
              </a:rPr>
              <a:t> của </a:t>
            </a:r>
            <a:r>
              <a:rPr lang="en-US" sz="2800" i="1" dirty="0" err="1" smtClean="0">
                <a:solidFill>
                  <a:srgbClr val="002060"/>
                </a:solidFill>
              </a:rPr>
              <a:t>vườn</a:t>
            </a:r>
            <a:r>
              <a:rPr lang="en-US" sz="2800" i="1" dirty="0" smtClean="0">
                <a:solidFill>
                  <a:srgbClr val="002060"/>
                </a:solidFill>
              </a:rPr>
              <a:t>. </a:t>
            </a:r>
            <a:r>
              <a:rPr lang="en-US" sz="2800" i="1" dirty="0" err="1" smtClean="0">
                <a:solidFill>
                  <a:srgbClr val="002060"/>
                </a:solidFill>
              </a:rPr>
              <a:t>Phần</a:t>
            </a:r>
            <a:r>
              <a:rPr lang="en-US" sz="2800" i="1" dirty="0" smtClean="0">
                <a:solidFill>
                  <a:srgbClr val="002060"/>
                </a:solidFill>
              </a:rPr>
              <a:t> </a:t>
            </a:r>
            <a:r>
              <a:rPr lang="en-US" sz="2800" i="1" dirty="0" err="1" smtClean="0">
                <a:solidFill>
                  <a:srgbClr val="002060"/>
                </a:solidFill>
              </a:rPr>
              <a:t>đất</a:t>
            </a:r>
            <a:r>
              <a:rPr lang="en-US" sz="2800" i="1" dirty="0" smtClean="0">
                <a:solidFill>
                  <a:srgbClr val="002060"/>
                </a:solidFill>
              </a:rPr>
              <a:t> </a:t>
            </a:r>
            <a:r>
              <a:rPr lang="en-US" sz="2800" i="1" dirty="0" err="1" smtClean="0">
                <a:solidFill>
                  <a:srgbClr val="002060"/>
                </a:solidFill>
              </a:rPr>
              <a:t>còn</a:t>
            </a:r>
            <a:r>
              <a:rPr lang="en-US" sz="2800" i="1" dirty="0" smtClean="0">
                <a:solidFill>
                  <a:srgbClr val="002060"/>
                </a:solidFill>
              </a:rPr>
              <a:t> </a:t>
            </a:r>
            <a:r>
              <a:rPr lang="en-US" sz="2800" i="1" dirty="0" err="1" smtClean="0">
                <a:solidFill>
                  <a:srgbClr val="002060"/>
                </a:solidFill>
              </a:rPr>
              <a:t>lại</a:t>
            </a:r>
            <a:r>
              <a:rPr lang="en-US" sz="2800" i="1" dirty="0" smtClean="0">
                <a:solidFill>
                  <a:srgbClr val="002060"/>
                </a:solidFill>
              </a:rPr>
              <a:t> </a:t>
            </a:r>
            <a:r>
              <a:rPr lang="en-US" sz="2800" i="1" dirty="0" err="1" smtClean="0">
                <a:solidFill>
                  <a:srgbClr val="002060"/>
                </a:solidFill>
              </a:rPr>
              <a:t>để</a:t>
            </a:r>
            <a:r>
              <a:rPr lang="en-US" sz="2800" i="1" dirty="0" smtClean="0">
                <a:solidFill>
                  <a:srgbClr val="002060"/>
                </a:solidFill>
              </a:rPr>
              <a:t> </a:t>
            </a:r>
            <a:r>
              <a:rPr lang="en-US" sz="2800" i="1" dirty="0" err="1" smtClean="0">
                <a:solidFill>
                  <a:srgbClr val="002060"/>
                </a:solidFill>
              </a:rPr>
              <a:t>trồng</a:t>
            </a:r>
            <a:r>
              <a:rPr lang="en-US" sz="2800" i="1" dirty="0" smtClean="0">
                <a:solidFill>
                  <a:srgbClr val="002060"/>
                </a:solidFill>
              </a:rPr>
              <a:t> </a:t>
            </a:r>
            <a:r>
              <a:rPr lang="en-US" sz="2800" i="1" dirty="0" err="1" smtClean="0">
                <a:solidFill>
                  <a:srgbClr val="002060"/>
                </a:solidFill>
              </a:rPr>
              <a:t>trọt</a:t>
            </a:r>
            <a:r>
              <a:rPr lang="en-US" sz="2800" i="1" dirty="0" smtClean="0">
                <a:solidFill>
                  <a:srgbClr val="002060"/>
                </a:solidFill>
              </a:rPr>
              <a:t>. </a:t>
            </a:r>
            <a:r>
              <a:rPr lang="en-US" sz="2800" i="1" dirty="0" err="1" smtClean="0">
                <a:solidFill>
                  <a:srgbClr val="002060"/>
                </a:solidFill>
              </a:rPr>
              <a:t>Tính</a:t>
            </a:r>
            <a:r>
              <a:rPr lang="en-US" sz="2800" i="1" dirty="0" smtClean="0">
                <a:solidFill>
                  <a:srgbClr val="002060"/>
                </a:solidFill>
              </a:rPr>
              <a:t> </a:t>
            </a:r>
            <a:r>
              <a:rPr lang="en-US" sz="2800" i="1" dirty="0" err="1" smtClean="0">
                <a:solidFill>
                  <a:srgbClr val="002060"/>
                </a:solidFill>
              </a:rPr>
              <a:t>diện</a:t>
            </a:r>
            <a:r>
              <a:rPr lang="en-US" sz="2800" i="1" dirty="0" smtClean="0">
                <a:solidFill>
                  <a:srgbClr val="002060"/>
                </a:solidFill>
              </a:rPr>
              <a:t> </a:t>
            </a:r>
            <a:r>
              <a:rPr lang="en-US" sz="2800" i="1" dirty="0" err="1" smtClean="0">
                <a:solidFill>
                  <a:srgbClr val="002060"/>
                </a:solidFill>
              </a:rPr>
              <a:t>tích</a:t>
            </a:r>
            <a:r>
              <a:rPr lang="en-US" sz="2800" i="1" dirty="0" smtClean="0">
                <a:solidFill>
                  <a:srgbClr val="002060"/>
                </a:solidFill>
              </a:rPr>
              <a:t> </a:t>
            </a:r>
            <a:r>
              <a:rPr lang="en-US" sz="2800" i="1" dirty="0" err="1" smtClean="0">
                <a:solidFill>
                  <a:srgbClr val="002060"/>
                </a:solidFill>
              </a:rPr>
              <a:t>đất</a:t>
            </a:r>
            <a:r>
              <a:rPr lang="en-US" sz="2800" i="1" dirty="0" smtClean="0">
                <a:solidFill>
                  <a:srgbClr val="002060"/>
                </a:solidFill>
              </a:rPr>
              <a:t> </a:t>
            </a:r>
            <a:r>
              <a:rPr lang="en-US" sz="2800" i="1" dirty="0" err="1" smtClean="0">
                <a:solidFill>
                  <a:srgbClr val="002060"/>
                </a:solidFill>
              </a:rPr>
              <a:t>trồng</a:t>
            </a:r>
            <a:r>
              <a:rPr lang="en-US" sz="2800" i="1" dirty="0" smtClean="0">
                <a:solidFill>
                  <a:srgbClr val="002060"/>
                </a:solidFill>
              </a:rPr>
              <a:t> </a:t>
            </a:r>
            <a:r>
              <a:rPr lang="en-US" sz="2800" i="1" dirty="0" err="1" smtClean="0">
                <a:solidFill>
                  <a:srgbClr val="002060"/>
                </a:solidFill>
              </a:rPr>
              <a:t>trọt</a:t>
            </a:r>
            <a:r>
              <a:rPr lang="en-US" sz="2800" i="1" dirty="0" smtClean="0">
                <a:solidFill>
                  <a:srgbClr val="002060"/>
                </a:solidFill>
              </a:rPr>
              <a:t> của </a:t>
            </a:r>
            <a:r>
              <a:rPr lang="en-US" sz="2800" i="1" dirty="0" err="1" smtClean="0">
                <a:solidFill>
                  <a:srgbClr val="002060"/>
                </a:solidFill>
              </a:rPr>
              <a:t>mảnh</a:t>
            </a:r>
            <a:r>
              <a:rPr lang="en-US" sz="2800" i="1" dirty="0" smtClean="0">
                <a:solidFill>
                  <a:srgbClr val="002060"/>
                </a:solidFill>
              </a:rPr>
              <a:t> </a:t>
            </a:r>
            <a:r>
              <a:rPr lang="en-US" sz="2800" i="1" dirty="0" err="1" smtClean="0">
                <a:solidFill>
                  <a:srgbClr val="002060"/>
                </a:solidFill>
              </a:rPr>
              <a:t>vườn</a:t>
            </a:r>
            <a:r>
              <a:rPr lang="en-US" sz="2800" i="1" dirty="0" smtClean="0">
                <a:solidFill>
                  <a:srgbClr val="002060"/>
                </a:solidFill>
              </a:rPr>
              <a:t>.</a:t>
            </a:r>
            <a:endParaRPr lang="en-US" sz="2800" i="1" dirty="0">
              <a:solidFill>
                <a:srgbClr val="002060"/>
              </a:solidFill>
            </a:endParaRPr>
          </a:p>
        </p:txBody>
      </p:sp>
      <p:sp>
        <p:nvSpPr>
          <p:cNvPr id="21" name="WordArt 18"/>
          <p:cNvSpPr>
            <a:spLocks noChangeArrowheads="1" noChangeShapeType="1" noTextEdit="1"/>
          </p:cNvSpPr>
          <p:nvPr/>
        </p:nvSpPr>
        <p:spPr bwMode="auto">
          <a:xfrm>
            <a:off x="533400" y="2715506"/>
            <a:ext cx="1219200" cy="454863"/>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smtClean="0">
                <a:ln w="9525">
                  <a:round/>
                  <a:headEnd/>
                  <a:tailEnd/>
                </a:ln>
                <a:gradFill rotWithShape="1">
                  <a:gsLst>
                    <a:gs pos="0">
                      <a:srgbClr val="FFFFCC"/>
                    </a:gs>
                    <a:gs pos="100000">
                      <a:srgbClr val="FF9999"/>
                    </a:gs>
                  </a:gsLst>
                  <a:lin ang="5400000" scaled="1"/>
                </a:gradFill>
                <a:latin typeface="Times New Roman"/>
                <a:cs typeface="Times New Roman"/>
              </a:rPr>
              <a:t>Giải</a:t>
            </a:r>
            <a:r>
              <a:rPr lang="en-US" sz="3600" kern="10" dirty="0" smtClean="0">
                <a:ln w="9525">
                  <a:round/>
                  <a:headEnd/>
                  <a:tailEnd/>
                </a:ln>
                <a:gradFill rotWithShape="1">
                  <a:gsLst>
                    <a:gs pos="0">
                      <a:srgbClr val="FFFFCC"/>
                    </a:gs>
                    <a:gs pos="100000">
                      <a:srgbClr val="FF9999"/>
                    </a:gs>
                  </a:gsLst>
                  <a:lin ang="5400000" scaled="1"/>
                </a:gradFill>
                <a:latin typeface="Times New Roman"/>
                <a:cs typeface="Times New Roman"/>
              </a:rPr>
              <a:t>:</a:t>
            </a:r>
            <a:endParaRPr lang="en-US" sz="3600" kern="10" dirty="0">
              <a:ln w="9525">
                <a:round/>
                <a:headEnd/>
                <a:tailEnd/>
              </a:ln>
              <a:gradFill rotWithShape="1">
                <a:gsLst>
                  <a:gs pos="0">
                    <a:srgbClr val="FFFFCC"/>
                  </a:gs>
                  <a:gs pos="100000">
                    <a:srgbClr val="FF9999"/>
                  </a:gs>
                </a:gsLst>
                <a:lin ang="5400000" scaled="1"/>
              </a:gradFill>
              <a:latin typeface="Times New Roman"/>
              <a:cs typeface="Times New Roman"/>
            </a:endParaRPr>
          </a:p>
        </p:txBody>
      </p:sp>
      <p:sp>
        <p:nvSpPr>
          <p:cNvPr id="23" name="TextBox 22"/>
          <p:cNvSpPr txBox="1"/>
          <p:nvPr/>
        </p:nvSpPr>
        <p:spPr>
          <a:xfrm>
            <a:off x="145973" y="3200400"/>
            <a:ext cx="6096000" cy="1818575"/>
          </a:xfrm>
          <a:prstGeom prst="rect">
            <a:avLst/>
          </a:prstGeom>
          <a:noFill/>
        </p:spPr>
        <p:txBody>
          <a:bodyPr wrap="square" rtlCol="0">
            <a:spAutoFit/>
          </a:bodyPr>
          <a:lstStyle/>
          <a:p>
            <a:pPr>
              <a:lnSpc>
                <a:spcPct val="150000"/>
              </a:lnSpc>
            </a:pP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Phần</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đất</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còn</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lại</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để</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trồng</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trọt</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là</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hình</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vuông</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có</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cạnh</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là</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20 – 2 – 2 = 16 (m).</a:t>
            </a:r>
          </a:p>
          <a:p>
            <a:pPr>
              <a:lnSpc>
                <a:spcPct val="150000"/>
              </a:lnSpc>
            </a:pPr>
            <a:endParaRPr lang="en-US" sz="2600" dirty="0" smtClean="0">
              <a:solidFill>
                <a:srgbClr val="0000CC"/>
              </a:solidFill>
              <a:latin typeface="Cambria" panose="02040503050406030204" pitchFamily="18" charset="0"/>
              <a:ea typeface="Cambria" panose="02040503050406030204" pitchFamily="18" charset="0"/>
              <a:cs typeface="Times New Roman" pitchFamily="18" charset="0"/>
            </a:endParaRPr>
          </a:p>
        </p:txBody>
      </p:sp>
      <p:sp>
        <p:nvSpPr>
          <p:cNvPr id="24" name="TextBox 23"/>
          <p:cNvSpPr txBox="1"/>
          <p:nvPr/>
        </p:nvSpPr>
        <p:spPr>
          <a:xfrm>
            <a:off x="174434" y="4560064"/>
            <a:ext cx="7848600" cy="1292662"/>
          </a:xfrm>
          <a:prstGeom prst="rect">
            <a:avLst/>
          </a:prstGeom>
          <a:solidFill>
            <a:schemeClr val="bg1"/>
          </a:solidFill>
        </p:spPr>
        <p:txBody>
          <a:bodyPr wrap="square" rtlCol="0">
            <a:spAutoFit/>
          </a:bodyPr>
          <a:lstStyle/>
          <a:p>
            <a:pPr>
              <a:lnSpc>
                <a:spcPct val="150000"/>
              </a:lnSpc>
            </a:pP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Diện</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tích</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phần</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đất</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trồng</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trọt</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của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mảnh</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vườn</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là</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smtClean="0">
                <a:solidFill>
                  <a:srgbClr val="0000CC"/>
                </a:solidFill>
                <a:latin typeface="Cambria" panose="02040503050406030204" pitchFamily="18" charset="0"/>
                <a:ea typeface="Cambria" panose="02040503050406030204" pitchFamily="18" charset="0"/>
                <a:cs typeface="Times New Roman" pitchFamily="18" charset="0"/>
              </a:rPr>
              <a:t>    S = 16</a:t>
            </a:r>
            <a:r>
              <a:rPr lang="en-US" sz="2600" baseline="30000" smtClean="0">
                <a:solidFill>
                  <a:srgbClr val="0000CC"/>
                </a:solidFill>
                <a:latin typeface="Cambria" panose="02040503050406030204" pitchFamily="18" charset="0"/>
                <a:ea typeface="Cambria" panose="02040503050406030204" pitchFamily="18" charset="0"/>
                <a:cs typeface="Times New Roman" pitchFamily="18" charset="0"/>
              </a:rPr>
              <a:t>2</a:t>
            </a:r>
            <a:r>
              <a:rPr lang="en-US" sz="260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256 (m</a:t>
            </a:r>
            <a:r>
              <a:rPr lang="en-US" sz="2600" baseline="30000" dirty="0" smtClean="0">
                <a:solidFill>
                  <a:srgbClr val="0000CC"/>
                </a:solidFill>
                <a:latin typeface="Cambria" panose="02040503050406030204" pitchFamily="18" charset="0"/>
                <a:ea typeface="Cambria" panose="02040503050406030204" pitchFamily="18" charset="0"/>
                <a:cs typeface="Times New Roman" pitchFamily="18" charset="0"/>
              </a:rPr>
              <a:t>2</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a:t>
            </a:r>
            <a:endParaRPr lang="en-US" sz="2600" baseline="30000" dirty="0" smtClean="0">
              <a:solidFill>
                <a:srgbClr val="0000CC"/>
              </a:solidFill>
              <a:latin typeface="Cambria" panose="02040503050406030204" pitchFamily="18" charset="0"/>
              <a:ea typeface="Cambria" panose="02040503050406030204" pitchFamily="18" charset="0"/>
              <a:cs typeface="Times New Roman" pitchFamily="18" charset="0"/>
            </a:endParaRPr>
          </a:p>
        </p:txBody>
      </p:sp>
      <p:pic>
        <p:nvPicPr>
          <p:cNvPr id="3" name="Picture 2"/>
          <p:cNvPicPr>
            <a:picLocks noChangeAspect="1"/>
          </p:cNvPicPr>
          <p:nvPr/>
        </p:nvPicPr>
        <p:blipFill>
          <a:blip r:embed="rId2"/>
          <a:stretch>
            <a:fillRect/>
          </a:stretch>
        </p:blipFill>
        <p:spPr>
          <a:xfrm>
            <a:off x="6097467" y="2061739"/>
            <a:ext cx="2836294" cy="2577380"/>
          </a:xfrm>
          <a:prstGeom prst="rect">
            <a:avLst/>
          </a:prstGeom>
        </p:spPr>
      </p:pic>
    </p:spTree>
    <p:extLst>
      <p:ext uri="{BB962C8B-B14F-4D97-AF65-F5344CB8AC3E}">
        <p14:creationId xmlns:p14="http://schemas.microsoft.com/office/powerpoint/2010/main" val="372202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randombar(horizontal)">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23" grpId="0"/>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303" y="4142697"/>
            <a:ext cx="8938473" cy="1892826"/>
          </a:xfrm>
          <a:prstGeom prst="rect">
            <a:avLst/>
          </a:prstGeom>
          <a:solidFill>
            <a:schemeClr val="bg1"/>
          </a:solidFill>
        </p:spPr>
        <p:txBody>
          <a:bodyPr wrap="none">
            <a:spAutoFit/>
          </a:bodyPr>
          <a:lstStyle/>
          <a:p>
            <a:pPr>
              <a:lnSpc>
                <a:spcPct val="150000"/>
              </a:lnSpc>
            </a:pP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Phần</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đất</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dùng</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để</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trồng</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cây</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là</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bốn</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hình</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chữ</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nhật</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bằng</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nhau</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a:t>
            </a:r>
          </a:p>
          <a:p>
            <a:pPr>
              <a:lnSpc>
                <a:spcPct val="150000"/>
              </a:lnSpc>
            </a:pP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Chiều</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dài</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a:solidFill>
                  <a:srgbClr val="0000CC"/>
                </a:solidFill>
                <a:latin typeface="Cambria" panose="02040503050406030204" pitchFamily="18" charset="0"/>
                <a:ea typeface="Cambria" panose="02040503050406030204" pitchFamily="18" charset="0"/>
                <a:cs typeface="Times New Roman" pitchFamily="18" charset="0"/>
              </a:rPr>
              <a:t>m</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ỗi</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hình</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chữ</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nhật</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là</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(25 – 1): 2 = 24 : 2 = 12 (m)</a:t>
            </a:r>
          </a:p>
          <a:p>
            <a:pPr>
              <a:lnSpc>
                <a:spcPct val="150000"/>
              </a:lnSpc>
            </a:pP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endParaRPr lang="en-US" sz="2600" dirty="0">
              <a:solidFill>
                <a:srgbClr val="0000CC"/>
              </a:solidFill>
              <a:latin typeface="Cambria" panose="02040503050406030204" pitchFamily="18" charset="0"/>
              <a:ea typeface="Cambria" panose="02040503050406030204" pitchFamily="18" charset="0"/>
              <a:cs typeface="Times New Roman" pitchFamily="18" charset="0"/>
            </a:endParaRPr>
          </a:p>
        </p:txBody>
      </p:sp>
      <mc:AlternateContent xmlns:mc="http://schemas.openxmlformats.org/markup-compatibility/2006" xmlns:a14="http://schemas.microsoft.com/office/drawing/2010/main">
        <mc:Choice Requires="a14">
          <p:sp>
            <p:nvSpPr>
              <p:cNvPr id="4" name="Text Box 5"/>
              <p:cNvSpPr txBox="1">
                <a:spLocks noChangeArrowheads="1"/>
              </p:cNvSpPr>
              <p:nvPr/>
            </p:nvSpPr>
            <p:spPr bwMode="auto">
              <a:xfrm>
                <a:off x="0" y="0"/>
                <a:ext cx="9144000" cy="2014847"/>
              </a:xfrm>
              <a:prstGeom prst="rect">
                <a:avLst/>
              </a:prstGeom>
              <a:solidFill>
                <a:schemeClr val="bg1"/>
              </a:solidFill>
              <a:ln w="9525">
                <a:noFill/>
                <a:miter lim="800000"/>
                <a:headEnd/>
                <a:tailEnd/>
              </a:ln>
            </p:spPr>
            <p:txBody>
              <a:bodyPr wrap="square">
                <a:spAutoFit/>
              </a:bodyPr>
              <a:lstStyle/>
              <a:p>
                <a:pPr>
                  <a:spcBef>
                    <a:spcPct val="50000"/>
                  </a:spcBef>
                </a:pPr>
                <a:r>
                  <a:rPr lang="en-US" sz="3600" b="1" dirty="0" smtClean="0">
                    <a:solidFill>
                      <a:srgbClr val="00B050"/>
                    </a:solidFill>
                  </a:rPr>
                  <a:t>4.27 </a:t>
                </a:r>
                <a:r>
                  <a:rPr lang="en-US" sz="2600" dirty="0" err="1" smtClean="0">
                    <a:solidFill>
                      <a:srgbClr val="002060"/>
                    </a:solidFill>
                  </a:rPr>
                  <a:t>Một</a:t>
                </a:r>
                <a:r>
                  <a:rPr lang="en-US" sz="2600" dirty="0" smtClean="0">
                    <a:solidFill>
                      <a:srgbClr val="002060"/>
                    </a:solidFill>
                  </a:rPr>
                  <a:t> </a:t>
                </a:r>
                <a:r>
                  <a:rPr lang="en-US" sz="2600" dirty="0" err="1" smtClean="0">
                    <a:solidFill>
                      <a:srgbClr val="002060"/>
                    </a:solidFill>
                  </a:rPr>
                  <a:t>mảnh</a:t>
                </a:r>
                <a:r>
                  <a:rPr lang="en-US" sz="2600" dirty="0" smtClean="0">
                    <a:solidFill>
                      <a:srgbClr val="002060"/>
                    </a:solidFill>
                  </a:rPr>
                  <a:t> </a:t>
                </a:r>
                <a:r>
                  <a:rPr lang="en-US" sz="2600" dirty="0" err="1" smtClean="0">
                    <a:solidFill>
                      <a:srgbClr val="002060"/>
                    </a:solidFill>
                  </a:rPr>
                  <a:t>vườn</a:t>
                </a:r>
                <a:r>
                  <a:rPr lang="en-US" sz="2600" dirty="0" smtClean="0">
                    <a:solidFill>
                      <a:srgbClr val="002060"/>
                    </a:solidFill>
                  </a:rPr>
                  <a:t> </a:t>
                </a:r>
                <a:r>
                  <a:rPr lang="en-US" sz="2600" dirty="0" err="1" smtClean="0">
                    <a:solidFill>
                      <a:srgbClr val="002060"/>
                    </a:solidFill>
                  </a:rPr>
                  <a:t>hình</a:t>
                </a:r>
                <a:r>
                  <a:rPr lang="en-US" sz="2600" dirty="0" smtClean="0">
                    <a:solidFill>
                      <a:srgbClr val="002060"/>
                    </a:solidFill>
                  </a:rPr>
                  <a:t> </a:t>
                </a:r>
                <a:r>
                  <a:rPr lang="en-US" sz="2600" dirty="0" err="1" smtClean="0">
                    <a:solidFill>
                      <a:srgbClr val="002060"/>
                    </a:solidFill>
                  </a:rPr>
                  <a:t>chữ</a:t>
                </a:r>
                <a:r>
                  <a:rPr lang="en-US" sz="2600" dirty="0" smtClean="0">
                    <a:solidFill>
                      <a:srgbClr val="002060"/>
                    </a:solidFill>
                  </a:rPr>
                  <a:t> </a:t>
                </a:r>
                <a:r>
                  <a:rPr lang="en-US" sz="2600" dirty="0" err="1" smtClean="0">
                    <a:solidFill>
                      <a:srgbClr val="002060"/>
                    </a:solidFill>
                  </a:rPr>
                  <a:t>nhật</a:t>
                </a:r>
                <a:r>
                  <a:rPr lang="en-US" sz="2600" dirty="0" smtClean="0">
                    <a:solidFill>
                      <a:srgbClr val="002060"/>
                    </a:solidFill>
                  </a:rPr>
                  <a:t> </a:t>
                </a:r>
                <a:r>
                  <a:rPr lang="en-US" sz="2600" dirty="0" err="1" smtClean="0">
                    <a:solidFill>
                      <a:srgbClr val="002060"/>
                    </a:solidFill>
                  </a:rPr>
                  <a:t>có</a:t>
                </a:r>
                <a:r>
                  <a:rPr lang="en-US" sz="2600" dirty="0" smtClean="0">
                    <a:solidFill>
                      <a:srgbClr val="002060"/>
                    </a:solidFill>
                  </a:rPr>
                  <a:t> </a:t>
                </a:r>
                <a:r>
                  <a:rPr lang="en-US" sz="2600" dirty="0" err="1" smtClean="0">
                    <a:solidFill>
                      <a:srgbClr val="002060"/>
                    </a:solidFill>
                  </a:rPr>
                  <a:t>chiều</a:t>
                </a:r>
                <a:r>
                  <a:rPr lang="en-US" sz="2600" dirty="0" smtClean="0">
                    <a:solidFill>
                      <a:srgbClr val="002060"/>
                    </a:solidFill>
                  </a:rPr>
                  <a:t> </a:t>
                </a:r>
                <a:r>
                  <a:rPr lang="en-US" sz="2600" dirty="0" err="1" smtClean="0">
                    <a:solidFill>
                      <a:srgbClr val="002060"/>
                    </a:solidFill>
                  </a:rPr>
                  <a:t>dài</a:t>
                </a:r>
                <a:r>
                  <a:rPr lang="en-US" sz="2600" dirty="0" smtClean="0">
                    <a:solidFill>
                      <a:srgbClr val="002060"/>
                    </a:solidFill>
                  </a:rPr>
                  <a:t> 25 m. </a:t>
                </a:r>
                <a:r>
                  <a:rPr lang="en-US" sz="2600" dirty="0" err="1">
                    <a:solidFill>
                      <a:srgbClr val="002060"/>
                    </a:solidFill>
                  </a:rPr>
                  <a:t>C</a:t>
                </a:r>
                <a:r>
                  <a:rPr lang="en-US" sz="2600" dirty="0" err="1" smtClean="0">
                    <a:solidFill>
                      <a:srgbClr val="002060"/>
                    </a:solidFill>
                  </a:rPr>
                  <a:t>hiều</a:t>
                </a:r>
                <a:r>
                  <a:rPr lang="en-US" sz="2600" dirty="0" smtClean="0">
                    <a:solidFill>
                      <a:srgbClr val="002060"/>
                    </a:solidFill>
                  </a:rPr>
                  <a:t> </a:t>
                </a:r>
                <a:r>
                  <a:rPr lang="en-US" sz="2600" dirty="0" err="1" smtClean="0">
                    <a:solidFill>
                      <a:srgbClr val="002060"/>
                    </a:solidFill>
                  </a:rPr>
                  <a:t>rộng</a:t>
                </a:r>
                <a:r>
                  <a:rPr lang="en-US" sz="2600" dirty="0" smtClean="0">
                    <a:solidFill>
                      <a:srgbClr val="002060"/>
                    </a:solidFill>
                  </a:rPr>
                  <a:t> </a:t>
                </a:r>
                <a:r>
                  <a:rPr lang="en-US" sz="2600" dirty="0" err="1" smtClean="0">
                    <a:solidFill>
                      <a:srgbClr val="002060"/>
                    </a:solidFill>
                  </a:rPr>
                  <a:t>bằng</a:t>
                </a:r>
                <a:r>
                  <a:rPr lang="en-US" sz="2600" dirty="0" smtClean="0">
                    <a:solidFill>
                      <a:srgbClr val="002060"/>
                    </a:solidFill>
                  </a:rPr>
                  <a:t> </a:t>
                </a:r>
                <a14:m>
                  <m:oMath xmlns:m="http://schemas.openxmlformats.org/officeDocument/2006/math">
                    <m:r>
                      <a:rPr lang="en-US" sz="2600" b="0" i="0" smtClean="0">
                        <a:solidFill>
                          <a:srgbClr val="002060"/>
                        </a:solidFill>
                        <a:latin typeface="Cambria Math" panose="02040503050406030204" pitchFamily="18" charset="0"/>
                      </a:rPr>
                      <m:t> </m:t>
                    </m:r>
                    <m:f>
                      <m:fPr>
                        <m:ctrlPr>
                          <a:rPr lang="en-US" sz="2600" i="1" smtClean="0">
                            <a:solidFill>
                              <a:srgbClr val="002060"/>
                            </a:solidFill>
                            <a:latin typeface="Cambria Math" panose="02040503050406030204" pitchFamily="18" charset="0"/>
                          </a:rPr>
                        </m:ctrlPr>
                      </m:fPr>
                      <m:num>
                        <m:r>
                          <a:rPr lang="en-US" sz="2600" b="0" i="1" smtClean="0">
                            <a:solidFill>
                              <a:srgbClr val="002060"/>
                            </a:solidFill>
                            <a:latin typeface="Cambria Math" panose="02040503050406030204" pitchFamily="18" charset="0"/>
                          </a:rPr>
                          <m:t>3</m:t>
                        </m:r>
                      </m:num>
                      <m:den>
                        <m:r>
                          <a:rPr lang="en-US" sz="2600" b="0" i="1" smtClean="0">
                            <a:solidFill>
                              <a:srgbClr val="002060"/>
                            </a:solidFill>
                            <a:latin typeface="Cambria Math" panose="02040503050406030204" pitchFamily="18" charset="0"/>
                          </a:rPr>
                          <m:t>5</m:t>
                        </m:r>
                      </m:den>
                    </m:f>
                  </m:oMath>
                </a14:m>
                <a:r>
                  <a:rPr lang="en-US" sz="2600" dirty="0" smtClean="0">
                    <a:solidFill>
                      <a:srgbClr val="002060"/>
                    </a:solidFill>
                  </a:rPr>
                  <a:t> </a:t>
                </a:r>
                <a:r>
                  <a:rPr lang="en-US" sz="2600" dirty="0" err="1" smtClean="0">
                    <a:solidFill>
                      <a:srgbClr val="002060"/>
                    </a:solidFill>
                  </a:rPr>
                  <a:t>chiều</a:t>
                </a:r>
                <a:r>
                  <a:rPr lang="en-US" sz="2600" dirty="0" smtClean="0">
                    <a:solidFill>
                      <a:srgbClr val="002060"/>
                    </a:solidFill>
                  </a:rPr>
                  <a:t> </a:t>
                </a:r>
                <a:r>
                  <a:rPr lang="en-US" sz="2600" dirty="0" err="1" smtClean="0">
                    <a:solidFill>
                      <a:srgbClr val="002060"/>
                    </a:solidFill>
                  </a:rPr>
                  <a:t>dài</a:t>
                </a:r>
                <a:r>
                  <a:rPr lang="en-US" sz="2600" dirty="0" smtClean="0">
                    <a:solidFill>
                      <a:srgbClr val="002060"/>
                    </a:solidFill>
                  </a:rPr>
                  <a:t>. </a:t>
                </a:r>
                <a:r>
                  <a:rPr lang="en-US" sz="2600" dirty="0" err="1" smtClean="0">
                    <a:solidFill>
                      <a:srgbClr val="002060"/>
                    </a:solidFill>
                  </a:rPr>
                  <a:t>Người</a:t>
                </a:r>
                <a:r>
                  <a:rPr lang="en-US" sz="2600" dirty="0" smtClean="0">
                    <a:solidFill>
                      <a:srgbClr val="002060"/>
                    </a:solidFill>
                  </a:rPr>
                  <a:t> ta </a:t>
                </a:r>
                <a:r>
                  <a:rPr lang="en-US" sz="2600" dirty="0" err="1" smtClean="0">
                    <a:solidFill>
                      <a:srgbClr val="002060"/>
                    </a:solidFill>
                  </a:rPr>
                  <a:t>làm</a:t>
                </a:r>
                <a:r>
                  <a:rPr lang="en-US" sz="2600" dirty="0" smtClean="0">
                    <a:solidFill>
                      <a:srgbClr val="002060"/>
                    </a:solidFill>
                  </a:rPr>
                  <a:t> </a:t>
                </a:r>
                <a:r>
                  <a:rPr lang="en-US" sz="2600" dirty="0" err="1" smtClean="0">
                    <a:solidFill>
                      <a:srgbClr val="002060"/>
                    </a:solidFill>
                  </a:rPr>
                  <a:t>hai</a:t>
                </a:r>
                <a:r>
                  <a:rPr lang="en-US" sz="2600" dirty="0" smtClean="0">
                    <a:solidFill>
                      <a:srgbClr val="002060"/>
                    </a:solidFill>
                  </a:rPr>
                  <a:t> </a:t>
                </a:r>
                <a:r>
                  <a:rPr lang="en-US" sz="2600" dirty="0" err="1" smtClean="0">
                    <a:solidFill>
                      <a:srgbClr val="002060"/>
                    </a:solidFill>
                  </a:rPr>
                  <a:t>lối</a:t>
                </a:r>
                <a:r>
                  <a:rPr lang="en-US" sz="2600" dirty="0" smtClean="0">
                    <a:solidFill>
                      <a:srgbClr val="002060"/>
                    </a:solidFill>
                  </a:rPr>
                  <a:t> </a:t>
                </a:r>
                <a:r>
                  <a:rPr lang="en-US" sz="2600" dirty="0" err="1" smtClean="0">
                    <a:solidFill>
                      <a:srgbClr val="002060"/>
                    </a:solidFill>
                  </a:rPr>
                  <a:t>đi</a:t>
                </a:r>
                <a:r>
                  <a:rPr lang="en-US" sz="2600" dirty="0" smtClean="0">
                    <a:solidFill>
                      <a:srgbClr val="002060"/>
                    </a:solidFill>
                  </a:rPr>
                  <a:t> </a:t>
                </a:r>
                <a:r>
                  <a:rPr lang="en-US" sz="2600" dirty="0" err="1" smtClean="0">
                    <a:solidFill>
                      <a:srgbClr val="002060"/>
                    </a:solidFill>
                  </a:rPr>
                  <a:t>rộng</a:t>
                </a:r>
                <a:r>
                  <a:rPr lang="en-US" sz="2600" dirty="0" smtClean="0">
                    <a:solidFill>
                      <a:srgbClr val="002060"/>
                    </a:solidFill>
                  </a:rPr>
                  <a:t> 1 m </a:t>
                </a:r>
                <a:r>
                  <a:rPr lang="en-US" sz="2600" dirty="0" err="1" smtClean="0">
                    <a:solidFill>
                      <a:srgbClr val="002060"/>
                    </a:solidFill>
                  </a:rPr>
                  <a:t>như</a:t>
                </a:r>
                <a:r>
                  <a:rPr lang="en-US" sz="2600" dirty="0" smtClean="0">
                    <a:solidFill>
                      <a:srgbClr val="002060"/>
                    </a:solidFill>
                  </a:rPr>
                  <a:t> </a:t>
                </a:r>
                <a:r>
                  <a:rPr lang="en-US" sz="2600" dirty="0" err="1" smtClean="0">
                    <a:solidFill>
                      <a:srgbClr val="002060"/>
                    </a:solidFill>
                  </a:rPr>
                  <a:t>hình</a:t>
                </a:r>
                <a:r>
                  <a:rPr lang="en-US" sz="2600" dirty="0" smtClean="0">
                    <a:solidFill>
                      <a:srgbClr val="002060"/>
                    </a:solidFill>
                  </a:rPr>
                  <a:t> </a:t>
                </a:r>
                <a:r>
                  <a:rPr lang="en-US" sz="2600" dirty="0" err="1" smtClean="0">
                    <a:solidFill>
                      <a:srgbClr val="002060"/>
                    </a:solidFill>
                  </a:rPr>
                  <a:t>vẽ</a:t>
                </a:r>
                <a:r>
                  <a:rPr lang="en-US" sz="2600" dirty="0" smtClean="0">
                    <a:solidFill>
                      <a:srgbClr val="002060"/>
                    </a:solidFill>
                  </a:rPr>
                  <a:t>. </a:t>
                </a:r>
                <a:r>
                  <a:rPr lang="en-US" sz="2600" dirty="0" err="1" smtClean="0">
                    <a:solidFill>
                      <a:srgbClr val="002060"/>
                    </a:solidFill>
                  </a:rPr>
                  <a:t>Phần</a:t>
                </a:r>
                <a:r>
                  <a:rPr lang="en-US" sz="2600" dirty="0" smtClean="0">
                    <a:solidFill>
                      <a:srgbClr val="002060"/>
                    </a:solidFill>
                  </a:rPr>
                  <a:t> </a:t>
                </a:r>
                <a:r>
                  <a:rPr lang="en-US" sz="2600" dirty="0" err="1" smtClean="0">
                    <a:solidFill>
                      <a:srgbClr val="002060"/>
                    </a:solidFill>
                  </a:rPr>
                  <a:t>đất</a:t>
                </a:r>
                <a:r>
                  <a:rPr lang="en-US" sz="2600" dirty="0" smtClean="0">
                    <a:solidFill>
                      <a:srgbClr val="002060"/>
                    </a:solidFill>
                  </a:rPr>
                  <a:t> </a:t>
                </a:r>
                <a:r>
                  <a:rPr lang="en-US" sz="2600" dirty="0" err="1" smtClean="0">
                    <a:solidFill>
                      <a:srgbClr val="002060"/>
                    </a:solidFill>
                  </a:rPr>
                  <a:t>còn</a:t>
                </a:r>
                <a:r>
                  <a:rPr lang="en-US" sz="2600" dirty="0" smtClean="0">
                    <a:solidFill>
                      <a:srgbClr val="002060"/>
                    </a:solidFill>
                  </a:rPr>
                  <a:t> </a:t>
                </a:r>
                <a:r>
                  <a:rPr lang="en-US" sz="2600" dirty="0" err="1" smtClean="0">
                    <a:solidFill>
                      <a:srgbClr val="002060"/>
                    </a:solidFill>
                  </a:rPr>
                  <a:t>lại</a:t>
                </a:r>
                <a:r>
                  <a:rPr lang="en-US" sz="2600" dirty="0" smtClean="0">
                    <a:solidFill>
                      <a:srgbClr val="002060"/>
                    </a:solidFill>
                  </a:rPr>
                  <a:t> </a:t>
                </a:r>
                <a:r>
                  <a:rPr lang="en-US" sz="2600" dirty="0" err="1" smtClean="0">
                    <a:solidFill>
                      <a:srgbClr val="002060"/>
                    </a:solidFill>
                  </a:rPr>
                  <a:t>dùng</a:t>
                </a:r>
                <a:r>
                  <a:rPr lang="en-US" sz="2600" dirty="0" smtClean="0">
                    <a:solidFill>
                      <a:srgbClr val="002060"/>
                    </a:solidFill>
                  </a:rPr>
                  <a:t> </a:t>
                </a:r>
                <a:r>
                  <a:rPr lang="en-US" sz="2600" dirty="0" err="1" smtClean="0">
                    <a:solidFill>
                      <a:srgbClr val="002060"/>
                    </a:solidFill>
                  </a:rPr>
                  <a:t>để</a:t>
                </a:r>
                <a:r>
                  <a:rPr lang="en-US" sz="2600" dirty="0" smtClean="0">
                    <a:solidFill>
                      <a:srgbClr val="002060"/>
                    </a:solidFill>
                  </a:rPr>
                  <a:t> </a:t>
                </a:r>
                <a:r>
                  <a:rPr lang="en-US" sz="2600" dirty="0" err="1" smtClean="0">
                    <a:solidFill>
                      <a:srgbClr val="002060"/>
                    </a:solidFill>
                  </a:rPr>
                  <a:t>trồng</a:t>
                </a:r>
                <a:r>
                  <a:rPr lang="en-US" sz="2600" dirty="0" smtClean="0">
                    <a:solidFill>
                      <a:srgbClr val="002060"/>
                    </a:solidFill>
                  </a:rPr>
                  <a:t> </a:t>
                </a:r>
                <a:r>
                  <a:rPr lang="en-US" sz="2600" dirty="0" err="1" smtClean="0">
                    <a:solidFill>
                      <a:srgbClr val="002060"/>
                    </a:solidFill>
                  </a:rPr>
                  <a:t>cây</a:t>
                </a:r>
                <a:r>
                  <a:rPr lang="en-US" sz="2600" dirty="0" smtClean="0">
                    <a:solidFill>
                      <a:srgbClr val="002060"/>
                    </a:solidFill>
                  </a:rPr>
                  <a:t>. </a:t>
                </a:r>
                <a:r>
                  <a:rPr lang="en-US" sz="2600" dirty="0" err="1" smtClean="0">
                    <a:solidFill>
                      <a:srgbClr val="002060"/>
                    </a:solidFill>
                  </a:rPr>
                  <a:t>Tính</a:t>
                </a:r>
                <a:r>
                  <a:rPr lang="en-US" sz="2600" dirty="0" smtClean="0">
                    <a:solidFill>
                      <a:srgbClr val="002060"/>
                    </a:solidFill>
                  </a:rPr>
                  <a:t> </a:t>
                </a:r>
                <a:r>
                  <a:rPr lang="en-US" sz="2600" dirty="0" err="1" smtClean="0">
                    <a:solidFill>
                      <a:srgbClr val="002060"/>
                    </a:solidFill>
                  </a:rPr>
                  <a:t>diện</a:t>
                </a:r>
                <a:r>
                  <a:rPr lang="en-US" sz="2600" dirty="0" smtClean="0">
                    <a:solidFill>
                      <a:srgbClr val="002060"/>
                    </a:solidFill>
                  </a:rPr>
                  <a:t> </a:t>
                </a:r>
                <a:r>
                  <a:rPr lang="en-US" sz="2600" dirty="0" err="1" smtClean="0">
                    <a:solidFill>
                      <a:srgbClr val="002060"/>
                    </a:solidFill>
                  </a:rPr>
                  <a:t>tích</a:t>
                </a:r>
                <a:r>
                  <a:rPr lang="en-US" sz="2600" dirty="0" smtClean="0">
                    <a:solidFill>
                      <a:srgbClr val="002060"/>
                    </a:solidFill>
                  </a:rPr>
                  <a:t> </a:t>
                </a:r>
                <a:r>
                  <a:rPr lang="en-US" sz="2600" dirty="0" err="1" smtClean="0">
                    <a:solidFill>
                      <a:srgbClr val="002060"/>
                    </a:solidFill>
                  </a:rPr>
                  <a:t>đất</a:t>
                </a:r>
                <a:r>
                  <a:rPr lang="en-US" sz="2600" dirty="0" smtClean="0">
                    <a:solidFill>
                      <a:srgbClr val="002060"/>
                    </a:solidFill>
                  </a:rPr>
                  <a:t> </a:t>
                </a:r>
                <a:r>
                  <a:rPr lang="en-US" sz="2600" dirty="0" err="1" smtClean="0">
                    <a:solidFill>
                      <a:srgbClr val="002060"/>
                    </a:solidFill>
                  </a:rPr>
                  <a:t>dùng</a:t>
                </a:r>
                <a:r>
                  <a:rPr lang="en-US" sz="2600" dirty="0" smtClean="0">
                    <a:solidFill>
                      <a:srgbClr val="002060"/>
                    </a:solidFill>
                  </a:rPr>
                  <a:t> </a:t>
                </a:r>
                <a:r>
                  <a:rPr lang="en-US" sz="2600" dirty="0" err="1" smtClean="0">
                    <a:solidFill>
                      <a:srgbClr val="002060"/>
                    </a:solidFill>
                  </a:rPr>
                  <a:t>để</a:t>
                </a:r>
                <a:r>
                  <a:rPr lang="en-US" sz="2600" dirty="0" smtClean="0">
                    <a:solidFill>
                      <a:srgbClr val="002060"/>
                    </a:solidFill>
                  </a:rPr>
                  <a:t> </a:t>
                </a:r>
                <a:r>
                  <a:rPr lang="en-US" sz="2600" dirty="0" err="1" smtClean="0">
                    <a:solidFill>
                      <a:srgbClr val="002060"/>
                    </a:solidFill>
                  </a:rPr>
                  <a:t>trồng</a:t>
                </a:r>
                <a:r>
                  <a:rPr lang="en-US" sz="2600" dirty="0" smtClean="0">
                    <a:solidFill>
                      <a:srgbClr val="002060"/>
                    </a:solidFill>
                  </a:rPr>
                  <a:t> </a:t>
                </a:r>
                <a:r>
                  <a:rPr lang="en-US" sz="2600" dirty="0" err="1" smtClean="0">
                    <a:solidFill>
                      <a:srgbClr val="002060"/>
                    </a:solidFill>
                  </a:rPr>
                  <a:t>cây</a:t>
                </a:r>
                <a:r>
                  <a:rPr lang="en-US" sz="2600" dirty="0" smtClean="0">
                    <a:solidFill>
                      <a:srgbClr val="002060"/>
                    </a:solidFill>
                  </a:rPr>
                  <a:t>.</a:t>
                </a:r>
                <a:endParaRPr lang="en-US" sz="2600" dirty="0">
                  <a:solidFill>
                    <a:srgbClr val="002060"/>
                  </a:solidFill>
                </a:endParaRPr>
              </a:p>
            </p:txBody>
          </p:sp>
        </mc:Choice>
        <mc:Fallback xmlns="">
          <p:sp>
            <p:nvSpPr>
              <p:cNvPr id="4" name="Text Box 5"/>
              <p:cNvSpPr txBox="1">
                <a:spLocks noRot="1" noChangeAspect="1" noMove="1" noResize="1" noEditPoints="1" noAdjustHandles="1" noChangeArrowheads="1" noChangeShapeType="1" noTextEdit="1"/>
              </p:cNvSpPr>
              <p:nvPr/>
            </p:nvSpPr>
            <p:spPr bwMode="auto">
              <a:xfrm>
                <a:off x="0" y="0"/>
                <a:ext cx="9144000" cy="2014847"/>
              </a:xfrm>
              <a:prstGeom prst="rect">
                <a:avLst/>
              </a:prstGeom>
              <a:blipFill rotWithShape="0">
                <a:blip r:embed="rId2"/>
                <a:stretch>
                  <a:fillRect l="-2000" t="-4532" b="-6647"/>
                </a:stretch>
              </a:blipFill>
              <a:ln w="9525">
                <a:noFill/>
                <a:miter lim="800000"/>
                <a:headEnd/>
                <a:tailEnd/>
              </a:ln>
            </p:spPr>
            <p:txBody>
              <a:bodyPr/>
              <a:lstStyle/>
              <a:p>
                <a:r>
                  <a:rPr lang="en-US">
                    <a:noFill/>
                  </a:rPr>
                  <a:t> </a:t>
                </a:r>
              </a:p>
            </p:txBody>
          </p:sp>
        </mc:Fallback>
      </mc:AlternateContent>
      <p:sp>
        <p:nvSpPr>
          <p:cNvPr id="6" name="WordArt 18"/>
          <p:cNvSpPr>
            <a:spLocks noChangeArrowheads="1" noChangeShapeType="1" noTextEdit="1"/>
          </p:cNvSpPr>
          <p:nvPr/>
        </p:nvSpPr>
        <p:spPr bwMode="auto">
          <a:xfrm>
            <a:off x="609600" y="2311441"/>
            <a:ext cx="1828800" cy="6858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smtClean="0">
                <a:ln w="9525">
                  <a:round/>
                  <a:headEnd/>
                  <a:tailEnd/>
                </a:ln>
                <a:gradFill rotWithShape="1">
                  <a:gsLst>
                    <a:gs pos="0">
                      <a:srgbClr val="FFFFCC"/>
                    </a:gs>
                    <a:gs pos="100000">
                      <a:srgbClr val="FF9999"/>
                    </a:gs>
                  </a:gsLst>
                  <a:lin ang="5400000" scaled="1"/>
                </a:gradFill>
                <a:latin typeface="Times New Roman"/>
                <a:cs typeface="Times New Roman"/>
              </a:rPr>
              <a:t>Giải</a:t>
            </a:r>
            <a:r>
              <a:rPr lang="en-US" sz="3600" kern="10" dirty="0" smtClean="0">
                <a:ln w="9525">
                  <a:round/>
                  <a:headEnd/>
                  <a:tailEnd/>
                </a:ln>
                <a:gradFill rotWithShape="1">
                  <a:gsLst>
                    <a:gs pos="0">
                      <a:srgbClr val="FFFFCC"/>
                    </a:gs>
                    <a:gs pos="100000">
                      <a:srgbClr val="FF9999"/>
                    </a:gs>
                  </a:gsLst>
                  <a:lin ang="5400000" scaled="1"/>
                </a:gradFill>
                <a:latin typeface="Times New Roman"/>
                <a:cs typeface="Times New Roman"/>
              </a:rPr>
              <a:t>:</a:t>
            </a:r>
            <a:endParaRPr lang="en-US" sz="3600" kern="10" dirty="0">
              <a:ln w="9525">
                <a:round/>
                <a:headEnd/>
                <a:tailEnd/>
              </a:ln>
              <a:gradFill rotWithShape="1">
                <a:gsLst>
                  <a:gs pos="0">
                    <a:srgbClr val="FFFFCC"/>
                  </a:gs>
                  <a:gs pos="100000">
                    <a:srgbClr val="FF9999"/>
                  </a:gs>
                </a:gsLst>
                <a:lin ang="5400000" scaled="1"/>
              </a:gradFill>
              <a:latin typeface="Times New Roman"/>
              <a:cs typeface="Times New Roman"/>
            </a:endParaRPr>
          </a:p>
        </p:txBody>
      </p:sp>
      <mc:AlternateContent xmlns:mc="http://schemas.openxmlformats.org/markup-compatibility/2006" xmlns:a14="http://schemas.microsoft.com/office/drawing/2010/main">
        <mc:Choice Requires="a14">
          <p:sp>
            <p:nvSpPr>
              <p:cNvPr id="8" name="TextBox 7"/>
              <p:cNvSpPr txBox="1"/>
              <p:nvPr/>
            </p:nvSpPr>
            <p:spPr>
              <a:xfrm>
                <a:off x="0" y="3160303"/>
                <a:ext cx="5943600" cy="1060740"/>
              </a:xfrm>
              <a:prstGeom prst="rect">
                <a:avLst/>
              </a:prstGeom>
              <a:noFill/>
            </p:spPr>
            <p:txBody>
              <a:bodyPr wrap="square" rtlCol="0">
                <a:spAutoFit/>
              </a:bodyPr>
              <a:lstStyle/>
              <a:p>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Chiều</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rộng</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của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mảnh</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vườn</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là</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p>
              <a:p>
                <a:r>
                  <a:rPr lang="en-US" sz="2600" dirty="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14:m>
                  <m:oMath xmlns:m="http://schemas.openxmlformats.org/officeDocument/2006/math">
                    <m:f>
                      <m:fPr>
                        <m:ctrlPr>
                          <a:rPr lang="en-US" sz="2600" i="1" smtClean="0">
                            <a:solidFill>
                              <a:srgbClr val="0000CC"/>
                            </a:solidFill>
                            <a:latin typeface="Cambria Math" panose="02040503050406030204" pitchFamily="18" charset="0"/>
                            <a:ea typeface="Cambria" panose="02040503050406030204" pitchFamily="18" charset="0"/>
                            <a:cs typeface="Times New Roman" pitchFamily="18" charset="0"/>
                          </a:rPr>
                        </m:ctrlPr>
                      </m:fPr>
                      <m:num>
                        <m:r>
                          <a:rPr lang="en-US" sz="2600" b="0" i="1" smtClean="0">
                            <a:solidFill>
                              <a:srgbClr val="0000CC"/>
                            </a:solidFill>
                            <a:latin typeface="Cambria Math" panose="02040503050406030204" pitchFamily="18" charset="0"/>
                            <a:ea typeface="Cambria" panose="02040503050406030204" pitchFamily="18" charset="0"/>
                            <a:cs typeface="Times New Roman" pitchFamily="18" charset="0"/>
                          </a:rPr>
                          <m:t>3</m:t>
                        </m:r>
                      </m:num>
                      <m:den>
                        <m:r>
                          <a:rPr lang="en-US" sz="2600" b="0" i="1" smtClean="0">
                            <a:solidFill>
                              <a:srgbClr val="0000CC"/>
                            </a:solidFill>
                            <a:latin typeface="Cambria Math" panose="02040503050406030204" pitchFamily="18" charset="0"/>
                            <a:ea typeface="Cambria" panose="02040503050406030204" pitchFamily="18" charset="0"/>
                            <a:cs typeface="Times New Roman" pitchFamily="18" charset="0"/>
                          </a:rPr>
                          <m:t>5</m:t>
                        </m:r>
                      </m:den>
                    </m:f>
                    <m:r>
                      <a:rPr lang="en-US" sz="2600" i="1" smtClean="0">
                        <a:solidFill>
                          <a:srgbClr val="0000CC"/>
                        </a:solidFill>
                        <a:latin typeface="Cambria Math" panose="02040503050406030204" pitchFamily="18" charset="0"/>
                        <a:ea typeface="Cambria Math" panose="02040503050406030204" pitchFamily="18" charset="0"/>
                        <a:cs typeface="Times New Roman" pitchFamily="18" charset="0"/>
                      </a:rPr>
                      <m:t>∙</m:t>
                    </m:r>
                    <m:r>
                      <a:rPr lang="en-US" sz="2600" b="0" i="1" smtClean="0">
                        <a:solidFill>
                          <a:srgbClr val="0000CC"/>
                        </a:solidFill>
                        <a:latin typeface="Cambria Math" panose="02040503050406030204" pitchFamily="18" charset="0"/>
                        <a:ea typeface="Cambria Math" panose="02040503050406030204" pitchFamily="18" charset="0"/>
                        <a:cs typeface="Times New Roman" pitchFamily="18" charset="0"/>
                      </a:rPr>
                      <m:t>25=15</m:t>
                    </m:r>
                    <m:r>
                      <a:rPr lang="en-US" sz="2600" b="0" i="0" smtClean="0">
                        <a:solidFill>
                          <a:srgbClr val="0000CC"/>
                        </a:solidFill>
                        <a:latin typeface="Cambria Math" panose="02040503050406030204" pitchFamily="18" charset="0"/>
                        <a:ea typeface="Cambria Math" panose="02040503050406030204" pitchFamily="18" charset="0"/>
                        <a:cs typeface="Times New Roman" pitchFamily="18" charset="0"/>
                      </a:rPr>
                      <m:t> </m:t>
                    </m:r>
                  </m:oMath>
                </a14:m>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(m)</a:t>
                </a:r>
                <a:endParaRPr lang="en-US" sz="2600" dirty="0">
                  <a:solidFill>
                    <a:srgbClr val="0000CC"/>
                  </a:solidFill>
                  <a:latin typeface="Cambria" panose="02040503050406030204" pitchFamily="18" charset="0"/>
                  <a:ea typeface="Cambria" panose="02040503050406030204" pitchFamily="18" charset="0"/>
                  <a:cs typeface="Times New Roman"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0" y="3160303"/>
                <a:ext cx="5943600" cy="1060740"/>
              </a:xfrm>
              <a:prstGeom prst="rect">
                <a:avLst/>
              </a:prstGeom>
              <a:blipFill rotWithShape="0">
                <a:blip r:embed="rId3"/>
                <a:stretch>
                  <a:fillRect t="-5172" b="-5172"/>
                </a:stretch>
              </a:blipFill>
            </p:spPr>
            <p:txBody>
              <a:bodyPr/>
              <a:lstStyle/>
              <a:p>
                <a:r>
                  <a:rPr lang="en-US">
                    <a:noFill/>
                  </a:rPr>
                  <a:t> </a:t>
                </a:r>
              </a:p>
            </p:txBody>
          </p:sp>
        </mc:Fallback>
      </mc:AlternateContent>
      <p:pic>
        <p:nvPicPr>
          <p:cNvPr id="2" name="Picture 1"/>
          <p:cNvPicPr>
            <a:picLocks noChangeAspect="1"/>
          </p:cNvPicPr>
          <p:nvPr/>
        </p:nvPicPr>
        <p:blipFill>
          <a:blip r:embed="rId4"/>
          <a:stretch>
            <a:fillRect/>
          </a:stretch>
        </p:blipFill>
        <p:spPr>
          <a:xfrm>
            <a:off x="5441770" y="1703059"/>
            <a:ext cx="3279655" cy="2063500"/>
          </a:xfrm>
          <a:prstGeom prst="rect">
            <a:avLst/>
          </a:prstGeom>
        </p:spPr>
      </p:pic>
      <p:sp>
        <p:nvSpPr>
          <p:cNvPr id="5" name="Rectangle 4"/>
          <p:cNvSpPr/>
          <p:nvPr/>
        </p:nvSpPr>
        <p:spPr>
          <a:xfrm>
            <a:off x="228600" y="5448133"/>
            <a:ext cx="9078516" cy="892552"/>
          </a:xfrm>
          <a:prstGeom prst="rect">
            <a:avLst/>
          </a:prstGeom>
          <a:solidFill>
            <a:schemeClr val="bg1"/>
          </a:solidFill>
        </p:spPr>
        <p:txBody>
          <a:bodyPr wrap="square">
            <a:spAutoFit/>
          </a:bodyPr>
          <a:lstStyle/>
          <a:p>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Chiều</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rộng</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mỗi</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a:solidFill>
                  <a:srgbClr val="0000CC"/>
                </a:solidFill>
                <a:latin typeface="Cambria" panose="02040503050406030204" pitchFamily="18" charset="0"/>
                <a:ea typeface="Cambria" panose="02040503050406030204" pitchFamily="18" charset="0"/>
                <a:cs typeface="Times New Roman" pitchFamily="18" charset="0"/>
              </a:rPr>
              <a:t>hình</a:t>
            </a:r>
            <a:r>
              <a:rPr lang="en-US" sz="2600" dirty="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a:solidFill>
                  <a:srgbClr val="0000CC"/>
                </a:solidFill>
                <a:latin typeface="Cambria" panose="02040503050406030204" pitchFamily="18" charset="0"/>
                <a:ea typeface="Cambria" panose="02040503050406030204" pitchFamily="18" charset="0"/>
                <a:cs typeface="Times New Roman" pitchFamily="18" charset="0"/>
              </a:rPr>
              <a:t>chữ</a:t>
            </a:r>
            <a:r>
              <a:rPr lang="en-US" sz="2600" dirty="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a:solidFill>
                  <a:srgbClr val="0000CC"/>
                </a:solidFill>
                <a:latin typeface="Cambria" panose="02040503050406030204" pitchFamily="18" charset="0"/>
                <a:ea typeface="Cambria" panose="02040503050406030204" pitchFamily="18" charset="0"/>
                <a:cs typeface="Times New Roman" pitchFamily="18" charset="0"/>
              </a:rPr>
              <a:t>nhật</a:t>
            </a:r>
            <a:r>
              <a:rPr lang="en-US" sz="2600" dirty="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a:solidFill>
                  <a:srgbClr val="0000CC"/>
                </a:solidFill>
                <a:latin typeface="Cambria" panose="02040503050406030204" pitchFamily="18" charset="0"/>
                <a:ea typeface="Cambria" panose="02040503050406030204" pitchFamily="18" charset="0"/>
                <a:cs typeface="Times New Roman" pitchFamily="18" charset="0"/>
              </a:rPr>
              <a:t>là</a:t>
            </a:r>
            <a:r>
              <a:rPr lang="en-US" sz="2600" dirty="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(15 </a:t>
            </a:r>
            <a:r>
              <a:rPr lang="en-US" sz="2600" dirty="0">
                <a:solidFill>
                  <a:srgbClr val="0000CC"/>
                </a:solidFill>
                <a:latin typeface="Cambria" panose="02040503050406030204" pitchFamily="18" charset="0"/>
                <a:ea typeface="Cambria" panose="02040503050406030204" pitchFamily="18" charset="0"/>
                <a:cs typeface="Times New Roman" pitchFamily="18" charset="0"/>
              </a:rPr>
              <a:t>– 1): 2 = </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14 </a:t>
            </a:r>
            <a:r>
              <a:rPr lang="en-US" sz="2600" dirty="0">
                <a:solidFill>
                  <a:srgbClr val="0000CC"/>
                </a:solidFill>
                <a:latin typeface="Cambria" panose="02040503050406030204" pitchFamily="18" charset="0"/>
                <a:ea typeface="Cambria" panose="02040503050406030204" pitchFamily="18" charset="0"/>
                <a:cs typeface="Times New Roman" pitchFamily="18" charset="0"/>
              </a:rPr>
              <a:t>: 2 = 7</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a:solidFill>
                  <a:srgbClr val="0000CC"/>
                </a:solidFill>
                <a:latin typeface="Cambria" panose="02040503050406030204" pitchFamily="18" charset="0"/>
                <a:ea typeface="Cambria" panose="02040503050406030204" pitchFamily="18" charset="0"/>
                <a:cs typeface="Times New Roman" pitchFamily="18" charset="0"/>
              </a:rPr>
              <a:t>(m) </a:t>
            </a:r>
            <a:endParaRPr lang="en-US" sz="2600" dirty="0" smtClean="0">
              <a:solidFill>
                <a:srgbClr val="0000CC"/>
              </a:solidFill>
              <a:latin typeface="Cambria" panose="02040503050406030204" pitchFamily="18" charset="0"/>
              <a:ea typeface="Cambria" panose="02040503050406030204" pitchFamily="18" charset="0"/>
              <a:cs typeface="Times New Roman" pitchFamily="18" charset="0"/>
            </a:endParaRPr>
          </a:p>
          <a:p>
            <a:endParaRPr lang="en-US" sz="2600" dirty="0"/>
          </a:p>
        </p:txBody>
      </p:sp>
      <p:sp>
        <p:nvSpPr>
          <p:cNvPr id="9" name="Rectangle 8"/>
          <p:cNvSpPr/>
          <p:nvPr/>
        </p:nvSpPr>
        <p:spPr>
          <a:xfrm>
            <a:off x="72828" y="6035523"/>
            <a:ext cx="8763000" cy="492443"/>
          </a:xfrm>
          <a:prstGeom prst="rect">
            <a:avLst/>
          </a:prstGeom>
          <a:solidFill>
            <a:schemeClr val="bg1"/>
          </a:solidFill>
        </p:spPr>
        <p:txBody>
          <a:bodyPr wrap="square">
            <a:spAutoFit/>
          </a:bodyPr>
          <a:lstStyle/>
          <a:p>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Diện</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tích</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đất</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dùng</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để</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trồng</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cây</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là</a:t>
            </a:r>
            <a:r>
              <a:rPr lang="en-US" sz="2600" dirty="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4. 12.7 = 336 (m</a:t>
            </a:r>
            <a:r>
              <a:rPr lang="en-US" sz="2600" baseline="30000" dirty="0" smtClean="0">
                <a:solidFill>
                  <a:srgbClr val="0000CC"/>
                </a:solidFill>
                <a:latin typeface="Cambria" panose="02040503050406030204" pitchFamily="18" charset="0"/>
                <a:ea typeface="Cambria" panose="02040503050406030204" pitchFamily="18" charset="0"/>
                <a:cs typeface="Times New Roman" pitchFamily="18" charset="0"/>
              </a:rPr>
              <a:t>2</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endParaRPr lang="en-US" sz="2600" dirty="0"/>
          </a:p>
        </p:txBody>
      </p:sp>
      <p:sp>
        <p:nvSpPr>
          <p:cNvPr id="10" name="WordArt 18"/>
          <p:cNvSpPr>
            <a:spLocks noChangeArrowheads="1" noChangeShapeType="1" noTextEdit="1"/>
          </p:cNvSpPr>
          <p:nvPr/>
        </p:nvSpPr>
        <p:spPr bwMode="auto">
          <a:xfrm>
            <a:off x="249716" y="2274980"/>
            <a:ext cx="4832170" cy="880131"/>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smtClean="0">
                <a:ln w="9525">
                  <a:round/>
                  <a:headEnd/>
                  <a:tailEnd/>
                </a:ln>
                <a:gradFill rotWithShape="1">
                  <a:gsLst>
                    <a:gs pos="0">
                      <a:srgbClr val="FFFFCC"/>
                    </a:gs>
                    <a:gs pos="100000">
                      <a:srgbClr val="FF9999"/>
                    </a:gs>
                  </a:gsLst>
                  <a:lin ang="5400000" scaled="1"/>
                </a:gradFill>
                <a:latin typeface="Times New Roman"/>
                <a:cs typeface="Times New Roman"/>
              </a:rPr>
              <a:t>HOẠT ĐỘNG NHÓM:</a:t>
            </a:r>
            <a:endParaRPr lang="en-US" sz="3600" kern="10" dirty="0">
              <a:ln w="9525">
                <a:round/>
                <a:headEnd/>
                <a:tailEnd/>
              </a:ln>
              <a:gradFill rotWithShape="1">
                <a:gsLst>
                  <a:gs pos="0">
                    <a:srgbClr val="FFFFCC"/>
                  </a:gs>
                  <a:gs pos="100000">
                    <a:srgbClr val="FF9999"/>
                  </a:gs>
                </a:gsLst>
                <a:lin ang="5400000" scaled="1"/>
              </a:gradFill>
              <a:latin typeface="Times New Roman"/>
              <a:cs typeface="Times New Roman"/>
            </a:endParaRPr>
          </a:p>
        </p:txBody>
      </p:sp>
    </p:spTree>
    <p:extLst>
      <p:ext uri="{BB962C8B-B14F-4D97-AF65-F5344CB8AC3E}">
        <p14:creationId xmlns:p14="http://schemas.microsoft.com/office/powerpoint/2010/main" val="414357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1" nodeType="clickEffect">
                                  <p:stCondLst>
                                    <p:cond delay="0"/>
                                  </p:stCondLst>
                                  <p:childTnLst>
                                    <p:anim calcmode="lin" valueType="num">
                                      <p:cBhvr>
                                        <p:cTn id="20" dur="500"/>
                                        <p:tgtEl>
                                          <p:spTgt spid="10"/>
                                        </p:tgtEl>
                                        <p:attrNameLst>
                                          <p:attrName>ppt_w</p:attrName>
                                        </p:attrNameLst>
                                      </p:cBhvr>
                                      <p:tavLst>
                                        <p:tav tm="0">
                                          <p:val>
                                            <p:strVal val="ppt_w"/>
                                          </p:val>
                                        </p:tav>
                                        <p:tav tm="100000">
                                          <p:val>
                                            <p:fltVal val="0"/>
                                          </p:val>
                                        </p:tav>
                                      </p:tavLst>
                                    </p:anim>
                                    <p:anim calcmode="lin" valueType="num">
                                      <p:cBhvr>
                                        <p:cTn id="21" dur="500"/>
                                        <p:tgtEl>
                                          <p:spTgt spid="10"/>
                                        </p:tgtEl>
                                        <p:attrNameLst>
                                          <p:attrName>ppt_h</p:attrName>
                                        </p:attrNameLst>
                                      </p:cBhvr>
                                      <p:tavLst>
                                        <p:tav tm="0">
                                          <p:val>
                                            <p:strVal val="ppt_h"/>
                                          </p:val>
                                        </p:tav>
                                        <p:tav tm="100000">
                                          <p:val>
                                            <p:fltVal val="0"/>
                                          </p:val>
                                        </p:tav>
                                      </p:tavLst>
                                    </p:anim>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linds(horizont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randombar(horizontal)">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randombar(horizontal)">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randombar(horizontal)">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p:bldP spid="5" grpId="0" animBg="1"/>
      <p:bldP spid="9" grpId="0" animBg="1"/>
      <p:bldP spid="10" grpId="0" animBg="1"/>
      <p:bldP spid="10"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 y="22659"/>
            <a:ext cx="9145588" cy="6812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028626" y="4114800"/>
            <a:ext cx="6094938" cy="830997"/>
          </a:xfrm>
          <a:prstGeom prst="rect">
            <a:avLst/>
          </a:prstGeom>
          <a:noFill/>
        </p:spPr>
        <p:txBody>
          <a:bodyPr wrap="none" lIns="91440" tIns="45720" rIns="91440" bIns="45720">
            <a:spAutoFit/>
          </a:bodyPr>
          <a:lstStyle/>
          <a:p>
            <a:pPr algn="ctr"/>
            <a:r>
              <a:rPr lang="en-US" sz="4800" b="1" cap="none" spc="0" dirty="0" smtClean="0">
                <a:ln w="18000">
                  <a:solidFill>
                    <a:srgbClr val="FF0000"/>
                  </a:solidFill>
                  <a:prstDash val="solid"/>
                  <a:miter lim="800000"/>
                </a:ln>
                <a:solidFill>
                  <a:srgbClr val="FFFF00"/>
                </a:solidFill>
                <a:effectLst>
                  <a:outerShdw blurRad="25500" dist="23000" dir="7020000" algn="tl">
                    <a:srgbClr val="000000">
                      <a:alpha val="50000"/>
                    </a:srgbClr>
                  </a:outerShdw>
                </a:effectLst>
              </a:rPr>
              <a:t> </a:t>
            </a:r>
            <a:r>
              <a:rPr lang="en-US" sz="4000" b="1" cap="none" spc="0" dirty="0" smtClean="0">
                <a:ln w="18000">
                  <a:solidFill>
                    <a:srgbClr val="FF0000"/>
                  </a:solidFill>
                  <a:prstDash val="solid"/>
                  <a:miter lim="800000"/>
                </a:ln>
                <a:solidFill>
                  <a:srgbClr val="FFFF00"/>
                </a:solidFill>
                <a:effectLst>
                  <a:outerShdw blurRad="25500" dist="23000" dir="7020000" algn="tl">
                    <a:srgbClr val="000000">
                      <a:alpha val="50000"/>
                    </a:srgbClr>
                  </a:outerShdw>
                </a:effectLst>
              </a:rPr>
              <a:t> CHIẾN SĨ GIAO LIÊN</a:t>
            </a:r>
            <a:endParaRPr lang="en-US" sz="4000" b="1" cap="none" spc="0" dirty="0">
              <a:ln w="18000">
                <a:solidFill>
                  <a:srgbClr val="FF0000"/>
                </a:solidFill>
                <a:prstDash val="solid"/>
                <a:miter lim="800000"/>
              </a:ln>
              <a:solidFill>
                <a:srgbClr val="FFFF0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4130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afterEffect">
                                  <p:stCondLst>
                                    <p:cond delay="0"/>
                                  </p:stCondLst>
                                  <p:childTnLst>
                                    <p:animClr clrSpc="hsl" dir="cw">
                                      <p:cBhvr override="childStyle">
                                        <p:cTn id="6" dur="3000" fill="hold"/>
                                        <p:tgtEl>
                                          <p:spTgt spid="7"/>
                                        </p:tgtEl>
                                        <p:attrNameLst>
                                          <p:attrName>style.color</p:attrName>
                                        </p:attrNameLst>
                                      </p:cBhvr>
                                      <p:by>
                                        <p:hsl h="7200000" s="0" l="0"/>
                                      </p:by>
                                    </p:animClr>
                                    <p:animClr clrSpc="hsl" dir="cw">
                                      <p:cBhvr>
                                        <p:cTn id="7" dur="3000" fill="hold"/>
                                        <p:tgtEl>
                                          <p:spTgt spid="7"/>
                                        </p:tgtEl>
                                        <p:attrNameLst>
                                          <p:attrName>fillcolor</p:attrName>
                                        </p:attrNameLst>
                                      </p:cBhvr>
                                      <p:by>
                                        <p:hsl h="7200000" s="0" l="0"/>
                                      </p:by>
                                    </p:animClr>
                                    <p:animClr clrSpc="hsl" dir="cw">
                                      <p:cBhvr>
                                        <p:cTn id="8" dur="3000" fill="hold"/>
                                        <p:tgtEl>
                                          <p:spTgt spid="7"/>
                                        </p:tgtEl>
                                        <p:attrNameLst>
                                          <p:attrName>stroke.color</p:attrName>
                                        </p:attrNameLst>
                                      </p:cBhvr>
                                      <p:by>
                                        <p:hsl h="7200000" s="0" l="0"/>
                                      </p:by>
                                    </p:animClr>
                                    <p:set>
                                      <p:cBhvr>
                                        <p:cTn id="9" dur="30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solidFill>
                  <a:srgbClr val="C00000"/>
                </a:solidFill>
              </a:rPr>
              <a:t>KIM ĐỒNG</a:t>
            </a:r>
            <a:endParaRPr lang="en-US" b="1">
              <a:solidFill>
                <a:srgbClr val="C00000"/>
              </a:solidFill>
            </a:endParaRPr>
          </a:p>
        </p:txBody>
      </p:sp>
      <p:sp>
        <p:nvSpPr>
          <p:cNvPr id="4" name="TextBox 3"/>
          <p:cNvSpPr txBox="1"/>
          <p:nvPr/>
        </p:nvSpPr>
        <p:spPr>
          <a:xfrm>
            <a:off x="304800" y="1143000"/>
            <a:ext cx="8686800" cy="5293757"/>
          </a:xfrm>
          <a:prstGeom prst="rect">
            <a:avLst/>
          </a:prstGeom>
          <a:noFill/>
        </p:spPr>
        <p:txBody>
          <a:bodyPr wrap="square" rtlCol="0">
            <a:spAutoFit/>
          </a:bodyPr>
          <a:lstStyle/>
          <a:p>
            <a:r>
              <a:rPr lang="en-US" sz="2600" b="1">
                <a:solidFill>
                  <a:srgbClr val="002060"/>
                </a:solidFill>
                <a:latin typeface="Times New Roman" pitchFamily="18" charset="0"/>
                <a:cs typeface="Times New Roman" pitchFamily="18" charset="0"/>
              </a:rPr>
              <a:t>Kim Đồng</a:t>
            </a:r>
            <a:r>
              <a:rPr lang="en-US" sz="2600">
                <a:solidFill>
                  <a:srgbClr val="002060"/>
                </a:solidFill>
                <a:latin typeface="Times New Roman" pitchFamily="18" charset="0"/>
                <a:cs typeface="Times New Roman" pitchFamily="18" charset="0"/>
              </a:rPr>
              <a:t> (1929 – 15 tháng 2 năm 1943) là bí danh của </a:t>
            </a:r>
            <a:r>
              <a:rPr lang="en-US" sz="2600" b="1">
                <a:solidFill>
                  <a:srgbClr val="002060"/>
                </a:solidFill>
                <a:latin typeface="Times New Roman" pitchFamily="18" charset="0"/>
                <a:cs typeface="Times New Roman" pitchFamily="18" charset="0"/>
              </a:rPr>
              <a:t>Nông Văn Dèn</a:t>
            </a:r>
            <a:r>
              <a:rPr lang="en-US" sz="2600">
                <a:solidFill>
                  <a:srgbClr val="002060"/>
                </a:solidFill>
                <a:latin typeface="Times New Roman" pitchFamily="18" charset="0"/>
                <a:cs typeface="Times New Roman" pitchFamily="18" charset="0"/>
              </a:rPr>
              <a:t> </a:t>
            </a:r>
            <a:r>
              <a:rPr lang="en-US" sz="2600" smtClean="0">
                <a:solidFill>
                  <a:srgbClr val="002060"/>
                </a:solidFill>
                <a:latin typeface="Times New Roman" pitchFamily="18" charset="0"/>
                <a:cs typeface="Times New Roman" pitchFamily="18" charset="0"/>
              </a:rPr>
              <a:t>một </a:t>
            </a:r>
            <a:r>
              <a:rPr lang="en-US" sz="2600">
                <a:solidFill>
                  <a:srgbClr val="002060"/>
                </a:solidFill>
                <a:latin typeface="Times New Roman" pitchFamily="18" charset="0"/>
                <a:cs typeface="Times New Roman" pitchFamily="18" charset="0"/>
              </a:rPr>
              <a:t>thiếu niên người dân tộc Nùng, ở thôn Nà Mạ, xã Trường Hà, huyện Hà Quảng, tỉnh Cao Bằng. Anh là người đội trưởng đầu tiên của tổ chức Đội Thiếu niên Tiền phong Hồ Chí Minh.</a:t>
            </a:r>
          </a:p>
          <a:p>
            <a:r>
              <a:rPr lang="en-US" sz="2600" b="1">
                <a:solidFill>
                  <a:srgbClr val="002060"/>
                </a:solidFill>
                <a:latin typeface="Times New Roman" pitchFamily="18" charset="0"/>
                <a:cs typeface="Times New Roman" pitchFamily="18" charset="0"/>
              </a:rPr>
              <a:t>Kim Đồng </a:t>
            </a:r>
            <a:r>
              <a:rPr lang="en-US" sz="2600">
                <a:solidFill>
                  <a:srgbClr val="002060"/>
                </a:solidFill>
                <a:latin typeface="Times New Roman" pitchFamily="18" charset="0"/>
                <a:cs typeface="Times New Roman" pitchFamily="18" charset="0"/>
              </a:rPr>
              <a:t>đã cùng đồng đội làm nhiệm vụ giao liên, đưa đón Việt Minh và chuyển thư từ. Trong một lần đi liên lạc, khi cán bộ đang có cuộc họp, anh phát hiện có quân Pháp đang tới nơi cư trú của cán bộ, Kim Đồng đã đánh lạc hướng họ để các bạn của mình đưa bộ đội về căn cứ được an toàn. Kim Đồng chạy qua suối, quân Pháp theo không kịp liền nổ súng vào anh. Kim Đồng ngã xuống ngay bên bờ suối Lê Nin (Cao Bằng) ngày 15 tháng 2 năm 1943, khi vừa tròn 14 tuổi.</a:t>
            </a:r>
          </a:p>
        </p:txBody>
      </p:sp>
    </p:spTree>
    <p:extLst>
      <p:ext uri="{BB962C8B-B14F-4D97-AF65-F5344CB8AC3E}">
        <p14:creationId xmlns:p14="http://schemas.microsoft.com/office/powerpoint/2010/main" val="31483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CÁCH CHƠI</a:t>
            </a:r>
            <a:endParaRPr lang="en-US" b="1" dirty="0">
              <a:solidFill>
                <a:srgbClr val="C00000"/>
              </a:solidFill>
            </a:endParaRPr>
          </a:p>
        </p:txBody>
      </p:sp>
      <p:sp>
        <p:nvSpPr>
          <p:cNvPr id="3" name="Content Placeholder 2"/>
          <p:cNvSpPr>
            <a:spLocks noGrp="1"/>
          </p:cNvSpPr>
          <p:nvPr>
            <p:ph sz="quarter" idx="1"/>
          </p:nvPr>
        </p:nvSpPr>
        <p:spPr>
          <a:xfrm>
            <a:off x="685800" y="1447800"/>
            <a:ext cx="7927848" cy="4572000"/>
          </a:xfrm>
        </p:spPr>
        <p:txBody>
          <a:bodyPr/>
          <a:lstStyle/>
          <a:p>
            <a:pPr algn="just"/>
            <a:r>
              <a:rPr lang="en-US" dirty="0" err="1" smtClean="0">
                <a:solidFill>
                  <a:srgbClr val="002060"/>
                </a:solidFill>
                <a:latin typeface="+mj-lt"/>
              </a:rPr>
              <a:t>Em</a:t>
            </a:r>
            <a:r>
              <a:rPr lang="en-US" dirty="0" smtClean="0">
                <a:solidFill>
                  <a:srgbClr val="002060"/>
                </a:solidFill>
                <a:latin typeface="+mj-lt"/>
              </a:rPr>
              <a:t> </a:t>
            </a:r>
            <a:r>
              <a:rPr lang="en-US" dirty="0" err="1" smtClean="0">
                <a:solidFill>
                  <a:srgbClr val="002060"/>
                </a:solidFill>
                <a:latin typeface="+mj-lt"/>
              </a:rPr>
              <a:t>hãy</a:t>
            </a:r>
            <a:r>
              <a:rPr lang="en-US" dirty="0" smtClean="0">
                <a:solidFill>
                  <a:srgbClr val="002060"/>
                </a:solidFill>
                <a:latin typeface="+mj-lt"/>
              </a:rPr>
              <a:t> </a:t>
            </a:r>
            <a:r>
              <a:rPr lang="en-US" dirty="0" err="1" smtClean="0">
                <a:solidFill>
                  <a:srgbClr val="002060"/>
                </a:solidFill>
                <a:latin typeface="+mj-lt"/>
              </a:rPr>
              <a:t>giúp</a:t>
            </a:r>
            <a:r>
              <a:rPr lang="en-US" dirty="0" smtClean="0">
                <a:solidFill>
                  <a:srgbClr val="002060"/>
                </a:solidFill>
                <a:latin typeface="+mj-lt"/>
              </a:rPr>
              <a:t> </a:t>
            </a:r>
            <a:r>
              <a:rPr lang="en-US" dirty="0" err="1" smtClean="0">
                <a:solidFill>
                  <a:srgbClr val="002060"/>
                </a:solidFill>
                <a:latin typeface="+mj-lt"/>
              </a:rPr>
              <a:t>anh</a:t>
            </a:r>
            <a:r>
              <a:rPr lang="en-US" dirty="0" smtClean="0">
                <a:solidFill>
                  <a:srgbClr val="002060"/>
                </a:solidFill>
                <a:latin typeface="+mj-lt"/>
              </a:rPr>
              <a:t> Kim Đồng </a:t>
            </a:r>
            <a:r>
              <a:rPr lang="en-US" dirty="0" err="1" smtClean="0">
                <a:solidFill>
                  <a:srgbClr val="002060"/>
                </a:solidFill>
                <a:latin typeface="+mj-lt"/>
              </a:rPr>
              <a:t>vận</a:t>
            </a:r>
            <a:r>
              <a:rPr lang="en-US" dirty="0" smtClean="0">
                <a:solidFill>
                  <a:srgbClr val="002060"/>
                </a:solidFill>
                <a:latin typeface="+mj-lt"/>
              </a:rPr>
              <a:t> </a:t>
            </a:r>
            <a:r>
              <a:rPr lang="en-US" dirty="0" err="1" smtClean="0">
                <a:solidFill>
                  <a:srgbClr val="002060"/>
                </a:solidFill>
                <a:latin typeface="+mj-lt"/>
              </a:rPr>
              <a:t>chuyển</a:t>
            </a:r>
            <a:r>
              <a:rPr lang="en-US" dirty="0" smtClean="0">
                <a:solidFill>
                  <a:srgbClr val="002060"/>
                </a:solidFill>
                <a:latin typeface="+mj-lt"/>
              </a:rPr>
              <a:t> </a:t>
            </a:r>
            <a:r>
              <a:rPr lang="en-US" dirty="0" err="1" smtClean="0">
                <a:solidFill>
                  <a:srgbClr val="002060"/>
                </a:solidFill>
                <a:latin typeface="+mj-lt"/>
              </a:rPr>
              <a:t>những</a:t>
            </a:r>
            <a:r>
              <a:rPr lang="en-US" dirty="0" smtClean="0">
                <a:solidFill>
                  <a:srgbClr val="002060"/>
                </a:solidFill>
                <a:latin typeface="+mj-lt"/>
              </a:rPr>
              <a:t> </a:t>
            </a:r>
            <a:r>
              <a:rPr lang="en-US" dirty="0" err="1" smtClean="0">
                <a:solidFill>
                  <a:srgbClr val="002060"/>
                </a:solidFill>
                <a:latin typeface="+mj-lt"/>
              </a:rPr>
              <a:t>bức</a:t>
            </a:r>
            <a:r>
              <a:rPr lang="en-US" dirty="0" smtClean="0">
                <a:solidFill>
                  <a:srgbClr val="002060"/>
                </a:solidFill>
                <a:latin typeface="+mj-lt"/>
              </a:rPr>
              <a:t> </a:t>
            </a:r>
            <a:r>
              <a:rPr lang="en-US" dirty="0" err="1" smtClean="0">
                <a:solidFill>
                  <a:srgbClr val="002060"/>
                </a:solidFill>
                <a:latin typeface="+mj-lt"/>
              </a:rPr>
              <a:t>thư</a:t>
            </a:r>
            <a:r>
              <a:rPr lang="en-US" dirty="0" smtClean="0">
                <a:solidFill>
                  <a:srgbClr val="002060"/>
                </a:solidFill>
                <a:latin typeface="+mj-lt"/>
              </a:rPr>
              <a:t> của </a:t>
            </a:r>
            <a:r>
              <a:rPr lang="en-US" dirty="0" err="1" smtClean="0">
                <a:solidFill>
                  <a:srgbClr val="002060"/>
                </a:solidFill>
                <a:latin typeface="+mj-lt"/>
              </a:rPr>
              <a:t>Việt</a:t>
            </a:r>
            <a:r>
              <a:rPr lang="en-US" dirty="0" smtClean="0">
                <a:solidFill>
                  <a:srgbClr val="002060"/>
                </a:solidFill>
                <a:latin typeface="+mj-lt"/>
              </a:rPr>
              <a:t> Minh </a:t>
            </a:r>
            <a:r>
              <a:rPr lang="en-US" dirty="0" err="1" smtClean="0">
                <a:solidFill>
                  <a:srgbClr val="002060"/>
                </a:solidFill>
                <a:latin typeface="+mj-lt"/>
              </a:rPr>
              <a:t>tới</a:t>
            </a:r>
            <a:r>
              <a:rPr lang="en-US" dirty="0" smtClean="0">
                <a:solidFill>
                  <a:srgbClr val="002060"/>
                </a:solidFill>
                <a:latin typeface="+mj-lt"/>
              </a:rPr>
              <a:t> </a:t>
            </a:r>
            <a:r>
              <a:rPr lang="en-US" dirty="0" err="1" smtClean="0">
                <a:solidFill>
                  <a:srgbClr val="002060"/>
                </a:solidFill>
                <a:latin typeface="+mj-lt"/>
              </a:rPr>
              <a:t>địa</a:t>
            </a:r>
            <a:r>
              <a:rPr lang="en-US" dirty="0" smtClean="0">
                <a:solidFill>
                  <a:srgbClr val="002060"/>
                </a:solidFill>
                <a:latin typeface="+mj-lt"/>
              </a:rPr>
              <a:t> </a:t>
            </a:r>
            <a:r>
              <a:rPr lang="en-US" dirty="0" err="1" smtClean="0">
                <a:solidFill>
                  <a:srgbClr val="002060"/>
                </a:solidFill>
                <a:latin typeface="+mj-lt"/>
              </a:rPr>
              <a:t>điểm</a:t>
            </a:r>
            <a:r>
              <a:rPr lang="en-US" dirty="0" smtClean="0">
                <a:solidFill>
                  <a:srgbClr val="002060"/>
                </a:solidFill>
                <a:latin typeface="+mj-lt"/>
              </a:rPr>
              <a:t> an </a:t>
            </a:r>
            <a:r>
              <a:rPr lang="en-US" dirty="0" err="1" smtClean="0">
                <a:solidFill>
                  <a:srgbClr val="002060"/>
                </a:solidFill>
                <a:latin typeface="+mj-lt"/>
              </a:rPr>
              <a:t>toàn</a:t>
            </a:r>
            <a:r>
              <a:rPr lang="en-US" dirty="0" smtClean="0">
                <a:solidFill>
                  <a:srgbClr val="002060"/>
                </a:solidFill>
                <a:latin typeface="+mj-lt"/>
              </a:rPr>
              <a:t> </a:t>
            </a:r>
            <a:r>
              <a:rPr lang="en-US" dirty="0" err="1" smtClean="0">
                <a:solidFill>
                  <a:srgbClr val="002060"/>
                </a:solidFill>
                <a:latin typeface="+mj-lt"/>
              </a:rPr>
              <a:t>bằng</a:t>
            </a:r>
            <a:r>
              <a:rPr lang="en-US" dirty="0" smtClean="0">
                <a:solidFill>
                  <a:srgbClr val="002060"/>
                </a:solidFill>
                <a:latin typeface="+mj-lt"/>
              </a:rPr>
              <a:t> </a:t>
            </a:r>
            <a:r>
              <a:rPr lang="en-US" dirty="0" err="1" smtClean="0">
                <a:solidFill>
                  <a:srgbClr val="002060"/>
                </a:solidFill>
                <a:latin typeface="+mj-lt"/>
              </a:rPr>
              <a:t>cách</a:t>
            </a:r>
            <a:r>
              <a:rPr lang="en-US" dirty="0" smtClean="0">
                <a:solidFill>
                  <a:srgbClr val="002060"/>
                </a:solidFill>
                <a:latin typeface="+mj-lt"/>
              </a:rPr>
              <a:t> </a:t>
            </a:r>
            <a:r>
              <a:rPr lang="en-US" dirty="0" err="1" smtClean="0">
                <a:solidFill>
                  <a:srgbClr val="002060"/>
                </a:solidFill>
                <a:latin typeface="+mj-lt"/>
              </a:rPr>
              <a:t>lựa</a:t>
            </a:r>
            <a:r>
              <a:rPr lang="en-US" dirty="0" smtClean="0">
                <a:solidFill>
                  <a:srgbClr val="002060"/>
                </a:solidFill>
                <a:latin typeface="+mj-lt"/>
              </a:rPr>
              <a:t> </a:t>
            </a:r>
            <a:r>
              <a:rPr lang="en-US" dirty="0" err="1" smtClean="0">
                <a:solidFill>
                  <a:srgbClr val="002060"/>
                </a:solidFill>
                <a:latin typeface="+mj-lt"/>
              </a:rPr>
              <a:t>chọn</a:t>
            </a:r>
            <a:r>
              <a:rPr lang="en-US" dirty="0" smtClean="0">
                <a:solidFill>
                  <a:srgbClr val="002060"/>
                </a:solidFill>
                <a:latin typeface="+mj-lt"/>
              </a:rPr>
              <a:t> </a:t>
            </a:r>
            <a:r>
              <a:rPr lang="en-US" dirty="0" err="1" smtClean="0">
                <a:solidFill>
                  <a:srgbClr val="002060"/>
                </a:solidFill>
                <a:latin typeface="+mj-lt"/>
              </a:rPr>
              <a:t>những</a:t>
            </a:r>
            <a:r>
              <a:rPr lang="en-US" dirty="0" smtClean="0">
                <a:solidFill>
                  <a:srgbClr val="002060"/>
                </a:solidFill>
                <a:latin typeface="+mj-lt"/>
              </a:rPr>
              <a:t> </a:t>
            </a:r>
            <a:r>
              <a:rPr lang="en-US" dirty="0" err="1" smtClean="0">
                <a:solidFill>
                  <a:srgbClr val="002060"/>
                </a:solidFill>
                <a:latin typeface="+mj-lt"/>
              </a:rPr>
              <a:t>bức</a:t>
            </a:r>
            <a:r>
              <a:rPr lang="en-US" dirty="0" smtClean="0">
                <a:solidFill>
                  <a:srgbClr val="002060"/>
                </a:solidFill>
                <a:latin typeface="+mj-lt"/>
              </a:rPr>
              <a:t> </a:t>
            </a:r>
            <a:r>
              <a:rPr lang="en-US" dirty="0" err="1" smtClean="0">
                <a:solidFill>
                  <a:srgbClr val="002060"/>
                </a:solidFill>
                <a:latin typeface="+mj-lt"/>
              </a:rPr>
              <a:t>thư</a:t>
            </a:r>
            <a:r>
              <a:rPr lang="en-US" dirty="0" smtClean="0">
                <a:solidFill>
                  <a:srgbClr val="002060"/>
                </a:solidFill>
                <a:latin typeface="+mj-lt"/>
              </a:rPr>
              <a:t> </a:t>
            </a:r>
            <a:r>
              <a:rPr lang="en-US" dirty="0" err="1" smtClean="0">
                <a:solidFill>
                  <a:srgbClr val="002060"/>
                </a:solidFill>
                <a:latin typeface="+mj-lt"/>
              </a:rPr>
              <a:t>và</a:t>
            </a:r>
            <a:r>
              <a:rPr lang="en-US" dirty="0" smtClean="0">
                <a:solidFill>
                  <a:srgbClr val="002060"/>
                </a:solidFill>
                <a:latin typeface="+mj-lt"/>
              </a:rPr>
              <a:t> </a:t>
            </a:r>
            <a:r>
              <a:rPr lang="en-US" dirty="0" err="1" smtClean="0">
                <a:solidFill>
                  <a:srgbClr val="002060"/>
                </a:solidFill>
                <a:latin typeface="+mj-lt"/>
              </a:rPr>
              <a:t>trả</a:t>
            </a:r>
            <a:r>
              <a:rPr lang="en-US" dirty="0" smtClean="0">
                <a:solidFill>
                  <a:srgbClr val="002060"/>
                </a:solidFill>
                <a:latin typeface="+mj-lt"/>
              </a:rPr>
              <a:t> </a:t>
            </a:r>
            <a:r>
              <a:rPr lang="en-US" dirty="0" err="1" smtClean="0">
                <a:solidFill>
                  <a:srgbClr val="002060"/>
                </a:solidFill>
                <a:latin typeface="+mj-lt"/>
              </a:rPr>
              <a:t>lời</a:t>
            </a:r>
            <a:r>
              <a:rPr lang="en-US" dirty="0" smtClean="0">
                <a:solidFill>
                  <a:srgbClr val="002060"/>
                </a:solidFill>
                <a:latin typeface="+mj-lt"/>
              </a:rPr>
              <a:t> </a:t>
            </a:r>
            <a:r>
              <a:rPr lang="en-US" dirty="0" err="1" smtClean="0">
                <a:solidFill>
                  <a:srgbClr val="002060"/>
                </a:solidFill>
                <a:latin typeface="+mj-lt"/>
              </a:rPr>
              <a:t>đúng</a:t>
            </a:r>
            <a:r>
              <a:rPr lang="en-US" dirty="0" smtClean="0">
                <a:solidFill>
                  <a:srgbClr val="002060"/>
                </a:solidFill>
                <a:latin typeface="+mj-lt"/>
              </a:rPr>
              <a:t> các </a:t>
            </a:r>
            <a:r>
              <a:rPr lang="en-US" dirty="0" err="1" smtClean="0">
                <a:solidFill>
                  <a:srgbClr val="002060"/>
                </a:solidFill>
                <a:latin typeface="+mj-lt"/>
              </a:rPr>
              <a:t>câu</a:t>
            </a:r>
            <a:r>
              <a:rPr lang="en-US" dirty="0" smtClean="0">
                <a:solidFill>
                  <a:srgbClr val="002060"/>
                </a:solidFill>
                <a:latin typeface="+mj-lt"/>
              </a:rPr>
              <a:t> </a:t>
            </a:r>
            <a:r>
              <a:rPr lang="en-US" dirty="0" err="1" smtClean="0">
                <a:solidFill>
                  <a:srgbClr val="002060"/>
                </a:solidFill>
                <a:latin typeface="+mj-lt"/>
              </a:rPr>
              <a:t>hỏi</a:t>
            </a:r>
            <a:r>
              <a:rPr lang="en-US" dirty="0" smtClean="0">
                <a:solidFill>
                  <a:srgbClr val="002060"/>
                </a:solidFill>
                <a:latin typeface="+mj-lt"/>
              </a:rPr>
              <a:t> </a:t>
            </a:r>
            <a:r>
              <a:rPr lang="en-US" dirty="0" err="1" smtClean="0">
                <a:solidFill>
                  <a:srgbClr val="002060"/>
                </a:solidFill>
                <a:latin typeface="+mj-lt"/>
              </a:rPr>
              <a:t>tương</a:t>
            </a:r>
            <a:r>
              <a:rPr lang="en-US" dirty="0" smtClean="0">
                <a:solidFill>
                  <a:srgbClr val="002060"/>
                </a:solidFill>
                <a:latin typeface="+mj-lt"/>
              </a:rPr>
              <a:t> </a:t>
            </a:r>
            <a:r>
              <a:rPr lang="en-US" dirty="0" err="1" smtClean="0">
                <a:solidFill>
                  <a:srgbClr val="002060"/>
                </a:solidFill>
                <a:latin typeface="+mj-lt"/>
              </a:rPr>
              <a:t>ứng</a:t>
            </a:r>
            <a:r>
              <a:rPr lang="en-US" dirty="0" smtClean="0">
                <a:solidFill>
                  <a:srgbClr val="002060"/>
                </a:solidFill>
                <a:latin typeface="+mj-lt"/>
              </a:rPr>
              <a:t>.</a:t>
            </a:r>
          </a:p>
          <a:p>
            <a:pPr algn="just"/>
            <a:r>
              <a:rPr lang="en-US" dirty="0" err="1" smtClean="0">
                <a:solidFill>
                  <a:srgbClr val="002060"/>
                </a:solidFill>
                <a:latin typeface="+mj-lt"/>
              </a:rPr>
              <a:t>Có</a:t>
            </a:r>
            <a:r>
              <a:rPr lang="en-US" dirty="0" smtClean="0">
                <a:solidFill>
                  <a:srgbClr val="002060"/>
                </a:solidFill>
                <a:latin typeface="+mj-lt"/>
              </a:rPr>
              <a:t> 6 </a:t>
            </a:r>
            <a:r>
              <a:rPr lang="en-US" dirty="0" err="1" smtClean="0">
                <a:solidFill>
                  <a:srgbClr val="002060"/>
                </a:solidFill>
                <a:latin typeface="+mj-lt"/>
              </a:rPr>
              <a:t>bức</a:t>
            </a:r>
            <a:r>
              <a:rPr lang="en-US" dirty="0" smtClean="0">
                <a:solidFill>
                  <a:srgbClr val="002060"/>
                </a:solidFill>
                <a:latin typeface="+mj-lt"/>
              </a:rPr>
              <a:t> </a:t>
            </a:r>
            <a:r>
              <a:rPr lang="en-US" dirty="0" err="1" smtClean="0">
                <a:solidFill>
                  <a:srgbClr val="002060"/>
                </a:solidFill>
                <a:latin typeface="+mj-lt"/>
              </a:rPr>
              <a:t>thư</a:t>
            </a:r>
            <a:r>
              <a:rPr lang="en-US" dirty="0" smtClean="0">
                <a:solidFill>
                  <a:srgbClr val="002060"/>
                </a:solidFill>
                <a:latin typeface="+mj-lt"/>
              </a:rPr>
              <a:t> </a:t>
            </a:r>
            <a:r>
              <a:rPr lang="en-US" dirty="0" err="1" smtClean="0">
                <a:solidFill>
                  <a:srgbClr val="002060"/>
                </a:solidFill>
                <a:latin typeface="+mj-lt"/>
              </a:rPr>
              <a:t>ứng</a:t>
            </a:r>
            <a:r>
              <a:rPr lang="en-US" dirty="0" smtClean="0">
                <a:solidFill>
                  <a:srgbClr val="002060"/>
                </a:solidFill>
                <a:latin typeface="+mj-lt"/>
              </a:rPr>
              <a:t> </a:t>
            </a:r>
            <a:r>
              <a:rPr lang="en-US" dirty="0" err="1" smtClean="0">
                <a:solidFill>
                  <a:srgbClr val="002060"/>
                </a:solidFill>
                <a:latin typeface="+mj-lt"/>
              </a:rPr>
              <a:t>với</a:t>
            </a:r>
            <a:r>
              <a:rPr lang="en-US" dirty="0" smtClean="0">
                <a:solidFill>
                  <a:srgbClr val="002060"/>
                </a:solidFill>
                <a:latin typeface="+mj-lt"/>
              </a:rPr>
              <a:t> 6 </a:t>
            </a:r>
            <a:r>
              <a:rPr lang="en-US" dirty="0" err="1" smtClean="0">
                <a:solidFill>
                  <a:srgbClr val="002060"/>
                </a:solidFill>
                <a:latin typeface="+mj-lt"/>
              </a:rPr>
              <a:t>câu</a:t>
            </a:r>
            <a:r>
              <a:rPr lang="en-US" dirty="0" smtClean="0">
                <a:solidFill>
                  <a:srgbClr val="002060"/>
                </a:solidFill>
                <a:latin typeface="+mj-lt"/>
              </a:rPr>
              <a:t> </a:t>
            </a:r>
            <a:r>
              <a:rPr lang="en-US" dirty="0" err="1" smtClean="0">
                <a:solidFill>
                  <a:srgbClr val="002060"/>
                </a:solidFill>
                <a:latin typeface="+mj-lt"/>
              </a:rPr>
              <a:t>hỏi</a:t>
            </a:r>
            <a:r>
              <a:rPr lang="en-US" dirty="0" smtClean="0">
                <a:solidFill>
                  <a:srgbClr val="002060"/>
                </a:solidFill>
                <a:latin typeface="+mj-lt"/>
              </a:rPr>
              <a:t>.</a:t>
            </a:r>
          </a:p>
          <a:p>
            <a:pPr algn="just"/>
            <a:r>
              <a:rPr lang="en-US" dirty="0" err="1" smtClean="0">
                <a:solidFill>
                  <a:srgbClr val="002060"/>
                </a:solidFill>
                <a:latin typeface="+mj-lt"/>
              </a:rPr>
              <a:t>Mỗi</a:t>
            </a:r>
            <a:r>
              <a:rPr lang="en-US" dirty="0" smtClean="0">
                <a:solidFill>
                  <a:srgbClr val="002060"/>
                </a:solidFill>
                <a:latin typeface="+mj-lt"/>
              </a:rPr>
              <a:t> </a:t>
            </a:r>
            <a:r>
              <a:rPr lang="en-US" dirty="0" err="1" smtClean="0">
                <a:solidFill>
                  <a:srgbClr val="002060"/>
                </a:solidFill>
                <a:latin typeface="+mj-lt"/>
              </a:rPr>
              <a:t>câu</a:t>
            </a:r>
            <a:r>
              <a:rPr lang="en-US" dirty="0" smtClean="0">
                <a:solidFill>
                  <a:srgbClr val="002060"/>
                </a:solidFill>
                <a:latin typeface="+mj-lt"/>
              </a:rPr>
              <a:t> </a:t>
            </a:r>
            <a:r>
              <a:rPr lang="en-US" dirty="0" err="1" smtClean="0">
                <a:solidFill>
                  <a:srgbClr val="002060"/>
                </a:solidFill>
                <a:latin typeface="+mj-lt"/>
              </a:rPr>
              <a:t>hỏi</a:t>
            </a:r>
            <a:r>
              <a:rPr lang="en-US" dirty="0" smtClean="0">
                <a:solidFill>
                  <a:srgbClr val="002060"/>
                </a:solidFill>
                <a:latin typeface="+mj-lt"/>
              </a:rPr>
              <a:t> </a:t>
            </a:r>
            <a:r>
              <a:rPr lang="en-US" dirty="0" err="1" smtClean="0">
                <a:solidFill>
                  <a:srgbClr val="002060"/>
                </a:solidFill>
                <a:latin typeface="+mj-lt"/>
              </a:rPr>
              <a:t>có</a:t>
            </a:r>
            <a:r>
              <a:rPr lang="en-US" dirty="0" smtClean="0">
                <a:solidFill>
                  <a:srgbClr val="002060"/>
                </a:solidFill>
                <a:latin typeface="+mj-lt"/>
              </a:rPr>
              <a:t> </a:t>
            </a:r>
            <a:r>
              <a:rPr lang="en-US" dirty="0" err="1" smtClean="0">
                <a:solidFill>
                  <a:srgbClr val="002060"/>
                </a:solidFill>
                <a:latin typeface="+mj-lt"/>
              </a:rPr>
              <a:t>thời</a:t>
            </a:r>
            <a:r>
              <a:rPr lang="en-US" dirty="0" smtClean="0">
                <a:solidFill>
                  <a:srgbClr val="002060"/>
                </a:solidFill>
                <a:latin typeface="+mj-lt"/>
              </a:rPr>
              <a:t> </a:t>
            </a:r>
            <a:r>
              <a:rPr lang="en-US" dirty="0" err="1" smtClean="0">
                <a:solidFill>
                  <a:srgbClr val="002060"/>
                </a:solidFill>
                <a:latin typeface="+mj-lt"/>
              </a:rPr>
              <a:t>gian</a:t>
            </a:r>
            <a:r>
              <a:rPr lang="en-US" dirty="0" smtClean="0">
                <a:solidFill>
                  <a:srgbClr val="002060"/>
                </a:solidFill>
                <a:latin typeface="+mj-lt"/>
              </a:rPr>
              <a:t> </a:t>
            </a:r>
            <a:r>
              <a:rPr lang="en-US" dirty="0" err="1" smtClean="0">
                <a:solidFill>
                  <a:srgbClr val="002060"/>
                </a:solidFill>
                <a:latin typeface="+mj-lt"/>
              </a:rPr>
              <a:t>suy</a:t>
            </a:r>
            <a:r>
              <a:rPr lang="en-US" dirty="0" smtClean="0">
                <a:solidFill>
                  <a:srgbClr val="002060"/>
                </a:solidFill>
                <a:latin typeface="+mj-lt"/>
              </a:rPr>
              <a:t> </a:t>
            </a:r>
            <a:r>
              <a:rPr lang="en-US" dirty="0" err="1" smtClean="0">
                <a:solidFill>
                  <a:srgbClr val="002060"/>
                </a:solidFill>
                <a:latin typeface="+mj-lt"/>
              </a:rPr>
              <a:t>nghĩ</a:t>
            </a:r>
            <a:r>
              <a:rPr lang="en-US" dirty="0" smtClean="0">
                <a:solidFill>
                  <a:srgbClr val="002060"/>
                </a:solidFill>
                <a:latin typeface="+mj-lt"/>
              </a:rPr>
              <a:t> </a:t>
            </a:r>
            <a:r>
              <a:rPr lang="en-US" dirty="0" err="1" smtClean="0">
                <a:solidFill>
                  <a:srgbClr val="002060"/>
                </a:solidFill>
                <a:latin typeface="+mj-lt"/>
              </a:rPr>
              <a:t>là</a:t>
            </a:r>
            <a:r>
              <a:rPr lang="en-US" dirty="0" smtClean="0">
                <a:solidFill>
                  <a:srgbClr val="002060"/>
                </a:solidFill>
                <a:latin typeface="+mj-lt"/>
              </a:rPr>
              <a:t> 15 </a:t>
            </a:r>
            <a:r>
              <a:rPr lang="en-US" dirty="0" err="1" smtClean="0">
                <a:solidFill>
                  <a:srgbClr val="002060"/>
                </a:solidFill>
                <a:latin typeface="+mj-lt"/>
              </a:rPr>
              <a:t>giây</a:t>
            </a:r>
            <a:r>
              <a:rPr lang="en-US" dirty="0" smtClean="0">
                <a:solidFill>
                  <a:srgbClr val="002060"/>
                </a:solidFill>
                <a:latin typeface="+mj-lt"/>
              </a:rPr>
              <a:t>.</a:t>
            </a:r>
            <a:endParaRPr lang="en-US" dirty="0">
              <a:solidFill>
                <a:srgbClr val="002060"/>
              </a:solidFill>
              <a:latin typeface="+mj-lt"/>
            </a:endParaRPr>
          </a:p>
        </p:txBody>
      </p:sp>
    </p:spTree>
    <p:extLst>
      <p:ext uri="{BB962C8B-B14F-4D97-AF65-F5344CB8AC3E}">
        <p14:creationId xmlns:p14="http://schemas.microsoft.com/office/powerpoint/2010/main" val="135719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 y="14068"/>
            <a:ext cx="9184466" cy="6829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descr="C:\Users\ADMIN\Desktop\Tai nguyen thiet ke tro choi\Bảng gỗ\49f1b87228eb6bdb68e300357ebeb9ca (2).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86711" y1="13242" x2="90864" y2="83105"/>
                        <a14:foregroundMark x1="88870" y1="10959" x2="38040" y2="9132"/>
                        <a14:foregroundMark x1="50831" y1="6849" x2="79402" y2="4110"/>
                        <a14:foregroundMark x1="33887" y1="10959" x2="16944" y2="19178"/>
                        <a14:foregroundMark x1="15947" y1="34247" x2="11462" y2="55708"/>
                        <a14:foregroundMark x1="7973" y1="75342" x2="5150" y2="85845"/>
                        <a14:foregroundMark x1="15449" y1="31050" x2="18439" y2="30137"/>
                        <a14:foregroundMark x1="6478" y1="91781" x2="68771" y2="83105"/>
                        <a14:foregroundMark x1="67774" y1="89041" x2="94684" y2="94521"/>
                        <a14:foregroundMark x1="69767" y1="87671" x2="89867" y2="88584"/>
                        <a14:foregroundMark x1="98671" y1="44749" x2="87375" y2="54338"/>
                        <a14:foregroundMark x1="13953" y1="30137" x2="19767" y2="31050"/>
                        <a14:backgroundMark x1="88206" y1="19178" x2="85216" y2="18265"/>
                        <a14:backgroundMark x1="91362" y1="60274" x2="87375" y2="58904"/>
                      </a14:backgroundRemoval>
                    </a14:imgEffect>
                  </a14:imgLayer>
                </a14:imgProps>
              </a:ext>
              <a:ext uri="{28A0092B-C50C-407E-A947-70E740481C1C}">
                <a14:useLocalDpi xmlns:a14="http://schemas.microsoft.com/office/drawing/2010/main" val="0"/>
              </a:ext>
            </a:extLst>
          </a:blip>
          <a:srcRect/>
          <a:stretch>
            <a:fillRect/>
          </a:stretch>
        </p:blipFill>
        <p:spPr bwMode="auto">
          <a:xfrm>
            <a:off x="381000" y="4038600"/>
            <a:ext cx="8458200" cy="19681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905000" y="4191000"/>
            <a:ext cx="6342377" cy="1508105"/>
          </a:xfrm>
          <a:prstGeom prst="rect">
            <a:avLst/>
          </a:prstGeom>
          <a:noFill/>
        </p:spPr>
        <p:txBody>
          <a:bodyPr wrap="none" rtlCol="0">
            <a:spAutoFit/>
          </a:bodyPr>
          <a:lstStyle/>
          <a:p>
            <a:pPr algn="ctr"/>
            <a:r>
              <a:rPr lang="en-US" sz="4000" b="1" smtClean="0">
                <a:solidFill>
                  <a:srgbClr val="CC0066"/>
                </a:solidFill>
                <a:latin typeface="UVN Bach Tuyet Nang" pitchFamily="18" charset="0"/>
                <a:cs typeface="Arial" panose="020B0604020202020204" pitchFamily="34" charset="0"/>
              </a:rPr>
              <a:t>KIM ĐỒNG</a:t>
            </a:r>
          </a:p>
          <a:p>
            <a:pPr algn="ctr"/>
            <a:endParaRPr lang="en-US" sz="1200" b="1" smtClean="0">
              <a:solidFill>
                <a:srgbClr val="CC0066"/>
              </a:solidFill>
              <a:latin typeface="UVN Bach Tuyet Nang" pitchFamily="18" charset="0"/>
              <a:cs typeface="Arial" panose="020B0604020202020204" pitchFamily="34" charset="0"/>
            </a:endParaRPr>
          </a:p>
          <a:p>
            <a:pPr algn="ctr"/>
            <a:r>
              <a:rPr lang="en-US" sz="4000" b="1" smtClean="0">
                <a:solidFill>
                  <a:srgbClr val="CC0066"/>
                </a:solidFill>
                <a:latin typeface="UVN Bach Tuyet Nang" pitchFamily="18" charset="0"/>
                <a:cs typeface="Arial" panose="020B0604020202020204" pitchFamily="34" charset="0"/>
              </a:rPr>
              <a:t>CHIẾN SĨ GIAO LIÊN</a:t>
            </a:r>
            <a:endParaRPr lang="en-US" sz="4000" b="1" dirty="0">
              <a:solidFill>
                <a:srgbClr val="CC0066"/>
              </a:solidFill>
              <a:latin typeface="UVN Bach Tuyet Nang" pitchFamily="18" charset="0"/>
              <a:cs typeface="Arial" panose="020B0604020202020204" pitchFamily="34" charset="0"/>
            </a:endParaRPr>
          </a:p>
        </p:txBody>
      </p:sp>
      <p:pic>
        <p:nvPicPr>
          <p:cNvPr id="8" name="Picture 11" descr="C:\Users\ADMIN\Desktop\Tai nguyen thiet ke tro choi\Angry birds epic birds\1505573783630 (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91203" y="5830498"/>
            <a:ext cx="1518997" cy="875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52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7" y="45316"/>
            <a:ext cx="9145588" cy="6812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descr="C:\Users\Tien\Downloads\GAME PP\Kim Dong\58645973-love-letter-une-illustration-de-vecteur-tiré-par-la-main-d-une-lettre-d-amour-isolé-sur-un-fond-d-.jpg">
            <a:hlinkClick r:id="rId3" action="ppaction://hlinksldjump"/>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447536" y="3760303"/>
            <a:ext cx="1707802" cy="14478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Tien\Downloads\GAME PP\Kim Dong\1182[1].jp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45893" y="22772"/>
            <a:ext cx="898107" cy="117938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Users\Tien\Downloads\GAME PP\Kim Dong\58645973-love-letter-une-illustration-de-vecteur-tiré-par-la-main-d-une-lettre-d-amour-isolé-sur-un-fond-d-.jpg">
            <a:hlinkClick r:id="rId8" action="ppaction://hlinksldjump"/>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48846" y1="43466" x2="48846" y2="43466"/>
                        <a14:foregroundMark x1="48846" y1="43466" x2="48846" y2="43466"/>
                        <a14:foregroundMark x1="52462" y1="43920" x2="52462" y2="43920"/>
                        <a14:foregroundMark x1="52462" y1="43920" x2="52462" y2="43920"/>
                        <a14:foregroundMark x1="52385" y1="47550" x2="52385" y2="47550"/>
                        <a14:foregroundMark x1="50231" y1="55082" x2="50231" y2="55082"/>
                        <a14:foregroundMark x1="47846" y1="55354" x2="45846" y2="54900"/>
                        <a14:foregroundMark x1="44231" y1="52087" x2="44231" y2="52087"/>
                        <a14:foregroundMark x1="42769" y1="53539" x2="42769" y2="53539"/>
                        <a14:foregroundMark x1="47385" y1="58984" x2="48462" y2="58984"/>
                        <a14:foregroundMark x1="48923" y1="58984" x2="48923" y2="58984"/>
                        <a14:foregroundMark x1="51692" y1="58530" x2="53538" y2="56987"/>
                        <a14:foregroundMark x1="53923" y1="43376" x2="53923" y2="43376"/>
                        <a14:foregroundMark x1="44692" y1="37931" x2="44692" y2="37931"/>
                        <a14:foregroundMark x1="44308" y1="37750" x2="44308" y2="37750"/>
                        <a14:foregroundMark x1="40615" y1="36933" x2="40308" y2="36933"/>
                        <a14:foregroundMark x1="35923" y1="39292" x2="35923" y2="39292"/>
                        <a14:foregroundMark x1="37692" y1="46098" x2="37692" y2="46098"/>
                        <a14:foregroundMark x1="35462" y1="51452" x2="35077" y2="52450"/>
                        <a14:foregroundMark x1="34846" y1="53539" x2="34846" y2="53902"/>
                        <a14:foregroundMark x1="34846" y1="54265" x2="34846" y2="54265"/>
                        <a14:foregroundMark x1="34846" y1="54265" x2="34846" y2="54265"/>
                        <a14:foregroundMark x1="46538" y1="48185" x2="45385" y2="48185"/>
                        <a14:foregroundMark x1="39615" y1="47641" x2="39615" y2="47641"/>
                        <a14:foregroundMark x1="41231" y1="46098" x2="41231" y2="46098"/>
                        <a14:foregroundMark x1="44923" y1="40109" x2="44923" y2="40109"/>
                        <a14:foregroundMark x1="47846" y1="36933" x2="47846" y2="36933"/>
                        <a14:foregroundMark x1="53769" y1="37477" x2="53769" y2="37477"/>
                        <a14:foregroundMark x1="59846" y1="41379" x2="60308" y2="41924"/>
                        <a14:foregroundMark x1="60308" y1="47278" x2="60769" y2="49183"/>
                        <a14:foregroundMark x1="60769" y1="49728" x2="61231" y2="52813"/>
                        <a14:foregroundMark x1="59692" y1="57169" x2="59692" y2="57169"/>
                        <a14:foregroundMark x1="59692" y1="57260" x2="59231" y2="58439"/>
                        <a14:foregroundMark x1="52462" y1="61887" x2="50923" y2="62069"/>
                        <a14:foregroundMark x1="43154" y1="62160" x2="43154" y2="62160"/>
                        <a14:foregroundMark x1="43154" y1="62160" x2="43154" y2="62160"/>
                        <a14:foregroundMark x1="47846" y1="63702" x2="47846" y2="63702"/>
                        <a14:foregroundMark x1="48077" y1="63702" x2="50000" y2="64156"/>
                        <a14:foregroundMark x1="50462" y1="64156" x2="51923" y2="64156"/>
                        <a14:foregroundMark x1="52231" y1="64156" x2="52846" y2="64156"/>
                        <a14:foregroundMark x1="53923" y1="64156" x2="54846" y2="64428"/>
                        <a14:foregroundMark x1="55462" y1="64519" x2="57077" y2="65789"/>
                        <a14:foregroundMark x1="57231" y1="66062" x2="57231" y2="66062"/>
                        <a14:foregroundMark x1="57846" y1="66788" x2="57846" y2="66788"/>
                        <a14:foregroundMark x1="57308" y1="66243" x2="57308" y2="66243"/>
                        <a14:foregroundMark x1="57308" y1="66243" x2="57308" y2="66243"/>
                        <a14:foregroundMark x1="52385" y1="58530" x2="52385" y2="58530"/>
                        <a14:foregroundMark x1="46000" y1="57441" x2="46000" y2="57441"/>
                        <a14:foregroundMark x1="48923" y1="57441" x2="48923" y2="57441"/>
                        <a14:foregroundMark x1="48077" y1="51270" x2="48692" y2="51180"/>
                        <a14:foregroundMark x1="50154" y1="45735" x2="50154" y2="45735"/>
                        <a14:foregroundMark x1="46769" y1="44737" x2="46769" y2="44737"/>
                        <a14:foregroundMark x1="44923" y1="42377" x2="44923" y2="42377"/>
                        <a14:foregroundMark x1="50923" y1="41379" x2="51308" y2="41379"/>
                        <a14:foregroundMark x1="57538" y1="44465" x2="57538" y2="44465"/>
                        <a14:foregroundMark x1="55308" y1="47368" x2="55308" y2="47368"/>
                        <a14:foregroundMark x1="37077" y1="41198" x2="47769" y2="28221"/>
                        <a14:foregroundMark x1="38308" y1="37750" x2="38308" y2="37750"/>
                        <a14:foregroundMark x1="36385" y1="41198" x2="36385" y2="41198"/>
                        <a14:foregroundMark x1="36385" y1="41198" x2="36385" y2="41198"/>
                        <a14:foregroundMark x1="36385" y1="41198" x2="36385" y2="41198"/>
                        <a14:foregroundMark x1="36385" y1="41198" x2="36385" y2="41198"/>
                        <a14:foregroundMark x1="36385" y1="41198" x2="36385" y2="41198"/>
                        <a14:foregroundMark x1="36000" y1="59800" x2="36000" y2="59800"/>
                        <a14:foregroundMark x1="38077" y1="60254" x2="38077" y2="60254"/>
                        <a14:foregroundMark x1="38077" y1="60526" x2="38077" y2="60526"/>
                        <a14:foregroundMark x1="63462" y1="31307" x2="63462" y2="31307"/>
                        <a14:foregroundMark x1="69077" y1="41470" x2="69538" y2="41470"/>
                        <a14:foregroundMark x1="70538" y1="54537" x2="70538" y2="54537"/>
                        <a14:foregroundMark x1="63308" y1="58711" x2="63308" y2="58711"/>
                        <a14:foregroundMark x1="60385" y1="63067" x2="60385" y2="63067"/>
                        <a14:foregroundMark x1="39615" y1="64156" x2="39615" y2="64156"/>
                        <a14:foregroundMark x1="61231" y1="40018" x2="61231" y2="40018"/>
                        <a14:foregroundMark x1="60231" y1="37114" x2="60231" y2="37114"/>
                        <a14:foregroundMark x1="57231" y1="35299" x2="57231" y2="35299"/>
                        <a14:foregroundMark x1="63462" y1="42831" x2="63462" y2="42831"/>
                      </a14:backgroundRemoval>
                    </a14:imgEffect>
                  </a14:imgLayer>
                </a14:imgProps>
              </a:ext>
              <a:ext uri="{28A0092B-C50C-407E-A947-70E740481C1C}">
                <a14:useLocalDpi xmlns:a14="http://schemas.microsoft.com/office/drawing/2010/main" val="0"/>
              </a:ext>
            </a:extLst>
          </a:blip>
          <a:srcRect/>
          <a:stretch>
            <a:fillRect/>
          </a:stretch>
        </p:blipFill>
        <p:spPr bwMode="auto">
          <a:xfrm>
            <a:off x="4899592" y="3301960"/>
            <a:ext cx="1810793" cy="153511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Tien\Downloads\GAME PP\Kim Dong\58645973-love-letter-une-illustration-de-vecteur-tiré-par-la-main-d-une-lettre-d-amour-isolé-sur-un-fond-d-.jpg">
            <a:hlinkClick r:id="rId11" action="ppaction://hlinksldjump"/>
          </p:cNvPr>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10000" b="90000" l="10000" r="90000">
                        <a14:foregroundMark x1="62077" y1="39655" x2="62077" y2="39655"/>
                        <a14:foregroundMark x1="52154" y1="54900" x2="52154" y2="54900"/>
                        <a14:foregroundMark x1="54308" y1="54174" x2="54308" y2="54174"/>
                      </a14:backgroundRemoval>
                    </a14:imgEffect>
                  </a14:imgLayer>
                </a14:imgProps>
              </a:ext>
              <a:ext uri="{28A0092B-C50C-407E-A947-70E740481C1C}">
                <a14:useLocalDpi xmlns:a14="http://schemas.microsoft.com/office/drawing/2010/main" val="0"/>
              </a:ext>
            </a:extLst>
          </a:blip>
          <a:srcRect/>
          <a:stretch>
            <a:fillRect/>
          </a:stretch>
        </p:blipFill>
        <p:spPr bwMode="auto">
          <a:xfrm>
            <a:off x="6499736" y="3329634"/>
            <a:ext cx="1819275" cy="154230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Tien\Downloads\GAME PP\Kim Dong\58645973-love-letter-une-illustration-de-vecteur-tiré-par-la-main-d-une-lettre-d-amour-isolé-sur-un-fond-d-.jpg">
            <a:hlinkClick r:id="rId14" action="ppaction://hlinksldjump"/>
          </p:cNvPr>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10000" b="90000" l="10000" r="90000">
                        <a14:foregroundMark x1="38308" y1="37024" x2="38308" y2="37024"/>
                        <a14:foregroundMark x1="41077" y1="65517" x2="41077" y2="65517"/>
                        <a14:foregroundMark x1="52231" y1="52722" x2="52231" y2="52722"/>
                      </a14:backgroundRemoval>
                    </a14:imgEffect>
                  </a14:imgLayer>
                </a14:imgProps>
              </a:ext>
              <a:ext uri="{28A0092B-C50C-407E-A947-70E740481C1C}">
                <a14:useLocalDpi xmlns:a14="http://schemas.microsoft.com/office/drawing/2010/main" val="0"/>
              </a:ext>
            </a:extLst>
          </a:blip>
          <a:srcRect/>
          <a:stretch>
            <a:fillRect/>
          </a:stretch>
        </p:blipFill>
        <p:spPr bwMode="auto">
          <a:xfrm>
            <a:off x="4181181" y="4613868"/>
            <a:ext cx="1778470" cy="150771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Users\Tien\Downloads\GAME PP\Kim Dong\58645973-love-letter-une-illustration-de-vecteur-tiré-par-la-main-d-une-lettre-d-amour-isolé-sur-un-fond-d-.jpg">
            <a:hlinkClick r:id="rId17" action="ppaction://hlinksldjump"/>
          </p:cNvPr>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10000" b="90000" l="10000" r="90000">
                        <a14:foregroundMark x1="61538" y1="38748" x2="61538" y2="38748"/>
                        <a14:foregroundMark x1="52308" y1="54537" x2="52308" y2="54537"/>
                        <a14:foregroundMark x1="53231" y1="50181" x2="53231" y2="50181"/>
                      </a14:backgroundRemoval>
                    </a14:imgEffect>
                  </a14:imgLayer>
                </a14:imgProps>
              </a:ext>
              <a:ext uri="{28A0092B-C50C-407E-A947-70E740481C1C}">
                <a14:useLocalDpi xmlns:a14="http://schemas.microsoft.com/office/drawing/2010/main" val="0"/>
              </a:ext>
            </a:extLst>
          </a:blip>
          <a:srcRect/>
          <a:stretch>
            <a:fillRect/>
          </a:stretch>
        </p:blipFill>
        <p:spPr bwMode="auto">
          <a:xfrm>
            <a:off x="5644579" y="4483072"/>
            <a:ext cx="1653998" cy="1402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0976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09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099"/>
                                        </p:tgtEl>
                                      </p:cBhvr>
                                    </p:animEffect>
                                    <p:set>
                                      <p:cBhvr>
                                        <p:cTn id="7" dur="1" fill="hold">
                                          <p:stCondLst>
                                            <p:cond delay="499"/>
                                          </p:stCondLst>
                                        </p:cTn>
                                        <p:tgtEl>
                                          <p:spTgt spid="4099"/>
                                        </p:tgtEl>
                                        <p:attrNameLst>
                                          <p:attrName>style.visibility</p:attrName>
                                        </p:attrNameLst>
                                      </p:cBhvr>
                                      <p:to>
                                        <p:strVal val="hidden"/>
                                      </p:to>
                                    </p:set>
                                  </p:childTnLst>
                                </p:cTn>
                              </p:par>
                            </p:childTnLst>
                          </p:cTn>
                        </p:par>
                      </p:childTnLst>
                    </p:cTn>
                  </p:par>
                </p:childTnLst>
              </p:cTn>
              <p:nextCondLst>
                <p:cond evt="onClick" delay="0">
                  <p:tgtEl>
                    <p:spTgt spid="4099"/>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1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62400" y="1152065"/>
            <a:ext cx="3689810" cy="2117630"/>
          </a:xfrm>
          <a:prstGeom prst="rect">
            <a:avLst/>
          </a:prstGeom>
        </p:spPr>
      </p:pic>
      <p:pic>
        <p:nvPicPr>
          <p:cNvPr id="2051" name="Picture 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057" y="2796903"/>
            <a:ext cx="2494455" cy="3899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 Same Side Corner Rectangle 7"/>
          <p:cNvSpPr/>
          <p:nvPr/>
        </p:nvSpPr>
        <p:spPr>
          <a:xfrm rot="16200000">
            <a:off x="4871194" y="2545441"/>
            <a:ext cx="663575" cy="1952627"/>
          </a:xfrm>
          <a:prstGeom prst="round2SameRect">
            <a:avLst>
              <a:gd name="adj1" fmla="val 23321"/>
              <a:gd name="adj2" fmla="val 0"/>
            </a:avLst>
          </a:prstGeom>
          <a:gradFill flip="none" rotWithShape="1">
            <a:gsLst>
              <a:gs pos="0">
                <a:schemeClr val="accent3"/>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 Same Side Corner Rectangle 8"/>
          <p:cNvSpPr/>
          <p:nvPr/>
        </p:nvSpPr>
        <p:spPr>
          <a:xfrm rot="5400000" flipH="1">
            <a:off x="6648888" y="3084790"/>
            <a:ext cx="663575" cy="854950"/>
          </a:xfrm>
          <a:prstGeom prst="round2SameRect">
            <a:avLst>
              <a:gd name="adj1" fmla="val 34679"/>
              <a:gd name="adj2" fmla="val 0"/>
            </a:avLst>
          </a:prstGeom>
          <a:gradFill flip="none" rotWithShape="1">
            <a:gsLst>
              <a:gs pos="0">
                <a:schemeClr val="accent3">
                  <a:lumMod val="75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 Same Side Corner Rectangle 9"/>
          <p:cNvSpPr/>
          <p:nvPr/>
        </p:nvSpPr>
        <p:spPr>
          <a:xfrm rot="16200000">
            <a:off x="4871198" y="3438687"/>
            <a:ext cx="663574" cy="1952625"/>
          </a:xfrm>
          <a:prstGeom prst="round2SameRect">
            <a:avLst>
              <a:gd name="adj1" fmla="val 23321"/>
              <a:gd name="adj2" fmla="val 0"/>
            </a:avLst>
          </a:prstGeom>
          <a:gradFill flip="none" rotWithShape="1">
            <a:gsLst>
              <a:gs pos="0">
                <a:schemeClr val="accent2"/>
              </a:gs>
              <a:gs pos="99000">
                <a:schemeClr val="accent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dirty="0"/>
          </a:p>
        </p:txBody>
      </p:sp>
      <p:sp>
        <p:nvSpPr>
          <p:cNvPr id="11" name="Round Same Side Corner Rectangle 10"/>
          <p:cNvSpPr/>
          <p:nvPr/>
        </p:nvSpPr>
        <p:spPr>
          <a:xfrm rot="5400000" flipH="1">
            <a:off x="6648889" y="3966727"/>
            <a:ext cx="663574" cy="854950"/>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ound Same Side Corner Rectangle 11"/>
          <p:cNvSpPr/>
          <p:nvPr/>
        </p:nvSpPr>
        <p:spPr>
          <a:xfrm rot="16200000">
            <a:off x="4871729" y="4309883"/>
            <a:ext cx="662510" cy="1952625"/>
          </a:xfrm>
          <a:prstGeom prst="round2SameRect">
            <a:avLst>
              <a:gd name="adj1" fmla="val 23321"/>
              <a:gd name="adj2" fmla="val 0"/>
            </a:avLst>
          </a:prstGeom>
          <a:gradFill flip="none" rotWithShape="1">
            <a:gsLst>
              <a:gs pos="0">
                <a:schemeClr val="tx2"/>
              </a:gs>
              <a:gs pos="99000">
                <a:schemeClr val="tx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ound Same Side Corner Rectangle 12"/>
          <p:cNvSpPr/>
          <p:nvPr/>
        </p:nvSpPr>
        <p:spPr>
          <a:xfrm rot="5400000" flipH="1">
            <a:off x="6649421" y="4837923"/>
            <a:ext cx="662510" cy="854950"/>
          </a:xfrm>
          <a:prstGeom prst="round2SameRect">
            <a:avLst>
              <a:gd name="adj1" fmla="val 34679"/>
              <a:gd name="adj2" fmla="val 0"/>
            </a:avLst>
          </a:prstGeom>
          <a:gradFill flip="none" rotWithShape="1">
            <a:gsLst>
              <a:gs pos="0">
                <a:schemeClr val="tx2">
                  <a:lumMod val="75000"/>
                </a:schemeClr>
              </a:gs>
              <a:gs pos="100000">
                <a:schemeClr val="tx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ound Same Side Corner Rectangle 13"/>
          <p:cNvSpPr/>
          <p:nvPr/>
        </p:nvSpPr>
        <p:spPr>
          <a:xfrm rot="16200000">
            <a:off x="4871729" y="5114029"/>
            <a:ext cx="662510" cy="1952625"/>
          </a:xfrm>
          <a:prstGeom prst="round2SameRect">
            <a:avLst>
              <a:gd name="adj1" fmla="val 23321"/>
              <a:gd name="adj2" fmla="val 0"/>
            </a:avLst>
          </a:prstGeom>
          <a:gradFill flip="none" rotWithShape="1">
            <a:gsLst>
              <a:gs pos="0">
                <a:schemeClr val="accent1"/>
              </a:gs>
              <a:gs pos="99000">
                <a:schemeClr val="accent1">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ound Same Side Corner Rectangle 14"/>
          <p:cNvSpPr/>
          <p:nvPr/>
        </p:nvSpPr>
        <p:spPr>
          <a:xfrm rot="5400000" flipH="1">
            <a:off x="6649421" y="5642070"/>
            <a:ext cx="662510" cy="854950"/>
          </a:xfrm>
          <a:prstGeom prst="round2SameRect">
            <a:avLst>
              <a:gd name="adj1" fmla="val 34679"/>
              <a:gd name="adj2" fmla="val 0"/>
            </a:avLst>
          </a:prstGeom>
          <a:gradFill flip="none" rotWithShape="1">
            <a:gsLst>
              <a:gs pos="0">
                <a:schemeClr val="accent1">
                  <a:lumMod val="75000"/>
                </a:schemeClr>
              </a:gs>
              <a:gs pos="100000">
                <a:schemeClr val="accent1"/>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Box 8"/>
          <p:cNvSpPr txBox="1">
            <a:spLocks noChangeArrowheads="1"/>
          </p:cNvSpPr>
          <p:nvPr/>
        </p:nvSpPr>
        <p:spPr bwMode="auto">
          <a:xfrm>
            <a:off x="6661720" y="3078810"/>
            <a:ext cx="476247" cy="707886"/>
          </a:xfrm>
          <a:prstGeom prst="rect">
            <a:avLst/>
          </a:prstGeom>
          <a:noFill/>
          <a:ln w="9525">
            <a:noFill/>
            <a:miter lim="800000"/>
            <a:headEnd/>
            <a:tailEnd/>
          </a:ln>
        </p:spPr>
        <p:txBody>
          <a:bodyPr wrap="square" anchor="ctr">
            <a:spAutoFit/>
          </a:bodyPr>
          <a:lstStyle/>
          <a:p>
            <a:pPr algn="ctr"/>
            <a:r>
              <a:rPr lang="en-US" sz="4000" b="1" dirty="0" smtClean="0">
                <a:solidFill>
                  <a:schemeClr val="bg1"/>
                </a:solidFill>
                <a:latin typeface="Comic Sans MS" pitchFamily="66" charset="0"/>
              </a:rPr>
              <a:t>A</a:t>
            </a:r>
            <a:endParaRPr lang="en-US" sz="4000" b="1" dirty="0">
              <a:solidFill>
                <a:schemeClr val="bg1"/>
              </a:solidFill>
              <a:latin typeface="Comic Sans MS" pitchFamily="66" charset="0"/>
            </a:endParaRPr>
          </a:p>
        </p:txBody>
      </p:sp>
      <p:sp>
        <p:nvSpPr>
          <p:cNvPr id="17" name="TextBox 33"/>
          <p:cNvSpPr txBox="1">
            <a:spLocks noChangeArrowheads="1"/>
          </p:cNvSpPr>
          <p:nvPr/>
        </p:nvSpPr>
        <p:spPr bwMode="auto">
          <a:xfrm>
            <a:off x="6706519" y="4014244"/>
            <a:ext cx="437924" cy="707886"/>
          </a:xfrm>
          <a:prstGeom prst="rect">
            <a:avLst/>
          </a:prstGeom>
          <a:noFill/>
          <a:ln w="9525">
            <a:noFill/>
            <a:miter lim="800000"/>
            <a:headEnd/>
            <a:tailEnd/>
          </a:ln>
        </p:spPr>
        <p:txBody>
          <a:bodyPr wrap="square" anchor="ctr">
            <a:spAutoFit/>
          </a:bodyPr>
          <a:lstStyle/>
          <a:p>
            <a:pPr algn="ctr"/>
            <a:r>
              <a:rPr lang="en-US" sz="4000" b="1" dirty="0" smtClean="0">
                <a:solidFill>
                  <a:schemeClr val="bg1"/>
                </a:solidFill>
                <a:latin typeface="Comic Sans MS" pitchFamily="66" charset="0"/>
              </a:rPr>
              <a:t>B</a:t>
            </a:r>
            <a:endParaRPr lang="en-US" sz="4000" b="1" dirty="0">
              <a:solidFill>
                <a:schemeClr val="bg1"/>
              </a:solidFill>
              <a:latin typeface="Comic Sans MS" pitchFamily="66" charset="0"/>
            </a:endParaRPr>
          </a:p>
        </p:txBody>
      </p:sp>
      <p:sp>
        <p:nvSpPr>
          <p:cNvPr id="18" name="TextBox 34"/>
          <p:cNvSpPr txBox="1">
            <a:spLocks noChangeArrowheads="1"/>
          </p:cNvSpPr>
          <p:nvPr/>
        </p:nvSpPr>
        <p:spPr bwMode="auto">
          <a:xfrm>
            <a:off x="6681964" y="4910853"/>
            <a:ext cx="427149"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C</a:t>
            </a:r>
            <a:endParaRPr lang="en-US" sz="4000" b="1">
              <a:solidFill>
                <a:schemeClr val="bg1"/>
              </a:solidFill>
              <a:latin typeface="Comic Sans MS" pitchFamily="66" charset="0"/>
            </a:endParaRPr>
          </a:p>
        </p:txBody>
      </p:sp>
      <p:sp>
        <p:nvSpPr>
          <p:cNvPr id="19" name="TextBox 35"/>
          <p:cNvSpPr txBox="1">
            <a:spLocks noChangeArrowheads="1"/>
          </p:cNvSpPr>
          <p:nvPr/>
        </p:nvSpPr>
        <p:spPr bwMode="auto">
          <a:xfrm>
            <a:off x="6663406" y="5669610"/>
            <a:ext cx="472155"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D</a:t>
            </a:r>
            <a:endParaRPr lang="en-US" sz="4000" b="1">
              <a:solidFill>
                <a:schemeClr val="bg1"/>
              </a:solidFill>
              <a:latin typeface="Comic Sans MS" pitchFamily="66" charset="0"/>
            </a:endParaRPr>
          </a:p>
        </p:txBody>
      </p:sp>
      <p:sp>
        <p:nvSpPr>
          <p:cNvPr id="20" name="Rectangle 32"/>
          <p:cNvSpPr>
            <a:spLocks noChangeArrowheads="1"/>
          </p:cNvSpPr>
          <p:nvPr/>
        </p:nvSpPr>
        <p:spPr bwMode="auto">
          <a:xfrm>
            <a:off x="4571999" y="3242846"/>
            <a:ext cx="1066801" cy="584775"/>
          </a:xfrm>
          <a:prstGeom prst="rect">
            <a:avLst/>
          </a:prstGeom>
          <a:noFill/>
          <a:ln w="9525">
            <a:noFill/>
            <a:miter lim="800000"/>
            <a:headEnd/>
            <a:tailEnd/>
          </a:ln>
        </p:spPr>
        <p:txBody>
          <a:bodyPr wrap="square">
            <a:spAutoFit/>
          </a:bodyPr>
          <a:lstStyle/>
          <a:p>
            <a:pPr algn="ctr"/>
            <a:endParaRPr lang="en-US" sz="3200" dirty="0"/>
          </a:p>
        </p:txBody>
      </p:sp>
      <p:sp>
        <p:nvSpPr>
          <p:cNvPr id="21" name="Rectangle 37"/>
          <p:cNvSpPr>
            <a:spLocks noChangeArrowheads="1"/>
          </p:cNvSpPr>
          <p:nvPr/>
        </p:nvSpPr>
        <p:spPr bwMode="auto">
          <a:xfrm>
            <a:off x="4610504" y="4128961"/>
            <a:ext cx="1425731" cy="584775"/>
          </a:xfrm>
          <a:prstGeom prst="rect">
            <a:avLst/>
          </a:prstGeom>
          <a:noFill/>
          <a:ln w="9525">
            <a:noFill/>
            <a:miter lim="800000"/>
            <a:headEnd/>
            <a:tailEnd/>
          </a:ln>
        </p:spPr>
        <p:txBody>
          <a:bodyPr wrap="square">
            <a:spAutoFit/>
          </a:bodyPr>
          <a:lstStyle/>
          <a:p>
            <a:pPr algn="ctr"/>
            <a:r>
              <a:rPr lang="en-US" sz="3200" dirty="0" smtClean="0">
                <a:solidFill>
                  <a:schemeClr val="bg1"/>
                </a:solidFill>
                <a:latin typeface="+mj-lt"/>
              </a:rPr>
              <a:t>21 </a:t>
            </a:r>
            <a:r>
              <a:rPr lang="en-US" sz="3200" dirty="0" smtClean="0">
                <a:solidFill>
                  <a:schemeClr val="bg1"/>
                </a:solidFill>
                <a:latin typeface="+mj-lt"/>
              </a:rPr>
              <a:t>cm</a:t>
            </a:r>
            <a:r>
              <a:rPr lang="en-US" sz="3200" baseline="30000" dirty="0" smtClean="0">
                <a:solidFill>
                  <a:schemeClr val="bg1"/>
                </a:solidFill>
                <a:latin typeface="+mj-lt"/>
              </a:rPr>
              <a:t>2</a:t>
            </a:r>
            <a:endParaRPr lang="en-US" sz="2400" dirty="0">
              <a:latin typeface="+mj-lt"/>
            </a:endParaRPr>
          </a:p>
        </p:txBody>
      </p:sp>
      <p:sp>
        <p:nvSpPr>
          <p:cNvPr id="22" name="Rectangle 38"/>
          <p:cNvSpPr>
            <a:spLocks noChangeArrowheads="1"/>
          </p:cNvSpPr>
          <p:nvPr/>
        </p:nvSpPr>
        <p:spPr bwMode="auto">
          <a:xfrm>
            <a:off x="4238169" y="5029200"/>
            <a:ext cx="2010231" cy="523220"/>
          </a:xfrm>
          <a:prstGeom prst="rect">
            <a:avLst/>
          </a:prstGeom>
          <a:noFill/>
          <a:ln w="9525">
            <a:noFill/>
            <a:miter lim="800000"/>
            <a:headEnd/>
            <a:tailEnd/>
          </a:ln>
        </p:spPr>
        <p:txBody>
          <a:bodyPr wrap="square">
            <a:spAutoFit/>
          </a:bodyPr>
          <a:lstStyle/>
          <a:p>
            <a:pPr algn="ctr"/>
            <a:r>
              <a:rPr lang="en-US" sz="2800" dirty="0" smtClean="0">
                <a:solidFill>
                  <a:schemeClr val="bg1"/>
                </a:solidFill>
                <a:latin typeface="Arial" charset="0"/>
              </a:rPr>
              <a:t>42</a:t>
            </a:r>
            <a:r>
              <a:rPr lang="en-US" sz="2800" dirty="0" smtClean="0">
                <a:solidFill>
                  <a:schemeClr val="bg1"/>
                </a:solidFill>
              </a:rPr>
              <a:t> </a:t>
            </a:r>
            <a:r>
              <a:rPr lang="en-US" sz="2800" dirty="0">
                <a:solidFill>
                  <a:schemeClr val="bg1"/>
                </a:solidFill>
              </a:rPr>
              <a:t>cm</a:t>
            </a:r>
            <a:r>
              <a:rPr lang="en-US" sz="2800" baseline="30000" dirty="0">
                <a:solidFill>
                  <a:schemeClr val="bg1"/>
                </a:solidFill>
              </a:rPr>
              <a:t>2</a:t>
            </a:r>
            <a:endParaRPr lang="en-US" sz="2000" dirty="0"/>
          </a:p>
        </p:txBody>
      </p:sp>
      <p:sp>
        <p:nvSpPr>
          <p:cNvPr id="23" name="Rectangle 39"/>
          <p:cNvSpPr>
            <a:spLocks noChangeArrowheads="1"/>
          </p:cNvSpPr>
          <p:nvPr/>
        </p:nvSpPr>
        <p:spPr bwMode="auto">
          <a:xfrm>
            <a:off x="4648200" y="5816025"/>
            <a:ext cx="1437398" cy="523220"/>
          </a:xfrm>
          <a:prstGeom prst="rect">
            <a:avLst/>
          </a:prstGeom>
          <a:noFill/>
          <a:ln w="9525">
            <a:noFill/>
            <a:miter lim="800000"/>
            <a:headEnd/>
            <a:tailEnd/>
          </a:ln>
        </p:spPr>
        <p:txBody>
          <a:bodyPr wrap="square">
            <a:spAutoFit/>
          </a:bodyPr>
          <a:lstStyle/>
          <a:p>
            <a:pPr algn="ctr"/>
            <a:r>
              <a:rPr lang="en-US" sz="2800" dirty="0" smtClean="0">
                <a:solidFill>
                  <a:schemeClr val="bg1"/>
                </a:solidFill>
                <a:latin typeface="Arial" charset="0"/>
              </a:rPr>
              <a:t>17</a:t>
            </a:r>
            <a:r>
              <a:rPr lang="en-US" sz="2800" dirty="0" smtClean="0">
                <a:solidFill>
                  <a:schemeClr val="bg1"/>
                </a:solidFill>
              </a:rPr>
              <a:t> </a:t>
            </a:r>
            <a:r>
              <a:rPr lang="en-US" sz="2800" dirty="0">
                <a:solidFill>
                  <a:schemeClr val="bg1"/>
                </a:solidFill>
              </a:rPr>
              <a:t>cm</a:t>
            </a:r>
            <a:r>
              <a:rPr lang="en-US" sz="2800" baseline="30000" dirty="0">
                <a:solidFill>
                  <a:schemeClr val="bg1"/>
                </a:solidFill>
              </a:rPr>
              <a:t>2</a:t>
            </a:r>
            <a:endParaRPr lang="en-US" sz="2000" dirty="0"/>
          </a:p>
        </p:txBody>
      </p:sp>
      <p:sp>
        <p:nvSpPr>
          <p:cNvPr id="38" name="TextBox 37"/>
          <p:cNvSpPr txBox="1"/>
          <p:nvPr/>
        </p:nvSpPr>
        <p:spPr>
          <a:xfrm>
            <a:off x="0" y="263971"/>
            <a:ext cx="8853944" cy="95410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800" dirty="0"/>
              <a:t>1. </a:t>
            </a:r>
            <a:r>
              <a:rPr lang="en-US" sz="2800" dirty="0" err="1"/>
              <a:t>Biết</a:t>
            </a:r>
            <a:r>
              <a:rPr lang="en-US" sz="2800" dirty="0"/>
              <a:t> </a:t>
            </a:r>
            <a:r>
              <a:rPr lang="en-US" sz="2800" dirty="0" err="1"/>
              <a:t>mỗi</a:t>
            </a:r>
            <a:r>
              <a:rPr lang="en-US" sz="2800" dirty="0"/>
              <a:t> ô </a:t>
            </a:r>
            <a:r>
              <a:rPr lang="en-US" sz="2800" dirty="0" err="1"/>
              <a:t>vuông</a:t>
            </a:r>
            <a:r>
              <a:rPr lang="en-US" sz="2800" dirty="0"/>
              <a:t> ở </a:t>
            </a:r>
            <a:r>
              <a:rPr lang="en-US" sz="2800" dirty="0" err="1"/>
              <a:t>hình</a:t>
            </a:r>
            <a:r>
              <a:rPr lang="en-US" sz="2800" dirty="0"/>
              <a:t> </a:t>
            </a:r>
            <a:r>
              <a:rPr lang="en-US" sz="2800" dirty="0" err="1"/>
              <a:t>dưới</a:t>
            </a:r>
            <a:r>
              <a:rPr lang="en-US" sz="2800" dirty="0"/>
              <a:t> </a:t>
            </a:r>
            <a:r>
              <a:rPr lang="en-US" sz="2800" dirty="0" err="1"/>
              <a:t>có</a:t>
            </a:r>
            <a:r>
              <a:rPr lang="en-US" sz="2800" dirty="0"/>
              <a:t> </a:t>
            </a:r>
            <a:r>
              <a:rPr lang="en-US" sz="2800" dirty="0" err="1"/>
              <a:t>cạnh</a:t>
            </a:r>
            <a:r>
              <a:rPr lang="en-US" sz="2800" dirty="0"/>
              <a:t> </a:t>
            </a:r>
            <a:r>
              <a:rPr lang="en-US" sz="2800" dirty="0" err="1"/>
              <a:t>là</a:t>
            </a:r>
            <a:r>
              <a:rPr lang="en-US" sz="2800" dirty="0"/>
              <a:t> </a:t>
            </a:r>
            <a:r>
              <a:rPr lang="en-US" sz="2800" dirty="0" smtClean="0"/>
              <a:t>1cm</a:t>
            </a:r>
            <a:r>
              <a:rPr lang="en-US" sz="2800" dirty="0"/>
              <a:t>. </a:t>
            </a:r>
            <a:r>
              <a:rPr lang="en-US" sz="2800" dirty="0" err="1"/>
              <a:t>Diện</a:t>
            </a:r>
            <a:r>
              <a:rPr lang="en-US" sz="2800" dirty="0"/>
              <a:t> </a:t>
            </a:r>
            <a:r>
              <a:rPr lang="en-US" sz="2800" dirty="0" err="1"/>
              <a:t>tích</a:t>
            </a:r>
            <a:r>
              <a:rPr lang="en-US" sz="2800" dirty="0"/>
              <a:t> của </a:t>
            </a:r>
            <a:r>
              <a:rPr lang="en-US" sz="2800" dirty="0" err="1"/>
              <a:t>hình</a:t>
            </a:r>
            <a:r>
              <a:rPr lang="en-US" sz="2800" dirty="0"/>
              <a:t> </a:t>
            </a:r>
            <a:r>
              <a:rPr lang="en-US" sz="2800" dirty="0" err="1"/>
              <a:t>thang</a:t>
            </a:r>
            <a:r>
              <a:rPr lang="en-US" sz="2800" dirty="0"/>
              <a:t> </a:t>
            </a:r>
            <a:r>
              <a:rPr lang="en-US" sz="2800" dirty="0" err="1"/>
              <a:t>cân</a:t>
            </a:r>
            <a:r>
              <a:rPr lang="en-US" sz="2800" dirty="0"/>
              <a:t> ABCD </a:t>
            </a:r>
            <a:r>
              <a:rPr lang="en-US" sz="2800" dirty="0" err="1"/>
              <a:t>là</a:t>
            </a:r>
            <a:r>
              <a:rPr lang="en-US" sz="2800" dirty="0"/>
              <a:t>:</a:t>
            </a:r>
          </a:p>
        </p:txBody>
      </p:sp>
      <p:sp>
        <p:nvSpPr>
          <p:cNvPr id="3" name="Oval 2"/>
          <p:cNvSpPr/>
          <p:nvPr/>
        </p:nvSpPr>
        <p:spPr>
          <a:xfrm>
            <a:off x="6554596" y="4096851"/>
            <a:ext cx="746431" cy="543639"/>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7"/>
          <p:cNvSpPr>
            <a:spLocks noChangeArrowheads="1"/>
          </p:cNvSpPr>
          <p:nvPr/>
        </p:nvSpPr>
        <p:spPr bwMode="auto">
          <a:xfrm>
            <a:off x="4483542" y="3268767"/>
            <a:ext cx="1684606" cy="584775"/>
          </a:xfrm>
          <a:prstGeom prst="rect">
            <a:avLst/>
          </a:prstGeom>
          <a:noFill/>
          <a:ln w="9525">
            <a:noFill/>
            <a:miter lim="800000"/>
            <a:headEnd/>
            <a:tailEnd/>
          </a:ln>
        </p:spPr>
        <p:txBody>
          <a:bodyPr wrap="square">
            <a:spAutoFit/>
          </a:bodyPr>
          <a:lstStyle/>
          <a:p>
            <a:pPr algn="ctr"/>
            <a:r>
              <a:rPr lang="en-US" sz="3200" dirty="0" smtClean="0">
                <a:solidFill>
                  <a:schemeClr val="bg1"/>
                </a:solidFill>
                <a:latin typeface="+mj-lt"/>
              </a:rPr>
              <a:t>84 </a:t>
            </a:r>
            <a:r>
              <a:rPr lang="en-US" sz="3200" dirty="0" smtClean="0">
                <a:solidFill>
                  <a:schemeClr val="bg1"/>
                </a:solidFill>
                <a:latin typeface="+mj-lt"/>
              </a:rPr>
              <a:t>cm</a:t>
            </a:r>
            <a:r>
              <a:rPr lang="en-US" sz="3200" baseline="30000" dirty="0" smtClean="0">
                <a:solidFill>
                  <a:schemeClr val="bg1"/>
                </a:solidFill>
                <a:latin typeface="+mj-lt"/>
              </a:rPr>
              <a:t>2</a:t>
            </a:r>
            <a:endParaRPr lang="en-US" sz="2400" dirty="0">
              <a:latin typeface="+mj-lt"/>
            </a:endParaRPr>
          </a:p>
        </p:txBody>
      </p:sp>
      <p:sp>
        <p:nvSpPr>
          <p:cNvPr id="37" name="Rounded Rectangle 36"/>
          <p:cNvSpPr/>
          <p:nvPr/>
        </p:nvSpPr>
        <p:spPr>
          <a:xfrm>
            <a:off x="228600" y="18049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15</a:t>
            </a:r>
            <a:endParaRPr lang="en-US" sz="2800"/>
          </a:p>
        </p:txBody>
      </p:sp>
      <p:sp>
        <p:nvSpPr>
          <p:cNvPr id="39" name="Rounded Rectangle 38"/>
          <p:cNvSpPr/>
          <p:nvPr/>
        </p:nvSpPr>
        <p:spPr>
          <a:xfrm>
            <a:off x="228600" y="18049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14</a:t>
            </a:r>
            <a:endParaRPr lang="en-US" sz="2800"/>
          </a:p>
        </p:txBody>
      </p:sp>
      <p:sp>
        <p:nvSpPr>
          <p:cNvPr id="40" name="Rounded Rectangle 39"/>
          <p:cNvSpPr/>
          <p:nvPr/>
        </p:nvSpPr>
        <p:spPr>
          <a:xfrm>
            <a:off x="228600" y="18049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13</a:t>
            </a:r>
            <a:endParaRPr lang="en-US" sz="2800"/>
          </a:p>
        </p:txBody>
      </p:sp>
      <p:sp>
        <p:nvSpPr>
          <p:cNvPr id="41" name="Rounded Rectangle 40"/>
          <p:cNvSpPr/>
          <p:nvPr/>
        </p:nvSpPr>
        <p:spPr>
          <a:xfrm>
            <a:off x="228600" y="18049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12</a:t>
            </a:r>
            <a:endParaRPr lang="en-US" sz="2800"/>
          </a:p>
        </p:txBody>
      </p:sp>
      <p:sp>
        <p:nvSpPr>
          <p:cNvPr id="42" name="Rounded Rectangle 41"/>
          <p:cNvSpPr/>
          <p:nvPr/>
        </p:nvSpPr>
        <p:spPr>
          <a:xfrm>
            <a:off x="228600" y="18049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11</a:t>
            </a:r>
            <a:endParaRPr lang="en-US" sz="2800"/>
          </a:p>
        </p:txBody>
      </p:sp>
      <p:sp>
        <p:nvSpPr>
          <p:cNvPr id="43" name="Rounded Rectangle 42"/>
          <p:cNvSpPr/>
          <p:nvPr/>
        </p:nvSpPr>
        <p:spPr>
          <a:xfrm>
            <a:off x="228600" y="18049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10</a:t>
            </a:r>
            <a:endParaRPr lang="en-US" sz="2800"/>
          </a:p>
        </p:txBody>
      </p:sp>
      <p:sp>
        <p:nvSpPr>
          <p:cNvPr id="44" name="Rounded Rectangle 43"/>
          <p:cNvSpPr/>
          <p:nvPr/>
        </p:nvSpPr>
        <p:spPr>
          <a:xfrm>
            <a:off x="228600" y="18049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09</a:t>
            </a:r>
            <a:endParaRPr lang="en-US" sz="2800"/>
          </a:p>
        </p:txBody>
      </p:sp>
      <p:sp>
        <p:nvSpPr>
          <p:cNvPr id="45" name="Rounded Rectangle 44"/>
          <p:cNvSpPr/>
          <p:nvPr/>
        </p:nvSpPr>
        <p:spPr>
          <a:xfrm>
            <a:off x="228600" y="18049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08</a:t>
            </a:r>
            <a:endParaRPr lang="en-US" sz="2800"/>
          </a:p>
        </p:txBody>
      </p:sp>
      <p:sp>
        <p:nvSpPr>
          <p:cNvPr id="46" name="Rounded Rectangle 45"/>
          <p:cNvSpPr/>
          <p:nvPr/>
        </p:nvSpPr>
        <p:spPr>
          <a:xfrm>
            <a:off x="228600" y="18049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07</a:t>
            </a:r>
            <a:endParaRPr lang="en-US" sz="2800"/>
          </a:p>
        </p:txBody>
      </p:sp>
      <p:sp>
        <p:nvSpPr>
          <p:cNvPr id="47" name="Rounded Rectangle 46"/>
          <p:cNvSpPr/>
          <p:nvPr/>
        </p:nvSpPr>
        <p:spPr>
          <a:xfrm>
            <a:off x="228600" y="18049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06</a:t>
            </a:r>
            <a:endParaRPr lang="en-US" sz="2800"/>
          </a:p>
        </p:txBody>
      </p:sp>
      <p:sp>
        <p:nvSpPr>
          <p:cNvPr id="48" name="Rounded Rectangle 47"/>
          <p:cNvSpPr/>
          <p:nvPr/>
        </p:nvSpPr>
        <p:spPr>
          <a:xfrm>
            <a:off x="228600" y="18049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05</a:t>
            </a:r>
            <a:endParaRPr lang="en-US" sz="2800"/>
          </a:p>
        </p:txBody>
      </p:sp>
      <p:sp>
        <p:nvSpPr>
          <p:cNvPr id="49" name="Rounded Rectangle 48"/>
          <p:cNvSpPr/>
          <p:nvPr/>
        </p:nvSpPr>
        <p:spPr>
          <a:xfrm>
            <a:off x="228600" y="18049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a:t>
            </a:r>
            <a:endParaRPr lang="en-US" sz="2800"/>
          </a:p>
        </p:txBody>
      </p:sp>
      <p:sp>
        <p:nvSpPr>
          <p:cNvPr id="50" name="Rounded Rectangle 49"/>
          <p:cNvSpPr/>
          <p:nvPr/>
        </p:nvSpPr>
        <p:spPr>
          <a:xfrm>
            <a:off x="228600" y="18049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a:t>
            </a:r>
            <a:endParaRPr lang="en-US" sz="2800"/>
          </a:p>
        </p:txBody>
      </p:sp>
      <p:sp>
        <p:nvSpPr>
          <p:cNvPr id="51" name="Rounded Rectangle 50"/>
          <p:cNvSpPr/>
          <p:nvPr/>
        </p:nvSpPr>
        <p:spPr>
          <a:xfrm>
            <a:off x="228600" y="18049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a:t>
            </a:r>
            <a:endParaRPr lang="en-US" sz="2800"/>
          </a:p>
        </p:txBody>
      </p:sp>
      <p:sp>
        <p:nvSpPr>
          <p:cNvPr id="52" name="Rounded Rectangle 51"/>
          <p:cNvSpPr/>
          <p:nvPr/>
        </p:nvSpPr>
        <p:spPr>
          <a:xfrm>
            <a:off x="228600" y="18049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a:t>
            </a:r>
            <a:endParaRPr lang="en-US" sz="2800"/>
          </a:p>
        </p:txBody>
      </p:sp>
      <p:sp>
        <p:nvSpPr>
          <p:cNvPr id="53" name="Rounded Rectangle 52"/>
          <p:cNvSpPr/>
          <p:nvPr/>
        </p:nvSpPr>
        <p:spPr>
          <a:xfrm>
            <a:off x="228600" y="18049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00</a:t>
            </a:r>
            <a:endParaRPr lang="en-US" sz="2800" dirty="0"/>
          </a:p>
        </p:txBody>
      </p:sp>
      <p:pic>
        <p:nvPicPr>
          <p:cNvPr id="54" name="Picture 2" descr="Káº¿t quáº£ hÃ¬nh áº£nh cho icon Äá»ng há»"/>
          <p:cNvPicPr>
            <a:picLocks noChangeAspect="1" noChangeArrowheads="1"/>
          </p:cNvPicPr>
          <p:nvPr/>
        </p:nvPicPr>
        <p:blipFill>
          <a:blip r:embed="rId6"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501586" y="1676400"/>
            <a:ext cx="789361"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26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4"/>
                    </p:tgtEl>
                  </p:cond>
                </p:stCondLst>
                <p:endSync evt="end" delay="0">
                  <p:rtn val="all"/>
                </p:endSync>
                <p:childTnLst>
                  <p:par>
                    <p:cTn id="9" fill="hold">
                      <p:stCondLst>
                        <p:cond delay="0"/>
                      </p:stCondLst>
                      <p:childTnLst>
                        <p:par>
                          <p:cTn id="10" fill="hold">
                            <p:stCondLst>
                              <p:cond delay="0"/>
                            </p:stCondLst>
                            <p:childTnLst>
                              <p:par>
                                <p:cTn id="11" presetID="11" presetClass="entr" presetSubtype="0" fill="hold" grpId="0" nodeType="afterEffect">
                                  <p:stCondLst>
                                    <p:cond delay="0"/>
                                  </p:stCondLst>
                                  <p:childTnLst>
                                    <p:set>
                                      <p:cBhvr>
                                        <p:cTn id="12" dur="1000">
                                          <p:stCondLst>
                                            <p:cond delay="0"/>
                                          </p:stCondLst>
                                        </p:cTn>
                                        <p:tgtEl>
                                          <p:spTgt spid="37"/>
                                        </p:tgtEl>
                                        <p:attrNameLst>
                                          <p:attrName>style.visibility</p:attrName>
                                        </p:attrNameLst>
                                      </p:cBhvr>
                                      <p:to>
                                        <p:strVal val="visible"/>
                                      </p:to>
                                    </p:set>
                                  </p:childTnLst>
                                </p:cTn>
                              </p:par>
                            </p:childTnLst>
                          </p:cTn>
                        </p:par>
                        <p:par>
                          <p:cTn id="13" fill="hold">
                            <p:stCondLst>
                              <p:cond delay="1000"/>
                            </p:stCondLst>
                            <p:childTnLst>
                              <p:par>
                                <p:cTn id="14" presetID="11" presetClass="entr" presetSubtype="0" fill="hold" grpId="0" nodeType="afterEffect">
                                  <p:stCondLst>
                                    <p:cond delay="0"/>
                                  </p:stCondLst>
                                  <p:childTnLst>
                                    <p:set>
                                      <p:cBhvr>
                                        <p:cTn id="15" dur="1000">
                                          <p:stCondLst>
                                            <p:cond delay="0"/>
                                          </p:stCondLst>
                                        </p:cTn>
                                        <p:tgtEl>
                                          <p:spTgt spid="39"/>
                                        </p:tgtEl>
                                        <p:attrNameLst>
                                          <p:attrName>style.visibility</p:attrName>
                                        </p:attrNameLst>
                                      </p:cBhvr>
                                      <p:to>
                                        <p:strVal val="visible"/>
                                      </p:to>
                                    </p:set>
                                  </p:childTnLst>
                                </p:cTn>
                              </p:par>
                            </p:childTnLst>
                          </p:cTn>
                        </p:par>
                        <p:par>
                          <p:cTn id="16" fill="hold">
                            <p:stCondLst>
                              <p:cond delay="2000"/>
                            </p:stCondLst>
                            <p:childTnLst>
                              <p:par>
                                <p:cTn id="17" presetID="11" presetClass="entr" presetSubtype="0" fill="hold" grpId="0" nodeType="afterEffect">
                                  <p:stCondLst>
                                    <p:cond delay="0"/>
                                  </p:stCondLst>
                                  <p:childTnLst>
                                    <p:set>
                                      <p:cBhvr>
                                        <p:cTn id="18" dur="1000">
                                          <p:stCondLst>
                                            <p:cond delay="0"/>
                                          </p:stCondLst>
                                        </p:cTn>
                                        <p:tgtEl>
                                          <p:spTgt spid="40"/>
                                        </p:tgtEl>
                                        <p:attrNameLst>
                                          <p:attrName>style.visibility</p:attrName>
                                        </p:attrNameLst>
                                      </p:cBhvr>
                                      <p:to>
                                        <p:strVal val="visible"/>
                                      </p:to>
                                    </p:set>
                                  </p:childTnLst>
                                </p:cTn>
                              </p:par>
                            </p:childTnLst>
                          </p:cTn>
                        </p:par>
                        <p:par>
                          <p:cTn id="19" fill="hold">
                            <p:stCondLst>
                              <p:cond delay="3000"/>
                            </p:stCondLst>
                            <p:childTnLst>
                              <p:par>
                                <p:cTn id="20" presetID="11" presetClass="entr" presetSubtype="0" fill="hold" grpId="0" nodeType="afterEffect">
                                  <p:stCondLst>
                                    <p:cond delay="0"/>
                                  </p:stCondLst>
                                  <p:childTnLst>
                                    <p:set>
                                      <p:cBhvr>
                                        <p:cTn id="21" dur="1000">
                                          <p:stCondLst>
                                            <p:cond delay="0"/>
                                          </p:stCondLst>
                                        </p:cTn>
                                        <p:tgtEl>
                                          <p:spTgt spid="41"/>
                                        </p:tgtEl>
                                        <p:attrNameLst>
                                          <p:attrName>style.visibility</p:attrName>
                                        </p:attrNameLst>
                                      </p:cBhvr>
                                      <p:to>
                                        <p:strVal val="visible"/>
                                      </p:to>
                                    </p:set>
                                  </p:childTnLst>
                                </p:cTn>
                              </p:par>
                            </p:childTnLst>
                          </p:cTn>
                        </p:par>
                        <p:par>
                          <p:cTn id="22" fill="hold">
                            <p:stCondLst>
                              <p:cond delay="4000"/>
                            </p:stCondLst>
                            <p:childTnLst>
                              <p:par>
                                <p:cTn id="23" presetID="11" presetClass="entr" presetSubtype="0" fill="hold" grpId="0" nodeType="afterEffect">
                                  <p:stCondLst>
                                    <p:cond delay="0"/>
                                  </p:stCondLst>
                                  <p:childTnLst>
                                    <p:set>
                                      <p:cBhvr>
                                        <p:cTn id="24" dur="1000">
                                          <p:stCondLst>
                                            <p:cond delay="0"/>
                                          </p:stCondLst>
                                        </p:cTn>
                                        <p:tgtEl>
                                          <p:spTgt spid="42"/>
                                        </p:tgtEl>
                                        <p:attrNameLst>
                                          <p:attrName>style.visibility</p:attrName>
                                        </p:attrNameLst>
                                      </p:cBhvr>
                                      <p:to>
                                        <p:strVal val="visible"/>
                                      </p:to>
                                    </p:set>
                                  </p:childTnLst>
                                </p:cTn>
                              </p:par>
                            </p:childTnLst>
                          </p:cTn>
                        </p:par>
                        <p:par>
                          <p:cTn id="25" fill="hold">
                            <p:stCondLst>
                              <p:cond delay="5000"/>
                            </p:stCondLst>
                            <p:childTnLst>
                              <p:par>
                                <p:cTn id="26" presetID="11" presetClass="entr" presetSubtype="0" fill="hold" grpId="0" nodeType="afterEffect">
                                  <p:stCondLst>
                                    <p:cond delay="0"/>
                                  </p:stCondLst>
                                  <p:childTnLst>
                                    <p:set>
                                      <p:cBhvr>
                                        <p:cTn id="27" dur="1000">
                                          <p:stCondLst>
                                            <p:cond delay="0"/>
                                          </p:stCondLst>
                                        </p:cTn>
                                        <p:tgtEl>
                                          <p:spTgt spid="43"/>
                                        </p:tgtEl>
                                        <p:attrNameLst>
                                          <p:attrName>style.visibility</p:attrName>
                                        </p:attrNameLst>
                                      </p:cBhvr>
                                      <p:to>
                                        <p:strVal val="visible"/>
                                      </p:to>
                                    </p:set>
                                  </p:childTnLst>
                                </p:cTn>
                              </p:par>
                            </p:childTnLst>
                          </p:cTn>
                        </p:par>
                        <p:par>
                          <p:cTn id="28" fill="hold">
                            <p:stCondLst>
                              <p:cond delay="6000"/>
                            </p:stCondLst>
                            <p:childTnLst>
                              <p:par>
                                <p:cTn id="29" presetID="11" presetClass="entr" presetSubtype="0" fill="hold" grpId="0" nodeType="afterEffect">
                                  <p:stCondLst>
                                    <p:cond delay="0"/>
                                  </p:stCondLst>
                                  <p:childTnLst>
                                    <p:set>
                                      <p:cBhvr>
                                        <p:cTn id="30" dur="1000">
                                          <p:stCondLst>
                                            <p:cond delay="0"/>
                                          </p:stCondLst>
                                        </p:cTn>
                                        <p:tgtEl>
                                          <p:spTgt spid="44"/>
                                        </p:tgtEl>
                                        <p:attrNameLst>
                                          <p:attrName>style.visibility</p:attrName>
                                        </p:attrNameLst>
                                      </p:cBhvr>
                                      <p:to>
                                        <p:strVal val="visible"/>
                                      </p:to>
                                    </p:set>
                                  </p:childTnLst>
                                </p:cTn>
                              </p:par>
                            </p:childTnLst>
                          </p:cTn>
                        </p:par>
                        <p:par>
                          <p:cTn id="31" fill="hold">
                            <p:stCondLst>
                              <p:cond delay="7000"/>
                            </p:stCondLst>
                            <p:childTnLst>
                              <p:par>
                                <p:cTn id="32" presetID="11" presetClass="entr" presetSubtype="0" fill="hold" grpId="0" nodeType="afterEffect">
                                  <p:stCondLst>
                                    <p:cond delay="0"/>
                                  </p:stCondLst>
                                  <p:childTnLst>
                                    <p:set>
                                      <p:cBhvr>
                                        <p:cTn id="33" dur="1000">
                                          <p:stCondLst>
                                            <p:cond delay="0"/>
                                          </p:stCondLst>
                                        </p:cTn>
                                        <p:tgtEl>
                                          <p:spTgt spid="45"/>
                                        </p:tgtEl>
                                        <p:attrNameLst>
                                          <p:attrName>style.visibility</p:attrName>
                                        </p:attrNameLst>
                                      </p:cBhvr>
                                      <p:to>
                                        <p:strVal val="visible"/>
                                      </p:to>
                                    </p:set>
                                  </p:childTnLst>
                                </p:cTn>
                              </p:par>
                            </p:childTnLst>
                          </p:cTn>
                        </p:par>
                        <p:par>
                          <p:cTn id="34" fill="hold">
                            <p:stCondLst>
                              <p:cond delay="8000"/>
                            </p:stCondLst>
                            <p:childTnLst>
                              <p:par>
                                <p:cTn id="35" presetID="11" presetClass="entr" presetSubtype="0" fill="hold" grpId="0" nodeType="afterEffect">
                                  <p:stCondLst>
                                    <p:cond delay="0"/>
                                  </p:stCondLst>
                                  <p:childTnLst>
                                    <p:set>
                                      <p:cBhvr>
                                        <p:cTn id="36" dur="1000">
                                          <p:stCondLst>
                                            <p:cond delay="0"/>
                                          </p:stCondLst>
                                        </p:cTn>
                                        <p:tgtEl>
                                          <p:spTgt spid="46"/>
                                        </p:tgtEl>
                                        <p:attrNameLst>
                                          <p:attrName>style.visibility</p:attrName>
                                        </p:attrNameLst>
                                      </p:cBhvr>
                                      <p:to>
                                        <p:strVal val="visible"/>
                                      </p:to>
                                    </p:set>
                                  </p:childTnLst>
                                </p:cTn>
                              </p:par>
                            </p:childTnLst>
                          </p:cTn>
                        </p:par>
                        <p:par>
                          <p:cTn id="37" fill="hold">
                            <p:stCondLst>
                              <p:cond delay="9000"/>
                            </p:stCondLst>
                            <p:childTnLst>
                              <p:par>
                                <p:cTn id="38" presetID="11" presetClass="entr" presetSubtype="0" fill="hold" grpId="0" nodeType="afterEffect">
                                  <p:stCondLst>
                                    <p:cond delay="0"/>
                                  </p:stCondLst>
                                  <p:childTnLst>
                                    <p:set>
                                      <p:cBhvr>
                                        <p:cTn id="39" dur="1000">
                                          <p:stCondLst>
                                            <p:cond delay="0"/>
                                          </p:stCondLst>
                                        </p:cTn>
                                        <p:tgtEl>
                                          <p:spTgt spid="47"/>
                                        </p:tgtEl>
                                        <p:attrNameLst>
                                          <p:attrName>style.visibility</p:attrName>
                                        </p:attrNameLst>
                                      </p:cBhvr>
                                      <p:to>
                                        <p:strVal val="visible"/>
                                      </p:to>
                                    </p:set>
                                  </p:childTnLst>
                                </p:cTn>
                              </p:par>
                            </p:childTnLst>
                          </p:cTn>
                        </p:par>
                        <p:par>
                          <p:cTn id="40" fill="hold">
                            <p:stCondLst>
                              <p:cond delay="10000"/>
                            </p:stCondLst>
                            <p:childTnLst>
                              <p:par>
                                <p:cTn id="41" presetID="11" presetClass="entr" presetSubtype="0" fill="hold" grpId="0" nodeType="afterEffect">
                                  <p:stCondLst>
                                    <p:cond delay="0"/>
                                  </p:stCondLst>
                                  <p:childTnLst>
                                    <p:set>
                                      <p:cBhvr>
                                        <p:cTn id="42" dur="1000">
                                          <p:stCondLst>
                                            <p:cond delay="0"/>
                                          </p:stCondLst>
                                        </p:cTn>
                                        <p:tgtEl>
                                          <p:spTgt spid="48"/>
                                        </p:tgtEl>
                                        <p:attrNameLst>
                                          <p:attrName>style.visibility</p:attrName>
                                        </p:attrNameLst>
                                      </p:cBhvr>
                                      <p:to>
                                        <p:strVal val="visible"/>
                                      </p:to>
                                    </p:set>
                                  </p:childTnLst>
                                </p:cTn>
                              </p:par>
                            </p:childTnLst>
                          </p:cTn>
                        </p:par>
                        <p:par>
                          <p:cTn id="43" fill="hold">
                            <p:stCondLst>
                              <p:cond delay="11000"/>
                            </p:stCondLst>
                            <p:childTnLst>
                              <p:par>
                                <p:cTn id="44" presetID="11" presetClass="entr" presetSubtype="0" fill="hold" grpId="0" nodeType="afterEffect">
                                  <p:stCondLst>
                                    <p:cond delay="0"/>
                                  </p:stCondLst>
                                  <p:childTnLst>
                                    <p:set>
                                      <p:cBhvr>
                                        <p:cTn id="45" dur="1000">
                                          <p:stCondLst>
                                            <p:cond delay="0"/>
                                          </p:stCondLst>
                                        </p:cTn>
                                        <p:tgtEl>
                                          <p:spTgt spid="49"/>
                                        </p:tgtEl>
                                        <p:attrNameLst>
                                          <p:attrName>style.visibility</p:attrName>
                                        </p:attrNameLst>
                                      </p:cBhvr>
                                      <p:to>
                                        <p:strVal val="visible"/>
                                      </p:to>
                                    </p:set>
                                  </p:childTnLst>
                                </p:cTn>
                              </p:par>
                            </p:childTnLst>
                          </p:cTn>
                        </p:par>
                        <p:par>
                          <p:cTn id="46" fill="hold">
                            <p:stCondLst>
                              <p:cond delay="12000"/>
                            </p:stCondLst>
                            <p:childTnLst>
                              <p:par>
                                <p:cTn id="47" presetID="11" presetClass="entr" presetSubtype="0" fill="hold" grpId="0" nodeType="afterEffect">
                                  <p:stCondLst>
                                    <p:cond delay="0"/>
                                  </p:stCondLst>
                                  <p:childTnLst>
                                    <p:set>
                                      <p:cBhvr>
                                        <p:cTn id="48" dur="1000">
                                          <p:stCondLst>
                                            <p:cond delay="0"/>
                                          </p:stCondLst>
                                        </p:cTn>
                                        <p:tgtEl>
                                          <p:spTgt spid="50"/>
                                        </p:tgtEl>
                                        <p:attrNameLst>
                                          <p:attrName>style.visibility</p:attrName>
                                        </p:attrNameLst>
                                      </p:cBhvr>
                                      <p:to>
                                        <p:strVal val="visible"/>
                                      </p:to>
                                    </p:set>
                                  </p:childTnLst>
                                </p:cTn>
                              </p:par>
                            </p:childTnLst>
                          </p:cTn>
                        </p:par>
                        <p:par>
                          <p:cTn id="49" fill="hold">
                            <p:stCondLst>
                              <p:cond delay="13000"/>
                            </p:stCondLst>
                            <p:childTnLst>
                              <p:par>
                                <p:cTn id="50" presetID="11" presetClass="entr" presetSubtype="0" fill="hold" grpId="0" nodeType="afterEffect">
                                  <p:stCondLst>
                                    <p:cond delay="0"/>
                                  </p:stCondLst>
                                  <p:childTnLst>
                                    <p:set>
                                      <p:cBhvr>
                                        <p:cTn id="51" dur="1000">
                                          <p:stCondLst>
                                            <p:cond delay="0"/>
                                          </p:stCondLst>
                                        </p:cTn>
                                        <p:tgtEl>
                                          <p:spTgt spid="51"/>
                                        </p:tgtEl>
                                        <p:attrNameLst>
                                          <p:attrName>style.visibility</p:attrName>
                                        </p:attrNameLst>
                                      </p:cBhvr>
                                      <p:to>
                                        <p:strVal val="visible"/>
                                      </p:to>
                                    </p:set>
                                  </p:childTnLst>
                                </p:cTn>
                              </p:par>
                            </p:childTnLst>
                          </p:cTn>
                        </p:par>
                        <p:par>
                          <p:cTn id="52" fill="hold">
                            <p:stCondLst>
                              <p:cond delay="14000"/>
                            </p:stCondLst>
                            <p:childTnLst>
                              <p:par>
                                <p:cTn id="53" presetID="11" presetClass="entr" presetSubtype="0" fill="hold" grpId="0" nodeType="afterEffect">
                                  <p:stCondLst>
                                    <p:cond delay="0"/>
                                  </p:stCondLst>
                                  <p:childTnLst>
                                    <p:set>
                                      <p:cBhvr>
                                        <p:cTn id="54" dur="1000">
                                          <p:stCondLst>
                                            <p:cond delay="0"/>
                                          </p:stCondLst>
                                        </p:cTn>
                                        <p:tgtEl>
                                          <p:spTgt spid="52"/>
                                        </p:tgtEl>
                                        <p:attrNameLst>
                                          <p:attrName>style.visibility</p:attrName>
                                        </p:attrNameLst>
                                      </p:cBhvr>
                                      <p:to>
                                        <p:strVal val="visible"/>
                                      </p:to>
                                    </p:set>
                                  </p:childTnLst>
                                </p:cTn>
                              </p:par>
                            </p:childTnLst>
                          </p:cTn>
                        </p:par>
                        <p:par>
                          <p:cTn id="55" fill="hold">
                            <p:stCondLst>
                              <p:cond delay="15000"/>
                            </p:stCondLst>
                            <p:childTnLst>
                              <p:par>
                                <p:cTn id="56" presetID="11" presetClass="entr" presetSubtype="0" fill="hold" grpId="0" nodeType="afterEffect">
                                  <p:stCondLst>
                                    <p:cond delay="0"/>
                                  </p:stCondLst>
                                  <p:childTnLst>
                                    <p:set>
                                      <p:cBhvr>
                                        <p:cTn id="57" dur="1000">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4"/>
                  </p:tgtEl>
                </p:cond>
              </p:nextCondLst>
            </p:seq>
          </p:childTnLst>
        </p:cTn>
      </p:par>
    </p:tnLst>
    <p:bldLst>
      <p:bldP spid="3" grpId="0" animBg="1"/>
      <p:bldP spid="37"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9761" y="1752600"/>
            <a:ext cx="9163521" cy="4540483"/>
          </a:xfrm>
          <a:prstGeom prst="rect">
            <a:avLst/>
          </a:prstGeom>
        </p:spPr>
      </p:pic>
      <p:sp>
        <p:nvSpPr>
          <p:cNvPr id="29" name="TextBox 28"/>
          <p:cNvSpPr txBox="1"/>
          <p:nvPr/>
        </p:nvSpPr>
        <p:spPr>
          <a:xfrm>
            <a:off x="533400" y="3597775"/>
            <a:ext cx="1828800" cy="523220"/>
          </a:xfrm>
          <a:prstGeom prst="rect">
            <a:avLst/>
          </a:prstGeom>
          <a:noFill/>
        </p:spPr>
        <p:txBody>
          <a:bodyPr wrap="square">
            <a:spAutoFit/>
          </a:bodyPr>
          <a:lstStyle/>
          <a:p>
            <a:pPr algn="ctr">
              <a:defRPr/>
            </a:pPr>
            <a:r>
              <a:rPr lang="en-US" sz="2800" b="1" i="1" dirty="0"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C = 4a</a:t>
            </a:r>
            <a:endParaRPr lang="en-US" sz="3200" b="1"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p:sp>
        <p:nvSpPr>
          <p:cNvPr id="30" name="TextBox 29"/>
          <p:cNvSpPr txBox="1"/>
          <p:nvPr/>
        </p:nvSpPr>
        <p:spPr>
          <a:xfrm>
            <a:off x="2058554" y="3597775"/>
            <a:ext cx="1828800" cy="523220"/>
          </a:xfrm>
          <a:prstGeom prst="rect">
            <a:avLst/>
          </a:prstGeom>
          <a:noFill/>
        </p:spPr>
        <p:txBody>
          <a:bodyPr wrap="square">
            <a:spAutoFit/>
          </a:bodyPr>
          <a:lstStyle/>
          <a:p>
            <a:pPr algn="ctr">
              <a:defRPr/>
            </a:pPr>
            <a:r>
              <a:rPr lang="en-US" sz="2800" b="1" i="1" dirty="0"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C = 2(</a:t>
            </a:r>
            <a:r>
              <a:rPr lang="en-US" sz="2800" b="1" i="1" dirty="0" err="1"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a+b</a:t>
            </a:r>
            <a:r>
              <a:rPr lang="en-US" sz="2800" b="1" i="1" dirty="0"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t>
            </a:r>
            <a:endParaRPr lang="en-US" sz="3200" b="1"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p:sp>
        <p:nvSpPr>
          <p:cNvPr id="31" name="TextBox 30"/>
          <p:cNvSpPr txBox="1"/>
          <p:nvPr/>
        </p:nvSpPr>
        <p:spPr>
          <a:xfrm>
            <a:off x="3754915" y="3641843"/>
            <a:ext cx="1828800" cy="461665"/>
          </a:xfrm>
          <a:prstGeom prst="rect">
            <a:avLst/>
          </a:prstGeom>
          <a:noFill/>
        </p:spPr>
        <p:txBody>
          <a:bodyPr wrap="square">
            <a:spAutoFit/>
          </a:bodyPr>
          <a:lstStyle/>
          <a:p>
            <a:pPr algn="ctr">
              <a:defRPr/>
            </a:pPr>
            <a:r>
              <a:rPr lang="en-US" sz="2400" b="1" i="1" dirty="0"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C = </a:t>
            </a:r>
            <a:r>
              <a:rPr lang="en-US" sz="2400" b="1" i="1" dirty="0" err="1"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a+b+c+d</a:t>
            </a:r>
            <a:endParaRPr lang="en-US" sz="3200" b="1"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p:sp>
        <p:nvSpPr>
          <p:cNvPr id="32" name="TextBox 31"/>
          <p:cNvSpPr txBox="1"/>
          <p:nvPr/>
        </p:nvSpPr>
        <p:spPr>
          <a:xfrm>
            <a:off x="5535175" y="3641842"/>
            <a:ext cx="1828800" cy="461665"/>
          </a:xfrm>
          <a:prstGeom prst="rect">
            <a:avLst/>
          </a:prstGeom>
          <a:noFill/>
        </p:spPr>
        <p:txBody>
          <a:bodyPr wrap="square">
            <a:spAutoFit/>
          </a:bodyPr>
          <a:lstStyle/>
          <a:p>
            <a:pPr algn="ctr">
              <a:defRPr/>
            </a:pPr>
            <a:r>
              <a:rPr lang="en-US" sz="2400" b="1" i="1" dirty="0"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C = 2(</a:t>
            </a:r>
            <a:r>
              <a:rPr lang="en-US" sz="2400" b="1" i="1" dirty="0" err="1"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a+b</a:t>
            </a:r>
            <a:r>
              <a:rPr lang="en-US" sz="2400" b="1" i="1" dirty="0"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t>
            </a:r>
            <a:endParaRPr lang="en-US" sz="3200" b="1"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p:sp>
        <p:nvSpPr>
          <p:cNvPr id="33" name="TextBox 32"/>
          <p:cNvSpPr txBox="1"/>
          <p:nvPr/>
        </p:nvSpPr>
        <p:spPr>
          <a:xfrm>
            <a:off x="7304762" y="3659330"/>
            <a:ext cx="1828800" cy="461665"/>
          </a:xfrm>
          <a:prstGeom prst="rect">
            <a:avLst/>
          </a:prstGeom>
          <a:noFill/>
        </p:spPr>
        <p:txBody>
          <a:bodyPr wrap="square">
            <a:spAutoFit/>
          </a:bodyPr>
          <a:lstStyle/>
          <a:p>
            <a:pPr algn="ctr">
              <a:defRPr/>
            </a:pPr>
            <a:r>
              <a:rPr lang="en-US" sz="2400" b="1" i="1" dirty="0"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C = 4m</a:t>
            </a:r>
            <a:endParaRPr lang="en-US" sz="3200" b="1"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p:sp>
        <p:nvSpPr>
          <p:cNvPr id="34" name="TextBox 33"/>
          <p:cNvSpPr txBox="1"/>
          <p:nvPr/>
        </p:nvSpPr>
        <p:spPr>
          <a:xfrm>
            <a:off x="533400" y="5197975"/>
            <a:ext cx="1828800" cy="523220"/>
          </a:xfrm>
          <a:prstGeom prst="rect">
            <a:avLst/>
          </a:prstGeom>
          <a:noFill/>
        </p:spPr>
        <p:txBody>
          <a:bodyPr wrap="square">
            <a:spAutoFit/>
          </a:bodyPr>
          <a:lstStyle/>
          <a:p>
            <a:pPr algn="ctr">
              <a:defRPr/>
            </a:pPr>
            <a:r>
              <a:rPr lang="en-US" sz="28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S</a:t>
            </a:r>
            <a:r>
              <a:rPr lang="en-US" sz="2800" b="1" i="1" dirty="0" smtClean="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 = a</a:t>
            </a:r>
            <a:r>
              <a:rPr lang="en-US" sz="2800" b="1" i="1" baseline="30000" dirty="0" smtClean="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2</a:t>
            </a:r>
            <a:endParaRPr lang="en-US" sz="32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p:sp>
        <p:nvSpPr>
          <p:cNvPr id="35" name="TextBox 34"/>
          <p:cNvSpPr txBox="1"/>
          <p:nvPr/>
        </p:nvSpPr>
        <p:spPr>
          <a:xfrm>
            <a:off x="1990961" y="5197975"/>
            <a:ext cx="1828800" cy="523220"/>
          </a:xfrm>
          <a:prstGeom prst="rect">
            <a:avLst/>
          </a:prstGeom>
          <a:noFill/>
        </p:spPr>
        <p:txBody>
          <a:bodyPr wrap="square">
            <a:spAutoFit/>
          </a:bodyPr>
          <a:lstStyle/>
          <a:p>
            <a:pPr algn="ctr">
              <a:defRPr/>
            </a:pPr>
            <a:r>
              <a:rPr lang="en-US" sz="28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S</a:t>
            </a:r>
            <a:r>
              <a:rPr lang="en-US" sz="2800" b="1" i="1" dirty="0" smtClean="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 = ab</a:t>
            </a:r>
            <a:endParaRPr lang="en-US" sz="32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6" name="TextBox 35"/>
              <p:cNvSpPr txBox="1"/>
              <p:nvPr/>
            </p:nvSpPr>
            <p:spPr>
              <a:xfrm>
                <a:off x="3640614" y="5109232"/>
                <a:ext cx="2057401" cy="712631"/>
              </a:xfrm>
              <a:prstGeom prst="rect">
                <a:avLst/>
              </a:prstGeom>
              <a:noFill/>
            </p:spPr>
            <p:txBody>
              <a:bodyPr wrap="square">
                <a:spAutoFit/>
              </a:bodyPr>
              <a:lstStyle/>
              <a:p>
                <a:pPr algn="ctr">
                  <a:defRPr/>
                </a:pPr>
                <a:r>
                  <a:rPr lang="en-US" sz="2800" b="1" i="1" dirty="0" smtClean="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S = </a:t>
                </a:r>
                <a14:m>
                  <m:oMath xmlns:m="http://schemas.openxmlformats.org/officeDocument/2006/math">
                    <m:f>
                      <m:fPr>
                        <m:ctrlPr>
                          <a:rPr lang="en-US" sz="2800" b="1" i="1" smtClean="0">
                            <a:solidFill>
                              <a:srgbClr val="0000CC"/>
                            </a:solidFill>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Arial" panose="020B0604020202020204" pitchFamily="34" charset="0"/>
                          </a:rPr>
                        </m:ctrlPr>
                      </m:fPr>
                      <m:num>
                        <m:r>
                          <a:rPr lang="en-US" sz="2800" b="1" i="1" smtClean="0">
                            <a:solidFill>
                              <a:srgbClr val="0000CC"/>
                            </a:solidFill>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Arial" panose="020B0604020202020204" pitchFamily="34" charset="0"/>
                          </a:rPr>
                          <m:t>𝟏</m:t>
                        </m:r>
                      </m:num>
                      <m:den>
                        <m:r>
                          <a:rPr lang="en-US" sz="2800" b="1" i="1" smtClean="0">
                            <a:solidFill>
                              <a:srgbClr val="0000CC"/>
                            </a:solidFill>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Arial" panose="020B0604020202020204" pitchFamily="34" charset="0"/>
                          </a:rPr>
                          <m:t>𝟐</m:t>
                        </m:r>
                      </m:den>
                    </m:f>
                    <m:r>
                      <a:rPr lang="en-US" sz="2800" b="1" i="1" smtClean="0">
                        <a:solidFill>
                          <a:srgbClr val="0000CC"/>
                        </a:solidFill>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Arial" panose="020B0604020202020204" pitchFamily="34" charset="0"/>
                      </a:rPr>
                      <m:t>(</m:t>
                    </m:r>
                  </m:oMath>
                </a14:m>
                <a:r>
                  <a:rPr lang="en-US" sz="2800" b="1" i="1" dirty="0" smtClean="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a+b)h</a:t>
                </a:r>
                <a:endParaRPr lang="en-US" sz="32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3640614" y="5109232"/>
                <a:ext cx="2057401" cy="712631"/>
              </a:xfrm>
              <a:prstGeom prst="rect">
                <a:avLst/>
              </a:prstGeom>
              <a:blipFill rotWithShape="0">
                <a:blip r:embed="rId3"/>
                <a:stretch>
                  <a:fillRect l="-2663" r="-3846" b="-17094"/>
                </a:stretch>
              </a:blipFill>
            </p:spPr>
            <p:txBody>
              <a:bodyPr/>
              <a:lstStyle/>
              <a:p>
                <a:r>
                  <a:rPr lang="en-US">
                    <a:noFill/>
                  </a:rPr>
                  <a:t> </a:t>
                </a:r>
              </a:p>
            </p:txBody>
          </p:sp>
        </mc:Fallback>
      </mc:AlternateContent>
      <p:sp>
        <p:nvSpPr>
          <p:cNvPr id="37" name="TextBox 36"/>
          <p:cNvSpPr txBox="1"/>
          <p:nvPr/>
        </p:nvSpPr>
        <p:spPr>
          <a:xfrm>
            <a:off x="5314041" y="5197974"/>
            <a:ext cx="2057401" cy="523220"/>
          </a:xfrm>
          <a:prstGeom prst="rect">
            <a:avLst/>
          </a:prstGeom>
          <a:noFill/>
        </p:spPr>
        <p:txBody>
          <a:bodyPr wrap="square">
            <a:spAutoFit/>
          </a:bodyPr>
          <a:lstStyle/>
          <a:p>
            <a:pPr algn="ctr">
              <a:defRPr/>
            </a:pPr>
            <a:r>
              <a:rPr lang="en-US" sz="2800" b="1" i="1" dirty="0" smtClean="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S =ah</a:t>
            </a:r>
            <a:endParaRPr lang="en-US" sz="32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8" name="TextBox 37"/>
              <p:cNvSpPr txBox="1"/>
              <p:nvPr/>
            </p:nvSpPr>
            <p:spPr>
              <a:xfrm>
                <a:off x="7066302" y="5155698"/>
                <a:ext cx="2057401" cy="712631"/>
              </a:xfrm>
              <a:prstGeom prst="rect">
                <a:avLst/>
              </a:prstGeom>
              <a:noFill/>
            </p:spPr>
            <p:txBody>
              <a:bodyPr wrap="square">
                <a:spAutoFit/>
              </a:bodyPr>
              <a:lstStyle/>
              <a:p>
                <a:pPr algn="ctr">
                  <a:defRPr/>
                </a:pPr>
                <a:r>
                  <a:rPr lang="en-US" sz="2800" b="1" i="1" smtClean="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S = </a:t>
                </a:r>
                <a14:m>
                  <m:oMath xmlns:m="http://schemas.openxmlformats.org/officeDocument/2006/math">
                    <m:f>
                      <m:fPr>
                        <m:ctrlPr>
                          <a:rPr lang="en-US" sz="2800" b="1" i="1">
                            <a:solidFill>
                              <a:srgbClr val="0000CC"/>
                            </a:solidFill>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Arial" panose="020B0604020202020204" pitchFamily="34" charset="0"/>
                          </a:rPr>
                        </m:ctrlPr>
                      </m:fPr>
                      <m:num>
                        <m:r>
                          <a:rPr lang="en-US" sz="2800" b="1" i="1">
                            <a:solidFill>
                              <a:srgbClr val="0000CC"/>
                            </a:solidFill>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Arial" panose="020B0604020202020204" pitchFamily="34" charset="0"/>
                          </a:rPr>
                          <m:t>𝟏</m:t>
                        </m:r>
                      </m:num>
                      <m:den>
                        <m:r>
                          <a:rPr lang="en-US" sz="2800" b="1" i="1">
                            <a:solidFill>
                              <a:srgbClr val="0000CC"/>
                            </a:solidFill>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Arial" panose="020B0604020202020204" pitchFamily="34" charset="0"/>
                          </a:rPr>
                          <m:t>𝟐</m:t>
                        </m:r>
                      </m:den>
                    </m:f>
                  </m:oMath>
                </a14:m>
                <a:r>
                  <a:rPr lang="en-US" sz="2800" b="1" i="1" dirty="0" smtClean="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ab</a:t>
                </a:r>
                <a:endParaRPr lang="en-US" sz="32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7066302" y="5155698"/>
                <a:ext cx="2057401" cy="712631"/>
              </a:xfrm>
              <a:prstGeom prst="rect">
                <a:avLst/>
              </a:prstGeom>
              <a:blipFill rotWithShape="0">
                <a:blip r:embed="rId4"/>
                <a:stretch>
                  <a:fillRect b="-16239"/>
                </a:stretch>
              </a:blipFill>
            </p:spPr>
            <p:txBody>
              <a:bodyPr/>
              <a:lstStyle/>
              <a:p>
                <a:r>
                  <a:rPr lang="en-US">
                    <a:noFill/>
                  </a:rPr>
                  <a:t> </a:t>
                </a:r>
              </a:p>
            </p:txBody>
          </p:sp>
        </mc:Fallback>
      </mc:AlternateContent>
      <p:sp>
        <p:nvSpPr>
          <p:cNvPr id="39" name="Text Box 5"/>
          <p:cNvSpPr txBox="1">
            <a:spLocks noChangeArrowheads="1"/>
          </p:cNvSpPr>
          <p:nvPr/>
        </p:nvSpPr>
        <p:spPr bwMode="auto">
          <a:xfrm>
            <a:off x="277256" y="840912"/>
            <a:ext cx="8589486" cy="584775"/>
          </a:xfrm>
          <a:prstGeom prst="rect">
            <a:avLst/>
          </a:prstGeom>
          <a:solidFill>
            <a:schemeClr val="bg1"/>
          </a:solidFill>
          <a:ln w="9525">
            <a:solidFill>
              <a:schemeClr val="bg1"/>
            </a:solidFill>
            <a:miter lim="800000"/>
            <a:headEnd/>
            <a:tailEnd/>
          </a:ln>
        </p:spPr>
        <p:txBody>
          <a:bodyPr wrap="square">
            <a:spAutoFit/>
          </a:bodyPr>
          <a:lstStyle/>
          <a:p>
            <a:pPr>
              <a:spcBef>
                <a:spcPct val="50000"/>
              </a:spcBef>
            </a:pPr>
            <a:r>
              <a:rPr lang="en-US" sz="3200" b="1" i="1" dirty="0" smtClean="0">
                <a:solidFill>
                  <a:srgbClr val="00B050"/>
                </a:solidFill>
              </a:rPr>
              <a:t>CHU VI, DIỆN TÍCH CỦA MỘT SỐ TỨ GIÁC ĐÃ HỌC</a:t>
            </a: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randombar(horizont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randombar(horizont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randombar(horizontal)">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randombar(horizontal)">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randombar(horizontal)">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randombar(horizontal)">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randombar(horizontal)">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randombar(horizontal)">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randombar(horizontal)">
                                      <p:cBhvr>
                                        <p:cTn id="52" dur="50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randombar(horizontal)">
                                      <p:cBhvr>
                                        <p:cTn id="5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4" grpId="0"/>
      <p:bldP spid="35" grpId="0"/>
      <p:bldP spid="36" grpId="0"/>
      <p:bldP spid="37" grpId="0"/>
      <p:bldP spid="38" grpId="0"/>
      <p:bldP spid="3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Same Side Corner Rectangle 7"/>
          <p:cNvSpPr/>
          <p:nvPr/>
        </p:nvSpPr>
        <p:spPr>
          <a:xfrm rot="16200000">
            <a:off x="4474664" y="2294191"/>
            <a:ext cx="663575" cy="2253327"/>
          </a:xfrm>
          <a:prstGeom prst="round2SameRect">
            <a:avLst>
              <a:gd name="adj1" fmla="val 23321"/>
              <a:gd name="adj2" fmla="val 0"/>
            </a:avLst>
          </a:prstGeom>
          <a:gradFill flip="none" rotWithShape="1">
            <a:gsLst>
              <a:gs pos="0">
                <a:schemeClr val="accent3"/>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 Same Side Corner Rectangle 8"/>
          <p:cNvSpPr/>
          <p:nvPr/>
        </p:nvSpPr>
        <p:spPr>
          <a:xfrm rot="5400000" flipH="1">
            <a:off x="6678691" y="2995549"/>
            <a:ext cx="663575" cy="854950"/>
          </a:xfrm>
          <a:prstGeom prst="round2SameRect">
            <a:avLst>
              <a:gd name="adj1" fmla="val 34679"/>
              <a:gd name="adj2" fmla="val 0"/>
            </a:avLst>
          </a:prstGeom>
          <a:gradFill flip="none" rotWithShape="1">
            <a:gsLst>
              <a:gs pos="0">
                <a:schemeClr val="accent3">
                  <a:lumMod val="75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 Same Side Corner Rectangle 9"/>
          <p:cNvSpPr/>
          <p:nvPr/>
        </p:nvSpPr>
        <p:spPr>
          <a:xfrm rot="16200000">
            <a:off x="4474669" y="3208594"/>
            <a:ext cx="663574" cy="2253327"/>
          </a:xfrm>
          <a:prstGeom prst="round2SameRect">
            <a:avLst>
              <a:gd name="adj1" fmla="val 23321"/>
              <a:gd name="adj2" fmla="val 0"/>
            </a:avLst>
          </a:prstGeom>
          <a:gradFill flip="none" rotWithShape="1">
            <a:gsLst>
              <a:gs pos="0">
                <a:schemeClr val="accent2"/>
              </a:gs>
              <a:gs pos="99000">
                <a:schemeClr val="accent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 Same Side Corner Rectangle 10"/>
          <p:cNvSpPr/>
          <p:nvPr/>
        </p:nvSpPr>
        <p:spPr>
          <a:xfrm rot="5400000" flipH="1">
            <a:off x="6678692" y="3877486"/>
            <a:ext cx="663574" cy="854950"/>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ound Same Side Corner Rectangle 11"/>
          <p:cNvSpPr/>
          <p:nvPr/>
        </p:nvSpPr>
        <p:spPr>
          <a:xfrm rot="16200000">
            <a:off x="4475199" y="4079789"/>
            <a:ext cx="662510" cy="2253329"/>
          </a:xfrm>
          <a:prstGeom prst="round2SameRect">
            <a:avLst>
              <a:gd name="adj1" fmla="val 23321"/>
              <a:gd name="adj2" fmla="val 0"/>
            </a:avLst>
          </a:prstGeom>
          <a:gradFill flip="none" rotWithShape="1">
            <a:gsLst>
              <a:gs pos="0">
                <a:schemeClr val="tx2"/>
              </a:gs>
              <a:gs pos="99000">
                <a:schemeClr val="tx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ound Same Side Corner Rectangle 12"/>
          <p:cNvSpPr/>
          <p:nvPr/>
        </p:nvSpPr>
        <p:spPr>
          <a:xfrm rot="5400000" flipH="1">
            <a:off x="6679224" y="4748682"/>
            <a:ext cx="662510" cy="854950"/>
          </a:xfrm>
          <a:prstGeom prst="round2SameRect">
            <a:avLst>
              <a:gd name="adj1" fmla="val 34679"/>
              <a:gd name="adj2" fmla="val 0"/>
            </a:avLst>
          </a:prstGeom>
          <a:gradFill flip="none" rotWithShape="1">
            <a:gsLst>
              <a:gs pos="0">
                <a:schemeClr val="tx2">
                  <a:lumMod val="75000"/>
                </a:schemeClr>
              </a:gs>
              <a:gs pos="100000">
                <a:schemeClr val="tx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ound Same Side Corner Rectangle 13"/>
          <p:cNvSpPr/>
          <p:nvPr/>
        </p:nvSpPr>
        <p:spPr>
          <a:xfrm rot="16200000">
            <a:off x="4442528" y="4883935"/>
            <a:ext cx="662510" cy="2253329"/>
          </a:xfrm>
          <a:prstGeom prst="round2SameRect">
            <a:avLst>
              <a:gd name="adj1" fmla="val 23321"/>
              <a:gd name="adj2" fmla="val 0"/>
            </a:avLst>
          </a:prstGeom>
          <a:gradFill flip="none" rotWithShape="1">
            <a:gsLst>
              <a:gs pos="0">
                <a:schemeClr val="accent1"/>
              </a:gs>
              <a:gs pos="99000">
                <a:schemeClr val="accent1">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ound Same Side Corner Rectangle 14"/>
          <p:cNvSpPr/>
          <p:nvPr/>
        </p:nvSpPr>
        <p:spPr>
          <a:xfrm rot="5400000" flipH="1">
            <a:off x="6679224" y="5552829"/>
            <a:ext cx="662510" cy="854950"/>
          </a:xfrm>
          <a:prstGeom prst="round2SameRect">
            <a:avLst>
              <a:gd name="adj1" fmla="val 34679"/>
              <a:gd name="adj2" fmla="val 0"/>
            </a:avLst>
          </a:prstGeom>
          <a:gradFill flip="none" rotWithShape="1">
            <a:gsLst>
              <a:gs pos="0">
                <a:schemeClr val="accent1">
                  <a:lumMod val="75000"/>
                </a:schemeClr>
              </a:gs>
              <a:gs pos="100000">
                <a:schemeClr val="accent1"/>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Box 8"/>
          <p:cNvSpPr txBox="1">
            <a:spLocks noChangeArrowheads="1"/>
          </p:cNvSpPr>
          <p:nvPr/>
        </p:nvSpPr>
        <p:spPr bwMode="auto">
          <a:xfrm>
            <a:off x="6691523" y="2989569"/>
            <a:ext cx="476247"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A</a:t>
            </a:r>
            <a:endParaRPr lang="en-US" sz="4000" b="1">
              <a:solidFill>
                <a:schemeClr val="bg1"/>
              </a:solidFill>
              <a:latin typeface="Comic Sans MS" pitchFamily="66" charset="0"/>
            </a:endParaRPr>
          </a:p>
        </p:txBody>
      </p:sp>
      <p:sp>
        <p:nvSpPr>
          <p:cNvPr id="17" name="TextBox 33"/>
          <p:cNvSpPr txBox="1">
            <a:spLocks noChangeArrowheads="1"/>
          </p:cNvSpPr>
          <p:nvPr/>
        </p:nvSpPr>
        <p:spPr bwMode="auto">
          <a:xfrm>
            <a:off x="6709517" y="3903971"/>
            <a:ext cx="432605"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B</a:t>
            </a:r>
            <a:endParaRPr lang="en-US" sz="4000" b="1">
              <a:solidFill>
                <a:schemeClr val="bg1"/>
              </a:solidFill>
              <a:latin typeface="Comic Sans MS" pitchFamily="66" charset="0"/>
            </a:endParaRPr>
          </a:p>
        </p:txBody>
      </p:sp>
      <p:sp>
        <p:nvSpPr>
          <p:cNvPr id="18" name="TextBox 34"/>
          <p:cNvSpPr txBox="1">
            <a:spLocks noChangeArrowheads="1"/>
          </p:cNvSpPr>
          <p:nvPr/>
        </p:nvSpPr>
        <p:spPr bwMode="auto">
          <a:xfrm>
            <a:off x="6711767" y="4821612"/>
            <a:ext cx="427149"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C</a:t>
            </a:r>
            <a:endParaRPr lang="en-US" sz="4000" b="1">
              <a:solidFill>
                <a:schemeClr val="bg1"/>
              </a:solidFill>
              <a:latin typeface="Comic Sans MS" pitchFamily="66" charset="0"/>
            </a:endParaRPr>
          </a:p>
        </p:txBody>
      </p:sp>
      <p:sp>
        <p:nvSpPr>
          <p:cNvPr id="19" name="TextBox 35"/>
          <p:cNvSpPr txBox="1">
            <a:spLocks noChangeArrowheads="1"/>
          </p:cNvSpPr>
          <p:nvPr/>
        </p:nvSpPr>
        <p:spPr bwMode="auto">
          <a:xfrm>
            <a:off x="6693209" y="5580369"/>
            <a:ext cx="472155"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D</a:t>
            </a:r>
            <a:endParaRPr lang="en-US" sz="4000" b="1">
              <a:solidFill>
                <a:schemeClr val="bg1"/>
              </a:solidFill>
              <a:latin typeface="Comic Sans MS" pitchFamily="66" charset="0"/>
            </a:endParaRPr>
          </a:p>
        </p:txBody>
      </p:sp>
      <p:sp>
        <p:nvSpPr>
          <p:cNvPr id="20" name="Rectangle 32"/>
          <p:cNvSpPr>
            <a:spLocks noChangeArrowheads="1"/>
          </p:cNvSpPr>
          <p:nvPr/>
        </p:nvSpPr>
        <p:spPr bwMode="auto">
          <a:xfrm>
            <a:off x="4196858" y="3198778"/>
            <a:ext cx="1629231" cy="584775"/>
          </a:xfrm>
          <a:prstGeom prst="rect">
            <a:avLst/>
          </a:prstGeom>
          <a:noFill/>
          <a:ln w="9525">
            <a:noFill/>
            <a:miter lim="800000"/>
            <a:headEnd/>
            <a:tailEnd/>
          </a:ln>
        </p:spPr>
        <p:txBody>
          <a:bodyPr wrap="square">
            <a:spAutoFit/>
          </a:bodyPr>
          <a:lstStyle/>
          <a:p>
            <a:pPr algn="ctr"/>
            <a:r>
              <a:rPr lang="en-US" sz="3200" dirty="0">
                <a:solidFill>
                  <a:schemeClr val="bg1"/>
                </a:solidFill>
              </a:rPr>
              <a:t>9</a:t>
            </a:r>
            <a:r>
              <a:rPr lang="en-US" sz="3200" dirty="0" smtClean="0">
                <a:solidFill>
                  <a:schemeClr val="bg1"/>
                </a:solidFill>
              </a:rPr>
              <a:t> </a:t>
            </a:r>
            <a:r>
              <a:rPr lang="en-US" sz="3200" dirty="0">
                <a:solidFill>
                  <a:schemeClr val="bg1"/>
                </a:solidFill>
              </a:rPr>
              <a:t>cm</a:t>
            </a:r>
            <a:r>
              <a:rPr lang="en-US" sz="3200" baseline="30000" dirty="0">
                <a:solidFill>
                  <a:schemeClr val="bg1"/>
                </a:solidFill>
              </a:rPr>
              <a:t>2</a:t>
            </a:r>
            <a:endParaRPr lang="en-US" sz="1600" dirty="0"/>
          </a:p>
        </p:txBody>
      </p:sp>
      <p:sp>
        <p:nvSpPr>
          <p:cNvPr id="21" name="Rectangle 37"/>
          <p:cNvSpPr>
            <a:spLocks noChangeArrowheads="1"/>
          </p:cNvSpPr>
          <p:nvPr/>
        </p:nvSpPr>
        <p:spPr bwMode="auto">
          <a:xfrm>
            <a:off x="4073109" y="4103456"/>
            <a:ext cx="1723605" cy="584775"/>
          </a:xfrm>
          <a:prstGeom prst="rect">
            <a:avLst/>
          </a:prstGeom>
          <a:noFill/>
          <a:ln w="9525">
            <a:noFill/>
            <a:miter lim="800000"/>
            <a:headEnd/>
            <a:tailEnd/>
          </a:ln>
        </p:spPr>
        <p:txBody>
          <a:bodyPr wrap="square">
            <a:spAutoFit/>
          </a:bodyPr>
          <a:lstStyle/>
          <a:p>
            <a:pPr algn="ctr"/>
            <a:r>
              <a:rPr lang="en-US" sz="3200" dirty="0" smtClean="0">
                <a:solidFill>
                  <a:schemeClr val="bg1"/>
                </a:solidFill>
              </a:rPr>
              <a:t>36 </a:t>
            </a:r>
            <a:r>
              <a:rPr lang="en-US" sz="3200" dirty="0">
                <a:solidFill>
                  <a:schemeClr val="bg1"/>
                </a:solidFill>
              </a:rPr>
              <a:t>cm</a:t>
            </a:r>
            <a:r>
              <a:rPr lang="en-US" sz="3200" baseline="30000" dirty="0">
                <a:solidFill>
                  <a:schemeClr val="bg1"/>
                </a:solidFill>
              </a:rPr>
              <a:t>2</a:t>
            </a:r>
            <a:endParaRPr lang="en-US" sz="1600" dirty="0"/>
          </a:p>
        </p:txBody>
      </p:sp>
      <p:sp>
        <p:nvSpPr>
          <p:cNvPr id="22" name="Rectangle 38"/>
          <p:cNvSpPr>
            <a:spLocks noChangeArrowheads="1"/>
          </p:cNvSpPr>
          <p:nvPr/>
        </p:nvSpPr>
        <p:spPr bwMode="auto">
          <a:xfrm>
            <a:off x="4129477" y="4990668"/>
            <a:ext cx="1617117" cy="523220"/>
          </a:xfrm>
          <a:prstGeom prst="rect">
            <a:avLst/>
          </a:prstGeom>
          <a:noFill/>
          <a:ln w="9525">
            <a:noFill/>
            <a:miter lim="800000"/>
            <a:headEnd/>
            <a:tailEnd/>
          </a:ln>
        </p:spPr>
        <p:txBody>
          <a:bodyPr wrap="square">
            <a:spAutoFit/>
          </a:bodyPr>
          <a:lstStyle/>
          <a:p>
            <a:pPr algn="ctr"/>
            <a:r>
              <a:rPr lang="en-US" sz="2800" dirty="0">
                <a:solidFill>
                  <a:schemeClr val="bg1"/>
                </a:solidFill>
              </a:rPr>
              <a:t>18 cm</a:t>
            </a:r>
            <a:r>
              <a:rPr lang="en-US" sz="2800" baseline="30000" dirty="0">
                <a:solidFill>
                  <a:schemeClr val="bg1"/>
                </a:solidFill>
              </a:rPr>
              <a:t>2</a:t>
            </a:r>
            <a:endParaRPr lang="en-US" sz="1400" dirty="0"/>
          </a:p>
        </p:txBody>
      </p:sp>
      <p:sp>
        <p:nvSpPr>
          <p:cNvPr id="23" name="Rectangle 39"/>
          <p:cNvSpPr>
            <a:spLocks noChangeArrowheads="1"/>
          </p:cNvSpPr>
          <p:nvPr/>
        </p:nvSpPr>
        <p:spPr bwMode="auto">
          <a:xfrm>
            <a:off x="3948243" y="5757080"/>
            <a:ext cx="1952205" cy="584775"/>
          </a:xfrm>
          <a:prstGeom prst="rect">
            <a:avLst/>
          </a:prstGeom>
          <a:noFill/>
          <a:ln w="9525">
            <a:noFill/>
            <a:miter lim="800000"/>
            <a:headEnd/>
            <a:tailEnd/>
          </a:ln>
        </p:spPr>
        <p:txBody>
          <a:bodyPr wrap="square">
            <a:spAutoFit/>
          </a:bodyPr>
          <a:lstStyle/>
          <a:p>
            <a:pPr algn="ctr"/>
            <a:r>
              <a:rPr lang="en-US" sz="3200" dirty="0" smtClean="0">
                <a:solidFill>
                  <a:schemeClr val="bg1"/>
                </a:solidFill>
                <a:latin typeface="+mj-lt"/>
              </a:rPr>
              <a:t>18 cm</a:t>
            </a:r>
            <a:r>
              <a:rPr lang="en-US" sz="3200" baseline="30000" dirty="0" smtClean="0">
                <a:solidFill>
                  <a:schemeClr val="bg1"/>
                </a:solidFill>
                <a:latin typeface="+mj-lt"/>
              </a:rPr>
              <a:t>2</a:t>
            </a:r>
            <a:endParaRPr lang="en-US" sz="1600" dirty="0">
              <a:latin typeface="+mj-lt"/>
            </a:endParaRPr>
          </a:p>
        </p:txBody>
      </p:sp>
      <p:pic>
        <p:nvPicPr>
          <p:cNvPr id="36" name="Picture 3">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631" y="2760930"/>
            <a:ext cx="2387598" cy="355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Oval 36"/>
          <p:cNvSpPr/>
          <p:nvPr/>
        </p:nvSpPr>
        <p:spPr>
          <a:xfrm>
            <a:off x="6548745" y="5699512"/>
            <a:ext cx="746431" cy="543639"/>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a:stretch>
            <a:fillRect/>
          </a:stretch>
        </p:blipFill>
        <p:spPr>
          <a:xfrm>
            <a:off x="6050859" y="1041396"/>
            <a:ext cx="2774189" cy="1976883"/>
          </a:xfrm>
          <a:prstGeom prst="rect">
            <a:avLst/>
          </a:prstGeom>
        </p:spPr>
      </p:pic>
      <p:sp>
        <p:nvSpPr>
          <p:cNvPr id="39" name="TextBox 38"/>
          <p:cNvSpPr txBox="1"/>
          <p:nvPr/>
        </p:nvSpPr>
        <p:spPr>
          <a:xfrm>
            <a:off x="194631" y="190260"/>
            <a:ext cx="8853944" cy="95410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800" dirty="0" smtClean="0"/>
              <a:t>2. </a:t>
            </a:r>
            <a:r>
              <a:rPr lang="en-US" sz="2800" dirty="0" err="1"/>
              <a:t>Biết</a:t>
            </a:r>
            <a:r>
              <a:rPr lang="en-US" sz="2800" dirty="0"/>
              <a:t> </a:t>
            </a:r>
            <a:r>
              <a:rPr lang="en-US" sz="2800" dirty="0" err="1"/>
              <a:t>mỗi</a:t>
            </a:r>
            <a:r>
              <a:rPr lang="en-US" sz="2800" dirty="0"/>
              <a:t> ô </a:t>
            </a:r>
            <a:r>
              <a:rPr lang="en-US" sz="2800" dirty="0" err="1"/>
              <a:t>vuông</a:t>
            </a:r>
            <a:r>
              <a:rPr lang="en-US" sz="2800" dirty="0"/>
              <a:t> ở </a:t>
            </a:r>
            <a:r>
              <a:rPr lang="en-US" sz="2800" dirty="0" err="1"/>
              <a:t>hình</a:t>
            </a:r>
            <a:r>
              <a:rPr lang="en-US" sz="2800" dirty="0"/>
              <a:t> </a:t>
            </a:r>
            <a:r>
              <a:rPr lang="en-US" sz="2800" dirty="0" err="1"/>
              <a:t>dưới</a:t>
            </a:r>
            <a:r>
              <a:rPr lang="en-US" sz="2800" dirty="0"/>
              <a:t> </a:t>
            </a:r>
            <a:r>
              <a:rPr lang="en-US" sz="2800" dirty="0" err="1"/>
              <a:t>có</a:t>
            </a:r>
            <a:r>
              <a:rPr lang="en-US" sz="2800" dirty="0"/>
              <a:t> </a:t>
            </a:r>
            <a:r>
              <a:rPr lang="en-US" sz="2800" dirty="0" err="1"/>
              <a:t>cạnh</a:t>
            </a:r>
            <a:r>
              <a:rPr lang="en-US" sz="2800" dirty="0"/>
              <a:t> </a:t>
            </a:r>
            <a:r>
              <a:rPr lang="en-US" sz="2800" dirty="0" err="1"/>
              <a:t>là</a:t>
            </a:r>
            <a:r>
              <a:rPr lang="en-US" sz="2800" dirty="0"/>
              <a:t> 1</a:t>
            </a:r>
            <a:r>
              <a:rPr lang="en-US" sz="2800" dirty="0" smtClean="0"/>
              <a:t>cm</a:t>
            </a:r>
            <a:r>
              <a:rPr lang="en-US" sz="2800" dirty="0"/>
              <a:t>. </a:t>
            </a:r>
            <a:r>
              <a:rPr lang="en-US" sz="2800" dirty="0" err="1"/>
              <a:t>Diện</a:t>
            </a:r>
            <a:r>
              <a:rPr lang="en-US" sz="2800" dirty="0"/>
              <a:t> </a:t>
            </a:r>
            <a:r>
              <a:rPr lang="en-US" sz="2800" dirty="0" err="1"/>
              <a:t>tích</a:t>
            </a:r>
            <a:r>
              <a:rPr lang="en-US" sz="2800" dirty="0"/>
              <a:t> của </a:t>
            </a:r>
            <a:r>
              <a:rPr lang="en-US" sz="2800" dirty="0" err="1"/>
              <a:t>hình</a:t>
            </a:r>
            <a:r>
              <a:rPr lang="en-US" sz="2800" dirty="0"/>
              <a:t> </a:t>
            </a:r>
            <a:r>
              <a:rPr lang="en-US" sz="2800" dirty="0" smtClean="0"/>
              <a:t>bình </a:t>
            </a:r>
            <a:r>
              <a:rPr lang="en-US" sz="2800" dirty="0" err="1" smtClean="0"/>
              <a:t>hành</a:t>
            </a:r>
            <a:r>
              <a:rPr lang="en-US" sz="2800" dirty="0" smtClean="0"/>
              <a:t> MNPQ </a:t>
            </a:r>
            <a:r>
              <a:rPr lang="en-US" sz="2800" dirty="0" err="1" smtClean="0"/>
              <a:t>là</a:t>
            </a:r>
            <a:r>
              <a:rPr lang="en-US" sz="2800" dirty="0" smtClean="0"/>
              <a:t>:</a:t>
            </a:r>
            <a:endParaRPr lang="en-US" sz="2800" dirty="0"/>
          </a:p>
        </p:txBody>
      </p:sp>
      <p:sp>
        <p:nvSpPr>
          <p:cNvPr id="40" name="Rounded Rectangle 39"/>
          <p:cNvSpPr/>
          <p:nvPr/>
        </p:nvSpPr>
        <p:spPr>
          <a:xfrm>
            <a:off x="381000" y="18811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15</a:t>
            </a:r>
            <a:endParaRPr lang="en-US" sz="2800"/>
          </a:p>
        </p:txBody>
      </p:sp>
      <p:sp>
        <p:nvSpPr>
          <p:cNvPr id="41" name="Rounded Rectangle 40"/>
          <p:cNvSpPr/>
          <p:nvPr/>
        </p:nvSpPr>
        <p:spPr>
          <a:xfrm>
            <a:off x="381000" y="18811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14</a:t>
            </a:r>
            <a:endParaRPr lang="en-US" sz="2800"/>
          </a:p>
        </p:txBody>
      </p:sp>
      <p:sp>
        <p:nvSpPr>
          <p:cNvPr id="42" name="Rounded Rectangle 41"/>
          <p:cNvSpPr/>
          <p:nvPr/>
        </p:nvSpPr>
        <p:spPr>
          <a:xfrm>
            <a:off x="381000" y="18811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13</a:t>
            </a:r>
            <a:endParaRPr lang="en-US" sz="2800"/>
          </a:p>
        </p:txBody>
      </p:sp>
      <p:sp>
        <p:nvSpPr>
          <p:cNvPr id="43" name="Rounded Rectangle 42"/>
          <p:cNvSpPr/>
          <p:nvPr/>
        </p:nvSpPr>
        <p:spPr>
          <a:xfrm>
            <a:off x="381000" y="18811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12</a:t>
            </a:r>
            <a:endParaRPr lang="en-US" sz="2800"/>
          </a:p>
        </p:txBody>
      </p:sp>
      <p:sp>
        <p:nvSpPr>
          <p:cNvPr id="44" name="Rounded Rectangle 43"/>
          <p:cNvSpPr/>
          <p:nvPr/>
        </p:nvSpPr>
        <p:spPr>
          <a:xfrm>
            <a:off x="381000" y="18811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11</a:t>
            </a:r>
            <a:endParaRPr lang="en-US" sz="2800"/>
          </a:p>
        </p:txBody>
      </p:sp>
      <p:sp>
        <p:nvSpPr>
          <p:cNvPr id="45" name="Rounded Rectangle 44"/>
          <p:cNvSpPr/>
          <p:nvPr/>
        </p:nvSpPr>
        <p:spPr>
          <a:xfrm>
            <a:off x="381000" y="18811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10</a:t>
            </a:r>
            <a:endParaRPr lang="en-US" sz="2800"/>
          </a:p>
        </p:txBody>
      </p:sp>
      <p:sp>
        <p:nvSpPr>
          <p:cNvPr id="46" name="Rounded Rectangle 45"/>
          <p:cNvSpPr/>
          <p:nvPr/>
        </p:nvSpPr>
        <p:spPr>
          <a:xfrm>
            <a:off x="381000" y="18811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09</a:t>
            </a:r>
            <a:endParaRPr lang="en-US" sz="2800"/>
          </a:p>
        </p:txBody>
      </p:sp>
      <p:sp>
        <p:nvSpPr>
          <p:cNvPr id="47" name="Rounded Rectangle 46"/>
          <p:cNvSpPr/>
          <p:nvPr/>
        </p:nvSpPr>
        <p:spPr>
          <a:xfrm>
            <a:off x="381000" y="18811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08</a:t>
            </a:r>
            <a:endParaRPr lang="en-US" sz="2800"/>
          </a:p>
        </p:txBody>
      </p:sp>
      <p:sp>
        <p:nvSpPr>
          <p:cNvPr id="48" name="Rounded Rectangle 47"/>
          <p:cNvSpPr/>
          <p:nvPr/>
        </p:nvSpPr>
        <p:spPr>
          <a:xfrm>
            <a:off x="381000" y="18811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07</a:t>
            </a:r>
            <a:endParaRPr lang="en-US" sz="2800"/>
          </a:p>
        </p:txBody>
      </p:sp>
      <p:sp>
        <p:nvSpPr>
          <p:cNvPr id="49" name="Rounded Rectangle 48"/>
          <p:cNvSpPr/>
          <p:nvPr/>
        </p:nvSpPr>
        <p:spPr>
          <a:xfrm>
            <a:off x="381000" y="18811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06</a:t>
            </a:r>
            <a:endParaRPr lang="en-US" sz="2800"/>
          </a:p>
        </p:txBody>
      </p:sp>
      <p:sp>
        <p:nvSpPr>
          <p:cNvPr id="50" name="Rounded Rectangle 49"/>
          <p:cNvSpPr/>
          <p:nvPr/>
        </p:nvSpPr>
        <p:spPr>
          <a:xfrm>
            <a:off x="381000" y="18811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05</a:t>
            </a:r>
            <a:endParaRPr lang="en-US" sz="2800"/>
          </a:p>
        </p:txBody>
      </p:sp>
      <p:sp>
        <p:nvSpPr>
          <p:cNvPr id="51" name="Rounded Rectangle 50"/>
          <p:cNvSpPr/>
          <p:nvPr/>
        </p:nvSpPr>
        <p:spPr>
          <a:xfrm>
            <a:off x="381000" y="18811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a:t>
            </a:r>
            <a:endParaRPr lang="en-US" sz="2800"/>
          </a:p>
        </p:txBody>
      </p:sp>
      <p:sp>
        <p:nvSpPr>
          <p:cNvPr id="52" name="Rounded Rectangle 51"/>
          <p:cNvSpPr/>
          <p:nvPr/>
        </p:nvSpPr>
        <p:spPr>
          <a:xfrm>
            <a:off x="381000" y="18811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a:t>
            </a:r>
            <a:endParaRPr lang="en-US" sz="2800"/>
          </a:p>
        </p:txBody>
      </p:sp>
      <p:sp>
        <p:nvSpPr>
          <p:cNvPr id="53" name="Rounded Rectangle 52"/>
          <p:cNvSpPr/>
          <p:nvPr/>
        </p:nvSpPr>
        <p:spPr>
          <a:xfrm>
            <a:off x="381000" y="18811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a:t>
            </a:r>
            <a:endParaRPr lang="en-US" sz="2800"/>
          </a:p>
        </p:txBody>
      </p:sp>
      <p:sp>
        <p:nvSpPr>
          <p:cNvPr id="54" name="Rounded Rectangle 53"/>
          <p:cNvSpPr/>
          <p:nvPr/>
        </p:nvSpPr>
        <p:spPr>
          <a:xfrm>
            <a:off x="381000" y="18811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a:t>
            </a:r>
            <a:endParaRPr lang="en-US" sz="2800"/>
          </a:p>
        </p:txBody>
      </p:sp>
      <p:sp>
        <p:nvSpPr>
          <p:cNvPr id="55" name="Rounded Rectangle 54"/>
          <p:cNvSpPr/>
          <p:nvPr/>
        </p:nvSpPr>
        <p:spPr>
          <a:xfrm>
            <a:off x="381000" y="18811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00</a:t>
            </a:r>
            <a:endParaRPr lang="en-US" sz="2800" dirty="0"/>
          </a:p>
        </p:txBody>
      </p:sp>
      <p:pic>
        <p:nvPicPr>
          <p:cNvPr id="56" name="Picture 2" descr="Káº¿t quáº£ hÃ¬nh áº£nh cho icon Äá»ng há»"/>
          <p:cNvPicPr>
            <a:picLocks noChangeAspect="1" noChangeArrowheads="1"/>
          </p:cNvPicPr>
          <p:nvPr/>
        </p:nvPicPr>
        <p:blipFill>
          <a:blip r:embed="rId6"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600200" y="1752600"/>
            <a:ext cx="789361"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45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6"/>
                    </p:tgtEl>
                  </p:cond>
                </p:stCondLst>
                <p:endSync evt="end" delay="0">
                  <p:rtn val="all"/>
                </p:endSync>
                <p:childTnLst>
                  <p:par>
                    <p:cTn id="9" fill="hold">
                      <p:stCondLst>
                        <p:cond delay="0"/>
                      </p:stCondLst>
                      <p:childTnLst>
                        <p:par>
                          <p:cTn id="10" fill="hold">
                            <p:stCondLst>
                              <p:cond delay="0"/>
                            </p:stCondLst>
                            <p:childTnLst>
                              <p:par>
                                <p:cTn id="11" presetID="11" presetClass="entr" presetSubtype="0" fill="hold" grpId="0" nodeType="afterEffect">
                                  <p:stCondLst>
                                    <p:cond delay="0"/>
                                  </p:stCondLst>
                                  <p:childTnLst>
                                    <p:set>
                                      <p:cBhvr>
                                        <p:cTn id="12" dur="1000">
                                          <p:stCondLst>
                                            <p:cond delay="0"/>
                                          </p:stCondLst>
                                        </p:cTn>
                                        <p:tgtEl>
                                          <p:spTgt spid="40"/>
                                        </p:tgtEl>
                                        <p:attrNameLst>
                                          <p:attrName>style.visibility</p:attrName>
                                        </p:attrNameLst>
                                      </p:cBhvr>
                                      <p:to>
                                        <p:strVal val="visible"/>
                                      </p:to>
                                    </p:set>
                                  </p:childTnLst>
                                </p:cTn>
                              </p:par>
                            </p:childTnLst>
                          </p:cTn>
                        </p:par>
                        <p:par>
                          <p:cTn id="13" fill="hold">
                            <p:stCondLst>
                              <p:cond delay="1000"/>
                            </p:stCondLst>
                            <p:childTnLst>
                              <p:par>
                                <p:cTn id="14" presetID="11" presetClass="entr" presetSubtype="0" fill="hold" grpId="0" nodeType="afterEffect">
                                  <p:stCondLst>
                                    <p:cond delay="0"/>
                                  </p:stCondLst>
                                  <p:childTnLst>
                                    <p:set>
                                      <p:cBhvr>
                                        <p:cTn id="15" dur="1000">
                                          <p:stCondLst>
                                            <p:cond delay="0"/>
                                          </p:stCondLst>
                                        </p:cTn>
                                        <p:tgtEl>
                                          <p:spTgt spid="41"/>
                                        </p:tgtEl>
                                        <p:attrNameLst>
                                          <p:attrName>style.visibility</p:attrName>
                                        </p:attrNameLst>
                                      </p:cBhvr>
                                      <p:to>
                                        <p:strVal val="visible"/>
                                      </p:to>
                                    </p:set>
                                  </p:childTnLst>
                                </p:cTn>
                              </p:par>
                            </p:childTnLst>
                          </p:cTn>
                        </p:par>
                        <p:par>
                          <p:cTn id="16" fill="hold">
                            <p:stCondLst>
                              <p:cond delay="2000"/>
                            </p:stCondLst>
                            <p:childTnLst>
                              <p:par>
                                <p:cTn id="17" presetID="11" presetClass="entr" presetSubtype="0" fill="hold" grpId="0" nodeType="afterEffect">
                                  <p:stCondLst>
                                    <p:cond delay="0"/>
                                  </p:stCondLst>
                                  <p:childTnLst>
                                    <p:set>
                                      <p:cBhvr>
                                        <p:cTn id="18" dur="1000">
                                          <p:stCondLst>
                                            <p:cond delay="0"/>
                                          </p:stCondLst>
                                        </p:cTn>
                                        <p:tgtEl>
                                          <p:spTgt spid="42"/>
                                        </p:tgtEl>
                                        <p:attrNameLst>
                                          <p:attrName>style.visibility</p:attrName>
                                        </p:attrNameLst>
                                      </p:cBhvr>
                                      <p:to>
                                        <p:strVal val="visible"/>
                                      </p:to>
                                    </p:set>
                                  </p:childTnLst>
                                </p:cTn>
                              </p:par>
                            </p:childTnLst>
                          </p:cTn>
                        </p:par>
                        <p:par>
                          <p:cTn id="19" fill="hold">
                            <p:stCondLst>
                              <p:cond delay="3000"/>
                            </p:stCondLst>
                            <p:childTnLst>
                              <p:par>
                                <p:cTn id="20" presetID="11" presetClass="entr" presetSubtype="0" fill="hold" grpId="0" nodeType="afterEffect">
                                  <p:stCondLst>
                                    <p:cond delay="0"/>
                                  </p:stCondLst>
                                  <p:childTnLst>
                                    <p:set>
                                      <p:cBhvr>
                                        <p:cTn id="21" dur="1000">
                                          <p:stCondLst>
                                            <p:cond delay="0"/>
                                          </p:stCondLst>
                                        </p:cTn>
                                        <p:tgtEl>
                                          <p:spTgt spid="43"/>
                                        </p:tgtEl>
                                        <p:attrNameLst>
                                          <p:attrName>style.visibility</p:attrName>
                                        </p:attrNameLst>
                                      </p:cBhvr>
                                      <p:to>
                                        <p:strVal val="visible"/>
                                      </p:to>
                                    </p:set>
                                  </p:childTnLst>
                                </p:cTn>
                              </p:par>
                            </p:childTnLst>
                          </p:cTn>
                        </p:par>
                        <p:par>
                          <p:cTn id="22" fill="hold">
                            <p:stCondLst>
                              <p:cond delay="4000"/>
                            </p:stCondLst>
                            <p:childTnLst>
                              <p:par>
                                <p:cTn id="23" presetID="11" presetClass="entr" presetSubtype="0" fill="hold" grpId="0" nodeType="afterEffect">
                                  <p:stCondLst>
                                    <p:cond delay="0"/>
                                  </p:stCondLst>
                                  <p:childTnLst>
                                    <p:set>
                                      <p:cBhvr>
                                        <p:cTn id="24" dur="1000">
                                          <p:stCondLst>
                                            <p:cond delay="0"/>
                                          </p:stCondLst>
                                        </p:cTn>
                                        <p:tgtEl>
                                          <p:spTgt spid="44"/>
                                        </p:tgtEl>
                                        <p:attrNameLst>
                                          <p:attrName>style.visibility</p:attrName>
                                        </p:attrNameLst>
                                      </p:cBhvr>
                                      <p:to>
                                        <p:strVal val="visible"/>
                                      </p:to>
                                    </p:set>
                                  </p:childTnLst>
                                </p:cTn>
                              </p:par>
                            </p:childTnLst>
                          </p:cTn>
                        </p:par>
                        <p:par>
                          <p:cTn id="25" fill="hold">
                            <p:stCondLst>
                              <p:cond delay="5000"/>
                            </p:stCondLst>
                            <p:childTnLst>
                              <p:par>
                                <p:cTn id="26" presetID="11" presetClass="entr" presetSubtype="0" fill="hold" grpId="0" nodeType="afterEffect">
                                  <p:stCondLst>
                                    <p:cond delay="0"/>
                                  </p:stCondLst>
                                  <p:childTnLst>
                                    <p:set>
                                      <p:cBhvr>
                                        <p:cTn id="27" dur="1000">
                                          <p:stCondLst>
                                            <p:cond delay="0"/>
                                          </p:stCondLst>
                                        </p:cTn>
                                        <p:tgtEl>
                                          <p:spTgt spid="45"/>
                                        </p:tgtEl>
                                        <p:attrNameLst>
                                          <p:attrName>style.visibility</p:attrName>
                                        </p:attrNameLst>
                                      </p:cBhvr>
                                      <p:to>
                                        <p:strVal val="visible"/>
                                      </p:to>
                                    </p:set>
                                  </p:childTnLst>
                                </p:cTn>
                              </p:par>
                            </p:childTnLst>
                          </p:cTn>
                        </p:par>
                        <p:par>
                          <p:cTn id="28" fill="hold">
                            <p:stCondLst>
                              <p:cond delay="6000"/>
                            </p:stCondLst>
                            <p:childTnLst>
                              <p:par>
                                <p:cTn id="29" presetID="11" presetClass="entr" presetSubtype="0" fill="hold" grpId="0" nodeType="afterEffect">
                                  <p:stCondLst>
                                    <p:cond delay="0"/>
                                  </p:stCondLst>
                                  <p:childTnLst>
                                    <p:set>
                                      <p:cBhvr>
                                        <p:cTn id="30" dur="1000">
                                          <p:stCondLst>
                                            <p:cond delay="0"/>
                                          </p:stCondLst>
                                        </p:cTn>
                                        <p:tgtEl>
                                          <p:spTgt spid="46"/>
                                        </p:tgtEl>
                                        <p:attrNameLst>
                                          <p:attrName>style.visibility</p:attrName>
                                        </p:attrNameLst>
                                      </p:cBhvr>
                                      <p:to>
                                        <p:strVal val="visible"/>
                                      </p:to>
                                    </p:set>
                                  </p:childTnLst>
                                </p:cTn>
                              </p:par>
                            </p:childTnLst>
                          </p:cTn>
                        </p:par>
                        <p:par>
                          <p:cTn id="31" fill="hold">
                            <p:stCondLst>
                              <p:cond delay="7000"/>
                            </p:stCondLst>
                            <p:childTnLst>
                              <p:par>
                                <p:cTn id="32" presetID="11" presetClass="entr" presetSubtype="0" fill="hold" grpId="0" nodeType="afterEffect">
                                  <p:stCondLst>
                                    <p:cond delay="0"/>
                                  </p:stCondLst>
                                  <p:childTnLst>
                                    <p:set>
                                      <p:cBhvr>
                                        <p:cTn id="33" dur="1000">
                                          <p:stCondLst>
                                            <p:cond delay="0"/>
                                          </p:stCondLst>
                                        </p:cTn>
                                        <p:tgtEl>
                                          <p:spTgt spid="47"/>
                                        </p:tgtEl>
                                        <p:attrNameLst>
                                          <p:attrName>style.visibility</p:attrName>
                                        </p:attrNameLst>
                                      </p:cBhvr>
                                      <p:to>
                                        <p:strVal val="visible"/>
                                      </p:to>
                                    </p:set>
                                  </p:childTnLst>
                                </p:cTn>
                              </p:par>
                            </p:childTnLst>
                          </p:cTn>
                        </p:par>
                        <p:par>
                          <p:cTn id="34" fill="hold">
                            <p:stCondLst>
                              <p:cond delay="8000"/>
                            </p:stCondLst>
                            <p:childTnLst>
                              <p:par>
                                <p:cTn id="35" presetID="11" presetClass="entr" presetSubtype="0" fill="hold" grpId="0" nodeType="afterEffect">
                                  <p:stCondLst>
                                    <p:cond delay="0"/>
                                  </p:stCondLst>
                                  <p:childTnLst>
                                    <p:set>
                                      <p:cBhvr>
                                        <p:cTn id="36" dur="1000">
                                          <p:stCondLst>
                                            <p:cond delay="0"/>
                                          </p:stCondLst>
                                        </p:cTn>
                                        <p:tgtEl>
                                          <p:spTgt spid="48"/>
                                        </p:tgtEl>
                                        <p:attrNameLst>
                                          <p:attrName>style.visibility</p:attrName>
                                        </p:attrNameLst>
                                      </p:cBhvr>
                                      <p:to>
                                        <p:strVal val="visible"/>
                                      </p:to>
                                    </p:set>
                                  </p:childTnLst>
                                </p:cTn>
                              </p:par>
                            </p:childTnLst>
                          </p:cTn>
                        </p:par>
                        <p:par>
                          <p:cTn id="37" fill="hold">
                            <p:stCondLst>
                              <p:cond delay="9000"/>
                            </p:stCondLst>
                            <p:childTnLst>
                              <p:par>
                                <p:cTn id="38" presetID="11" presetClass="entr" presetSubtype="0" fill="hold" grpId="0" nodeType="afterEffect">
                                  <p:stCondLst>
                                    <p:cond delay="0"/>
                                  </p:stCondLst>
                                  <p:childTnLst>
                                    <p:set>
                                      <p:cBhvr>
                                        <p:cTn id="39" dur="1000">
                                          <p:stCondLst>
                                            <p:cond delay="0"/>
                                          </p:stCondLst>
                                        </p:cTn>
                                        <p:tgtEl>
                                          <p:spTgt spid="49"/>
                                        </p:tgtEl>
                                        <p:attrNameLst>
                                          <p:attrName>style.visibility</p:attrName>
                                        </p:attrNameLst>
                                      </p:cBhvr>
                                      <p:to>
                                        <p:strVal val="visible"/>
                                      </p:to>
                                    </p:set>
                                  </p:childTnLst>
                                </p:cTn>
                              </p:par>
                            </p:childTnLst>
                          </p:cTn>
                        </p:par>
                        <p:par>
                          <p:cTn id="40" fill="hold">
                            <p:stCondLst>
                              <p:cond delay="10000"/>
                            </p:stCondLst>
                            <p:childTnLst>
                              <p:par>
                                <p:cTn id="41" presetID="11" presetClass="entr" presetSubtype="0" fill="hold" grpId="0" nodeType="afterEffect">
                                  <p:stCondLst>
                                    <p:cond delay="0"/>
                                  </p:stCondLst>
                                  <p:childTnLst>
                                    <p:set>
                                      <p:cBhvr>
                                        <p:cTn id="42" dur="1000">
                                          <p:stCondLst>
                                            <p:cond delay="0"/>
                                          </p:stCondLst>
                                        </p:cTn>
                                        <p:tgtEl>
                                          <p:spTgt spid="50"/>
                                        </p:tgtEl>
                                        <p:attrNameLst>
                                          <p:attrName>style.visibility</p:attrName>
                                        </p:attrNameLst>
                                      </p:cBhvr>
                                      <p:to>
                                        <p:strVal val="visible"/>
                                      </p:to>
                                    </p:set>
                                  </p:childTnLst>
                                </p:cTn>
                              </p:par>
                            </p:childTnLst>
                          </p:cTn>
                        </p:par>
                        <p:par>
                          <p:cTn id="43" fill="hold">
                            <p:stCondLst>
                              <p:cond delay="11000"/>
                            </p:stCondLst>
                            <p:childTnLst>
                              <p:par>
                                <p:cTn id="44" presetID="11" presetClass="entr" presetSubtype="0" fill="hold" grpId="0" nodeType="afterEffect">
                                  <p:stCondLst>
                                    <p:cond delay="0"/>
                                  </p:stCondLst>
                                  <p:childTnLst>
                                    <p:set>
                                      <p:cBhvr>
                                        <p:cTn id="45" dur="1000">
                                          <p:stCondLst>
                                            <p:cond delay="0"/>
                                          </p:stCondLst>
                                        </p:cTn>
                                        <p:tgtEl>
                                          <p:spTgt spid="51"/>
                                        </p:tgtEl>
                                        <p:attrNameLst>
                                          <p:attrName>style.visibility</p:attrName>
                                        </p:attrNameLst>
                                      </p:cBhvr>
                                      <p:to>
                                        <p:strVal val="visible"/>
                                      </p:to>
                                    </p:set>
                                  </p:childTnLst>
                                </p:cTn>
                              </p:par>
                            </p:childTnLst>
                          </p:cTn>
                        </p:par>
                        <p:par>
                          <p:cTn id="46" fill="hold">
                            <p:stCondLst>
                              <p:cond delay="12000"/>
                            </p:stCondLst>
                            <p:childTnLst>
                              <p:par>
                                <p:cTn id="47" presetID="11" presetClass="entr" presetSubtype="0" fill="hold" grpId="0" nodeType="afterEffect">
                                  <p:stCondLst>
                                    <p:cond delay="0"/>
                                  </p:stCondLst>
                                  <p:childTnLst>
                                    <p:set>
                                      <p:cBhvr>
                                        <p:cTn id="48" dur="1000">
                                          <p:stCondLst>
                                            <p:cond delay="0"/>
                                          </p:stCondLst>
                                        </p:cTn>
                                        <p:tgtEl>
                                          <p:spTgt spid="52"/>
                                        </p:tgtEl>
                                        <p:attrNameLst>
                                          <p:attrName>style.visibility</p:attrName>
                                        </p:attrNameLst>
                                      </p:cBhvr>
                                      <p:to>
                                        <p:strVal val="visible"/>
                                      </p:to>
                                    </p:set>
                                  </p:childTnLst>
                                </p:cTn>
                              </p:par>
                            </p:childTnLst>
                          </p:cTn>
                        </p:par>
                        <p:par>
                          <p:cTn id="49" fill="hold">
                            <p:stCondLst>
                              <p:cond delay="13000"/>
                            </p:stCondLst>
                            <p:childTnLst>
                              <p:par>
                                <p:cTn id="50" presetID="11" presetClass="entr" presetSubtype="0" fill="hold" grpId="0" nodeType="afterEffect">
                                  <p:stCondLst>
                                    <p:cond delay="0"/>
                                  </p:stCondLst>
                                  <p:childTnLst>
                                    <p:set>
                                      <p:cBhvr>
                                        <p:cTn id="51" dur="1000">
                                          <p:stCondLst>
                                            <p:cond delay="0"/>
                                          </p:stCondLst>
                                        </p:cTn>
                                        <p:tgtEl>
                                          <p:spTgt spid="53"/>
                                        </p:tgtEl>
                                        <p:attrNameLst>
                                          <p:attrName>style.visibility</p:attrName>
                                        </p:attrNameLst>
                                      </p:cBhvr>
                                      <p:to>
                                        <p:strVal val="visible"/>
                                      </p:to>
                                    </p:set>
                                  </p:childTnLst>
                                </p:cTn>
                              </p:par>
                            </p:childTnLst>
                          </p:cTn>
                        </p:par>
                        <p:par>
                          <p:cTn id="52" fill="hold">
                            <p:stCondLst>
                              <p:cond delay="14000"/>
                            </p:stCondLst>
                            <p:childTnLst>
                              <p:par>
                                <p:cTn id="53" presetID="11" presetClass="entr" presetSubtype="0" fill="hold" grpId="0" nodeType="afterEffect">
                                  <p:stCondLst>
                                    <p:cond delay="0"/>
                                  </p:stCondLst>
                                  <p:childTnLst>
                                    <p:set>
                                      <p:cBhvr>
                                        <p:cTn id="54" dur="1000">
                                          <p:stCondLst>
                                            <p:cond delay="0"/>
                                          </p:stCondLst>
                                        </p:cTn>
                                        <p:tgtEl>
                                          <p:spTgt spid="54"/>
                                        </p:tgtEl>
                                        <p:attrNameLst>
                                          <p:attrName>style.visibility</p:attrName>
                                        </p:attrNameLst>
                                      </p:cBhvr>
                                      <p:to>
                                        <p:strVal val="visible"/>
                                      </p:to>
                                    </p:set>
                                  </p:childTnLst>
                                </p:cTn>
                              </p:par>
                            </p:childTnLst>
                          </p:cTn>
                        </p:par>
                        <p:par>
                          <p:cTn id="55" fill="hold">
                            <p:stCondLst>
                              <p:cond delay="15000"/>
                            </p:stCondLst>
                            <p:childTnLst>
                              <p:par>
                                <p:cTn id="56" presetID="11" presetClass="entr" presetSubtype="0" fill="hold" grpId="0" nodeType="afterEffect">
                                  <p:stCondLst>
                                    <p:cond delay="0"/>
                                  </p:stCondLst>
                                  <p:childTnLst>
                                    <p:set>
                                      <p:cBhvr>
                                        <p:cTn id="57" dur="1000">
                                          <p:stCondLst>
                                            <p:cond delay="0"/>
                                          </p:stCondLst>
                                        </p:cTn>
                                        <p:tgtEl>
                                          <p:spTgt spid="55"/>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6"/>
                  </p:tgtEl>
                </p:cond>
              </p:nextCondLst>
            </p:seq>
          </p:childTnLst>
        </p:cTn>
      </p:par>
    </p:tnLst>
    <p:bldLst>
      <p:bldP spid="37"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Same Side Corner Rectangle 7"/>
          <p:cNvSpPr/>
          <p:nvPr/>
        </p:nvSpPr>
        <p:spPr>
          <a:xfrm rot="16200000">
            <a:off x="4125912" y="2264647"/>
            <a:ext cx="663575" cy="2362198"/>
          </a:xfrm>
          <a:prstGeom prst="round2SameRect">
            <a:avLst>
              <a:gd name="adj1" fmla="val 23321"/>
              <a:gd name="adj2" fmla="val 0"/>
            </a:avLst>
          </a:prstGeom>
          <a:gradFill flip="none" rotWithShape="1">
            <a:gsLst>
              <a:gs pos="0">
                <a:schemeClr val="accent3"/>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 Same Side Corner Rectangle 8"/>
          <p:cNvSpPr/>
          <p:nvPr/>
        </p:nvSpPr>
        <p:spPr>
          <a:xfrm rot="5400000" flipH="1">
            <a:off x="6347924" y="3050736"/>
            <a:ext cx="663575" cy="854950"/>
          </a:xfrm>
          <a:prstGeom prst="round2SameRect">
            <a:avLst>
              <a:gd name="adj1" fmla="val 34679"/>
              <a:gd name="adj2" fmla="val 0"/>
            </a:avLst>
          </a:prstGeom>
          <a:gradFill flip="none" rotWithShape="1">
            <a:gsLst>
              <a:gs pos="0">
                <a:schemeClr val="accent3">
                  <a:lumMod val="75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 Same Side Corner Rectangle 9"/>
          <p:cNvSpPr/>
          <p:nvPr/>
        </p:nvSpPr>
        <p:spPr>
          <a:xfrm rot="16200000">
            <a:off x="4125917" y="3179050"/>
            <a:ext cx="663574" cy="2362198"/>
          </a:xfrm>
          <a:prstGeom prst="round2SameRect">
            <a:avLst>
              <a:gd name="adj1" fmla="val 23321"/>
              <a:gd name="adj2" fmla="val 0"/>
            </a:avLst>
          </a:prstGeom>
          <a:gradFill flip="none" rotWithShape="1">
            <a:gsLst>
              <a:gs pos="0">
                <a:schemeClr val="accent2"/>
              </a:gs>
              <a:gs pos="99000">
                <a:schemeClr val="accent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 Same Side Corner Rectangle 10"/>
          <p:cNvSpPr/>
          <p:nvPr/>
        </p:nvSpPr>
        <p:spPr>
          <a:xfrm rot="5400000" flipH="1">
            <a:off x="6347925" y="3932673"/>
            <a:ext cx="663574" cy="854950"/>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ound Same Side Corner Rectangle 11"/>
          <p:cNvSpPr/>
          <p:nvPr/>
        </p:nvSpPr>
        <p:spPr>
          <a:xfrm rot="16200000">
            <a:off x="4126447" y="4050245"/>
            <a:ext cx="662510" cy="2362200"/>
          </a:xfrm>
          <a:prstGeom prst="round2SameRect">
            <a:avLst>
              <a:gd name="adj1" fmla="val 23321"/>
              <a:gd name="adj2" fmla="val 0"/>
            </a:avLst>
          </a:prstGeom>
          <a:gradFill flip="none" rotWithShape="1">
            <a:gsLst>
              <a:gs pos="0">
                <a:schemeClr val="tx2"/>
              </a:gs>
              <a:gs pos="99000">
                <a:schemeClr val="tx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ound Same Side Corner Rectangle 12"/>
          <p:cNvSpPr/>
          <p:nvPr/>
        </p:nvSpPr>
        <p:spPr>
          <a:xfrm rot="5400000" flipH="1">
            <a:off x="6348457" y="4803869"/>
            <a:ext cx="662510" cy="854950"/>
          </a:xfrm>
          <a:prstGeom prst="round2SameRect">
            <a:avLst>
              <a:gd name="adj1" fmla="val 34679"/>
              <a:gd name="adj2" fmla="val 0"/>
            </a:avLst>
          </a:prstGeom>
          <a:gradFill flip="none" rotWithShape="1">
            <a:gsLst>
              <a:gs pos="0">
                <a:schemeClr val="tx2">
                  <a:lumMod val="75000"/>
                </a:schemeClr>
              </a:gs>
              <a:gs pos="100000">
                <a:schemeClr val="tx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ound Same Side Corner Rectangle 13"/>
          <p:cNvSpPr/>
          <p:nvPr/>
        </p:nvSpPr>
        <p:spPr>
          <a:xfrm rot="16200000">
            <a:off x="4126447" y="4854391"/>
            <a:ext cx="662510" cy="2362200"/>
          </a:xfrm>
          <a:prstGeom prst="round2SameRect">
            <a:avLst>
              <a:gd name="adj1" fmla="val 23321"/>
              <a:gd name="adj2" fmla="val 0"/>
            </a:avLst>
          </a:prstGeom>
          <a:gradFill flip="none" rotWithShape="1">
            <a:gsLst>
              <a:gs pos="0">
                <a:schemeClr val="accent1"/>
              </a:gs>
              <a:gs pos="99000">
                <a:schemeClr val="accent1">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ound Same Side Corner Rectangle 14"/>
          <p:cNvSpPr/>
          <p:nvPr/>
        </p:nvSpPr>
        <p:spPr>
          <a:xfrm rot="5400000" flipH="1">
            <a:off x="6348457" y="5608016"/>
            <a:ext cx="662510" cy="854950"/>
          </a:xfrm>
          <a:prstGeom prst="round2SameRect">
            <a:avLst>
              <a:gd name="adj1" fmla="val 34679"/>
              <a:gd name="adj2" fmla="val 0"/>
            </a:avLst>
          </a:prstGeom>
          <a:gradFill flip="none" rotWithShape="1">
            <a:gsLst>
              <a:gs pos="0">
                <a:schemeClr val="accent1">
                  <a:lumMod val="75000"/>
                </a:schemeClr>
              </a:gs>
              <a:gs pos="100000">
                <a:schemeClr val="accent1"/>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Box 8"/>
          <p:cNvSpPr txBox="1">
            <a:spLocks noChangeArrowheads="1"/>
          </p:cNvSpPr>
          <p:nvPr/>
        </p:nvSpPr>
        <p:spPr bwMode="auto">
          <a:xfrm>
            <a:off x="6360756" y="3044756"/>
            <a:ext cx="476247"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A</a:t>
            </a:r>
            <a:endParaRPr lang="en-US" sz="4000" b="1">
              <a:solidFill>
                <a:schemeClr val="bg1"/>
              </a:solidFill>
              <a:latin typeface="Comic Sans MS" pitchFamily="66" charset="0"/>
            </a:endParaRPr>
          </a:p>
        </p:txBody>
      </p:sp>
      <p:sp>
        <p:nvSpPr>
          <p:cNvPr id="17" name="TextBox 33"/>
          <p:cNvSpPr txBox="1">
            <a:spLocks noChangeArrowheads="1"/>
          </p:cNvSpPr>
          <p:nvPr/>
        </p:nvSpPr>
        <p:spPr bwMode="auto">
          <a:xfrm>
            <a:off x="6378750" y="3959158"/>
            <a:ext cx="432605"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B</a:t>
            </a:r>
            <a:endParaRPr lang="en-US" sz="4000" b="1">
              <a:solidFill>
                <a:schemeClr val="bg1"/>
              </a:solidFill>
              <a:latin typeface="Comic Sans MS" pitchFamily="66" charset="0"/>
            </a:endParaRPr>
          </a:p>
        </p:txBody>
      </p:sp>
      <p:sp>
        <p:nvSpPr>
          <p:cNvPr id="18" name="TextBox 34"/>
          <p:cNvSpPr txBox="1">
            <a:spLocks noChangeArrowheads="1"/>
          </p:cNvSpPr>
          <p:nvPr/>
        </p:nvSpPr>
        <p:spPr bwMode="auto">
          <a:xfrm>
            <a:off x="6381000" y="4876799"/>
            <a:ext cx="427149"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C</a:t>
            </a:r>
            <a:endParaRPr lang="en-US" sz="4000" b="1">
              <a:solidFill>
                <a:schemeClr val="bg1"/>
              </a:solidFill>
              <a:latin typeface="Comic Sans MS" pitchFamily="66" charset="0"/>
            </a:endParaRPr>
          </a:p>
        </p:txBody>
      </p:sp>
      <p:sp>
        <p:nvSpPr>
          <p:cNvPr id="19" name="TextBox 35"/>
          <p:cNvSpPr txBox="1">
            <a:spLocks noChangeArrowheads="1"/>
          </p:cNvSpPr>
          <p:nvPr/>
        </p:nvSpPr>
        <p:spPr bwMode="auto">
          <a:xfrm>
            <a:off x="6362442" y="5635556"/>
            <a:ext cx="472155"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D</a:t>
            </a:r>
            <a:endParaRPr lang="en-US" sz="4000" b="1">
              <a:solidFill>
                <a:schemeClr val="bg1"/>
              </a:solidFill>
              <a:latin typeface="Comic Sans MS" pitchFamily="66" charset="0"/>
            </a:endParaRPr>
          </a:p>
        </p:txBody>
      </p:sp>
      <p:sp>
        <p:nvSpPr>
          <p:cNvPr id="20" name="Rectangle 32"/>
          <p:cNvSpPr>
            <a:spLocks noChangeArrowheads="1"/>
          </p:cNvSpPr>
          <p:nvPr/>
        </p:nvSpPr>
        <p:spPr bwMode="auto">
          <a:xfrm>
            <a:off x="3704769" y="3176744"/>
            <a:ext cx="1629231" cy="584775"/>
          </a:xfrm>
          <a:prstGeom prst="rect">
            <a:avLst/>
          </a:prstGeom>
          <a:noFill/>
          <a:ln w="9525">
            <a:noFill/>
            <a:miter lim="800000"/>
            <a:headEnd/>
            <a:tailEnd/>
          </a:ln>
        </p:spPr>
        <p:txBody>
          <a:bodyPr wrap="square">
            <a:spAutoFit/>
          </a:bodyPr>
          <a:lstStyle/>
          <a:p>
            <a:pPr algn="ctr"/>
            <a:r>
              <a:rPr lang="en-US" sz="3200" dirty="0">
                <a:solidFill>
                  <a:schemeClr val="bg1"/>
                </a:solidFill>
                <a:latin typeface="+mj-lt"/>
              </a:rPr>
              <a:t>7</a:t>
            </a:r>
            <a:r>
              <a:rPr lang="en-US" sz="3200" dirty="0" smtClean="0">
                <a:solidFill>
                  <a:schemeClr val="bg1"/>
                </a:solidFill>
                <a:latin typeface="+mj-lt"/>
              </a:rPr>
              <a:t> cm</a:t>
            </a:r>
            <a:endParaRPr lang="en-US" sz="3200" dirty="0">
              <a:latin typeface="+mj-lt"/>
            </a:endParaRPr>
          </a:p>
        </p:txBody>
      </p:sp>
      <p:sp>
        <p:nvSpPr>
          <p:cNvPr id="21" name="Rectangle 37"/>
          <p:cNvSpPr>
            <a:spLocks noChangeArrowheads="1"/>
          </p:cNvSpPr>
          <p:nvPr/>
        </p:nvSpPr>
        <p:spPr bwMode="auto">
          <a:xfrm>
            <a:off x="3886176" y="4065036"/>
            <a:ext cx="1244382" cy="584775"/>
          </a:xfrm>
          <a:prstGeom prst="rect">
            <a:avLst/>
          </a:prstGeom>
          <a:noFill/>
          <a:ln w="9525">
            <a:noFill/>
            <a:miter lim="800000"/>
            <a:headEnd/>
            <a:tailEnd/>
          </a:ln>
        </p:spPr>
        <p:txBody>
          <a:bodyPr wrap="square">
            <a:spAutoFit/>
          </a:bodyPr>
          <a:lstStyle/>
          <a:p>
            <a:pPr algn="ctr"/>
            <a:r>
              <a:rPr lang="en-US" sz="3200" dirty="0" smtClean="0">
                <a:solidFill>
                  <a:schemeClr val="bg1"/>
                </a:solidFill>
              </a:rPr>
              <a:t>15 </a:t>
            </a:r>
            <a:r>
              <a:rPr lang="en-US" sz="3200" dirty="0">
                <a:solidFill>
                  <a:schemeClr val="bg1"/>
                </a:solidFill>
              </a:rPr>
              <a:t>cm</a:t>
            </a:r>
            <a:endParaRPr lang="en-US" sz="3200" dirty="0"/>
          </a:p>
        </p:txBody>
      </p:sp>
      <p:sp>
        <p:nvSpPr>
          <p:cNvPr id="22" name="Rectangle 38"/>
          <p:cNvSpPr>
            <a:spLocks noChangeArrowheads="1"/>
          </p:cNvSpPr>
          <p:nvPr/>
        </p:nvSpPr>
        <p:spPr bwMode="auto">
          <a:xfrm>
            <a:off x="3514268" y="4960784"/>
            <a:ext cx="2010231" cy="584775"/>
          </a:xfrm>
          <a:prstGeom prst="rect">
            <a:avLst/>
          </a:prstGeom>
          <a:noFill/>
          <a:ln w="9525">
            <a:noFill/>
            <a:miter lim="800000"/>
            <a:headEnd/>
            <a:tailEnd/>
          </a:ln>
        </p:spPr>
        <p:txBody>
          <a:bodyPr wrap="square">
            <a:spAutoFit/>
          </a:bodyPr>
          <a:lstStyle/>
          <a:p>
            <a:pPr algn="ctr"/>
            <a:r>
              <a:rPr lang="en-US" sz="3200" dirty="0">
                <a:solidFill>
                  <a:schemeClr val="bg1"/>
                </a:solidFill>
              </a:rPr>
              <a:t>14 cm</a:t>
            </a:r>
            <a:endParaRPr lang="en-US" sz="3200" dirty="0"/>
          </a:p>
        </p:txBody>
      </p:sp>
      <p:sp>
        <p:nvSpPr>
          <p:cNvPr id="23" name="Rectangle 39"/>
          <p:cNvSpPr>
            <a:spLocks noChangeArrowheads="1"/>
          </p:cNvSpPr>
          <p:nvPr/>
        </p:nvSpPr>
        <p:spPr bwMode="auto">
          <a:xfrm>
            <a:off x="3477540" y="5725883"/>
            <a:ext cx="1976629" cy="584775"/>
          </a:xfrm>
          <a:prstGeom prst="rect">
            <a:avLst/>
          </a:prstGeom>
          <a:noFill/>
          <a:ln w="9525">
            <a:noFill/>
            <a:miter lim="800000"/>
            <a:headEnd/>
            <a:tailEnd/>
          </a:ln>
        </p:spPr>
        <p:txBody>
          <a:bodyPr wrap="square">
            <a:spAutoFit/>
          </a:bodyPr>
          <a:lstStyle/>
          <a:p>
            <a:pPr algn="ctr"/>
            <a:r>
              <a:rPr lang="en-US" sz="3200" dirty="0" smtClean="0">
                <a:solidFill>
                  <a:schemeClr val="bg1"/>
                </a:solidFill>
              </a:rPr>
              <a:t>30 </a:t>
            </a:r>
            <a:r>
              <a:rPr lang="en-US" sz="3200" dirty="0">
                <a:solidFill>
                  <a:schemeClr val="bg1"/>
                </a:solidFill>
              </a:rPr>
              <a:t>cm</a:t>
            </a:r>
            <a:endParaRPr lang="en-US" sz="3200" dirty="0"/>
          </a:p>
        </p:txBody>
      </p:sp>
      <p:pic>
        <p:nvPicPr>
          <p:cNvPr id="36" name="Picture 3">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60" y="3028162"/>
            <a:ext cx="2483600" cy="355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Oval 36"/>
          <p:cNvSpPr/>
          <p:nvPr/>
        </p:nvSpPr>
        <p:spPr>
          <a:xfrm>
            <a:off x="6252952" y="5724957"/>
            <a:ext cx="746431" cy="543639"/>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194631" y="196133"/>
            <a:ext cx="8853944" cy="95410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800" dirty="0"/>
              <a:t>3</a:t>
            </a:r>
            <a:r>
              <a:rPr lang="en-US" sz="2800" dirty="0" smtClean="0"/>
              <a:t>. </a:t>
            </a:r>
            <a:r>
              <a:rPr lang="en-US" sz="2800" dirty="0" err="1" smtClean="0"/>
              <a:t>Một</a:t>
            </a:r>
            <a:r>
              <a:rPr lang="en-US" sz="2800" dirty="0" smtClean="0"/>
              <a:t> </a:t>
            </a:r>
            <a:r>
              <a:rPr lang="en-US" sz="2800" dirty="0" err="1" smtClean="0"/>
              <a:t>miếng</a:t>
            </a:r>
            <a:r>
              <a:rPr lang="en-US" sz="2800" dirty="0" smtClean="0"/>
              <a:t> </a:t>
            </a:r>
            <a:r>
              <a:rPr lang="en-US" sz="2800" dirty="0" err="1" smtClean="0"/>
              <a:t>gỗ</a:t>
            </a:r>
            <a:r>
              <a:rPr lang="en-US" sz="2800" dirty="0" smtClean="0"/>
              <a:t> </a:t>
            </a:r>
            <a:r>
              <a:rPr lang="en-US" sz="2800" dirty="0" err="1" smtClean="0"/>
              <a:t>hình</a:t>
            </a:r>
            <a:r>
              <a:rPr lang="en-US" sz="2800" dirty="0" smtClean="0"/>
              <a:t> </a:t>
            </a:r>
            <a:r>
              <a:rPr lang="en-US" sz="2800" dirty="0" err="1" smtClean="0"/>
              <a:t>chữ</a:t>
            </a:r>
            <a:r>
              <a:rPr lang="en-US" sz="2800" dirty="0" smtClean="0"/>
              <a:t> </a:t>
            </a:r>
            <a:r>
              <a:rPr lang="en-US" sz="2800" dirty="0" err="1" smtClean="0"/>
              <a:t>nhật</a:t>
            </a:r>
            <a:r>
              <a:rPr lang="en-US" sz="2800" dirty="0" smtClean="0"/>
              <a:t> </a:t>
            </a:r>
            <a:r>
              <a:rPr lang="en-US" sz="2800" dirty="0" err="1" smtClean="0"/>
              <a:t>có</a:t>
            </a:r>
            <a:r>
              <a:rPr lang="en-US" sz="2800" dirty="0" smtClean="0"/>
              <a:t> </a:t>
            </a:r>
            <a:r>
              <a:rPr lang="en-US" sz="2800" dirty="0" err="1" smtClean="0"/>
              <a:t>kích</a:t>
            </a:r>
            <a:r>
              <a:rPr lang="en-US" sz="2800" dirty="0" smtClean="0"/>
              <a:t> </a:t>
            </a:r>
            <a:r>
              <a:rPr lang="en-US" sz="2800" dirty="0" err="1" smtClean="0"/>
              <a:t>thước</a:t>
            </a:r>
            <a:r>
              <a:rPr lang="en-US" sz="2800" dirty="0" smtClean="0"/>
              <a:t> </a:t>
            </a:r>
            <a:r>
              <a:rPr lang="en-US" sz="2800" dirty="0" err="1" smtClean="0"/>
              <a:t>một</a:t>
            </a:r>
            <a:r>
              <a:rPr lang="en-US" sz="2800" dirty="0" smtClean="0"/>
              <a:t> </a:t>
            </a:r>
            <a:r>
              <a:rPr lang="en-US" sz="2800" dirty="0" err="1" smtClean="0"/>
              <a:t>chiều</a:t>
            </a:r>
            <a:r>
              <a:rPr lang="en-US" sz="2800" dirty="0" smtClean="0"/>
              <a:t> </a:t>
            </a:r>
            <a:r>
              <a:rPr lang="en-US" sz="2800" dirty="0" err="1" smtClean="0"/>
              <a:t>là</a:t>
            </a:r>
            <a:r>
              <a:rPr lang="en-US" sz="2800" dirty="0" smtClean="0"/>
              <a:t> </a:t>
            </a:r>
          </a:p>
          <a:p>
            <a:r>
              <a:rPr lang="en-US" sz="2800" dirty="0" smtClean="0"/>
              <a:t>8 cm, </a:t>
            </a:r>
            <a:r>
              <a:rPr lang="en-US" sz="2800" dirty="0" err="1" smtClean="0"/>
              <a:t>diện</a:t>
            </a:r>
            <a:r>
              <a:rPr lang="en-US" sz="2800" dirty="0" smtClean="0"/>
              <a:t> </a:t>
            </a:r>
            <a:r>
              <a:rPr lang="en-US" sz="2800" dirty="0" err="1" smtClean="0"/>
              <a:t>tích</a:t>
            </a:r>
            <a:r>
              <a:rPr lang="en-US" sz="2800" dirty="0" smtClean="0"/>
              <a:t> </a:t>
            </a:r>
            <a:r>
              <a:rPr lang="en-US" sz="2800" dirty="0" err="1" smtClean="0"/>
              <a:t>là</a:t>
            </a:r>
            <a:r>
              <a:rPr lang="en-US" sz="2800" dirty="0" smtClean="0"/>
              <a:t> 56 cm</a:t>
            </a:r>
            <a:r>
              <a:rPr lang="en-US" sz="2800" baseline="30000" dirty="0" smtClean="0"/>
              <a:t>2</a:t>
            </a:r>
            <a:r>
              <a:rPr lang="en-US" sz="2800" dirty="0" smtClean="0"/>
              <a:t>. Chu vi của </a:t>
            </a:r>
            <a:r>
              <a:rPr lang="en-US" sz="2800" dirty="0" err="1" smtClean="0"/>
              <a:t>miếng</a:t>
            </a:r>
            <a:r>
              <a:rPr lang="en-US" sz="2800" dirty="0" smtClean="0"/>
              <a:t> </a:t>
            </a:r>
            <a:r>
              <a:rPr lang="en-US" sz="2800" dirty="0" err="1" smtClean="0"/>
              <a:t>gỗ</a:t>
            </a:r>
            <a:r>
              <a:rPr lang="en-US" sz="2800" dirty="0" smtClean="0"/>
              <a:t> </a:t>
            </a:r>
            <a:r>
              <a:rPr lang="en-US" sz="2800" dirty="0" err="1" smtClean="0"/>
              <a:t>là</a:t>
            </a:r>
            <a:r>
              <a:rPr lang="en-US" sz="2800" dirty="0" smtClean="0"/>
              <a:t>:</a:t>
            </a:r>
            <a:endParaRPr lang="en-US" sz="2800" dirty="0"/>
          </a:p>
        </p:txBody>
      </p:sp>
      <p:sp>
        <p:nvSpPr>
          <p:cNvPr id="40" name="Rounded Rectangle 39"/>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15</a:t>
            </a:r>
            <a:endParaRPr lang="en-US" sz="2800"/>
          </a:p>
        </p:txBody>
      </p:sp>
      <p:sp>
        <p:nvSpPr>
          <p:cNvPr id="41" name="Rounded Rectangle 40"/>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14</a:t>
            </a:r>
            <a:endParaRPr lang="en-US" sz="2800"/>
          </a:p>
        </p:txBody>
      </p:sp>
      <p:sp>
        <p:nvSpPr>
          <p:cNvPr id="42" name="Rounded Rectangle 41"/>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13</a:t>
            </a:r>
            <a:endParaRPr lang="en-US" sz="2800"/>
          </a:p>
        </p:txBody>
      </p:sp>
      <p:sp>
        <p:nvSpPr>
          <p:cNvPr id="43" name="Rounded Rectangle 42"/>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12</a:t>
            </a:r>
            <a:endParaRPr lang="en-US" sz="2800"/>
          </a:p>
        </p:txBody>
      </p:sp>
      <p:sp>
        <p:nvSpPr>
          <p:cNvPr id="44" name="Rounded Rectangle 43"/>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11</a:t>
            </a:r>
            <a:endParaRPr lang="en-US" sz="2800"/>
          </a:p>
        </p:txBody>
      </p:sp>
      <p:sp>
        <p:nvSpPr>
          <p:cNvPr id="45" name="Rounded Rectangle 44"/>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10</a:t>
            </a:r>
            <a:endParaRPr lang="en-US" sz="2800"/>
          </a:p>
        </p:txBody>
      </p:sp>
      <p:sp>
        <p:nvSpPr>
          <p:cNvPr id="46" name="Rounded Rectangle 45"/>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09</a:t>
            </a:r>
            <a:endParaRPr lang="en-US" sz="2800"/>
          </a:p>
        </p:txBody>
      </p:sp>
      <p:sp>
        <p:nvSpPr>
          <p:cNvPr id="47" name="Rounded Rectangle 46"/>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08</a:t>
            </a:r>
            <a:endParaRPr lang="en-US" sz="2800"/>
          </a:p>
        </p:txBody>
      </p:sp>
      <p:sp>
        <p:nvSpPr>
          <p:cNvPr id="48" name="Rounded Rectangle 47"/>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07</a:t>
            </a:r>
            <a:endParaRPr lang="en-US" sz="2800"/>
          </a:p>
        </p:txBody>
      </p:sp>
      <p:sp>
        <p:nvSpPr>
          <p:cNvPr id="49" name="Rounded Rectangle 48"/>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06</a:t>
            </a:r>
            <a:endParaRPr lang="en-US" sz="2800"/>
          </a:p>
        </p:txBody>
      </p:sp>
      <p:sp>
        <p:nvSpPr>
          <p:cNvPr id="50" name="Rounded Rectangle 49"/>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05</a:t>
            </a:r>
            <a:endParaRPr lang="en-US" sz="2800"/>
          </a:p>
        </p:txBody>
      </p:sp>
      <p:sp>
        <p:nvSpPr>
          <p:cNvPr id="51" name="Rounded Rectangle 50"/>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a:t>
            </a:r>
            <a:endParaRPr lang="en-US" sz="2800"/>
          </a:p>
        </p:txBody>
      </p:sp>
      <p:sp>
        <p:nvSpPr>
          <p:cNvPr id="52" name="Rounded Rectangle 51"/>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a:t>
            </a:r>
            <a:endParaRPr lang="en-US" sz="2800"/>
          </a:p>
        </p:txBody>
      </p:sp>
      <p:sp>
        <p:nvSpPr>
          <p:cNvPr id="53" name="Rounded Rectangle 52"/>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a:t>
            </a:r>
            <a:endParaRPr lang="en-US" sz="2800"/>
          </a:p>
        </p:txBody>
      </p:sp>
      <p:sp>
        <p:nvSpPr>
          <p:cNvPr id="54" name="Rounded Rectangle 53"/>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a:t>
            </a:r>
            <a:endParaRPr lang="en-US" sz="2800"/>
          </a:p>
        </p:txBody>
      </p:sp>
      <p:sp>
        <p:nvSpPr>
          <p:cNvPr id="55" name="Rounded Rectangle 54"/>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00</a:t>
            </a:r>
            <a:endParaRPr lang="en-US" sz="2800" dirty="0"/>
          </a:p>
        </p:txBody>
      </p:sp>
      <p:pic>
        <p:nvPicPr>
          <p:cNvPr id="56" name="Picture 2" descr="Káº¿t quáº£ hÃ¬nh áº£nh cho icon Äá»ng há»"/>
          <p:cNvPicPr>
            <a:picLocks noChangeAspect="1" noChangeArrowheads="1"/>
          </p:cNvPicPr>
          <p:nvPr/>
        </p:nvPicPr>
        <p:blipFill>
          <a:blip r:embed="rId5"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158279" y="1850560"/>
            <a:ext cx="789361"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67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6"/>
                    </p:tgtEl>
                  </p:cond>
                </p:stCondLst>
                <p:endSync evt="end" delay="0">
                  <p:rtn val="all"/>
                </p:endSync>
                <p:childTnLst>
                  <p:par>
                    <p:cTn id="9" fill="hold">
                      <p:stCondLst>
                        <p:cond delay="0"/>
                      </p:stCondLst>
                      <p:childTnLst>
                        <p:par>
                          <p:cTn id="10" fill="hold">
                            <p:stCondLst>
                              <p:cond delay="0"/>
                            </p:stCondLst>
                            <p:childTnLst>
                              <p:par>
                                <p:cTn id="11" presetID="11" presetClass="entr" presetSubtype="0" fill="hold" grpId="0" nodeType="afterEffect">
                                  <p:stCondLst>
                                    <p:cond delay="0"/>
                                  </p:stCondLst>
                                  <p:childTnLst>
                                    <p:set>
                                      <p:cBhvr>
                                        <p:cTn id="12" dur="1000">
                                          <p:stCondLst>
                                            <p:cond delay="0"/>
                                          </p:stCondLst>
                                        </p:cTn>
                                        <p:tgtEl>
                                          <p:spTgt spid="40"/>
                                        </p:tgtEl>
                                        <p:attrNameLst>
                                          <p:attrName>style.visibility</p:attrName>
                                        </p:attrNameLst>
                                      </p:cBhvr>
                                      <p:to>
                                        <p:strVal val="visible"/>
                                      </p:to>
                                    </p:set>
                                  </p:childTnLst>
                                </p:cTn>
                              </p:par>
                            </p:childTnLst>
                          </p:cTn>
                        </p:par>
                        <p:par>
                          <p:cTn id="13" fill="hold">
                            <p:stCondLst>
                              <p:cond delay="1000"/>
                            </p:stCondLst>
                            <p:childTnLst>
                              <p:par>
                                <p:cTn id="14" presetID="11" presetClass="entr" presetSubtype="0" fill="hold" grpId="0" nodeType="afterEffect">
                                  <p:stCondLst>
                                    <p:cond delay="0"/>
                                  </p:stCondLst>
                                  <p:childTnLst>
                                    <p:set>
                                      <p:cBhvr>
                                        <p:cTn id="15" dur="1000">
                                          <p:stCondLst>
                                            <p:cond delay="0"/>
                                          </p:stCondLst>
                                        </p:cTn>
                                        <p:tgtEl>
                                          <p:spTgt spid="41"/>
                                        </p:tgtEl>
                                        <p:attrNameLst>
                                          <p:attrName>style.visibility</p:attrName>
                                        </p:attrNameLst>
                                      </p:cBhvr>
                                      <p:to>
                                        <p:strVal val="visible"/>
                                      </p:to>
                                    </p:set>
                                  </p:childTnLst>
                                </p:cTn>
                              </p:par>
                            </p:childTnLst>
                          </p:cTn>
                        </p:par>
                        <p:par>
                          <p:cTn id="16" fill="hold">
                            <p:stCondLst>
                              <p:cond delay="2000"/>
                            </p:stCondLst>
                            <p:childTnLst>
                              <p:par>
                                <p:cTn id="17" presetID="11" presetClass="entr" presetSubtype="0" fill="hold" grpId="0" nodeType="afterEffect">
                                  <p:stCondLst>
                                    <p:cond delay="0"/>
                                  </p:stCondLst>
                                  <p:childTnLst>
                                    <p:set>
                                      <p:cBhvr>
                                        <p:cTn id="18" dur="1000">
                                          <p:stCondLst>
                                            <p:cond delay="0"/>
                                          </p:stCondLst>
                                        </p:cTn>
                                        <p:tgtEl>
                                          <p:spTgt spid="42"/>
                                        </p:tgtEl>
                                        <p:attrNameLst>
                                          <p:attrName>style.visibility</p:attrName>
                                        </p:attrNameLst>
                                      </p:cBhvr>
                                      <p:to>
                                        <p:strVal val="visible"/>
                                      </p:to>
                                    </p:set>
                                  </p:childTnLst>
                                </p:cTn>
                              </p:par>
                            </p:childTnLst>
                          </p:cTn>
                        </p:par>
                        <p:par>
                          <p:cTn id="19" fill="hold">
                            <p:stCondLst>
                              <p:cond delay="3000"/>
                            </p:stCondLst>
                            <p:childTnLst>
                              <p:par>
                                <p:cTn id="20" presetID="11" presetClass="entr" presetSubtype="0" fill="hold" grpId="0" nodeType="afterEffect">
                                  <p:stCondLst>
                                    <p:cond delay="0"/>
                                  </p:stCondLst>
                                  <p:childTnLst>
                                    <p:set>
                                      <p:cBhvr>
                                        <p:cTn id="21" dur="1000">
                                          <p:stCondLst>
                                            <p:cond delay="0"/>
                                          </p:stCondLst>
                                        </p:cTn>
                                        <p:tgtEl>
                                          <p:spTgt spid="43"/>
                                        </p:tgtEl>
                                        <p:attrNameLst>
                                          <p:attrName>style.visibility</p:attrName>
                                        </p:attrNameLst>
                                      </p:cBhvr>
                                      <p:to>
                                        <p:strVal val="visible"/>
                                      </p:to>
                                    </p:set>
                                  </p:childTnLst>
                                </p:cTn>
                              </p:par>
                            </p:childTnLst>
                          </p:cTn>
                        </p:par>
                        <p:par>
                          <p:cTn id="22" fill="hold">
                            <p:stCondLst>
                              <p:cond delay="4000"/>
                            </p:stCondLst>
                            <p:childTnLst>
                              <p:par>
                                <p:cTn id="23" presetID="11" presetClass="entr" presetSubtype="0" fill="hold" grpId="0" nodeType="afterEffect">
                                  <p:stCondLst>
                                    <p:cond delay="0"/>
                                  </p:stCondLst>
                                  <p:childTnLst>
                                    <p:set>
                                      <p:cBhvr>
                                        <p:cTn id="24" dur="1000">
                                          <p:stCondLst>
                                            <p:cond delay="0"/>
                                          </p:stCondLst>
                                        </p:cTn>
                                        <p:tgtEl>
                                          <p:spTgt spid="44"/>
                                        </p:tgtEl>
                                        <p:attrNameLst>
                                          <p:attrName>style.visibility</p:attrName>
                                        </p:attrNameLst>
                                      </p:cBhvr>
                                      <p:to>
                                        <p:strVal val="visible"/>
                                      </p:to>
                                    </p:set>
                                  </p:childTnLst>
                                </p:cTn>
                              </p:par>
                            </p:childTnLst>
                          </p:cTn>
                        </p:par>
                        <p:par>
                          <p:cTn id="25" fill="hold">
                            <p:stCondLst>
                              <p:cond delay="5000"/>
                            </p:stCondLst>
                            <p:childTnLst>
                              <p:par>
                                <p:cTn id="26" presetID="11" presetClass="entr" presetSubtype="0" fill="hold" grpId="0" nodeType="afterEffect">
                                  <p:stCondLst>
                                    <p:cond delay="0"/>
                                  </p:stCondLst>
                                  <p:childTnLst>
                                    <p:set>
                                      <p:cBhvr>
                                        <p:cTn id="27" dur="1000">
                                          <p:stCondLst>
                                            <p:cond delay="0"/>
                                          </p:stCondLst>
                                        </p:cTn>
                                        <p:tgtEl>
                                          <p:spTgt spid="45"/>
                                        </p:tgtEl>
                                        <p:attrNameLst>
                                          <p:attrName>style.visibility</p:attrName>
                                        </p:attrNameLst>
                                      </p:cBhvr>
                                      <p:to>
                                        <p:strVal val="visible"/>
                                      </p:to>
                                    </p:set>
                                  </p:childTnLst>
                                </p:cTn>
                              </p:par>
                            </p:childTnLst>
                          </p:cTn>
                        </p:par>
                        <p:par>
                          <p:cTn id="28" fill="hold">
                            <p:stCondLst>
                              <p:cond delay="6000"/>
                            </p:stCondLst>
                            <p:childTnLst>
                              <p:par>
                                <p:cTn id="29" presetID="11" presetClass="entr" presetSubtype="0" fill="hold" grpId="0" nodeType="afterEffect">
                                  <p:stCondLst>
                                    <p:cond delay="0"/>
                                  </p:stCondLst>
                                  <p:childTnLst>
                                    <p:set>
                                      <p:cBhvr>
                                        <p:cTn id="30" dur="1000">
                                          <p:stCondLst>
                                            <p:cond delay="0"/>
                                          </p:stCondLst>
                                        </p:cTn>
                                        <p:tgtEl>
                                          <p:spTgt spid="46"/>
                                        </p:tgtEl>
                                        <p:attrNameLst>
                                          <p:attrName>style.visibility</p:attrName>
                                        </p:attrNameLst>
                                      </p:cBhvr>
                                      <p:to>
                                        <p:strVal val="visible"/>
                                      </p:to>
                                    </p:set>
                                  </p:childTnLst>
                                </p:cTn>
                              </p:par>
                            </p:childTnLst>
                          </p:cTn>
                        </p:par>
                        <p:par>
                          <p:cTn id="31" fill="hold">
                            <p:stCondLst>
                              <p:cond delay="7000"/>
                            </p:stCondLst>
                            <p:childTnLst>
                              <p:par>
                                <p:cTn id="32" presetID="11" presetClass="entr" presetSubtype="0" fill="hold" grpId="0" nodeType="afterEffect">
                                  <p:stCondLst>
                                    <p:cond delay="0"/>
                                  </p:stCondLst>
                                  <p:childTnLst>
                                    <p:set>
                                      <p:cBhvr>
                                        <p:cTn id="33" dur="1000">
                                          <p:stCondLst>
                                            <p:cond delay="0"/>
                                          </p:stCondLst>
                                        </p:cTn>
                                        <p:tgtEl>
                                          <p:spTgt spid="47"/>
                                        </p:tgtEl>
                                        <p:attrNameLst>
                                          <p:attrName>style.visibility</p:attrName>
                                        </p:attrNameLst>
                                      </p:cBhvr>
                                      <p:to>
                                        <p:strVal val="visible"/>
                                      </p:to>
                                    </p:set>
                                  </p:childTnLst>
                                </p:cTn>
                              </p:par>
                            </p:childTnLst>
                          </p:cTn>
                        </p:par>
                        <p:par>
                          <p:cTn id="34" fill="hold">
                            <p:stCondLst>
                              <p:cond delay="8000"/>
                            </p:stCondLst>
                            <p:childTnLst>
                              <p:par>
                                <p:cTn id="35" presetID="11" presetClass="entr" presetSubtype="0" fill="hold" grpId="0" nodeType="afterEffect">
                                  <p:stCondLst>
                                    <p:cond delay="0"/>
                                  </p:stCondLst>
                                  <p:childTnLst>
                                    <p:set>
                                      <p:cBhvr>
                                        <p:cTn id="36" dur="1000">
                                          <p:stCondLst>
                                            <p:cond delay="0"/>
                                          </p:stCondLst>
                                        </p:cTn>
                                        <p:tgtEl>
                                          <p:spTgt spid="48"/>
                                        </p:tgtEl>
                                        <p:attrNameLst>
                                          <p:attrName>style.visibility</p:attrName>
                                        </p:attrNameLst>
                                      </p:cBhvr>
                                      <p:to>
                                        <p:strVal val="visible"/>
                                      </p:to>
                                    </p:set>
                                  </p:childTnLst>
                                </p:cTn>
                              </p:par>
                            </p:childTnLst>
                          </p:cTn>
                        </p:par>
                        <p:par>
                          <p:cTn id="37" fill="hold">
                            <p:stCondLst>
                              <p:cond delay="9000"/>
                            </p:stCondLst>
                            <p:childTnLst>
                              <p:par>
                                <p:cTn id="38" presetID="11" presetClass="entr" presetSubtype="0" fill="hold" grpId="0" nodeType="afterEffect">
                                  <p:stCondLst>
                                    <p:cond delay="0"/>
                                  </p:stCondLst>
                                  <p:childTnLst>
                                    <p:set>
                                      <p:cBhvr>
                                        <p:cTn id="39" dur="1000">
                                          <p:stCondLst>
                                            <p:cond delay="0"/>
                                          </p:stCondLst>
                                        </p:cTn>
                                        <p:tgtEl>
                                          <p:spTgt spid="49"/>
                                        </p:tgtEl>
                                        <p:attrNameLst>
                                          <p:attrName>style.visibility</p:attrName>
                                        </p:attrNameLst>
                                      </p:cBhvr>
                                      <p:to>
                                        <p:strVal val="visible"/>
                                      </p:to>
                                    </p:set>
                                  </p:childTnLst>
                                </p:cTn>
                              </p:par>
                            </p:childTnLst>
                          </p:cTn>
                        </p:par>
                        <p:par>
                          <p:cTn id="40" fill="hold">
                            <p:stCondLst>
                              <p:cond delay="10000"/>
                            </p:stCondLst>
                            <p:childTnLst>
                              <p:par>
                                <p:cTn id="41" presetID="11" presetClass="entr" presetSubtype="0" fill="hold" grpId="0" nodeType="afterEffect">
                                  <p:stCondLst>
                                    <p:cond delay="0"/>
                                  </p:stCondLst>
                                  <p:childTnLst>
                                    <p:set>
                                      <p:cBhvr>
                                        <p:cTn id="42" dur="1000">
                                          <p:stCondLst>
                                            <p:cond delay="0"/>
                                          </p:stCondLst>
                                        </p:cTn>
                                        <p:tgtEl>
                                          <p:spTgt spid="50"/>
                                        </p:tgtEl>
                                        <p:attrNameLst>
                                          <p:attrName>style.visibility</p:attrName>
                                        </p:attrNameLst>
                                      </p:cBhvr>
                                      <p:to>
                                        <p:strVal val="visible"/>
                                      </p:to>
                                    </p:set>
                                  </p:childTnLst>
                                </p:cTn>
                              </p:par>
                            </p:childTnLst>
                          </p:cTn>
                        </p:par>
                        <p:par>
                          <p:cTn id="43" fill="hold">
                            <p:stCondLst>
                              <p:cond delay="11000"/>
                            </p:stCondLst>
                            <p:childTnLst>
                              <p:par>
                                <p:cTn id="44" presetID="11" presetClass="entr" presetSubtype="0" fill="hold" grpId="0" nodeType="afterEffect">
                                  <p:stCondLst>
                                    <p:cond delay="0"/>
                                  </p:stCondLst>
                                  <p:childTnLst>
                                    <p:set>
                                      <p:cBhvr>
                                        <p:cTn id="45" dur="1000">
                                          <p:stCondLst>
                                            <p:cond delay="0"/>
                                          </p:stCondLst>
                                        </p:cTn>
                                        <p:tgtEl>
                                          <p:spTgt spid="51"/>
                                        </p:tgtEl>
                                        <p:attrNameLst>
                                          <p:attrName>style.visibility</p:attrName>
                                        </p:attrNameLst>
                                      </p:cBhvr>
                                      <p:to>
                                        <p:strVal val="visible"/>
                                      </p:to>
                                    </p:set>
                                  </p:childTnLst>
                                </p:cTn>
                              </p:par>
                            </p:childTnLst>
                          </p:cTn>
                        </p:par>
                        <p:par>
                          <p:cTn id="46" fill="hold">
                            <p:stCondLst>
                              <p:cond delay="12000"/>
                            </p:stCondLst>
                            <p:childTnLst>
                              <p:par>
                                <p:cTn id="47" presetID="11" presetClass="entr" presetSubtype="0" fill="hold" grpId="0" nodeType="afterEffect">
                                  <p:stCondLst>
                                    <p:cond delay="0"/>
                                  </p:stCondLst>
                                  <p:childTnLst>
                                    <p:set>
                                      <p:cBhvr>
                                        <p:cTn id="48" dur="1000">
                                          <p:stCondLst>
                                            <p:cond delay="0"/>
                                          </p:stCondLst>
                                        </p:cTn>
                                        <p:tgtEl>
                                          <p:spTgt spid="52"/>
                                        </p:tgtEl>
                                        <p:attrNameLst>
                                          <p:attrName>style.visibility</p:attrName>
                                        </p:attrNameLst>
                                      </p:cBhvr>
                                      <p:to>
                                        <p:strVal val="visible"/>
                                      </p:to>
                                    </p:set>
                                  </p:childTnLst>
                                </p:cTn>
                              </p:par>
                            </p:childTnLst>
                          </p:cTn>
                        </p:par>
                        <p:par>
                          <p:cTn id="49" fill="hold">
                            <p:stCondLst>
                              <p:cond delay="13000"/>
                            </p:stCondLst>
                            <p:childTnLst>
                              <p:par>
                                <p:cTn id="50" presetID="11" presetClass="entr" presetSubtype="0" fill="hold" grpId="0" nodeType="afterEffect">
                                  <p:stCondLst>
                                    <p:cond delay="0"/>
                                  </p:stCondLst>
                                  <p:childTnLst>
                                    <p:set>
                                      <p:cBhvr>
                                        <p:cTn id="51" dur="1000">
                                          <p:stCondLst>
                                            <p:cond delay="0"/>
                                          </p:stCondLst>
                                        </p:cTn>
                                        <p:tgtEl>
                                          <p:spTgt spid="53"/>
                                        </p:tgtEl>
                                        <p:attrNameLst>
                                          <p:attrName>style.visibility</p:attrName>
                                        </p:attrNameLst>
                                      </p:cBhvr>
                                      <p:to>
                                        <p:strVal val="visible"/>
                                      </p:to>
                                    </p:set>
                                  </p:childTnLst>
                                </p:cTn>
                              </p:par>
                            </p:childTnLst>
                          </p:cTn>
                        </p:par>
                        <p:par>
                          <p:cTn id="52" fill="hold">
                            <p:stCondLst>
                              <p:cond delay="14000"/>
                            </p:stCondLst>
                            <p:childTnLst>
                              <p:par>
                                <p:cTn id="53" presetID="11" presetClass="entr" presetSubtype="0" fill="hold" grpId="0" nodeType="afterEffect">
                                  <p:stCondLst>
                                    <p:cond delay="0"/>
                                  </p:stCondLst>
                                  <p:childTnLst>
                                    <p:set>
                                      <p:cBhvr>
                                        <p:cTn id="54" dur="1000">
                                          <p:stCondLst>
                                            <p:cond delay="0"/>
                                          </p:stCondLst>
                                        </p:cTn>
                                        <p:tgtEl>
                                          <p:spTgt spid="54"/>
                                        </p:tgtEl>
                                        <p:attrNameLst>
                                          <p:attrName>style.visibility</p:attrName>
                                        </p:attrNameLst>
                                      </p:cBhvr>
                                      <p:to>
                                        <p:strVal val="visible"/>
                                      </p:to>
                                    </p:set>
                                  </p:childTnLst>
                                </p:cTn>
                              </p:par>
                            </p:childTnLst>
                          </p:cTn>
                        </p:par>
                        <p:par>
                          <p:cTn id="55" fill="hold">
                            <p:stCondLst>
                              <p:cond delay="15000"/>
                            </p:stCondLst>
                            <p:childTnLst>
                              <p:par>
                                <p:cTn id="56" presetID="11" presetClass="entr" presetSubtype="0" fill="hold" grpId="0" nodeType="afterEffect">
                                  <p:stCondLst>
                                    <p:cond delay="0"/>
                                  </p:stCondLst>
                                  <p:childTnLst>
                                    <p:set>
                                      <p:cBhvr>
                                        <p:cTn id="57" dur="1000">
                                          <p:stCondLst>
                                            <p:cond delay="0"/>
                                          </p:stCondLst>
                                        </p:cTn>
                                        <p:tgtEl>
                                          <p:spTgt spid="55"/>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6"/>
                  </p:tgtEl>
                </p:cond>
              </p:nextCondLst>
            </p:seq>
          </p:childTnLst>
        </p:cTn>
      </p:par>
    </p:tnLst>
    <p:bldLst>
      <p:bldP spid="37"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85689" y="186185"/>
            <a:ext cx="8853944" cy="138499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800" dirty="0"/>
              <a:t>4</a:t>
            </a:r>
            <a:r>
              <a:rPr lang="en-US" sz="2800" dirty="0" smtClean="0"/>
              <a:t>. </a:t>
            </a:r>
            <a:r>
              <a:rPr lang="en-US" sz="2800" dirty="0" err="1" smtClean="0"/>
              <a:t>Một</a:t>
            </a:r>
            <a:r>
              <a:rPr lang="en-US" sz="2800" dirty="0" smtClean="0"/>
              <a:t> </a:t>
            </a:r>
            <a:r>
              <a:rPr lang="en-US" sz="2800" dirty="0" err="1" smtClean="0"/>
              <a:t>phòng</a:t>
            </a:r>
            <a:r>
              <a:rPr lang="en-US" sz="2800" dirty="0" smtClean="0"/>
              <a:t> </a:t>
            </a:r>
            <a:r>
              <a:rPr lang="en-US" sz="2800" dirty="0" err="1" smtClean="0"/>
              <a:t>tắm</a:t>
            </a:r>
            <a:r>
              <a:rPr lang="en-US" sz="2800" dirty="0" smtClean="0"/>
              <a:t> </a:t>
            </a:r>
            <a:r>
              <a:rPr lang="en-US" sz="2800" dirty="0" err="1" smtClean="0"/>
              <a:t>có</a:t>
            </a:r>
            <a:r>
              <a:rPr lang="en-US" sz="2800" dirty="0" smtClean="0"/>
              <a:t> </a:t>
            </a:r>
            <a:r>
              <a:rPr lang="en-US" sz="2800" dirty="0" err="1" smtClean="0"/>
              <a:t>treo</a:t>
            </a:r>
            <a:r>
              <a:rPr lang="en-US" sz="2800" dirty="0" smtClean="0"/>
              <a:t> </a:t>
            </a:r>
            <a:r>
              <a:rPr lang="en-US" sz="2800" dirty="0" err="1" smtClean="0"/>
              <a:t>một</a:t>
            </a:r>
            <a:r>
              <a:rPr lang="en-US" sz="2800" dirty="0" smtClean="0"/>
              <a:t> </a:t>
            </a:r>
            <a:r>
              <a:rPr lang="en-US" sz="2800" dirty="0" err="1" smtClean="0"/>
              <a:t>chiếc</a:t>
            </a:r>
            <a:r>
              <a:rPr lang="en-US" sz="2800" dirty="0" smtClean="0"/>
              <a:t> </a:t>
            </a:r>
            <a:r>
              <a:rPr lang="en-US" sz="2800" dirty="0" err="1" smtClean="0"/>
              <a:t>gương</a:t>
            </a:r>
            <a:r>
              <a:rPr lang="en-US" sz="2800" dirty="0" smtClean="0"/>
              <a:t> </a:t>
            </a:r>
            <a:r>
              <a:rPr lang="en-US" sz="2800" dirty="0" err="1" smtClean="0"/>
              <a:t>dạng</a:t>
            </a:r>
            <a:r>
              <a:rPr lang="en-US" sz="2800" dirty="0" smtClean="0"/>
              <a:t> </a:t>
            </a:r>
            <a:r>
              <a:rPr lang="en-US" sz="2800" dirty="0" err="1" smtClean="0"/>
              <a:t>hình</a:t>
            </a:r>
            <a:r>
              <a:rPr lang="en-US" sz="2800" dirty="0" smtClean="0"/>
              <a:t> </a:t>
            </a:r>
            <a:r>
              <a:rPr lang="en-US" sz="2800" dirty="0" err="1" smtClean="0"/>
              <a:t>thoi</a:t>
            </a:r>
            <a:r>
              <a:rPr lang="en-US" sz="2800" dirty="0" smtClean="0"/>
              <a:t> </a:t>
            </a:r>
            <a:r>
              <a:rPr lang="en-US" sz="2800" dirty="0" err="1" smtClean="0"/>
              <a:t>bên</a:t>
            </a:r>
            <a:r>
              <a:rPr lang="en-US" sz="2800" dirty="0" smtClean="0"/>
              <a:t> </a:t>
            </a:r>
            <a:r>
              <a:rPr lang="en-US" sz="2800" dirty="0" err="1" smtClean="0"/>
              <a:t>dưới</a:t>
            </a:r>
            <a:r>
              <a:rPr lang="en-US" sz="2800" dirty="0" smtClean="0"/>
              <a:t>. </a:t>
            </a:r>
            <a:r>
              <a:rPr lang="en-US" sz="2800" dirty="0" err="1" smtClean="0"/>
              <a:t>Biết</a:t>
            </a:r>
            <a:r>
              <a:rPr lang="en-US" sz="2800" dirty="0" smtClean="0"/>
              <a:t> </a:t>
            </a:r>
            <a:r>
              <a:rPr lang="en-US" sz="2800" dirty="0" err="1" smtClean="0"/>
              <a:t>mỗi</a:t>
            </a:r>
            <a:r>
              <a:rPr lang="en-US" sz="2800" dirty="0" smtClean="0"/>
              <a:t> ô </a:t>
            </a:r>
            <a:r>
              <a:rPr lang="en-US" sz="2800" dirty="0" err="1" smtClean="0"/>
              <a:t>vuông</a:t>
            </a:r>
            <a:r>
              <a:rPr lang="en-US" sz="2800" dirty="0" smtClean="0"/>
              <a:t> </a:t>
            </a:r>
            <a:r>
              <a:rPr lang="en-US" sz="2800" dirty="0" err="1" smtClean="0"/>
              <a:t>có</a:t>
            </a:r>
            <a:r>
              <a:rPr lang="en-US" sz="2800" dirty="0" smtClean="0"/>
              <a:t> </a:t>
            </a:r>
            <a:r>
              <a:rPr lang="en-US" sz="2800" dirty="0" err="1" smtClean="0"/>
              <a:t>cạnh</a:t>
            </a:r>
            <a:r>
              <a:rPr lang="en-US" sz="2800" dirty="0" smtClean="0"/>
              <a:t> </a:t>
            </a:r>
            <a:r>
              <a:rPr lang="en-US" sz="2800" dirty="0" err="1" smtClean="0"/>
              <a:t>là</a:t>
            </a:r>
            <a:r>
              <a:rPr lang="en-US" sz="2800" dirty="0" smtClean="0"/>
              <a:t> 2 dm</a:t>
            </a:r>
            <a:r>
              <a:rPr lang="en-US" sz="2800" dirty="0" smtClean="0"/>
              <a:t>. </a:t>
            </a:r>
            <a:r>
              <a:rPr lang="en-US" sz="2800" dirty="0" err="1" smtClean="0"/>
              <a:t>Diện</a:t>
            </a:r>
            <a:r>
              <a:rPr lang="en-US" sz="2800" dirty="0" smtClean="0"/>
              <a:t> </a:t>
            </a:r>
            <a:r>
              <a:rPr lang="en-US" sz="2800" dirty="0" err="1" smtClean="0"/>
              <a:t>tích</a:t>
            </a:r>
            <a:r>
              <a:rPr lang="en-US" sz="2800" dirty="0" smtClean="0"/>
              <a:t> của </a:t>
            </a:r>
            <a:r>
              <a:rPr lang="en-US" sz="2800" dirty="0" err="1" smtClean="0"/>
              <a:t>chiếc</a:t>
            </a:r>
            <a:r>
              <a:rPr lang="en-US" sz="2800" dirty="0" smtClean="0"/>
              <a:t> </a:t>
            </a:r>
            <a:r>
              <a:rPr lang="en-US" sz="2800" dirty="0" err="1" smtClean="0"/>
              <a:t>gương</a:t>
            </a:r>
            <a:r>
              <a:rPr lang="en-US" sz="2800" dirty="0" smtClean="0"/>
              <a:t> </a:t>
            </a:r>
            <a:r>
              <a:rPr lang="en-US" sz="2800" dirty="0" err="1" smtClean="0"/>
              <a:t>là</a:t>
            </a:r>
            <a:r>
              <a:rPr lang="en-US" sz="2800" dirty="0" smtClean="0"/>
              <a:t>: </a:t>
            </a:r>
            <a:endParaRPr lang="en-US" sz="2800" dirty="0"/>
          </a:p>
        </p:txBody>
      </p:sp>
      <p:sp>
        <p:nvSpPr>
          <p:cNvPr id="8" name="Round Same Side Corner Rectangle 7"/>
          <p:cNvSpPr/>
          <p:nvPr/>
        </p:nvSpPr>
        <p:spPr>
          <a:xfrm rot="16200000">
            <a:off x="4164014" y="2641600"/>
            <a:ext cx="663575" cy="2438398"/>
          </a:xfrm>
          <a:prstGeom prst="round2SameRect">
            <a:avLst>
              <a:gd name="adj1" fmla="val 23321"/>
              <a:gd name="adj2" fmla="val 0"/>
            </a:avLst>
          </a:prstGeom>
          <a:gradFill flip="none" rotWithShape="1">
            <a:gsLst>
              <a:gs pos="0">
                <a:schemeClr val="accent3"/>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ound Same Side Corner Rectangle 8"/>
          <p:cNvSpPr/>
          <p:nvPr/>
        </p:nvSpPr>
        <p:spPr>
          <a:xfrm rot="5400000" flipH="1">
            <a:off x="6335108" y="3465790"/>
            <a:ext cx="663575" cy="854950"/>
          </a:xfrm>
          <a:prstGeom prst="round2SameRect">
            <a:avLst>
              <a:gd name="adj1" fmla="val 34679"/>
              <a:gd name="adj2" fmla="val 0"/>
            </a:avLst>
          </a:prstGeom>
          <a:gradFill flip="none" rotWithShape="1">
            <a:gsLst>
              <a:gs pos="0">
                <a:schemeClr val="accent3">
                  <a:lumMod val="75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 Same Side Corner Rectangle 9"/>
          <p:cNvSpPr/>
          <p:nvPr/>
        </p:nvSpPr>
        <p:spPr>
          <a:xfrm rot="16200000">
            <a:off x="4164017" y="3556003"/>
            <a:ext cx="663574" cy="2438398"/>
          </a:xfrm>
          <a:prstGeom prst="round2SameRect">
            <a:avLst>
              <a:gd name="adj1" fmla="val 23321"/>
              <a:gd name="adj2" fmla="val 0"/>
            </a:avLst>
          </a:prstGeom>
          <a:gradFill flip="none" rotWithShape="1">
            <a:gsLst>
              <a:gs pos="0">
                <a:schemeClr val="accent2"/>
              </a:gs>
              <a:gs pos="99000">
                <a:schemeClr val="accent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 Same Side Corner Rectangle 10"/>
          <p:cNvSpPr/>
          <p:nvPr/>
        </p:nvSpPr>
        <p:spPr>
          <a:xfrm rot="5400000" flipH="1">
            <a:off x="6335109" y="4347727"/>
            <a:ext cx="663574" cy="854950"/>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ound Same Side Corner Rectangle 11"/>
          <p:cNvSpPr/>
          <p:nvPr/>
        </p:nvSpPr>
        <p:spPr>
          <a:xfrm rot="16200000">
            <a:off x="4164547" y="4427198"/>
            <a:ext cx="662510" cy="2438400"/>
          </a:xfrm>
          <a:prstGeom prst="round2SameRect">
            <a:avLst>
              <a:gd name="adj1" fmla="val 23321"/>
              <a:gd name="adj2" fmla="val 0"/>
            </a:avLst>
          </a:prstGeom>
          <a:gradFill flip="none" rotWithShape="1">
            <a:gsLst>
              <a:gs pos="0">
                <a:schemeClr val="tx2"/>
              </a:gs>
              <a:gs pos="99000">
                <a:schemeClr val="tx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ound Same Side Corner Rectangle 12"/>
          <p:cNvSpPr/>
          <p:nvPr/>
        </p:nvSpPr>
        <p:spPr>
          <a:xfrm rot="5400000" flipH="1">
            <a:off x="6335641" y="5218923"/>
            <a:ext cx="662510" cy="854950"/>
          </a:xfrm>
          <a:prstGeom prst="round2SameRect">
            <a:avLst>
              <a:gd name="adj1" fmla="val 34679"/>
              <a:gd name="adj2" fmla="val 0"/>
            </a:avLst>
          </a:prstGeom>
          <a:gradFill flip="none" rotWithShape="1">
            <a:gsLst>
              <a:gs pos="0">
                <a:schemeClr val="tx2">
                  <a:lumMod val="75000"/>
                </a:schemeClr>
              </a:gs>
              <a:gs pos="100000">
                <a:schemeClr val="tx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ound Same Side Corner Rectangle 13"/>
          <p:cNvSpPr/>
          <p:nvPr/>
        </p:nvSpPr>
        <p:spPr>
          <a:xfrm rot="16200000">
            <a:off x="4164547" y="5231344"/>
            <a:ext cx="662510" cy="2438400"/>
          </a:xfrm>
          <a:prstGeom prst="round2SameRect">
            <a:avLst>
              <a:gd name="adj1" fmla="val 23321"/>
              <a:gd name="adj2" fmla="val 0"/>
            </a:avLst>
          </a:prstGeom>
          <a:gradFill flip="none" rotWithShape="1">
            <a:gsLst>
              <a:gs pos="0">
                <a:schemeClr val="accent1"/>
              </a:gs>
              <a:gs pos="99000">
                <a:schemeClr val="accent1">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ound Same Side Corner Rectangle 14"/>
          <p:cNvSpPr/>
          <p:nvPr/>
        </p:nvSpPr>
        <p:spPr>
          <a:xfrm rot="5400000" flipH="1">
            <a:off x="6335641" y="6023070"/>
            <a:ext cx="662510" cy="854950"/>
          </a:xfrm>
          <a:prstGeom prst="round2SameRect">
            <a:avLst>
              <a:gd name="adj1" fmla="val 34679"/>
              <a:gd name="adj2" fmla="val 0"/>
            </a:avLst>
          </a:prstGeom>
          <a:gradFill flip="none" rotWithShape="1">
            <a:gsLst>
              <a:gs pos="0">
                <a:schemeClr val="accent1">
                  <a:lumMod val="75000"/>
                </a:schemeClr>
              </a:gs>
              <a:gs pos="100000">
                <a:schemeClr val="accent1"/>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Box 8"/>
          <p:cNvSpPr txBox="1">
            <a:spLocks noChangeArrowheads="1"/>
          </p:cNvSpPr>
          <p:nvPr/>
        </p:nvSpPr>
        <p:spPr bwMode="auto">
          <a:xfrm>
            <a:off x="6347940" y="3459810"/>
            <a:ext cx="476247"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A</a:t>
            </a:r>
            <a:endParaRPr lang="en-US" sz="4000" b="1">
              <a:solidFill>
                <a:schemeClr val="bg1"/>
              </a:solidFill>
              <a:latin typeface="Comic Sans MS" pitchFamily="66" charset="0"/>
            </a:endParaRPr>
          </a:p>
        </p:txBody>
      </p:sp>
      <p:sp>
        <p:nvSpPr>
          <p:cNvPr id="17" name="TextBox 33"/>
          <p:cNvSpPr txBox="1">
            <a:spLocks noChangeArrowheads="1"/>
          </p:cNvSpPr>
          <p:nvPr/>
        </p:nvSpPr>
        <p:spPr bwMode="auto">
          <a:xfrm>
            <a:off x="6365934" y="4374212"/>
            <a:ext cx="432605"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B</a:t>
            </a:r>
            <a:endParaRPr lang="en-US" sz="4000" b="1">
              <a:solidFill>
                <a:schemeClr val="bg1"/>
              </a:solidFill>
              <a:latin typeface="Comic Sans MS" pitchFamily="66" charset="0"/>
            </a:endParaRPr>
          </a:p>
        </p:txBody>
      </p:sp>
      <p:sp>
        <p:nvSpPr>
          <p:cNvPr id="18" name="TextBox 34"/>
          <p:cNvSpPr txBox="1">
            <a:spLocks noChangeArrowheads="1"/>
          </p:cNvSpPr>
          <p:nvPr/>
        </p:nvSpPr>
        <p:spPr bwMode="auto">
          <a:xfrm>
            <a:off x="6368184" y="5291853"/>
            <a:ext cx="427149"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C</a:t>
            </a:r>
            <a:endParaRPr lang="en-US" sz="4000" b="1">
              <a:solidFill>
                <a:schemeClr val="bg1"/>
              </a:solidFill>
              <a:latin typeface="Comic Sans MS" pitchFamily="66" charset="0"/>
            </a:endParaRPr>
          </a:p>
        </p:txBody>
      </p:sp>
      <p:sp>
        <p:nvSpPr>
          <p:cNvPr id="19" name="TextBox 35"/>
          <p:cNvSpPr txBox="1">
            <a:spLocks noChangeArrowheads="1"/>
          </p:cNvSpPr>
          <p:nvPr/>
        </p:nvSpPr>
        <p:spPr bwMode="auto">
          <a:xfrm>
            <a:off x="6349626" y="6050610"/>
            <a:ext cx="472155"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D</a:t>
            </a:r>
            <a:endParaRPr lang="en-US" sz="4000" b="1">
              <a:solidFill>
                <a:schemeClr val="bg1"/>
              </a:solidFill>
              <a:latin typeface="Comic Sans MS" pitchFamily="66" charset="0"/>
            </a:endParaRPr>
          </a:p>
        </p:txBody>
      </p:sp>
      <p:sp>
        <p:nvSpPr>
          <p:cNvPr id="20" name="Rectangle 32"/>
          <p:cNvSpPr>
            <a:spLocks noChangeArrowheads="1"/>
          </p:cNvSpPr>
          <p:nvPr/>
        </p:nvSpPr>
        <p:spPr bwMode="auto">
          <a:xfrm>
            <a:off x="3688246" y="3657899"/>
            <a:ext cx="1767860" cy="523220"/>
          </a:xfrm>
          <a:prstGeom prst="rect">
            <a:avLst/>
          </a:prstGeom>
          <a:noFill/>
          <a:ln w="9525">
            <a:noFill/>
            <a:miter lim="800000"/>
            <a:headEnd/>
            <a:tailEnd/>
          </a:ln>
        </p:spPr>
        <p:txBody>
          <a:bodyPr wrap="square">
            <a:spAutoFit/>
          </a:bodyPr>
          <a:lstStyle/>
          <a:p>
            <a:pPr algn="ctr"/>
            <a:r>
              <a:rPr lang="en-US" sz="2800" b="1" dirty="0" smtClean="0">
                <a:solidFill>
                  <a:schemeClr val="bg1"/>
                </a:solidFill>
                <a:latin typeface="+mj-lt"/>
              </a:rPr>
              <a:t>48 dm</a:t>
            </a:r>
            <a:r>
              <a:rPr lang="en-US" sz="2800" b="1" baseline="30000" dirty="0" smtClean="0">
                <a:solidFill>
                  <a:schemeClr val="bg1"/>
                </a:solidFill>
                <a:latin typeface="+mj-lt"/>
              </a:rPr>
              <a:t>2</a:t>
            </a:r>
            <a:endParaRPr lang="en-US" sz="1600" b="1" dirty="0">
              <a:latin typeface="+mj-lt"/>
            </a:endParaRPr>
          </a:p>
        </p:txBody>
      </p:sp>
      <p:sp>
        <p:nvSpPr>
          <p:cNvPr id="21" name="Rectangle 37"/>
          <p:cNvSpPr>
            <a:spLocks noChangeArrowheads="1"/>
          </p:cNvSpPr>
          <p:nvPr/>
        </p:nvSpPr>
        <p:spPr bwMode="auto">
          <a:xfrm>
            <a:off x="3610395" y="4572299"/>
            <a:ext cx="1845711" cy="523220"/>
          </a:xfrm>
          <a:prstGeom prst="rect">
            <a:avLst/>
          </a:prstGeom>
          <a:noFill/>
          <a:ln w="9525">
            <a:noFill/>
            <a:miter lim="800000"/>
            <a:headEnd/>
            <a:tailEnd/>
          </a:ln>
        </p:spPr>
        <p:txBody>
          <a:bodyPr wrap="square">
            <a:spAutoFit/>
          </a:bodyPr>
          <a:lstStyle/>
          <a:p>
            <a:pPr algn="ctr"/>
            <a:r>
              <a:rPr lang="en-US" sz="2800" b="1" dirty="0" smtClean="0">
                <a:solidFill>
                  <a:schemeClr val="bg1"/>
                </a:solidFill>
              </a:rPr>
              <a:t>96 </a:t>
            </a:r>
            <a:r>
              <a:rPr lang="en-US" sz="2800" b="1" dirty="0">
                <a:solidFill>
                  <a:schemeClr val="bg1"/>
                </a:solidFill>
              </a:rPr>
              <a:t>dm</a:t>
            </a:r>
            <a:r>
              <a:rPr lang="en-US" sz="2800" b="1" baseline="30000" dirty="0">
                <a:solidFill>
                  <a:schemeClr val="bg1"/>
                </a:solidFill>
              </a:rPr>
              <a:t>2</a:t>
            </a:r>
            <a:endParaRPr lang="en-US" sz="1600" b="1" dirty="0"/>
          </a:p>
        </p:txBody>
      </p:sp>
      <p:sp>
        <p:nvSpPr>
          <p:cNvPr id="22" name="Rectangle 38"/>
          <p:cNvSpPr>
            <a:spLocks noChangeArrowheads="1"/>
          </p:cNvSpPr>
          <p:nvPr/>
        </p:nvSpPr>
        <p:spPr bwMode="auto">
          <a:xfrm>
            <a:off x="3783726" y="5411202"/>
            <a:ext cx="1629231" cy="523220"/>
          </a:xfrm>
          <a:prstGeom prst="rect">
            <a:avLst/>
          </a:prstGeom>
          <a:noFill/>
          <a:ln w="9525">
            <a:noFill/>
            <a:miter lim="800000"/>
            <a:headEnd/>
            <a:tailEnd/>
          </a:ln>
        </p:spPr>
        <p:txBody>
          <a:bodyPr wrap="square">
            <a:spAutoFit/>
          </a:bodyPr>
          <a:lstStyle/>
          <a:p>
            <a:pPr algn="ctr"/>
            <a:r>
              <a:rPr lang="en-US" sz="2800" b="1" dirty="0" smtClean="0">
                <a:solidFill>
                  <a:schemeClr val="bg1"/>
                </a:solidFill>
              </a:rPr>
              <a:t>24 </a:t>
            </a:r>
            <a:r>
              <a:rPr lang="en-US" sz="2800" b="1" dirty="0">
                <a:solidFill>
                  <a:schemeClr val="bg1"/>
                </a:solidFill>
              </a:rPr>
              <a:t>dm</a:t>
            </a:r>
            <a:r>
              <a:rPr lang="en-US" sz="2800" b="1" baseline="30000" dirty="0">
                <a:solidFill>
                  <a:schemeClr val="bg1"/>
                </a:solidFill>
              </a:rPr>
              <a:t>2</a:t>
            </a:r>
            <a:endParaRPr lang="en-US" sz="1600" b="1" dirty="0"/>
          </a:p>
        </p:txBody>
      </p:sp>
      <p:sp>
        <p:nvSpPr>
          <p:cNvPr id="23" name="Rectangle 39"/>
          <p:cNvSpPr>
            <a:spLocks noChangeArrowheads="1"/>
          </p:cNvSpPr>
          <p:nvPr/>
        </p:nvSpPr>
        <p:spPr bwMode="auto">
          <a:xfrm>
            <a:off x="3786668" y="6175993"/>
            <a:ext cx="1802562" cy="523220"/>
          </a:xfrm>
          <a:prstGeom prst="rect">
            <a:avLst/>
          </a:prstGeom>
          <a:noFill/>
          <a:ln w="9525">
            <a:noFill/>
            <a:miter lim="800000"/>
            <a:headEnd/>
            <a:tailEnd/>
          </a:ln>
        </p:spPr>
        <p:txBody>
          <a:bodyPr wrap="square">
            <a:spAutoFit/>
          </a:bodyPr>
          <a:lstStyle/>
          <a:p>
            <a:pPr algn="ctr"/>
            <a:r>
              <a:rPr lang="en-US" sz="2800" b="1" dirty="0" smtClean="0">
                <a:solidFill>
                  <a:schemeClr val="bg1"/>
                </a:solidFill>
              </a:rPr>
              <a:t>80 </a:t>
            </a:r>
            <a:r>
              <a:rPr lang="en-US" sz="2800" b="1" dirty="0">
                <a:solidFill>
                  <a:schemeClr val="bg1"/>
                </a:solidFill>
              </a:rPr>
              <a:t>dm</a:t>
            </a:r>
            <a:r>
              <a:rPr lang="en-US" sz="2800" b="1" baseline="30000" dirty="0">
                <a:solidFill>
                  <a:schemeClr val="bg1"/>
                </a:solidFill>
              </a:rPr>
              <a:t>2</a:t>
            </a:r>
            <a:endParaRPr lang="en-US" sz="1600" b="1" dirty="0"/>
          </a:p>
        </p:txBody>
      </p:sp>
      <p:pic>
        <p:nvPicPr>
          <p:cNvPr id="36" name="Picture 3">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2" y="3215410"/>
            <a:ext cx="2572616" cy="355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Oval 39"/>
          <p:cNvSpPr/>
          <p:nvPr/>
        </p:nvSpPr>
        <p:spPr>
          <a:xfrm>
            <a:off x="6239420" y="3614862"/>
            <a:ext cx="746431" cy="543639"/>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5"/>
          <a:stretch>
            <a:fillRect/>
          </a:stretch>
        </p:blipFill>
        <p:spPr>
          <a:xfrm>
            <a:off x="5755519" y="1381146"/>
            <a:ext cx="3146473" cy="1877217"/>
          </a:xfrm>
          <a:prstGeom prst="rect">
            <a:avLst/>
          </a:prstGeom>
        </p:spPr>
      </p:pic>
      <p:sp>
        <p:nvSpPr>
          <p:cNvPr id="39" name="Rounded Rectangle 38"/>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15</a:t>
            </a:r>
            <a:endParaRPr lang="en-US" sz="2800"/>
          </a:p>
        </p:txBody>
      </p:sp>
      <p:sp>
        <p:nvSpPr>
          <p:cNvPr id="41" name="Rounded Rectangle 40"/>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14</a:t>
            </a:r>
            <a:endParaRPr lang="en-US" sz="2800"/>
          </a:p>
        </p:txBody>
      </p:sp>
      <p:sp>
        <p:nvSpPr>
          <p:cNvPr id="42" name="Rounded Rectangle 41"/>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13</a:t>
            </a:r>
            <a:endParaRPr lang="en-US" sz="2800"/>
          </a:p>
        </p:txBody>
      </p:sp>
      <p:sp>
        <p:nvSpPr>
          <p:cNvPr id="43" name="Rounded Rectangle 42"/>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12</a:t>
            </a:r>
            <a:endParaRPr lang="en-US" sz="2800"/>
          </a:p>
        </p:txBody>
      </p:sp>
      <p:sp>
        <p:nvSpPr>
          <p:cNvPr id="44" name="Rounded Rectangle 43"/>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11</a:t>
            </a:r>
            <a:endParaRPr lang="en-US" sz="2800"/>
          </a:p>
        </p:txBody>
      </p:sp>
      <p:sp>
        <p:nvSpPr>
          <p:cNvPr id="45" name="Rounded Rectangle 44"/>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10</a:t>
            </a:r>
            <a:endParaRPr lang="en-US" sz="2800"/>
          </a:p>
        </p:txBody>
      </p:sp>
      <p:sp>
        <p:nvSpPr>
          <p:cNvPr id="46" name="Rounded Rectangle 45"/>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09</a:t>
            </a:r>
            <a:endParaRPr lang="en-US" sz="2800"/>
          </a:p>
        </p:txBody>
      </p:sp>
      <p:sp>
        <p:nvSpPr>
          <p:cNvPr id="47" name="Rounded Rectangle 46"/>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08</a:t>
            </a:r>
            <a:endParaRPr lang="en-US" sz="2800"/>
          </a:p>
        </p:txBody>
      </p:sp>
      <p:sp>
        <p:nvSpPr>
          <p:cNvPr id="48" name="Rounded Rectangle 47"/>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07</a:t>
            </a:r>
            <a:endParaRPr lang="en-US" sz="2800"/>
          </a:p>
        </p:txBody>
      </p:sp>
      <p:sp>
        <p:nvSpPr>
          <p:cNvPr id="49" name="Rounded Rectangle 48"/>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06</a:t>
            </a:r>
            <a:endParaRPr lang="en-US" sz="2800"/>
          </a:p>
        </p:txBody>
      </p:sp>
      <p:sp>
        <p:nvSpPr>
          <p:cNvPr id="50" name="Rounded Rectangle 49"/>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05</a:t>
            </a:r>
            <a:endParaRPr lang="en-US" sz="2800"/>
          </a:p>
        </p:txBody>
      </p:sp>
      <p:sp>
        <p:nvSpPr>
          <p:cNvPr id="51" name="Rounded Rectangle 50"/>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a:t>
            </a:r>
            <a:endParaRPr lang="en-US" sz="2800"/>
          </a:p>
        </p:txBody>
      </p:sp>
      <p:sp>
        <p:nvSpPr>
          <p:cNvPr id="52" name="Rounded Rectangle 51"/>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a:t>
            </a:r>
            <a:endParaRPr lang="en-US" sz="2800"/>
          </a:p>
        </p:txBody>
      </p:sp>
      <p:sp>
        <p:nvSpPr>
          <p:cNvPr id="53" name="Rounded Rectangle 52"/>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a:t>
            </a:r>
            <a:endParaRPr lang="en-US" sz="2800"/>
          </a:p>
        </p:txBody>
      </p:sp>
      <p:sp>
        <p:nvSpPr>
          <p:cNvPr id="54" name="Rounded Rectangle 53"/>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a:t>
            </a:r>
            <a:endParaRPr lang="en-US" sz="2800"/>
          </a:p>
        </p:txBody>
      </p:sp>
      <p:sp>
        <p:nvSpPr>
          <p:cNvPr id="55" name="Rounded Rectangle 54"/>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00</a:t>
            </a:r>
            <a:endParaRPr lang="en-US" sz="2800" dirty="0"/>
          </a:p>
        </p:txBody>
      </p:sp>
      <p:pic>
        <p:nvPicPr>
          <p:cNvPr id="56" name="Picture 2" descr="Káº¿t quáº£ hÃ¬nh áº£nh cho icon Äá»ng há»"/>
          <p:cNvPicPr>
            <a:picLocks noChangeAspect="1" noChangeArrowheads="1"/>
          </p:cNvPicPr>
          <p:nvPr/>
        </p:nvPicPr>
        <p:blipFill>
          <a:blip r:embed="rId6"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981200" y="1878754"/>
            <a:ext cx="789361"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4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randombar(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6"/>
                    </p:tgtEl>
                  </p:cond>
                </p:stCondLst>
                <p:endSync evt="end" delay="0">
                  <p:rtn val="all"/>
                </p:endSync>
                <p:childTnLst>
                  <p:par>
                    <p:cTn id="9" fill="hold">
                      <p:stCondLst>
                        <p:cond delay="0"/>
                      </p:stCondLst>
                      <p:childTnLst>
                        <p:par>
                          <p:cTn id="10" fill="hold">
                            <p:stCondLst>
                              <p:cond delay="0"/>
                            </p:stCondLst>
                            <p:childTnLst>
                              <p:par>
                                <p:cTn id="11" presetID="11" presetClass="entr" presetSubtype="0" fill="hold" grpId="0" nodeType="afterEffect">
                                  <p:stCondLst>
                                    <p:cond delay="0"/>
                                  </p:stCondLst>
                                  <p:childTnLst>
                                    <p:set>
                                      <p:cBhvr>
                                        <p:cTn id="12" dur="1000">
                                          <p:stCondLst>
                                            <p:cond delay="0"/>
                                          </p:stCondLst>
                                        </p:cTn>
                                        <p:tgtEl>
                                          <p:spTgt spid="39"/>
                                        </p:tgtEl>
                                        <p:attrNameLst>
                                          <p:attrName>style.visibility</p:attrName>
                                        </p:attrNameLst>
                                      </p:cBhvr>
                                      <p:to>
                                        <p:strVal val="visible"/>
                                      </p:to>
                                    </p:set>
                                  </p:childTnLst>
                                </p:cTn>
                              </p:par>
                            </p:childTnLst>
                          </p:cTn>
                        </p:par>
                        <p:par>
                          <p:cTn id="13" fill="hold">
                            <p:stCondLst>
                              <p:cond delay="1000"/>
                            </p:stCondLst>
                            <p:childTnLst>
                              <p:par>
                                <p:cTn id="14" presetID="11" presetClass="entr" presetSubtype="0" fill="hold" grpId="0" nodeType="afterEffect">
                                  <p:stCondLst>
                                    <p:cond delay="0"/>
                                  </p:stCondLst>
                                  <p:childTnLst>
                                    <p:set>
                                      <p:cBhvr>
                                        <p:cTn id="15" dur="1000">
                                          <p:stCondLst>
                                            <p:cond delay="0"/>
                                          </p:stCondLst>
                                        </p:cTn>
                                        <p:tgtEl>
                                          <p:spTgt spid="41"/>
                                        </p:tgtEl>
                                        <p:attrNameLst>
                                          <p:attrName>style.visibility</p:attrName>
                                        </p:attrNameLst>
                                      </p:cBhvr>
                                      <p:to>
                                        <p:strVal val="visible"/>
                                      </p:to>
                                    </p:set>
                                  </p:childTnLst>
                                </p:cTn>
                              </p:par>
                            </p:childTnLst>
                          </p:cTn>
                        </p:par>
                        <p:par>
                          <p:cTn id="16" fill="hold">
                            <p:stCondLst>
                              <p:cond delay="2000"/>
                            </p:stCondLst>
                            <p:childTnLst>
                              <p:par>
                                <p:cTn id="17" presetID="11" presetClass="entr" presetSubtype="0" fill="hold" grpId="0" nodeType="afterEffect">
                                  <p:stCondLst>
                                    <p:cond delay="0"/>
                                  </p:stCondLst>
                                  <p:childTnLst>
                                    <p:set>
                                      <p:cBhvr>
                                        <p:cTn id="18" dur="1000">
                                          <p:stCondLst>
                                            <p:cond delay="0"/>
                                          </p:stCondLst>
                                        </p:cTn>
                                        <p:tgtEl>
                                          <p:spTgt spid="42"/>
                                        </p:tgtEl>
                                        <p:attrNameLst>
                                          <p:attrName>style.visibility</p:attrName>
                                        </p:attrNameLst>
                                      </p:cBhvr>
                                      <p:to>
                                        <p:strVal val="visible"/>
                                      </p:to>
                                    </p:set>
                                  </p:childTnLst>
                                </p:cTn>
                              </p:par>
                            </p:childTnLst>
                          </p:cTn>
                        </p:par>
                        <p:par>
                          <p:cTn id="19" fill="hold">
                            <p:stCondLst>
                              <p:cond delay="3000"/>
                            </p:stCondLst>
                            <p:childTnLst>
                              <p:par>
                                <p:cTn id="20" presetID="11" presetClass="entr" presetSubtype="0" fill="hold" grpId="0" nodeType="afterEffect">
                                  <p:stCondLst>
                                    <p:cond delay="0"/>
                                  </p:stCondLst>
                                  <p:childTnLst>
                                    <p:set>
                                      <p:cBhvr>
                                        <p:cTn id="21" dur="1000">
                                          <p:stCondLst>
                                            <p:cond delay="0"/>
                                          </p:stCondLst>
                                        </p:cTn>
                                        <p:tgtEl>
                                          <p:spTgt spid="43"/>
                                        </p:tgtEl>
                                        <p:attrNameLst>
                                          <p:attrName>style.visibility</p:attrName>
                                        </p:attrNameLst>
                                      </p:cBhvr>
                                      <p:to>
                                        <p:strVal val="visible"/>
                                      </p:to>
                                    </p:set>
                                  </p:childTnLst>
                                </p:cTn>
                              </p:par>
                            </p:childTnLst>
                          </p:cTn>
                        </p:par>
                        <p:par>
                          <p:cTn id="22" fill="hold">
                            <p:stCondLst>
                              <p:cond delay="4000"/>
                            </p:stCondLst>
                            <p:childTnLst>
                              <p:par>
                                <p:cTn id="23" presetID="11" presetClass="entr" presetSubtype="0" fill="hold" grpId="0" nodeType="afterEffect">
                                  <p:stCondLst>
                                    <p:cond delay="0"/>
                                  </p:stCondLst>
                                  <p:childTnLst>
                                    <p:set>
                                      <p:cBhvr>
                                        <p:cTn id="24" dur="1000">
                                          <p:stCondLst>
                                            <p:cond delay="0"/>
                                          </p:stCondLst>
                                        </p:cTn>
                                        <p:tgtEl>
                                          <p:spTgt spid="44"/>
                                        </p:tgtEl>
                                        <p:attrNameLst>
                                          <p:attrName>style.visibility</p:attrName>
                                        </p:attrNameLst>
                                      </p:cBhvr>
                                      <p:to>
                                        <p:strVal val="visible"/>
                                      </p:to>
                                    </p:set>
                                  </p:childTnLst>
                                </p:cTn>
                              </p:par>
                            </p:childTnLst>
                          </p:cTn>
                        </p:par>
                        <p:par>
                          <p:cTn id="25" fill="hold">
                            <p:stCondLst>
                              <p:cond delay="5000"/>
                            </p:stCondLst>
                            <p:childTnLst>
                              <p:par>
                                <p:cTn id="26" presetID="11" presetClass="entr" presetSubtype="0" fill="hold" grpId="0" nodeType="afterEffect">
                                  <p:stCondLst>
                                    <p:cond delay="0"/>
                                  </p:stCondLst>
                                  <p:childTnLst>
                                    <p:set>
                                      <p:cBhvr>
                                        <p:cTn id="27" dur="1000">
                                          <p:stCondLst>
                                            <p:cond delay="0"/>
                                          </p:stCondLst>
                                        </p:cTn>
                                        <p:tgtEl>
                                          <p:spTgt spid="45"/>
                                        </p:tgtEl>
                                        <p:attrNameLst>
                                          <p:attrName>style.visibility</p:attrName>
                                        </p:attrNameLst>
                                      </p:cBhvr>
                                      <p:to>
                                        <p:strVal val="visible"/>
                                      </p:to>
                                    </p:set>
                                  </p:childTnLst>
                                </p:cTn>
                              </p:par>
                            </p:childTnLst>
                          </p:cTn>
                        </p:par>
                        <p:par>
                          <p:cTn id="28" fill="hold">
                            <p:stCondLst>
                              <p:cond delay="6000"/>
                            </p:stCondLst>
                            <p:childTnLst>
                              <p:par>
                                <p:cTn id="29" presetID="11" presetClass="entr" presetSubtype="0" fill="hold" grpId="0" nodeType="afterEffect">
                                  <p:stCondLst>
                                    <p:cond delay="0"/>
                                  </p:stCondLst>
                                  <p:childTnLst>
                                    <p:set>
                                      <p:cBhvr>
                                        <p:cTn id="30" dur="1000">
                                          <p:stCondLst>
                                            <p:cond delay="0"/>
                                          </p:stCondLst>
                                        </p:cTn>
                                        <p:tgtEl>
                                          <p:spTgt spid="46"/>
                                        </p:tgtEl>
                                        <p:attrNameLst>
                                          <p:attrName>style.visibility</p:attrName>
                                        </p:attrNameLst>
                                      </p:cBhvr>
                                      <p:to>
                                        <p:strVal val="visible"/>
                                      </p:to>
                                    </p:set>
                                  </p:childTnLst>
                                </p:cTn>
                              </p:par>
                            </p:childTnLst>
                          </p:cTn>
                        </p:par>
                        <p:par>
                          <p:cTn id="31" fill="hold">
                            <p:stCondLst>
                              <p:cond delay="7000"/>
                            </p:stCondLst>
                            <p:childTnLst>
                              <p:par>
                                <p:cTn id="32" presetID="11" presetClass="entr" presetSubtype="0" fill="hold" grpId="0" nodeType="afterEffect">
                                  <p:stCondLst>
                                    <p:cond delay="0"/>
                                  </p:stCondLst>
                                  <p:childTnLst>
                                    <p:set>
                                      <p:cBhvr>
                                        <p:cTn id="33" dur="1000">
                                          <p:stCondLst>
                                            <p:cond delay="0"/>
                                          </p:stCondLst>
                                        </p:cTn>
                                        <p:tgtEl>
                                          <p:spTgt spid="47"/>
                                        </p:tgtEl>
                                        <p:attrNameLst>
                                          <p:attrName>style.visibility</p:attrName>
                                        </p:attrNameLst>
                                      </p:cBhvr>
                                      <p:to>
                                        <p:strVal val="visible"/>
                                      </p:to>
                                    </p:set>
                                  </p:childTnLst>
                                </p:cTn>
                              </p:par>
                            </p:childTnLst>
                          </p:cTn>
                        </p:par>
                        <p:par>
                          <p:cTn id="34" fill="hold">
                            <p:stCondLst>
                              <p:cond delay="8000"/>
                            </p:stCondLst>
                            <p:childTnLst>
                              <p:par>
                                <p:cTn id="35" presetID="11" presetClass="entr" presetSubtype="0" fill="hold" grpId="0" nodeType="afterEffect">
                                  <p:stCondLst>
                                    <p:cond delay="0"/>
                                  </p:stCondLst>
                                  <p:childTnLst>
                                    <p:set>
                                      <p:cBhvr>
                                        <p:cTn id="36" dur="1000">
                                          <p:stCondLst>
                                            <p:cond delay="0"/>
                                          </p:stCondLst>
                                        </p:cTn>
                                        <p:tgtEl>
                                          <p:spTgt spid="48"/>
                                        </p:tgtEl>
                                        <p:attrNameLst>
                                          <p:attrName>style.visibility</p:attrName>
                                        </p:attrNameLst>
                                      </p:cBhvr>
                                      <p:to>
                                        <p:strVal val="visible"/>
                                      </p:to>
                                    </p:set>
                                  </p:childTnLst>
                                </p:cTn>
                              </p:par>
                            </p:childTnLst>
                          </p:cTn>
                        </p:par>
                        <p:par>
                          <p:cTn id="37" fill="hold">
                            <p:stCondLst>
                              <p:cond delay="9000"/>
                            </p:stCondLst>
                            <p:childTnLst>
                              <p:par>
                                <p:cTn id="38" presetID="11" presetClass="entr" presetSubtype="0" fill="hold" grpId="0" nodeType="afterEffect">
                                  <p:stCondLst>
                                    <p:cond delay="0"/>
                                  </p:stCondLst>
                                  <p:childTnLst>
                                    <p:set>
                                      <p:cBhvr>
                                        <p:cTn id="39" dur="1000">
                                          <p:stCondLst>
                                            <p:cond delay="0"/>
                                          </p:stCondLst>
                                        </p:cTn>
                                        <p:tgtEl>
                                          <p:spTgt spid="49"/>
                                        </p:tgtEl>
                                        <p:attrNameLst>
                                          <p:attrName>style.visibility</p:attrName>
                                        </p:attrNameLst>
                                      </p:cBhvr>
                                      <p:to>
                                        <p:strVal val="visible"/>
                                      </p:to>
                                    </p:set>
                                  </p:childTnLst>
                                </p:cTn>
                              </p:par>
                            </p:childTnLst>
                          </p:cTn>
                        </p:par>
                        <p:par>
                          <p:cTn id="40" fill="hold">
                            <p:stCondLst>
                              <p:cond delay="10000"/>
                            </p:stCondLst>
                            <p:childTnLst>
                              <p:par>
                                <p:cTn id="41" presetID="11" presetClass="entr" presetSubtype="0" fill="hold" grpId="0" nodeType="afterEffect">
                                  <p:stCondLst>
                                    <p:cond delay="0"/>
                                  </p:stCondLst>
                                  <p:childTnLst>
                                    <p:set>
                                      <p:cBhvr>
                                        <p:cTn id="42" dur="1000">
                                          <p:stCondLst>
                                            <p:cond delay="0"/>
                                          </p:stCondLst>
                                        </p:cTn>
                                        <p:tgtEl>
                                          <p:spTgt spid="50"/>
                                        </p:tgtEl>
                                        <p:attrNameLst>
                                          <p:attrName>style.visibility</p:attrName>
                                        </p:attrNameLst>
                                      </p:cBhvr>
                                      <p:to>
                                        <p:strVal val="visible"/>
                                      </p:to>
                                    </p:set>
                                  </p:childTnLst>
                                </p:cTn>
                              </p:par>
                            </p:childTnLst>
                          </p:cTn>
                        </p:par>
                        <p:par>
                          <p:cTn id="43" fill="hold">
                            <p:stCondLst>
                              <p:cond delay="11000"/>
                            </p:stCondLst>
                            <p:childTnLst>
                              <p:par>
                                <p:cTn id="44" presetID="11" presetClass="entr" presetSubtype="0" fill="hold" grpId="0" nodeType="afterEffect">
                                  <p:stCondLst>
                                    <p:cond delay="0"/>
                                  </p:stCondLst>
                                  <p:childTnLst>
                                    <p:set>
                                      <p:cBhvr>
                                        <p:cTn id="45" dur="1000">
                                          <p:stCondLst>
                                            <p:cond delay="0"/>
                                          </p:stCondLst>
                                        </p:cTn>
                                        <p:tgtEl>
                                          <p:spTgt spid="51"/>
                                        </p:tgtEl>
                                        <p:attrNameLst>
                                          <p:attrName>style.visibility</p:attrName>
                                        </p:attrNameLst>
                                      </p:cBhvr>
                                      <p:to>
                                        <p:strVal val="visible"/>
                                      </p:to>
                                    </p:set>
                                  </p:childTnLst>
                                </p:cTn>
                              </p:par>
                            </p:childTnLst>
                          </p:cTn>
                        </p:par>
                        <p:par>
                          <p:cTn id="46" fill="hold">
                            <p:stCondLst>
                              <p:cond delay="12000"/>
                            </p:stCondLst>
                            <p:childTnLst>
                              <p:par>
                                <p:cTn id="47" presetID="11" presetClass="entr" presetSubtype="0" fill="hold" grpId="0" nodeType="afterEffect">
                                  <p:stCondLst>
                                    <p:cond delay="0"/>
                                  </p:stCondLst>
                                  <p:childTnLst>
                                    <p:set>
                                      <p:cBhvr>
                                        <p:cTn id="48" dur="1000">
                                          <p:stCondLst>
                                            <p:cond delay="0"/>
                                          </p:stCondLst>
                                        </p:cTn>
                                        <p:tgtEl>
                                          <p:spTgt spid="52"/>
                                        </p:tgtEl>
                                        <p:attrNameLst>
                                          <p:attrName>style.visibility</p:attrName>
                                        </p:attrNameLst>
                                      </p:cBhvr>
                                      <p:to>
                                        <p:strVal val="visible"/>
                                      </p:to>
                                    </p:set>
                                  </p:childTnLst>
                                </p:cTn>
                              </p:par>
                            </p:childTnLst>
                          </p:cTn>
                        </p:par>
                        <p:par>
                          <p:cTn id="49" fill="hold">
                            <p:stCondLst>
                              <p:cond delay="13000"/>
                            </p:stCondLst>
                            <p:childTnLst>
                              <p:par>
                                <p:cTn id="50" presetID="11" presetClass="entr" presetSubtype="0" fill="hold" grpId="0" nodeType="afterEffect">
                                  <p:stCondLst>
                                    <p:cond delay="0"/>
                                  </p:stCondLst>
                                  <p:childTnLst>
                                    <p:set>
                                      <p:cBhvr>
                                        <p:cTn id="51" dur="1000">
                                          <p:stCondLst>
                                            <p:cond delay="0"/>
                                          </p:stCondLst>
                                        </p:cTn>
                                        <p:tgtEl>
                                          <p:spTgt spid="53"/>
                                        </p:tgtEl>
                                        <p:attrNameLst>
                                          <p:attrName>style.visibility</p:attrName>
                                        </p:attrNameLst>
                                      </p:cBhvr>
                                      <p:to>
                                        <p:strVal val="visible"/>
                                      </p:to>
                                    </p:set>
                                  </p:childTnLst>
                                </p:cTn>
                              </p:par>
                            </p:childTnLst>
                          </p:cTn>
                        </p:par>
                        <p:par>
                          <p:cTn id="52" fill="hold">
                            <p:stCondLst>
                              <p:cond delay="14000"/>
                            </p:stCondLst>
                            <p:childTnLst>
                              <p:par>
                                <p:cTn id="53" presetID="11" presetClass="entr" presetSubtype="0" fill="hold" grpId="0" nodeType="afterEffect">
                                  <p:stCondLst>
                                    <p:cond delay="0"/>
                                  </p:stCondLst>
                                  <p:childTnLst>
                                    <p:set>
                                      <p:cBhvr>
                                        <p:cTn id="54" dur="1000">
                                          <p:stCondLst>
                                            <p:cond delay="0"/>
                                          </p:stCondLst>
                                        </p:cTn>
                                        <p:tgtEl>
                                          <p:spTgt spid="54"/>
                                        </p:tgtEl>
                                        <p:attrNameLst>
                                          <p:attrName>style.visibility</p:attrName>
                                        </p:attrNameLst>
                                      </p:cBhvr>
                                      <p:to>
                                        <p:strVal val="visible"/>
                                      </p:to>
                                    </p:set>
                                  </p:childTnLst>
                                </p:cTn>
                              </p:par>
                            </p:childTnLst>
                          </p:cTn>
                        </p:par>
                        <p:par>
                          <p:cTn id="55" fill="hold">
                            <p:stCondLst>
                              <p:cond delay="15000"/>
                            </p:stCondLst>
                            <p:childTnLst>
                              <p:par>
                                <p:cTn id="56" presetID="11" presetClass="entr" presetSubtype="0" fill="hold" grpId="0" nodeType="afterEffect">
                                  <p:stCondLst>
                                    <p:cond delay="0"/>
                                  </p:stCondLst>
                                  <p:childTnLst>
                                    <p:set>
                                      <p:cBhvr>
                                        <p:cTn id="57" dur="1000">
                                          <p:stCondLst>
                                            <p:cond delay="0"/>
                                          </p:stCondLst>
                                        </p:cTn>
                                        <p:tgtEl>
                                          <p:spTgt spid="55"/>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6"/>
                  </p:tgtEl>
                </p:cond>
              </p:nextCondLst>
            </p:seq>
          </p:childTnLst>
        </p:cTn>
      </p:par>
    </p:tnLst>
    <p:bldLst>
      <p:bldP spid="40" grpId="0" animBg="1"/>
      <p:bldP spid="39"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Same Side Corner Rectangle 7"/>
          <p:cNvSpPr/>
          <p:nvPr/>
        </p:nvSpPr>
        <p:spPr>
          <a:xfrm rot="16200000">
            <a:off x="3897312" y="2493247"/>
            <a:ext cx="663575" cy="1904998"/>
          </a:xfrm>
          <a:prstGeom prst="round2SameRect">
            <a:avLst>
              <a:gd name="adj1" fmla="val 23321"/>
              <a:gd name="adj2" fmla="val 0"/>
            </a:avLst>
          </a:prstGeom>
          <a:gradFill flip="none" rotWithShape="1">
            <a:gsLst>
              <a:gs pos="0">
                <a:schemeClr val="accent3"/>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 Same Side Corner Rectangle 8"/>
          <p:cNvSpPr/>
          <p:nvPr/>
        </p:nvSpPr>
        <p:spPr>
          <a:xfrm rot="5400000" flipH="1">
            <a:off x="6054767" y="3050737"/>
            <a:ext cx="663575" cy="854950"/>
          </a:xfrm>
          <a:prstGeom prst="round2SameRect">
            <a:avLst>
              <a:gd name="adj1" fmla="val 34679"/>
              <a:gd name="adj2" fmla="val 0"/>
            </a:avLst>
          </a:prstGeom>
          <a:gradFill flip="none" rotWithShape="1">
            <a:gsLst>
              <a:gs pos="0">
                <a:schemeClr val="accent3">
                  <a:lumMod val="75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 Same Side Corner Rectangle 9"/>
          <p:cNvSpPr/>
          <p:nvPr/>
        </p:nvSpPr>
        <p:spPr>
          <a:xfrm rot="16200000">
            <a:off x="3897317" y="3407650"/>
            <a:ext cx="663574" cy="1904998"/>
          </a:xfrm>
          <a:prstGeom prst="round2SameRect">
            <a:avLst>
              <a:gd name="adj1" fmla="val 23321"/>
              <a:gd name="adj2" fmla="val 0"/>
            </a:avLst>
          </a:prstGeom>
          <a:gradFill flip="none" rotWithShape="1">
            <a:gsLst>
              <a:gs pos="0">
                <a:schemeClr val="accent2"/>
              </a:gs>
              <a:gs pos="99000">
                <a:schemeClr val="accent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 Same Side Corner Rectangle 10"/>
          <p:cNvSpPr/>
          <p:nvPr/>
        </p:nvSpPr>
        <p:spPr>
          <a:xfrm rot="5400000" flipH="1">
            <a:off x="6054768" y="3932674"/>
            <a:ext cx="663574" cy="854950"/>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ound Same Side Corner Rectangle 11"/>
          <p:cNvSpPr/>
          <p:nvPr/>
        </p:nvSpPr>
        <p:spPr>
          <a:xfrm rot="16200000">
            <a:off x="3897847" y="4278845"/>
            <a:ext cx="662510" cy="1905000"/>
          </a:xfrm>
          <a:prstGeom prst="round2SameRect">
            <a:avLst>
              <a:gd name="adj1" fmla="val 23321"/>
              <a:gd name="adj2" fmla="val 0"/>
            </a:avLst>
          </a:prstGeom>
          <a:gradFill flip="none" rotWithShape="1">
            <a:gsLst>
              <a:gs pos="0">
                <a:schemeClr val="tx2"/>
              </a:gs>
              <a:gs pos="99000">
                <a:schemeClr val="tx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ound Same Side Corner Rectangle 12"/>
          <p:cNvSpPr/>
          <p:nvPr/>
        </p:nvSpPr>
        <p:spPr>
          <a:xfrm rot="5400000" flipH="1">
            <a:off x="6055300" y="4803870"/>
            <a:ext cx="662510" cy="854950"/>
          </a:xfrm>
          <a:prstGeom prst="round2SameRect">
            <a:avLst>
              <a:gd name="adj1" fmla="val 34679"/>
              <a:gd name="adj2" fmla="val 0"/>
            </a:avLst>
          </a:prstGeom>
          <a:gradFill flip="none" rotWithShape="1">
            <a:gsLst>
              <a:gs pos="0">
                <a:schemeClr val="tx2">
                  <a:lumMod val="75000"/>
                </a:schemeClr>
              </a:gs>
              <a:gs pos="100000">
                <a:schemeClr val="tx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ound Same Side Corner Rectangle 13"/>
          <p:cNvSpPr/>
          <p:nvPr/>
        </p:nvSpPr>
        <p:spPr>
          <a:xfrm rot="16200000">
            <a:off x="3897847" y="5082991"/>
            <a:ext cx="662510" cy="1905000"/>
          </a:xfrm>
          <a:prstGeom prst="round2SameRect">
            <a:avLst>
              <a:gd name="adj1" fmla="val 23321"/>
              <a:gd name="adj2" fmla="val 0"/>
            </a:avLst>
          </a:prstGeom>
          <a:gradFill flip="none" rotWithShape="1">
            <a:gsLst>
              <a:gs pos="0">
                <a:schemeClr val="accent1"/>
              </a:gs>
              <a:gs pos="99000">
                <a:schemeClr val="accent1">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ound Same Side Corner Rectangle 14"/>
          <p:cNvSpPr/>
          <p:nvPr/>
        </p:nvSpPr>
        <p:spPr>
          <a:xfrm rot="5400000" flipH="1">
            <a:off x="6055300" y="5608017"/>
            <a:ext cx="662510" cy="854950"/>
          </a:xfrm>
          <a:prstGeom prst="round2SameRect">
            <a:avLst>
              <a:gd name="adj1" fmla="val 34679"/>
              <a:gd name="adj2" fmla="val 0"/>
            </a:avLst>
          </a:prstGeom>
          <a:gradFill flip="none" rotWithShape="1">
            <a:gsLst>
              <a:gs pos="0">
                <a:schemeClr val="accent1">
                  <a:lumMod val="75000"/>
                </a:schemeClr>
              </a:gs>
              <a:gs pos="100000">
                <a:schemeClr val="accent1"/>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Box 8"/>
          <p:cNvSpPr txBox="1">
            <a:spLocks noChangeArrowheads="1"/>
          </p:cNvSpPr>
          <p:nvPr/>
        </p:nvSpPr>
        <p:spPr bwMode="auto">
          <a:xfrm>
            <a:off x="6095566" y="3102114"/>
            <a:ext cx="476247" cy="707886"/>
          </a:xfrm>
          <a:prstGeom prst="rect">
            <a:avLst/>
          </a:prstGeom>
          <a:noFill/>
          <a:ln w="9525">
            <a:noFill/>
            <a:miter lim="800000"/>
            <a:headEnd/>
            <a:tailEnd/>
          </a:ln>
        </p:spPr>
        <p:txBody>
          <a:bodyPr wrap="square" anchor="ctr">
            <a:spAutoFit/>
          </a:bodyPr>
          <a:lstStyle/>
          <a:p>
            <a:pPr algn="ctr"/>
            <a:r>
              <a:rPr lang="en-US" sz="4000" b="1" dirty="0" smtClean="0">
                <a:solidFill>
                  <a:schemeClr val="bg1"/>
                </a:solidFill>
                <a:latin typeface="Comic Sans MS" pitchFamily="66" charset="0"/>
              </a:rPr>
              <a:t>A</a:t>
            </a:r>
            <a:endParaRPr lang="en-US" sz="4000" b="1" dirty="0">
              <a:solidFill>
                <a:schemeClr val="bg1"/>
              </a:solidFill>
              <a:latin typeface="Comic Sans MS" pitchFamily="66" charset="0"/>
            </a:endParaRPr>
          </a:p>
        </p:txBody>
      </p:sp>
      <p:sp>
        <p:nvSpPr>
          <p:cNvPr id="17" name="TextBox 33"/>
          <p:cNvSpPr txBox="1">
            <a:spLocks noChangeArrowheads="1"/>
          </p:cNvSpPr>
          <p:nvPr/>
        </p:nvSpPr>
        <p:spPr bwMode="auto">
          <a:xfrm>
            <a:off x="6085593" y="3959159"/>
            <a:ext cx="432605" cy="707886"/>
          </a:xfrm>
          <a:prstGeom prst="rect">
            <a:avLst/>
          </a:prstGeom>
          <a:noFill/>
          <a:ln w="9525">
            <a:noFill/>
            <a:miter lim="800000"/>
            <a:headEnd/>
            <a:tailEnd/>
          </a:ln>
        </p:spPr>
        <p:txBody>
          <a:bodyPr wrap="square" anchor="ctr">
            <a:spAutoFit/>
          </a:bodyPr>
          <a:lstStyle/>
          <a:p>
            <a:pPr algn="ctr"/>
            <a:r>
              <a:rPr lang="en-US" sz="4000" b="1" dirty="0" smtClean="0">
                <a:solidFill>
                  <a:schemeClr val="bg1"/>
                </a:solidFill>
                <a:latin typeface="Comic Sans MS" pitchFamily="66" charset="0"/>
              </a:rPr>
              <a:t>B</a:t>
            </a:r>
            <a:endParaRPr lang="en-US" sz="4000" b="1" dirty="0">
              <a:solidFill>
                <a:schemeClr val="bg1"/>
              </a:solidFill>
              <a:latin typeface="Comic Sans MS" pitchFamily="66" charset="0"/>
            </a:endParaRPr>
          </a:p>
        </p:txBody>
      </p:sp>
      <p:sp>
        <p:nvSpPr>
          <p:cNvPr id="18" name="TextBox 34"/>
          <p:cNvSpPr txBox="1">
            <a:spLocks noChangeArrowheads="1"/>
          </p:cNvSpPr>
          <p:nvPr/>
        </p:nvSpPr>
        <p:spPr bwMode="auto">
          <a:xfrm>
            <a:off x="6087843" y="4876800"/>
            <a:ext cx="427149"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C</a:t>
            </a:r>
            <a:endParaRPr lang="en-US" sz="4000" b="1">
              <a:solidFill>
                <a:schemeClr val="bg1"/>
              </a:solidFill>
              <a:latin typeface="Comic Sans MS" pitchFamily="66" charset="0"/>
            </a:endParaRPr>
          </a:p>
        </p:txBody>
      </p:sp>
      <p:sp>
        <p:nvSpPr>
          <p:cNvPr id="19" name="TextBox 35"/>
          <p:cNvSpPr txBox="1">
            <a:spLocks noChangeArrowheads="1"/>
          </p:cNvSpPr>
          <p:nvPr/>
        </p:nvSpPr>
        <p:spPr bwMode="auto">
          <a:xfrm>
            <a:off x="6069285" y="5635557"/>
            <a:ext cx="472155"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D</a:t>
            </a:r>
            <a:endParaRPr lang="en-US" sz="4000" b="1">
              <a:solidFill>
                <a:schemeClr val="bg1"/>
              </a:solidFill>
              <a:latin typeface="Comic Sans MS" pitchFamily="66" charset="0"/>
            </a:endParaRPr>
          </a:p>
        </p:txBody>
      </p:sp>
      <p:sp>
        <p:nvSpPr>
          <p:cNvPr id="20" name="Rectangle 32"/>
          <p:cNvSpPr>
            <a:spLocks noChangeArrowheads="1"/>
          </p:cNvSpPr>
          <p:nvPr/>
        </p:nvSpPr>
        <p:spPr bwMode="auto">
          <a:xfrm>
            <a:off x="3476169" y="3242846"/>
            <a:ext cx="1553031" cy="523220"/>
          </a:xfrm>
          <a:prstGeom prst="rect">
            <a:avLst/>
          </a:prstGeom>
          <a:noFill/>
          <a:ln w="9525">
            <a:noFill/>
            <a:miter lim="800000"/>
            <a:headEnd/>
            <a:tailEnd/>
          </a:ln>
        </p:spPr>
        <p:txBody>
          <a:bodyPr wrap="square">
            <a:spAutoFit/>
          </a:bodyPr>
          <a:lstStyle/>
          <a:p>
            <a:pPr algn="ctr"/>
            <a:r>
              <a:rPr lang="en-US" sz="2800" b="1" dirty="0" smtClean="0">
                <a:solidFill>
                  <a:schemeClr val="bg1"/>
                </a:solidFill>
              </a:rPr>
              <a:t>26 m</a:t>
            </a:r>
            <a:endParaRPr lang="en-US" sz="2800" b="1" dirty="0"/>
          </a:p>
        </p:txBody>
      </p:sp>
      <p:sp>
        <p:nvSpPr>
          <p:cNvPr id="21" name="Rectangle 37"/>
          <p:cNvSpPr>
            <a:spLocks noChangeArrowheads="1"/>
          </p:cNvSpPr>
          <p:nvPr/>
        </p:nvSpPr>
        <p:spPr bwMode="auto">
          <a:xfrm>
            <a:off x="3478508" y="4098538"/>
            <a:ext cx="1571204" cy="523220"/>
          </a:xfrm>
          <a:prstGeom prst="rect">
            <a:avLst/>
          </a:prstGeom>
          <a:noFill/>
          <a:ln w="9525">
            <a:noFill/>
            <a:miter lim="800000"/>
            <a:headEnd/>
            <a:tailEnd/>
          </a:ln>
        </p:spPr>
        <p:txBody>
          <a:bodyPr wrap="square">
            <a:spAutoFit/>
          </a:bodyPr>
          <a:lstStyle/>
          <a:p>
            <a:pPr algn="ctr"/>
            <a:r>
              <a:rPr lang="en-US" sz="2800" b="1" dirty="0" smtClean="0">
                <a:solidFill>
                  <a:schemeClr val="bg1"/>
                </a:solidFill>
                <a:latin typeface="+mj-lt"/>
              </a:rPr>
              <a:t>28 m</a:t>
            </a:r>
            <a:endParaRPr lang="en-US" sz="2800" dirty="0">
              <a:latin typeface="+mj-lt"/>
            </a:endParaRPr>
          </a:p>
        </p:txBody>
      </p:sp>
      <p:sp>
        <p:nvSpPr>
          <p:cNvPr id="22" name="Rectangle 38"/>
          <p:cNvSpPr>
            <a:spLocks noChangeArrowheads="1"/>
          </p:cNvSpPr>
          <p:nvPr/>
        </p:nvSpPr>
        <p:spPr bwMode="auto">
          <a:xfrm>
            <a:off x="3585420" y="4941064"/>
            <a:ext cx="1629230" cy="523220"/>
          </a:xfrm>
          <a:prstGeom prst="rect">
            <a:avLst/>
          </a:prstGeom>
          <a:noFill/>
          <a:ln w="9525">
            <a:noFill/>
            <a:miter lim="800000"/>
            <a:headEnd/>
            <a:tailEnd/>
          </a:ln>
        </p:spPr>
        <p:txBody>
          <a:bodyPr wrap="square">
            <a:spAutoFit/>
          </a:bodyPr>
          <a:lstStyle/>
          <a:p>
            <a:pPr algn="ctr"/>
            <a:r>
              <a:rPr lang="en-US" sz="2800" b="1" dirty="0" smtClean="0">
                <a:solidFill>
                  <a:schemeClr val="bg1"/>
                </a:solidFill>
                <a:latin typeface="+mj-lt"/>
              </a:rPr>
              <a:t>44 m</a:t>
            </a:r>
            <a:endParaRPr lang="en-US" sz="2800" b="1" dirty="0">
              <a:latin typeface="+mj-lt"/>
            </a:endParaRPr>
          </a:p>
        </p:txBody>
      </p:sp>
      <p:sp>
        <p:nvSpPr>
          <p:cNvPr id="23" name="Rectangle 39"/>
          <p:cNvSpPr>
            <a:spLocks noChangeArrowheads="1"/>
          </p:cNvSpPr>
          <p:nvPr/>
        </p:nvSpPr>
        <p:spPr bwMode="auto">
          <a:xfrm>
            <a:off x="3610395" y="5816025"/>
            <a:ext cx="1342605" cy="523220"/>
          </a:xfrm>
          <a:prstGeom prst="rect">
            <a:avLst/>
          </a:prstGeom>
          <a:noFill/>
          <a:ln w="9525">
            <a:noFill/>
            <a:miter lim="800000"/>
            <a:headEnd/>
            <a:tailEnd/>
          </a:ln>
        </p:spPr>
        <p:txBody>
          <a:bodyPr wrap="square">
            <a:spAutoFit/>
          </a:bodyPr>
          <a:lstStyle/>
          <a:p>
            <a:pPr algn="ctr"/>
            <a:r>
              <a:rPr lang="en-US" sz="2800" b="1" dirty="0" smtClean="0">
                <a:solidFill>
                  <a:schemeClr val="bg1"/>
                </a:solidFill>
                <a:latin typeface="+mj-lt"/>
              </a:rPr>
              <a:t>30 m</a:t>
            </a:r>
            <a:endParaRPr lang="en-US" sz="2800" dirty="0">
              <a:latin typeface="+mj-lt"/>
            </a:endParaRPr>
          </a:p>
        </p:txBody>
      </p:sp>
      <p:pic>
        <p:nvPicPr>
          <p:cNvPr id="36" name="Picture 3">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501" y="2595805"/>
            <a:ext cx="2352711" cy="355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Oval 36"/>
          <p:cNvSpPr/>
          <p:nvPr/>
        </p:nvSpPr>
        <p:spPr>
          <a:xfrm>
            <a:off x="5928201" y="4049122"/>
            <a:ext cx="746431" cy="543639"/>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381000" y="140817"/>
            <a:ext cx="8296311"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3200" dirty="0"/>
              <a:t>5</a:t>
            </a:r>
            <a:r>
              <a:rPr lang="en-US" sz="3200" dirty="0" smtClean="0"/>
              <a:t>. </a:t>
            </a:r>
            <a:r>
              <a:rPr lang="en-US" sz="3200" dirty="0" smtClean="0"/>
              <a:t>Chu vi của </a:t>
            </a:r>
            <a:r>
              <a:rPr lang="en-US" sz="3200" dirty="0" err="1" smtClean="0"/>
              <a:t>mảnh</a:t>
            </a:r>
            <a:r>
              <a:rPr lang="en-US" sz="3200" dirty="0" smtClean="0"/>
              <a:t> </a:t>
            </a:r>
            <a:r>
              <a:rPr lang="en-US" sz="3200" dirty="0" err="1" smtClean="0"/>
              <a:t>vườn</a:t>
            </a:r>
            <a:r>
              <a:rPr lang="en-US" sz="3200" dirty="0" smtClean="0"/>
              <a:t> </a:t>
            </a:r>
            <a:r>
              <a:rPr lang="en-US" sz="3200" dirty="0" err="1" smtClean="0"/>
              <a:t>có</a:t>
            </a:r>
            <a:r>
              <a:rPr lang="en-US" sz="3200" dirty="0" smtClean="0"/>
              <a:t> </a:t>
            </a:r>
            <a:r>
              <a:rPr lang="en-US" sz="3200" dirty="0" err="1" smtClean="0"/>
              <a:t>dạng</a:t>
            </a:r>
            <a:r>
              <a:rPr lang="en-US" sz="3200" dirty="0" smtClean="0"/>
              <a:t> </a:t>
            </a:r>
            <a:r>
              <a:rPr lang="en-US" sz="3200" dirty="0" err="1" smtClean="0"/>
              <a:t>như</a:t>
            </a:r>
            <a:r>
              <a:rPr lang="en-US" sz="3200" dirty="0" smtClean="0"/>
              <a:t> </a:t>
            </a:r>
            <a:r>
              <a:rPr lang="en-US" sz="3200" dirty="0" err="1" smtClean="0"/>
              <a:t>hình</a:t>
            </a:r>
            <a:r>
              <a:rPr lang="en-US" sz="3200" dirty="0" smtClean="0"/>
              <a:t> </a:t>
            </a:r>
            <a:r>
              <a:rPr lang="en-US" sz="3200" dirty="0" err="1" smtClean="0"/>
              <a:t>bên</a:t>
            </a:r>
            <a:r>
              <a:rPr lang="en-US" sz="3200" dirty="0" smtClean="0"/>
              <a:t> </a:t>
            </a:r>
            <a:r>
              <a:rPr lang="en-US" sz="3200" dirty="0" err="1" smtClean="0"/>
              <a:t>dưới</a:t>
            </a:r>
            <a:r>
              <a:rPr lang="en-US" sz="3200" dirty="0" smtClean="0"/>
              <a:t> </a:t>
            </a:r>
            <a:r>
              <a:rPr lang="en-US" sz="3200" dirty="0" err="1" smtClean="0"/>
              <a:t>là</a:t>
            </a:r>
            <a:r>
              <a:rPr lang="en-US" sz="3200" dirty="0" smtClean="0"/>
              <a:t>:</a:t>
            </a:r>
            <a:endParaRPr lang="en-US" sz="3200" dirty="0"/>
          </a:p>
        </p:txBody>
      </p:sp>
      <p:pic>
        <p:nvPicPr>
          <p:cNvPr id="2" name="Picture 1"/>
          <p:cNvPicPr>
            <a:picLocks noChangeAspect="1"/>
          </p:cNvPicPr>
          <p:nvPr/>
        </p:nvPicPr>
        <p:blipFill>
          <a:blip r:embed="rId5"/>
          <a:stretch>
            <a:fillRect/>
          </a:stretch>
        </p:blipFill>
        <p:spPr>
          <a:xfrm>
            <a:off x="5366230" y="918122"/>
            <a:ext cx="2895599" cy="2140939"/>
          </a:xfrm>
          <a:prstGeom prst="rect">
            <a:avLst/>
          </a:prstGeom>
        </p:spPr>
      </p:pic>
      <p:sp>
        <p:nvSpPr>
          <p:cNvPr id="42" name="Rounded Rectangle 41"/>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15</a:t>
            </a:r>
            <a:endParaRPr lang="en-US" sz="2800"/>
          </a:p>
        </p:txBody>
      </p:sp>
      <p:sp>
        <p:nvSpPr>
          <p:cNvPr id="43" name="Rounded Rectangle 42"/>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14</a:t>
            </a:r>
            <a:endParaRPr lang="en-US" sz="2800"/>
          </a:p>
        </p:txBody>
      </p:sp>
      <p:sp>
        <p:nvSpPr>
          <p:cNvPr id="44" name="Rounded Rectangle 43"/>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13</a:t>
            </a:r>
            <a:endParaRPr lang="en-US" sz="2800"/>
          </a:p>
        </p:txBody>
      </p:sp>
      <p:sp>
        <p:nvSpPr>
          <p:cNvPr id="45" name="Rounded Rectangle 44"/>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12</a:t>
            </a:r>
            <a:endParaRPr lang="en-US" sz="2800"/>
          </a:p>
        </p:txBody>
      </p:sp>
      <p:sp>
        <p:nvSpPr>
          <p:cNvPr id="46" name="Rounded Rectangle 45"/>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11</a:t>
            </a:r>
            <a:endParaRPr lang="en-US" sz="2800"/>
          </a:p>
        </p:txBody>
      </p:sp>
      <p:sp>
        <p:nvSpPr>
          <p:cNvPr id="47" name="Rounded Rectangle 46"/>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10</a:t>
            </a:r>
            <a:endParaRPr lang="en-US" sz="2800"/>
          </a:p>
        </p:txBody>
      </p:sp>
      <p:sp>
        <p:nvSpPr>
          <p:cNvPr id="48" name="Rounded Rectangle 47"/>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09</a:t>
            </a:r>
            <a:endParaRPr lang="en-US" sz="2800"/>
          </a:p>
        </p:txBody>
      </p:sp>
      <p:sp>
        <p:nvSpPr>
          <p:cNvPr id="49" name="Rounded Rectangle 48"/>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08</a:t>
            </a:r>
            <a:endParaRPr lang="en-US" sz="2800"/>
          </a:p>
        </p:txBody>
      </p:sp>
      <p:sp>
        <p:nvSpPr>
          <p:cNvPr id="50" name="Rounded Rectangle 49"/>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07</a:t>
            </a:r>
            <a:endParaRPr lang="en-US" sz="2800"/>
          </a:p>
        </p:txBody>
      </p:sp>
      <p:sp>
        <p:nvSpPr>
          <p:cNvPr id="51" name="Rounded Rectangle 50"/>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06</a:t>
            </a:r>
            <a:endParaRPr lang="en-US" sz="2800"/>
          </a:p>
        </p:txBody>
      </p:sp>
      <p:sp>
        <p:nvSpPr>
          <p:cNvPr id="52" name="Rounded Rectangle 51"/>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05</a:t>
            </a:r>
            <a:endParaRPr lang="en-US" sz="2800"/>
          </a:p>
        </p:txBody>
      </p:sp>
      <p:sp>
        <p:nvSpPr>
          <p:cNvPr id="53" name="Rounded Rectangle 52"/>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a:t>
            </a:r>
            <a:endParaRPr lang="en-US" sz="2800"/>
          </a:p>
        </p:txBody>
      </p:sp>
      <p:sp>
        <p:nvSpPr>
          <p:cNvPr id="54" name="Rounded Rectangle 53"/>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a:t>
            </a:r>
            <a:endParaRPr lang="en-US" sz="2800"/>
          </a:p>
        </p:txBody>
      </p:sp>
      <p:sp>
        <p:nvSpPr>
          <p:cNvPr id="55" name="Rounded Rectangle 54"/>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a:t>
            </a:r>
            <a:endParaRPr lang="en-US" sz="2800"/>
          </a:p>
        </p:txBody>
      </p:sp>
      <p:sp>
        <p:nvSpPr>
          <p:cNvPr id="56" name="Rounded Rectangle 55"/>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a:t>
            </a:r>
            <a:endParaRPr lang="en-US" sz="2800"/>
          </a:p>
        </p:txBody>
      </p:sp>
      <p:sp>
        <p:nvSpPr>
          <p:cNvPr id="57" name="Rounded Rectangle 56"/>
          <p:cNvSpPr/>
          <p:nvPr/>
        </p:nvSpPr>
        <p:spPr>
          <a:xfrm>
            <a:off x="784086"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00</a:t>
            </a:r>
            <a:endParaRPr lang="en-US" sz="2800" dirty="0"/>
          </a:p>
        </p:txBody>
      </p:sp>
      <p:pic>
        <p:nvPicPr>
          <p:cNvPr id="58" name="Picture 2" descr="Káº¿t quáº£ hÃ¬nh áº£nh cho icon Äá»ng há»"/>
          <p:cNvPicPr>
            <a:picLocks noChangeAspect="1" noChangeArrowheads="1"/>
          </p:cNvPicPr>
          <p:nvPr/>
        </p:nvPicPr>
        <p:blipFill>
          <a:blip r:embed="rId6"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506352" y="1850560"/>
            <a:ext cx="789361"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54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8"/>
                    </p:tgtEl>
                  </p:cond>
                </p:stCondLst>
                <p:endSync evt="end" delay="0">
                  <p:rtn val="all"/>
                </p:endSync>
                <p:childTnLst>
                  <p:par>
                    <p:cTn id="9" fill="hold">
                      <p:stCondLst>
                        <p:cond delay="0"/>
                      </p:stCondLst>
                      <p:childTnLst>
                        <p:par>
                          <p:cTn id="10" fill="hold">
                            <p:stCondLst>
                              <p:cond delay="0"/>
                            </p:stCondLst>
                            <p:childTnLst>
                              <p:par>
                                <p:cTn id="11" presetID="11" presetClass="entr" presetSubtype="0" fill="hold" grpId="0" nodeType="afterEffect">
                                  <p:stCondLst>
                                    <p:cond delay="0"/>
                                  </p:stCondLst>
                                  <p:childTnLst>
                                    <p:set>
                                      <p:cBhvr>
                                        <p:cTn id="12" dur="1000">
                                          <p:stCondLst>
                                            <p:cond delay="0"/>
                                          </p:stCondLst>
                                        </p:cTn>
                                        <p:tgtEl>
                                          <p:spTgt spid="42"/>
                                        </p:tgtEl>
                                        <p:attrNameLst>
                                          <p:attrName>style.visibility</p:attrName>
                                        </p:attrNameLst>
                                      </p:cBhvr>
                                      <p:to>
                                        <p:strVal val="visible"/>
                                      </p:to>
                                    </p:set>
                                  </p:childTnLst>
                                </p:cTn>
                              </p:par>
                            </p:childTnLst>
                          </p:cTn>
                        </p:par>
                        <p:par>
                          <p:cTn id="13" fill="hold">
                            <p:stCondLst>
                              <p:cond delay="1000"/>
                            </p:stCondLst>
                            <p:childTnLst>
                              <p:par>
                                <p:cTn id="14" presetID="11" presetClass="entr" presetSubtype="0" fill="hold" grpId="0" nodeType="afterEffect">
                                  <p:stCondLst>
                                    <p:cond delay="0"/>
                                  </p:stCondLst>
                                  <p:childTnLst>
                                    <p:set>
                                      <p:cBhvr>
                                        <p:cTn id="15" dur="1000">
                                          <p:stCondLst>
                                            <p:cond delay="0"/>
                                          </p:stCondLst>
                                        </p:cTn>
                                        <p:tgtEl>
                                          <p:spTgt spid="43"/>
                                        </p:tgtEl>
                                        <p:attrNameLst>
                                          <p:attrName>style.visibility</p:attrName>
                                        </p:attrNameLst>
                                      </p:cBhvr>
                                      <p:to>
                                        <p:strVal val="visible"/>
                                      </p:to>
                                    </p:set>
                                  </p:childTnLst>
                                </p:cTn>
                              </p:par>
                            </p:childTnLst>
                          </p:cTn>
                        </p:par>
                        <p:par>
                          <p:cTn id="16" fill="hold">
                            <p:stCondLst>
                              <p:cond delay="2000"/>
                            </p:stCondLst>
                            <p:childTnLst>
                              <p:par>
                                <p:cTn id="17" presetID="11" presetClass="entr" presetSubtype="0" fill="hold" grpId="0" nodeType="afterEffect">
                                  <p:stCondLst>
                                    <p:cond delay="0"/>
                                  </p:stCondLst>
                                  <p:childTnLst>
                                    <p:set>
                                      <p:cBhvr>
                                        <p:cTn id="18" dur="1000">
                                          <p:stCondLst>
                                            <p:cond delay="0"/>
                                          </p:stCondLst>
                                        </p:cTn>
                                        <p:tgtEl>
                                          <p:spTgt spid="44"/>
                                        </p:tgtEl>
                                        <p:attrNameLst>
                                          <p:attrName>style.visibility</p:attrName>
                                        </p:attrNameLst>
                                      </p:cBhvr>
                                      <p:to>
                                        <p:strVal val="visible"/>
                                      </p:to>
                                    </p:set>
                                  </p:childTnLst>
                                </p:cTn>
                              </p:par>
                            </p:childTnLst>
                          </p:cTn>
                        </p:par>
                        <p:par>
                          <p:cTn id="19" fill="hold">
                            <p:stCondLst>
                              <p:cond delay="3000"/>
                            </p:stCondLst>
                            <p:childTnLst>
                              <p:par>
                                <p:cTn id="20" presetID="11" presetClass="entr" presetSubtype="0" fill="hold" grpId="0" nodeType="afterEffect">
                                  <p:stCondLst>
                                    <p:cond delay="0"/>
                                  </p:stCondLst>
                                  <p:childTnLst>
                                    <p:set>
                                      <p:cBhvr>
                                        <p:cTn id="21" dur="1000">
                                          <p:stCondLst>
                                            <p:cond delay="0"/>
                                          </p:stCondLst>
                                        </p:cTn>
                                        <p:tgtEl>
                                          <p:spTgt spid="45"/>
                                        </p:tgtEl>
                                        <p:attrNameLst>
                                          <p:attrName>style.visibility</p:attrName>
                                        </p:attrNameLst>
                                      </p:cBhvr>
                                      <p:to>
                                        <p:strVal val="visible"/>
                                      </p:to>
                                    </p:set>
                                  </p:childTnLst>
                                </p:cTn>
                              </p:par>
                            </p:childTnLst>
                          </p:cTn>
                        </p:par>
                        <p:par>
                          <p:cTn id="22" fill="hold">
                            <p:stCondLst>
                              <p:cond delay="4000"/>
                            </p:stCondLst>
                            <p:childTnLst>
                              <p:par>
                                <p:cTn id="23" presetID="11" presetClass="entr" presetSubtype="0" fill="hold" grpId="0" nodeType="afterEffect">
                                  <p:stCondLst>
                                    <p:cond delay="0"/>
                                  </p:stCondLst>
                                  <p:childTnLst>
                                    <p:set>
                                      <p:cBhvr>
                                        <p:cTn id="24" dur="1000">
                                          <p:stCondLst>
                                            <p:cond delay="0"/>
                                          </p:stCondLst>
                                        </p:cTn>
                                        <p:tgtEl>
                                          <p:spTgt spid="46"/>
                                        </p:tgtEl>
                                        <p:attrNameLst>
                                          <p:attrName>style.visibility</p:attrName>
                                        </p:attrNameLst>
                                      </p:cBhvr>
                                      <p:to>
                                        <p:strVal val="visible"/>
                                      </p:to>
                                    </p:set>
                                  </p:childTnLst>
                                </p:cTn>
                              </p:par>
                            </p:childTnLst>
                          </p:cTn>
                        </p:par>
                        <p:par>
                          <p:cTn id="25" fill="hold">
                            <p:stCondLst>
                              <p:cond delay="5000"/>
                            </p:stCondLst>
                            <p:childTnLst>
                              <p:par>
                                <p:cTn id="26" presetID="11" presetClass="entr" presetSubtype="0" fill="hold" grpId="0" nodeType="afterEffect">
                                  <p:stCondLst>
                                    <p:cond delay="0"/>
                                  </p:stCondLst>
                                  <p:childTnLst>
                                    <p:set>
                                      <p:cBhvr>
                                        <p:cTn id="27" dur="1000">
                                          <p:stCondLst>
                                            <p:cond delay="0"/>
                                          </p:stCondLst>
                                        </p:cTn>
                                        <p:tgtEl>
                                          <p:spTgt spid="47"/>
                                        </p:tgtEl>
                                        <p:attrNameLst>
                                          <p:attrName>style.visibility</p:attrName>
                                        </p:attrNameLst>
                                      </p:cBhvr>
                                      <p:to>
                                        <p:strVal val="visible"/>
                                      </p:to>
                                    </p:set>
                                  </p:childTnLst>
                                </p:cTn>
                              </p:par>
                            </p:childTnLst>
                          </p:cTn>
                        </p:par>
                        <p:par>
                          <p:cTn id="28" fill="hold">
                            <p:stCondLst>
                              <p:cond delay="6000"/>
                            </p:stCondLst>
                            <p:childTnLst>
                              <p:par>
                                <p:cTn id="29" presetID="11" presetClass="entr" presetSubtype="0" fill="hold" grpId="0" nodeType="afterEffect">
                                  <p:stCondLst>
                                    <p:cond delay="0"/>
                                  </p:stCondLst>
                                  <p:childTnLst>
                                    <p:set>
                                      <p:cBhvr>
                                        <p:cTn id="30" dur="1000">
                                          <p:stCondLst>
                                            <p:cond delay="0"/>
                                          </p:stCondLst>
                                        </p:cTn>
                                        <p:tgtEl>
                                          <p:spTgt spid="48"/>
                                        </p:tgtEl>
                                        <p:attrNameLst>
                                          <p:attrName>style.visibility</p:attrName>
                                        </p:attrNameLst>
                                      </p:cBhvr>
                                      <p:to>
                                        <p:strVal val="visible"/>
                                      </p:to>
                                    </p:set>
                                  </p:childTnLst>
                                </p:cTn>
                              </p:par>
                            </p:childTnLst>
                          </p:cTn>
                        </p:par>
                        <p:par>
                          <p:cTn id="31" fill="hold">
                            <p:stCondLst>
                              <p:cond delay="7000"/>
                            </p:stCondLst>
                            <p:childTnLst>
                              <p:par>
                                <p:cTn id="32" presetID="11" presetClass="entr" presetSubtype="0" fill="hold" grpId="0" nodeType="afterEffect">
                                  <p:stCondLst>
                                    <p:cond delay="0"/>
                                  </p:stCondLst>
                                  <p:childTnLst>
                                    <p:set>
                                      <p:cBhvr>
                                        <p:cTn id="33" dur="1000">
                                          <p:stCondLst>
                                            <p:cond delay="0"/>
                                          </p:stCondLst>
                                        </p:cTn>
                                        <p:tgtEl>
                                          <p:spTgt spid="49"/>
                                        </p:tgtEl>
                                        <p:attrNameLst>
                                          <p:attrName>style.visibility</p:attrName>
                                        </p:attrNameLst>
                                      </p:cBhvr>
                                      <p:to>
                                        <p:strVal val="visible"/>
                                      </p:to>
                                    </p:set>
                                  </p:childTnLst>
                                </p:cTn>
                              </p:par>
                            </p:childTnLst>
                          </p:cTn>
                        </p:par>
                        <p:par>
                          <p:cTn id="34" fill="hold">
                            <p:stCondLst>
                              <p:cond delay="8000"/>
                            </p:stCondLst>
                            <p:childTnLst>
                              <p:par>
                                <p:cTn id="35" presetID="11" presetClass="entr" presetSubtype="0" fill="hold" grpId="0" nodeType="afterEffect">
                                  <p:stCondLst>
                                    <p:cond delay="0"/>
                                  </p:stCondLst>
                                  <p:childTnLst>
                                    <p:set>
                                      <p:cBhvr>
                                        <p:cTn id="36" dur="1000">
                                          <p:stCondLst>
                                            <p:cond delay="0"/>
                                          </p:stCondLst>
                                        </p:cTn>
                                        <p:tgtEl>
                                          <p:spTgt spid="50"/>
                                        </p:tgtEl>
                                        <p:attrNameLst>
                                          <p:attrName>style.visibility</p:attrName>
                                        </p:attrNameLst>
                                      </p:cBhvr>
                                      <p:to>
                                        <p:strVal val="visible"/>
                                      </p:to>
                                    </p:set>
                                  </p:childTnLst>
                                </p:cTn>
                              </p:par>
                            </p:childTnLst>
                          </p:cTn>
                        </p:par>
                        <p:par>
                          <p:cTn id="37" fill="hold">
                            <p:stCondLst>
                              <p:cond delay="9000"/>
                            </p:stCondLst>
                            <p:childTnLst>
                              <p:par>
                                <p:cTn id="38" presetID="11" presetClass="entr" presetSubtype="0" fill="hold" grpId="0" nodeType="afterEffect">
                                  <p:stCondLst>
                                    <p:cond delay="0"/>
                                  </p:stCondLst>
                                  <p:childTnLst>
                                    <p:set>
                                      <p:cBhvr>
                                        <p:cTn id="39" dur="1000">
                                          <p:stCondLst>
                                            <p:cond delay="0"/>
                                          </p:stCondLst>
                                        </p:cTn>
                                        <p:tgtEl>
                                          <p:spTgt spid="51"/>
                                        </p:tgtEl>
                                        <p:attrNameLst>
                                          <p:attrName>style.visibility</p:attrName>
                                        </p:attrNameLst>
                                      </p:cBhvr>
                                      <p:to>
                                        <p:strVal val="visible"/>
                                      </p:to>
                                    </p:set>
                                  </p:childTnLst>
                                </p:cTn>
                              </p:par>
                            </p:childTnLst>
                          </p:cTn>
                        </p:par>
                        <p:par>
                          <p:cTn id="40" fill="hold">
                            <p:stCondLst>
                              <p:cond delay="10000"/>
                            </p:stCondLst>
                            <p:childTnLst>
                              <p:par>
                                <p:cTn id="41" presetID="11" presetClass="entr" presetSubtype="0" fill="hold" grpId="0" nodeType="afterEffect">
                                  <p:stCondLst>
                                    <p:cond delay="0"/>
                                  </p:stCondLst>
                                  <p:childTnLst>
                                    <p:set>
                                      <p:cBhvr>
                                        <p:cTn id="42" dur="1000">
                                          <p:stCondLst>
                                            <p:cond delay="0"/>
                                          </p:stCondLst>
                                        </p:cTn>
                                        <p:tgtEl>
                                          <p:spTgt spid="52"/>
                                        </p:tgtEl>
                                        <p:attrNameLst>
                                          <p:attrName>style.visibility</p:attrName>
                                        </p:attrNameLst>
                                      </p:cBhvr>
                                      <p:to>
                                        <p:strVal val="visible"/>
                                      </p:to>
                                    </p:set>
                                  </p:childTnLst>
                                </p:cTn>
                              </p:par>
                            </p:childTnLst>
                          </p:cTn>
                        </p:par>
                        <p:par>
                          <p:cTn id="43" fill="hold">
                            <p:stCondLst>
                              <p:cond delay="11000"/>
                            </p:stCondLst>
                            <p:childTnLst>
                              <p:par>
                                <p:cTn id="44" presetID="11" presetClass="entr" presetSubtype="0" fill="hold" grpId="0" nodeType="afterEffect">
                                  <p:stCondLst>
                                    <p:cond delay="0"/>
                                  </p:stCondLst>
                                  <p:childTnLst>
                                    <p:set>
                                      <p:cBhvr>
                                        <p:cTn id="45" dur="1000">
                                          <p:stCondLst>
                                            <p:cond delay="0"/>
                                          </p:stCondLst>
                                        </p:cTn>
                                        <p:tgtEl>
                                          <p:spTgt spid="53"/>
                                        </p:tgtEl>
                                        <p:attrNameLst>
                                          <p:attrName>style.visibility</p:attrName>
                                        </p:attrNameLst>
                                      </p:cBhvr>
                                      <p:to>
                                        <p:strVal val="visible"/>
                                      </p:to>
                                    </p:set>
                                  </p:childTnLst>
                                </p:cTn>
                              </p:par>
                            </p:childTnLst>
                          </p:cTn>
                        </p:par>
                        <p:par>
                          <p:cTn id="46" fill="hold">
                            <p:stCondLst>
                              <p:cond delay="12000"/>
                            </p:stCondLst>
                            <p:childTnLst>
                              <p:par>
                                <p:cTn id="47" presetID="11" presetClass="entr" presetSubtype="0" fill="hold" grpId="0" nodeType="afterEffect">
                                  <p:stCondLst>
                                    <p:cond delay="0"/>
                                  </p:stCondLst>
                                  <p:childTnLst>
                                    <p:set>
                                      <p:cBhvr>
                                        <p:cTn id="48" dur="1000">
                                          <p:stCondLst>
                                            <p:cond delay="0"/>
                                          </p:stCondLst>
                                        </p:cTn>
                                        <p:tgtEl>
                                          <p:spTgt spid="54"/>
                                        </p:tgtEl>
                                        <p:attrNameLst>
                                          <p:attrName>style.visibility</p:attrName>
                                        </p:attrNameLst>
                                      </p:cBhvr>
                                      <p:to>
                                        <p:strVal val="visible"/>
                                      </p:to>
                                    </p:set>
                                  </p:childTnLst>
                                </p:cTn>
                              </p:par>
                            </p:childTnLst>
                          </p:cTn>
                        </p:par>
                        <p:par>
                          <p:cTn id="49" fill="hold">
                            <p:stCondLst>
                              <p:cond delay="13000"/>
                            </p:stCondLst>
                            <p:childTnLst>
                              <p:par>
                                <p:cTn id="50" presetID="11" presetClass="entr" presetSubtype="0" fill="hold" grpId="0" nodeType="afterEffect">
                                  <p:stCondLst>
                                    <p:cond delay="0"/>
                                  </p:stCondLst>
                                  <p:childTnLst>
                                    <p:set>
                                      <p:cBhvr>
                                        <p:cTn id="51" dur="1000">
                                          <p:stCondLst>
                                            <p:cond delay="0"/>
                                          </p:stCondLst>
                                        </p:cTn>
                                        <p:tgtEl>
                                          <p:spTgt spid="55"/>
                                        </p:tgtEl>
                                        <p:attrNameLst>
                                          <p:attrName>style.visibility</p:attrName>
                                        </p:attrNameLst>
                                      </p:cBhvr>
                                      <p:to>
                                        <p:strVal val="visible"/>
                                      </p:to>
                                    </p:set>
                                  </p:childTnLst>
                                </p:cTn>
                              </p:par>
                            </p:childTnLst>
                          </p:cTn>
                        </p:par>
                        <p:par>
                          <p:cTn id="52" fill="hold">
                            <p:stCondLst>
                              <p:cond delay="14000"/>
                            </p:stCondLst>
                            <p:childTnLst>
                              <p:par>
                                <p:cTn id="53" presetID="11" presetClass="entr" presetSubtype="0" fill="hold" grpId="0" nodeType="afterEffect">
                                  <p:stCondLst>
                                    <p:cond delay="0"/>
                                  </p:stCondLst>
                                  <p:childTnLst>
                                    <p:set>
                                      <p:cBhvr>
                                        <p:cTn id="54" dur="1000">
                                          <p:stCondLst>
                                            <p:cond delay="0"/>
                                          </p:stCondLst>
                                        </p:cTn>
                                        <p:tgtEl>
                                          <p:spTgt spid="56"/>
                                        </p:tgtEl>
                                        <p:attrNameLst>
                                          <p:attrName>style.visibility</p:attrName>
                                        </p:attrNameLst>
                                      </p:cBhvr>
                                      <p:to>
                                        <p:strVal val="visible"/>
                                      </p:to>
                                    </p:set>
                                  </p:childTnLst>
                                </p:cTn>
                              </p:par>
                            </p:childTnLst>
                          </p:cTn>
                        </p:par>
                        <p:par>
                          <p:cTn id="55" fill="hold">
                            <p:stCondLst>
                              <p:cond delay="15000"/>
                            </p:stCondLst>
                            <p:childTnLst>
                              <p:par>
                                <p:cTn id="56" presetID="11" presetClass="entr" presetSubtype="0" fill="hold" grpId="0" nodeType="afterEffect">
                                  <p:stCondLst>
                                    <p:cond delay="0"/>
                                  </p:stCondLst>
                                  <p:childTnLst>
                                    <p:set>
                                      <p:cBhvr>
                                        <p:cTn id="57" dur="1000">
                                          <p:stCondLst>
                                            <p:cond delay="0"/>
                                          </p:stCondLst>
                                        </p:cTn>
                                        <p:tgtEl>
                                          <p:spTgt spid="57"/>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8"/>
                  </p:tgtEl>
                </p:cond>
              </p:nextCondLst>
            </p:seq>
          </p:childTnLst>
        </p:cTn>
      </p:par>
    </p:tnLst>
    <p:bldLst>
      <p:bldP spid="37"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Káº¿t quáº£ hÃ¬nh áº£nh cho kim Ä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248" y="332093"/>
            <a:ext cx="8534398" cy="4800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 y="5638800"/>
            <a:ext cx="8077200" cy="400110"/>
          </a:xfrm>
          <a:prstGeom prst="rect">
            <a:avLst/>
          </a:prstGeom>
          <a:noFill/>
        </p:spPr>
        <p:txBody>
          <a:bodyPr wrap="square" rtlCol="0">
            <a:spAutoFit/>
          </a:bodyPr>
          <a:lstStyle/>
          <a:p>
            <a:pPr algn="ctr"/>
            <a:r>
              <a:rPr lang="en-US" sz="2000" b="1" i="1" smtClean="0">
                <a:solidFill>
                  <a:srgbClr val="002060"/>
                </a:solidFill>
              </a:rPr>
              <a:t>CẢM ƠN CÁC EM ĐÃ GIÚP ANH HOÀN THÀNH NHIỆM VỤ!</a:t>
            </a:r>
            <a:endParaRPr lang="en-US" sz="2000" b="1" i="1">
              <a:solidFill>
                <a:srgbClr val="002060"/>
              </a:solidFill>
            </a:endParaRPr>
          </a:p>
        </p:txBody>
      </p:sp>
      <p:pic>
        <p:nvPicPr>
          <p:cNvPr id="6" name="Picture 3" descr="C:\Users\ADMIN\Desktop\Tai nguyen thiet ke tro choi\Bảng gỗ\49f1b87228eb6bdb68e300357ebeb9ca (2).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86711" y1="13242" x2="90864" y2="83105"/>
                        <a14:foregroundMark x1="88870" y1="10959" x2="38040" y2="9132"/>
                        <a14:foregroundMark x1="50831" y1="6849" x2="79402" y2="4110"/>
                        <a14:foregroundMark x1="33887" y1="10959" x2="16944" y2="19178"/>
                        <a14:foregroundMark x1="15947" y1="34247" x2="11462" y2="55708"/>
                        <a14:foregroundMark x1="7973" y1="75342" x2="5150" y2="85845"/>
                        <a14:foregroundMark x1="15449" y1="31050" x2="18439" y2="30137"/>
                        <a14:foregroundMark x1="6478" y1="91781" x2="68771" y2="83105"/>
                        <a14:foregroundMark x1="67774" y1="89041" x2="94684" y2="94521"/>
                        <a14:foregroundMark x1="69767" y1="87671" x2="89867" y2="88584"/>
                        <a14:foregroundMark x1="98671" y1="44749" x2="87375" y2="54338"/>
                        <a14:foregroundMark x1="13953" y1="30137" x2="19767" y2="31050"/>
                        <a14:backgroundMark x1="88206" y1="19178" x2="85216" y2="18265"/>
                        <a14:backgroundMark x1="91362" y1="60274" x2="87375" y2="58904"/>
                      </a14:backgroundRemoval>
                    </a14:imgEffect>
                  </a14:imgLayer>
                </a14:imgProps>
              </a:ext>
              <a:ext uri="{28A0092B-C50C-407E-A947-70E740481C1C}">
                <a14:useLocalDpi xmlns:a14="http://schemas.microsoft.com/office/drawing/2010/main" val="0"/>
              </a:ext>
            </a:extLst>
          </a:blip>
          <a:srcRect/>
          <a:stretch>
            <a:fillRect/>
          </a:stretch>
        </p:blipFill>
        <p:spPr bwMode="auto">
          <a:xfrm>
            <a:off x="5175248" y="3780301"/>
            <a:ext cx="3886200" cy="13250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rot="20861924">
            <a:off x="5594973" y="4027843"/>
            <a:ext cx="2828383" cy="631884"/>
          </a:xfrm>
          <a:prstGeom prst="rect">
            <a:avLst/>
          </a:prstGeom>
          <a:solidFill>
            <a:schemeClr val="accent2">
              <a:lumMod val="40000"/>
              <a:lumOff val="60000"/>
            </a:schemeClr>
          </a:solidFill>
          <a:ln w="57150">
            <a:solidFill>
              <a:srgbClr val="FF0000"/>
            </a:solidFill>
            <a:prstDash val="solid"/>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rPr>
              <a:t>THE END</a:t>
            </a:r>
            <a:endParaRPr lang="en-US" sz="3200" b="1">
              <a:solidFill>
                <a:srgbClr val="FF0000"/>
              </a:solidFill>
            </a:endParaRPr>
          </a:p>
        </p:txBody>
      </p:sp>
      <p:pic>
        <p:nvPicPr>
          <p:cNvPr id="10"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785364" y="379212"/>
            <a:ext cx="220980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785645" y="2407920"/>
            <a:ext cx="220980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080984" y="2214888"/>
            <a:ext cx="220980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9050" y="4512975"/>
            <a:ext cx="220980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9657" y="2214888"/>
            <a:ext cx="220980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554547" y="2161177"/>
            <a:ext cx="220980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614022" y="4062400"/>
            <a:ext cx="220980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659447" y="3780301"/>
            <a:ext cx="220980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080984" y="3050185"/>
            <a:ext cx="220980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9657" y="987697"/>
            <a:ext cx="220980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9657" y="3050185"/>
            <a:ext cx="220980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346431" y="2209800"/>
            <a:ext cx="1543833" cy="18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85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10" presetClass="emph" presetSubtype="0" repeatCount="indefinite" fill="hold" nodeType="withEffect">
                                  <p:stCondLst>
                                    <p:cond delay="0"/>
                                  </p:stCondLst>
                                  <p:childTnLst>
                                    <p:anim calcmode="discrete" valueType="str">
                                      <p:cBhvr override="childStyle">
                                        <p:cTn id="15" dur="2000" fill="hold"/>
                                        <p:tgtEl>
                                          <p:spTgt spid="4">
                                            <p:txEl>
                                              <p:pRg st="0" end="0"/>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WordArt 18"/>
          <p:cNvSpPr>
            <a:spLocks noChangeArrowheads="1" noChangeShapeType="1" noTextEdit="1"/>
          </p:cNvSpPr>
          <p:nvPr/>
        </p:nvSpPr>
        <p:spPr bwMode="auto">
          <a:xfrm>
            <a:off x="609600" y="762000"/>
            <a:ext cx="7124700" cy="1371600"/>
          </a:xfrm>
          <a:prstGeom prst="rect">
            <a:avLst/>
          </a:prstGeom>
        </p:spPr>
        <p:txBody>
          <a:bodyPr wrap="none" fromWordArt="1">
            <a:prstTxWarp prst="textTriangle">
              <a:avLst>
                <a:gd name="adj" fmla="val 39370"/>
              </a:avLst>
            </a:prstTxWarp>
          </a:bodyPr>
          <a:lstStyle/>
          <a:p>
            <a:pPr algn="ctr"/>
            <a:r>
              <a:rPr lang="en-US" sz="3600" b="1" kern="10" dirty="0" err="1" smtClean="0">
                <a:ln w="10541">
                  <a:solidFill>
                    <a:srgbClr val="4579B8"/>
                  </a:solidFill>
                  <a:round/>
                  <a:headEnd/>
                  <a:tailEnd/>
                </a:ln>
                <a:solidFill>
                  <a:srgbClr val="3333FF"/>
                </a:solidFill>
                <a:latin typeface="Times New Roman"/>
                <a:cs typeface="Times New Roman"/>
              </a:rPr>
              <a:t>Hướng</a:t>
            </a:r>
            <a:r>
              <a:rPr lang="en-US" sz="3600" b="1" kern="10" dirty="0" smtClean="0">
                <a:ln w="10541">
                  <a:solidFill>
                    <a:srgbClr val="4579B8"/>
                  </a:solidFill>
                  <a:round/>
                  <a:headEnd/>
                  <a:tailEnd/>
                </a:ln>
                <a:solidFill>
                  <a:srgbClr val="3333FF"/>
                </a:solidFill>
                <a:latin typeface="Times New Roman"/>
                <a:cs typeface="Times New Roman"/>
              </a:rPr>
              <a:t> </a:t>
            </a:r>
            <a:r>
              <a:rPr lang="en-US" sz="3600" b="1" kern="10" dirty="0" err="1" smtClean="0">
                <a:ln w="10541">
                  <a:solidFill>
                    <a:srgbClr val="4579B8"/>
                  </a:solidFill>
                  <a:round/>
                  <a:headEnd/>
                  <a:tailEnd/>
                </a:ln>
                <a:solidFill>
                  <a:srgbClr val="3333FF"/>
                </a:solidFill>
                <a:latin typeface="Times New Roman"/>
                <a:cs typeface="Times New Roman"/>
              </a:rPr>
              <a:t>dẫn</a:t>
            </a:r>
            <a:r>
              <a:rPr lang="en-US" sz="3600" b="1" kern="10" dirty="0" smtClean="0">
                <a:ln w="10541">
                  <a:solidFill>
                    <a:srgbClr val="4579B8"/>
                  </a:solidFill>
                  <a:round/>
                  <a:headEnd/>
                  <a:tailEnd/>
                </a:ln>
                <a:solidFill>
                  <a:srgbClr val="3333FF"/>
                </a:solidFill>
                <a:latin typeface="Times New Roman"/>
                <a:cs typeface="Times New Roman"/>
              </a:rPr>
              <a:t> </a:t>
            </a:r>
            <a:r>
              <a:rPr lang="en-US" sz="3600" b="1" kern="10" dirty="0" err="1" smtClean="0">
                <a:ln w="10541">
                  <a:solidFill>
                    <a:srgbClr val="4579B8"/>
                  </a:solidFill>
                  <a:round/>
                  <a:headEnd/>
                  <a:tailEnd/>
                </a:ln>
                <a:solidFill>
                  <a:srgbClr val="3333FF"/>
                </a:solidFill>
                <a:latin typeface="Times New Roman"/>
                <a:cs typeface="Times New Roman"/>
              </a:rPr>
              <a:t>về</a:t>
            </a:r>
            <a:r>
              <a:rPr lang="en-US" sz="3600" b="1" kern="10" dirty="0" smtClean="0">
                <a:ln w="10541">
                  <a:solidFill>
                    <a:srgbClr val="4579B8"/>
                  </a:solidFill>
                  <a:round/>
                  <a:headEnd/>
                  <a:tailEnd/>
                </a:ln>
                <a:solidFill>
                  <a:srgbClr val="3333FF"/>
                </a:solidFill>
                <a:latin typeface="Times New Roman"/>
                <a:cs typeface="Times New Roman"/>
              </a:rPr>
              <a:t> </a:t>
            </a:r>
            <a:r>
              <a:rPr lang="en-US" sz="3600" b="1" kern="10" dirty="0" err="1" smtClean="0">
                <a:ln w="10541">
                  <a:solidFill>
                    <a:srgbClr val="4579B8"/>
                  </a:solidFill>
                  <a:round/>
                  <a:headEnd/>
                  <a:tailEnd/>
                </a:ln>
                <a:solidFill>
                  <a:srgbClr val="3333FF"/>
                </a:solidFill>
                <a:latin typeface="Times New Roman"/>
                <a:cs typeface="Times New Roman"/>
              </a:rPr>
              <a:t>nhà</a:t>
            </a:r>
            <a:endParaRPr lang="en-US" sz="3600" b="1" kern="10" dirty="0">
              <a:ln w="10541">
                <a:solidFill>
                  <a:srgbClr val="4579B8"/>
                </a:solidFill>
                <a:round/>
                <a:headEnd/>
                <a:tailEnd/>
              </a:ln>
              <a:solidFill>
                <a:srgbClr val="3333FF"/>
              </a:solidFill>
              <a:latin typeface="Times New Roman"/>
              <a:cs typeface="Times New Roman"/>
            </a:endParaRPr>
          </a:p>
        </p:txBody>
      </p:sp>
      <p:sp>
        <p:nvSpPr>
          <p:cNvPr id="9" name="TextBox 8"/>
          <p:cNvSpPr txBox="1">
            <a:spLocks noChangeArrowheads="1"/>
          </p:cNvSpPr>
          <p:nvPr/>
        </p:nvSpPr>
        <p:spPr bwMode="auto">
          <a:xfrm>
            <a:off x="425067" y="2362200"/>
            <a:ext cx="8686800" cy="2677656"/>
          </a:xfrm>
          <a:prstGeom prst="rect">
            <a:avLst/>
          </a:prstGeom>
          <a:noFill/>
          <a:ln w="9525">
            <a:noFill/>
            <a:miter lim="800000"/>
            <a:headEnd/>
            <a:tailEnd/>
          </a:ln>
        </p:spPr>
        <p:txBody>
          <a:bodyPr wrap="square">
            <a:spAutoFit/>
          </a:bodyPr>
          <a:lstStyle/>
          <a:p>
            <a:pPr>
              <a:lnSpc>
                <a:spcPct val="150000"/>
              </a:lnSpc>
              <a:buFont typeface="Wingdings" pitchFamily="2" charset="2"/>
              <a:buChar char="ü"/>
            </a:pPr>
            <a:r>
              <a:rPr lang="en-US" sz="2800" b="1" dirty="0" err="1">
                <a:solidFill>
                  <a:srgbClr val="006600"/>
                </a:solidFill>
                <a:latin typeface="Cambria" panose="02040503050406030204" pitchFamily="18" charset="0"/>
                <a:ea typeface="Cambria" panose="02040503050406030204" pitchFamily="18" charset="0"/>
                <a:cs typeface="Times New Roman" pitchFamily="18" charset="0"/>
              </a:rPr>
              <a:t>Ôn</a:t>
            </a:r>
            <a:r>
              <a:rPr lang="en-US" sz="2800" b="1" dirty="0">
                <a:solidFill>
                  <a:srgbClr val="006600"/>
                </a:solidFill>
                <a:latin typeface="Cambria" panose="02040503050406030204" pitchFamily="18" charset="0"/>
                <a:ea typeface="Cambria" panose="02040503050406030204" pitchFamily="18" charset="0"/>
                <a:cs typeface="Times New Roman" pitchFamily="18" charset="0"/>
              </a:rPr>
              <a:t> tập, </a:t>
            </a:r>
            <a:r>
              <a:rPr lang="en-US" sz="2800" b="1" dirty="0" err="1">
                <a:solidFill>
                  <a:srgbClr val="006600"/>
                </a:solidFill>
                <a:latin typeface="Cambria" panose="02040503050406030204" pitchFamily="18" charset="0"/>
                <a:ea typeface="Cambria" panose="02040503050406030204" pitchFamily="18" charset="0"/>
                <a:cs typeface="Times New Roman" pitchFamily="18" charset="0"/>
              </a:rPr>
              <a:t>nắm</a:t>
            </a:r>
            <a:r>
              <a:rPr lang="en-US" sz="2800" b="1" dirty="0">
                <a:solidFill>
                  <a:srgbClr val="006600"/>
                </a:solidFill>
                <a:latin typeface="Cambria" panose="02040503050406030204" pitchFamily="18" charset="0"/>
                <a:ea typeface="Cambria" panose="02040503050406030204" pitchFamily="18" charset="0"/>
                <a:cs typeface="Times New Roman" pitchFamily="18" charset="0"/>
              </a:rPr>
              <a:t> </a:t>
            </a:r>
            <a:r>
              <a:rPr lang="en-US" sz="2800" b="1" dirty="0" err="1">
                <a:solidFill>
                  <a:srgbClr val="006600"/>
                </a:solidFill>
                <a:latin typeface="Cambria" panose="02040503050406030204" pitchFamily="18" charset="0"/>
                <a:ea typeface="Cambria" panose="02040503050406030204" pitchFamily="18" charset="0"/>
                <a:cs typeface="Times New Roman" pitchFamily="18" charset="0"/>
              </a:rPr>
              <a:t>kĩ</a:t>
            </a:r>
            <a:r>
              <a:rPr lang="en-US" sz="2800" b="1" dirty="0">
                <a:solidFill>
                  <a:srgbClr val="006600"/>
                </a:solidFill>
                <a:latin typeface="Cambria" panose="02040503050406030204" pitchFamily="18" charset="0"/>
                <a:ea typeface="Cambria" panose="02040503050406030204" pitchFamily="18" charset="0"/>
                <a:cs typeface="Times New Roman" pitchFamily="18" charset="0"/>
              </a:rPr>
              <a:t> các </a:t>
            </a:r>
            <a:r>
              <a:rPr lang="en-US" sz="2800" b="1" dirty="0" err="1" smtClean="0">
                <a:solidFill>
                  <a:srgbClr val="006600"/>
                </a:solidFill>
                <a:latin typeface="Cambria" panose="02040503050406030204" pitchFamily="18" charset="0"/>
                <a:ea typeface="Cambria" panose="02040503050406030204" pitchFamily="18" charset="0"/>
                <a:cs typeface="Times New Roman" pitchFamily="18" charset="0"/>
              </a:rPr>
              <a:t>kiến</a:t>
            </a:r>
            <a:r>
              <a:rPr lang="en-US" sz="2800" b="1" dirty="0" smtClean="0">
                <a:solidFill>
                  <a:srgbClr val="006600"/>
                </a:solidFill>
                <a:latin typeface="Cambria" panose="02040503050406030204" pitchFamily="18" charset="0"/>
                <a:ea typeface="Cambria" panose="02040503050406030204" pitchFamily="18" charset="0"/>
                <a:cs typeface="Times New Roman" pitchFamily="18" charset="0"/>
              </a:rPr>
              <a:t> </a:t>
            </a:r>
            <a:r>
              <a:rPr lang="en-US" sz="2800" b="1" dirty="0" err="1" smtClean="0">
                <a:solidFill>
                  <a:srgbClr val="006600"/>
                </a:solidFill>
                <a:latin typeface="Cambria" panose="02040503050406030204" pitchFamily="18" charset="0"/>
                <a:ea typeface="Cambria" panose="02040503050406030204" pitchFamily="18" charset="0"/>
                <a:cs typeface="Times New Roman" pitchFamily="18" charset="0"/>
              </a:rPr>
              <a:t>thức</a:t>
            </a:r>
            <a:r>
              <a:rPr lang="en-US" sz="2800" b="1" dirty="0" smtClean="0">
                <a:solidFill>
                  <a:srgbClr val="006600"/>
                </a:solidFill>
                <a:latin typeface="Cambria" panose="02040503050406030204" pitchFamily="18" charset="0"/>
                <a:ea typeface="Cambria" panose="02040503050406030204" pitchFamily="18" charset="0"/>
                <a:cs typeface="Times New Roman" pitchFamily="18" charset="0"/>
              </a:rPr>
              <a:t> </a:t>
            </a:r>
            <a:r>
              <a:rPr lang="en-US" sz="2800" b="1" dirty="0" err="1" smtClean="0">
                <a:solidFill>
                  <a:srgbClr val="006600"/>
                </a:solidFill>
                <a:latin typeface="Cambria" panose="02040503050406030204" pitchFamily="18" charset="0"/>
                <a:ea typeface="Cambria" panose="02040503050406030204" pitchFamily="18" charset="0"/>
                <a:cs typeface="Times New Roman" pitchFamily="18" charset="0"/>
              </a:rPr>
              <a:t>đã</a:t>
            </a:r>
            <a:r>
              <a:rPr lang="en-US" sz="2800" b="1" dirty="0" smtClean="0">
                <a:solidFill>
                  <a:srgbClr val="006600"/>
                </a:solidFill>
                <a:latin typeface="Cambria" panose="02040503050406030204" pitchFamily="18" charset="0"/>
                <a:ea typeface="Cambria" panose="02040503050406030204" pitchFamily="18" charset="0"/>
                <a:cs typeface="Times New Roman" pitchFamily="18" charset="0"/>
              </a:rPr>
              <a:t> học của </a:t>
            </a:r>
            <a:r>
              <a:rPr lang="en-US" sz="2800" b="1" dirty="0" err="1" smtClean="0">
                <a:solidFill>
                  <a:srgbClr val="006600"/>
                </a:solidFill>
                <a:latin typeface="Cambria" panose="02040503050406030204" pitchFamily="18" charset="0"/>
                <a:ea typeface="Cambria" panose="02040503050406030204" pitchFamily="18" charset="0"/>
                <a:cs typeface="Times New Roman" pitchFamily="18" charset="0"/>
              </a:rPr>
              <a:t>chương</a:t>
            </a:r>
            <a:r>
              <a:rPr lang="en-US" sz="2800" b="1" dirty="0" smtClean="0">
                <a:solidFill>
                  <a:srgbClr val="006600"/>
                </a:solidFill>
                <a:latin typeface="Cambria" panose="02040503050406030204" pitchFamily="18" charset="0"/>
                <a:ea typeface="Cambria" panose="02040503050406030204" pitchFamily="18" charset="0"/>
                <a:cs typeface="Times New Roman" pitchFamily="18" charset="0"/>
              </a:rPr>
              <a:t> IV.</a:t>
            </a:r>
            <a:endParaRPr lang="en-US" sz="2800" b="1" dirty="0">
              <a:solidFill>
                <a:srgbClr val="006600"/>
              </a:solidFill>
              <a:latin typeface="Cambria" panose="02040503050406030204" pitchFamily="18" charset="0"/>
              <a:ea typeface="Cambria" panose="02040503050406030204" pitchFamily="18" charset="0"/>
              <a:cs typeface="Times New Roman" pitchFamily="18" charset="0"/>
            </a:endParaRPr>
          </a:p>
          <a:p>
            <a:pPr>
              <a:lnSpc>
                <a:spcPct val="150000"/>
              </a:lnSpc>
              <a:buFont typeface="Wingdings" pitchFamily="2" charset="2"/>
              <a:buChar char="ü"/>
            </a:pPr>
            <a:r>
              <a:rPr lang="en-US" sz="2800" b="1" dirty="0" err="1">
                <a:solidFill>
                  <a:srgbClr val="006600"/>
                </a:solidFill>
                <a:latin typeface="Cambria" panose="02040503050406030204" pitchFamily="18" charset="0"/>
                <a:ea typeface="Cambria" panose="02040503050406030204" pitchFamily="18" charset="0"/>
                <a:cs typeface="Times New Roman" pitchFamily="18" charset="0"/>
              </a:rPr>
              <a:t>Xem</a:t>
            </a:r>
            <a:r>
              <a:rPr lang="en-US" sz="2800" b="1" dirty="0">
                <a:solidFill>
                  <a:srgbClr val="006600"/>
                </a:solidFill>
                <a:latin typeface="Cambria" panose="02040503050406030204" pitchFamily="18" charset="0"/>
                <a:ea typeface="Cambria" panose="02040503050406030204" pitchFamily="18" charset="0"/>
                <a:cs typeface="Times New Roman" pitchFamily="18" charset="0"/>
              </a:rPr>
              <a:t> </a:t>
            </a:r>
            <a:r>
              <a:rPr lang="en-US" sz="2800" b="1" dirty="0" err="1">
                <a:solidFill>
                  <a:srgbClr val="006600"/>
                </a:solidFill>
                <a:latin typeface="Cambria" panose="02040503050406030204" pitchFamily="18" charset="0"/>
                <a:ea typeface="Cambria" panose="02040503050406030204" pitchFamily="18" charset="0"/>
                <a:cs typeface="Times New Roman" pitchFamily="18" charset="0"/>
              </a:rPr>
              <a:t>lại</a:t>
            </a:r>
            <a:r>
              <a:rPr lang="en-US" sz="2800" b="1" dirty="0">
                <a:solidFill>
                  <a:srgbClr val="006600"/>
                </a:solidFill>
                <a:latin typeface="Cambria" panose="02040503050406030204" pitchFamily="18" charset="0"/>
                <a:ea typeface="Cambria" panose="02040503050406030204" pitchFamily="18" charset="0"/>
                <a:cs typeface="Times New Roman" pitchFamily="18" charset="0"/>
              </a:rPr>
              <a:t> các </a:t>
            </a:r>
            <a:r>
              <a:rPr lang="en-US" sz="2800" b="1" dirty="0" err="1" smtClean="0">
                <a:solidFill>
                  <a:srgbClr val="006600"/>
                </a:solidFill>
                <a:latin typeface="Cambria" panose="02040503050406030204" pitchFamily="18" charset="0"/>
                <a:ea typeface="Cambria" panose="02040503050406030204" pitchFamily="18" charset="0"/>
                <a:cs typeface="Times New Roman" pitchFamily="18" charset="0"/>
              </a:rPr>
              <a:t>ví</a:t>
            </a:r>
            <a:r>
              <a:rPr lang="en-US" sz="2800" b="1" dirty="0" smtClean="0">
                <a:solidFill>
                  <a:srgbClr val="006600"/>
                </a:solidFill>
                <a:latin typeface="Cambria" panose="02040503050406030204" pitchFamily="18" charset="0"/>
                <a:ea typeface="Cambria" panose="02040503050406030204" pitchFamily="18" charset="0"/>
                <a:cs typeface="Times New Roman" pitchFamily="18" charset="0"/>
              </a:rPr>
              <a:t> </a:t>
            </a:r>
            <a:r>
              <a:rPr lang="en-US" sz="2800" b="1" dirty="0" err="1" smtClean="0">
                <a:solidFill>
                  <a:srgbClr val="006600"/>
                </a:solidFill>
                <a:latin typeface="Cambria" panose="02040503050406030204" pitchFamily="18" charset="0"/>
                <a:ea typeface="Cambria" panose="02040503050406030204" pitchFamily="18" charset="0"/>
                <a:cs typeface="Times New Roman" pitchFamily="18" charset="0"/>
              </a:rPr>
              <a:t>dụ</a:t>
            </a:r>
            <a:r>
              <a:rPr lang="en-US" sz="2800" b="1" dirty="0" smtClean="0">
                <a:solidFill>
                  <a:srgbClr val="006600"/>
                </a:solidFill>
                <a:latin typeface="Cambria" panose="02040503050406030204" pitchFamily="18" charset="0"/>
                <a:ea typeface="Cambria" panose="02040503050406030204" pitchFamily="18" charset="0"/>
                <a:cs typeface="Times New Roman" pitchFamily="18" charset="0"/>
              </a:rPr>
              <a:t>, </a:t>
            </a:r>
            <a:r>
              <a:rPr lang="en-US" sz="2800" b="1" dirty="0" err="1" smtClean="0">
                <a:solidFill>
                  <a:srgbClr val="006600"/>
                </a:solidFill>
                <a:latin typeface="Cambria" panose="02040503050406030204" pitchFamily="18" charset="0"/>
                <a:ea typeface="Cambria" panose="02040503050406030204" pitchFamily="18" charset="0"/>
                <a:cs typeface="Times New Roman" pitchFamily="18" charset="0"/>
              </a:rPr>
              <a:t>bài</a:t>
            </a:r>
            <a:r>
              <a:rPr lang="en-US" sz="2800" b="1" dirty="0" smtClean="0">
                <a:solidFill>
                  <a:srgbClr val="006600"/>
                </a:solidFill>
                <a:latin typeface="Cambria" panose="02040503050406030204" pitchFamily="18" charset="0"/>
                <a:ea typeface="Cambria" panose="02040503050406030204" pitchFamily="18" charset="0"/>
                <a:cs typeface="Times New Roman" pitchFamily="18" charset="0"/>
              </a:rPr>
              <a:t> </a:t>
            </a:r>
            <a:r>
              <a:rPr lang="en-US" sz="2800" b="1" dirty="0">
                <a:solidFill>
                  <a:srgbClr val="006600"/>
                </a:solidFill>
                <a:latin typeface="Cambria" panose="02040503050406030204" pitchFamily="18" charset="0"/>
                <a:ea typeface="Cambria" panose="02040503050406030204" pitchFamily="18" charset="0"/>
                <a:cs typeface="Times New Roman" pitchFamily="18" charset="0"/>
              </a:rPr>
              <a:t>tập </a:t>
            </a:r>
            <a:r>
              <a:rPr lang="en-US" sz="2800" b="1" dirty="0" err="1">
                <a:solidFill>
                  <a:srgbClr val="006600"/>
                </a:solidFill>
                <a:latin typeface="Cambria" panose="02040503050406030204" pitchFamily="18" charset="0"/>
                <a:ea typeface="Cambria" panose="02040503050406030204" pitchFamily="18" charset="0"/>
                <a:cs typeface="Times New Roman" pitchFamily="18" charset="0"/>
              </a:rPr>
              <a:t>đã</a:t>
            </a:r>
            <a:r>
              <a:rPr lang="en-US" sz="2800" b="1" dirty="0">
                <a:solidFill>
                  <a:srgbClr val="006600"/>
                </a:solidFill>
                <a:latin typeface="Cambria" panose="02040503050406030204" pitchFamily="18" charset="0"/>
                <a:ea typeface="Cambria" panose="02040503050406030204" pitchFamily="18" charset="0"/>
                <a:cs typeface="Times New Roman" pitchFamily="18" charset="0"/>
              </a:rPr>
              <a:t> </a:t>
            </a:r>
            <a:r>
              <a:rPr lang="en-US" sz="2800" b="1" dirty="0" err="1">
                <a:solidFill>
                  <a:srgbClr val="006600"/>
                </a:solidFill>
                <a:latin typeface="Cambria" panose="02040503050406030204" pitchFamily="18" charset="0"/>
                <a:ea typeface="Cambria" panose="02040503050406030204" pitchFamily="18" charset="0"/>
                <a:cs typeface="Times New Roman" pitchFamily="18" charset="0"/>
              </a:rPr>
              <a:t>làm</a:t>
            </a:r>
            <a:r>
              <a:rPr lang="en-US" sz="2800" b="1" dirty="0">
                <a:solidFill>
                  <a:srgbClr val="006600"/>
                </a:solidFill>
                <a:latin typeface="Cambria" panose="02040503050406030204" pitchFamily="18" charset="0"/>
                <a:ea typeface="Cambria" panose="02040503050406030204" pitchFamily="18" charset="0"/>
                <a:cs typeface="Times New Roman" pitchFamily="18" charset="0"/>
              </a:rPr>
              <a:t>.</a:t>
            </a:r>
          </a:p>
          <a:p>
            <a:pPr>
              <a:lnSpc>
                <a:spcPct val="150000"/>
              </a:lnSpc>
              <a:buFont typeface="Wingdings" pitchFamily="2" charset="2"/>
              <a:buChar char="ü"/>
            </a:pPr>
            <a:r>
              <a:rPr lang="en-US" sz="2800" b="1" dirty="0" err="1" smtClean="0">
                <a:solidFill>
                  <a:srgbClr val="006600"/>
                </a:solidFill>
                <a:latin typeface="Cambria" panose="02040503050406030204" pitchFamily="18" charset="0"/>
                <a:ea typeface="Cambria" panose="02040503050406030204" pitchFamily="18" charset="0"/>
                <a:cs typeface="Times New Roman" pitchFamily="18" charset="0"/>
              </a:rPr>
              <a:t>Chuẩn</a:t>
            </a:r>
            <a:r>
              <a:rPr lang="en-US" sz="2800" b="1" dirty="0" smtClean="0">
                <a:solidFill>
                  <a:srgbClr val="006600"/>
                </a:solidFill>
                <a:latin typeface="Cambria" panose="02040503050406030204" pitchFamily="18" charset="0"/>
                <a:ea typeface="Cambria" panose="02040503050406030204" pitchFamily="18" charset="0"/>
                <a:cs typeface="Times New Roman" pitchFamily="18" charset="0"/>
              </a:rPr>
              <a:t> </a:t>
            </a:r>
            <a:r>
              <a:rPr lang="en-US" sz="2800" b="1" dirty="0" err="1" smtClean="0">
                <a:solidFill>
                  <a:srgbClr val="006600"/>
                </a:solidFill>
                <a:latin typeface="Cambria" panose="02040503050406030204" pitchFamily="18" charset="0"/>
                <a:ea typeface="Cambria" panose="02040503050406030204" pitchFamily="18" charset="0"/>
                <a:cs typeface="Times New Roman" pitchFamily="18" charset="0"/>
              </a:rPr>
              <a:t>bị</a:t>
            </a:r>
            <a:r>
              <a:rPr lang="en-US" sz="2800" b="1" dirty="0" smtClean="0">
                <a:solidFill>
                  <a:srgbClr val="006600"/>
                </a:solidFill>
                <a:latin typeface="Cambria" panose="02040503050406030204" pitchFamily="18" charset="0"/>
                <a:ea typeface="Cambria" panose="02040503050406030204" pitchFamily="18" charset="0"/>
                <a:cs typeface="Times New Roman" pitchFamily="18" charset="0"/>
              </a:rPr>
              <a:t> </a:t>
            </a:r>
            <a:r>
              <a:rPr lang="en-US" sz="2800" b="1" dirty="0" err="1" smtClean="0">
                <a:solidFill>
                  <a:srgbClr val="006600"/>
                </a:solidFill>
                <a:latin typeface="Cambria" panose="02040503050406030204" pitchFamily="18" charset="0"/>
                <a:ea typeface="Cambria" panose="02040503050406030204" pitchFamily="18" charset="0"/>
                <a:cs typeface="Times New Roman" pitchFamily="18" charset="0"/>
              </a:rPr>
              <a:t>cho</a:t>
            </a:r>
            <a:r>
              <a:rPr lang="en-US" sz="2800" b="1" dirty="0" smtClean="0">
                <a:solidFill>
                  <a:srgbClr val="006600"/>
                </a:solidFill>
                <a:latin typeface="Cambria" panose="02040503050406030204" pitchFamily="18" charset="0"/>
                <a:ea typeface="Cambria" panose="02040503050406030204" pitchFamily="18" charset="0"/>
                <a:cs typeface="Times New Roman" pitchFamily="18" charset="0"/>
              </a:rPr>
              <a:t> </a:t>
            </a:r>
            <a:r>
              <a:rPr lang="en-US" sz="2800" b="1" dirty="0" smtClean="0">
                <a:solidFill>
                  <a:srgbClr val="006600"/>
                </a:solidFill>
                <a:latin typeface="+mj-lt"/>
                <a:ea typeface="Cambria" panose="02040503050406030204" pitchFamily="18" charset="0"/>
                <a:cs typeface="Times New Roman" pitchFamily="18" charset="0"/>
              </a:rPr>
              <a:t>nội</a:t>
            </a:r>
            <a:r>
              <a:rPr lang="en-US" sz="2800" b="1" dirty="0" smtClean="0">
                <a:solidFill>
                  <a:srgbClr val="006600"/>
                </a:solidFill>
                <a:latin typeface="Cambria" panose="02040503050406030204" pitchFamily="18" charset="0"/>
                <a:ea typeface="Cambria" panose="02040503050406030204" pitchFamily="18" charset="0"/>
                <a:cs typeface="Times New Roman" pitchFamily="18" charset="0"/>
              </a:rPr>
              <a:t> dung của </a:t>
            </a:r>
            <a:r>
              <a:rPr lang="en-US" sz="2800" b="1" dirty="0" err="1" smtClean="0">
                <a:solidFill>
                  <a:srgbClr val="006600"/>
                </a:solidFill>
                <a:latin typeface="Cambria" panose="02040503050406030204" pitchFamily="18" charset="0"/>
                <a:ea typeface="Cambria" panose="02040503050406030204" pitchFamily="18" charset="0"/>
                <a:cs typeface="Times New Roman" pitchFamily="18" charset="0"/>
              </a:rPr>
              <a:t>tiết</a:t>
            </a:r>
            <a:r>
              <a:rPr lang="en-US" sz="2800" b="1" dirty="0" smtClean="0">
                <a:solidFill>
                  <a:srgbClr val="006600"/>
                </a:solidFill>
                <a:latin typeface="Cambria" panose="02040503050406030204" pitchFamily="18" charset="0"/>
                <a:ea typeface="Cambria" panose="02040503050406030204" pitchFamily="18" charset="0"/>
                <a:cs typeface="Times New Roman" pitchFamily="18" charset="0"/>
              </a:rPr>
              <a:t> </a:t>
            </a:r>
            <a:r>
              <a:rPr lang="en-US" sz="2800" b="1" dirty="0" err="1" smtClean="0">
                <a:solidFill>
                  <a:srgbClr val="006600"/>
                </a:solidFill>
                <a:latin typeface="Cambria" panose="02040503050406030204" pitchFamily="18" charset="0"/>
                <a:ea typeface="Cambria" panose="02040503050406030204" pitchFamily="18" charset="0"/>
                <a:cs typeface="Times New Roman" pitchFamily="18" charset="0"/>
              </a:rPr>
              <a:t>sau</a:t>
            </a:r>
            <a:r>
              <a:rPr lang="en-US" sz="2800" b="1" dirty="0" smtClean="0">
                <a:solidFill>
                  <a:srgbClr val="006600"/>
                </a:solidFill>
                <a:latin typeface="Cambria" panose="02040503050406030204" pitchFamily="18" charset="0"/>
                <a:ea typeface="Cambria" panose="02040503050406030204" pitchFamily="18" charset="0"/>
                <a:cs typeface="Times New Roman" pitchFamily="18" charset="0"/>
              </a:rPr>
              <a:t> :</a:t>
            </a:r>
          </a:p>
          <a:p>
            <a:pPr>
              <a:lnSpc>
                <a:spcPct val="150000"/>
              </a:lnSpc>
            </a:pPr>
            <a:r>
              <a:rPr lang="en-US" sz="2800" b="1" dirty="0">
                <a:solidFill>
                  <a:srgbClr val="006600"/>
                </a:solidFill>
                <a:latin typeface="Cambria" panose="02040503050406030204" pitchFamily="18" charset="0"/>
                <a:ea typeface="Cambria" panose="02040503050406030204" pitchFamily="18" charset="0"/>
                <a:cs typeface="Times New Roman" pitchFamily="18" charset="0"/>
              </a:rPr>
              <a:t> </a:t>
            </a:r>
            <a:r>
              <a:rPr lang="en-US" sz="2800" b="1" dirty="0" smtClean="0">
                <a:solidFill>
                  <a:srgbClr val="006600"/>
                </a:solidFill>
                <a:latin typeface="Cambria" panose="02040503050406030204" pitchFamily="18" charset="0"/>
                <a:ea typeface="Cambria" panose="02040503050406030204" pitchFamily="18" charset="0"/>
                <a:cs typeface="Times New Roman" pitchFamily="18" charset="0"/>
              </a:rPr>
              <a:t>            </a:t>
            </a:r>
            <a:r>
              <a:rPr lang="en-US" sz="2800" b="1" dirty="0" smtClean="0">
                <a:solidFill>
                  <a:srgbClr val="002060"/>
                </a:solidFill>
                <a:latin typeface="Cambria" panose="02040503050406030204" pitchFamily="18" charset="0"/>
                <a:ea typeface="Cambria" panose="02040503050406030204" pitchFamily="18" charset="0"/>
                <a:cs typeface="Times New Roman" pitchFamily="18" charset="0"/>
              </a:rPr>
              <a:t>BÀI TẬP CUỐI CHƯƠNG IV.</a:t>
            </a:r>
            <a:endParaRPr lang="en-US" sz="2800" b="1" dirty="0">
              <a:solidFill>
                <a:srgbClr val="002060"/>
              </a:solidFill>
              <a:latin typeface="Cambria" panose="02040503050406030204" pitchFamily="18" charset="0"/>
              <a:ea typeface="Cambria" panose="02040503050406030204"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par>
                          <p:cTn id="8" fill="hold">
                            <p:stCondLst>
                              <p:cond delay="500"/>
                            </p:stCondLst>
                            <p:childTnLst>
                              <p:par>
                                <p:cTn id="9" presetID="1"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heckerboard(across)">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18"/>
          <p:cNvSpPr>
            <a:spLocks noChangeArrowheads="1" noChangeShapeType="1" noTextEdit="1"/>
          </p:cNvSpPr>
          <p:nvPr/>
        </p:nvSpPr>
        <p:spPr bwMode="auto">
          <a:xfrm>
            <a:off x="1066800" y="990600"/>
            <a:ext cx="7391400" cy="20574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smtClean="0">
                <a:ln w="9525">
                  <a:round/>
                  <a:headEnd/>
                  <a:tailEnd/>
                </a:ln>
                <a:gradFill rotWithShape="1">
                  <a:gsLst>
                    <a:gs pos="0">
                      <a:srgbClr val="FFFFCC"/>
                    </a:gs>
                    <a:gs pos="100000">
                      <a:srgbClr val="FF9999"/>
                    </a:gs>
                  </a:gsLst>
                  <a:lin ang="5400000" scaled="1"/>
                </a:gradFill>
                <a:latin typeface="Times New Roman"/>
                <a:cs typeface="Times New Roman"/>
              </a:rPr>
              <a:t>Tạm</a:t>
            </a:r>
            <a:r>
              <a:rPr lang="en-US" sz="3600" kern="10" dirty="0" smtClean="0">
                <a:ln w="9525">
                  <a:round/>
                  <a:headEnd/>
                  <a:tailEnd/>
                </a:ln>
                <a:gradFill rotWithShape="1">
                  <a:gsLst>
                    <a:gs pos="0">
                      <a:srgbClr val="FFFFCC"/>
                    </a:gs>
                    <a:gs pos="100000">
                      <a:srgbClr val="FF9999"/>
                    </a:gs>
                  </a:gsLst>
                  <a:lin ang="5400000" scaled="1"/>
                </a:gradFill>
                <a:latin typeface="Times New Roman"/>
                <a:cs typeface="Times New Roman"/>
              </a:rPr>
              <a:t> </a:t>
            </a:r>
            <a:r>
              <a:rPr lang="en-US" sz="3600" kern="10" dirty="0" err="1" smtClean="0">
                <a:ln w="9525">
                  <a:round/>
                  <a:headEnd/>
                  <a:tailEnd/>
                </a:ln>
                <a:gradFill rotWithShape="1">
                  <a:gsLst>
                    <a:gs pos="0">
                      <a:srgbClr val="FFFFCC"/>
                    </a:gs>
                    <a:gs pos="100000">
                      <a:srgbClr val="FF9999"/>
                    </a:gs>
                  </a:gsLst>
                  <a:lin ang="5400000" scaled="1"/>
                </a:gradFill>
                <a:latin typeface="Times New Roman"/>
                <a:cs typeface="Times New Roman"/>
              </a:rPr>
              <a:t>biệt</a:t>
            </a:r>
            <a:r>
              <a:rPr lang="en-US" sz="3600" kern="10" dirty="0" smtClean="0">
                <a:ln w="9525">
                  <a:round/>
                  <a:headEnd/>
                  <a:tailEnd/>
                </a:ln>
                <a:gradFill rotWithShape="1">
                  <a:gsLst>
                    <a:gs pos="0">
                      <a:srgbClr val="FFFFCC"/>
                    </a:gs>
                    <a:gs pos="100000">
                      <a:srgbClr val="FF9999"/>
                    </a:gs>
                  </a:gsLst>
                  <a:lin ang="5400000" scaled="1"/>
                </a:gradFill>
                <a:latin typeface="Times New Roman"/>
                <a:cs typeface="Times New Roman"/>
              </a:rPr>
              <a:t>, </a:t>
            </a:r>
            <a:r>
              <a:rPr lang="en-US" sz="3600" kern="10" dirty="0" err="1" smtClean="0">
                <a:ln w="9525">
                  <a:round/>
                  <a:headEnd/>
                  <a:tailEnd/>
                </a:ln>
                <a:gradFill rotWithShape="1">
                  <a:gsLst>
                    <a:gs pos="0">
                      <a:srgbClr val="FFFFCC"/>
                    </a:gs>
                    <a:gs pos="100000">
                      <a:srgbClr val="FF9999"/>
                    </a:gs>
                  </a:gsLst>
                  <a:lin ang="5400000" scaled="1"/>
                </a:gradFill>
                <a:latin typeface="Times New Roman"/>
                <a:cs typeface="Times New Roman"/>
              </a:rPr>
              <a:t>hẹn</a:t>
            </a:r>
            <a:r>
              <a:rPr lang="en-US" sz="3600" kern="10" dirty="0" smtClean="0">
                <a:ln w="9525">
                  <a:round/>
                  <a:headEnd/>
                  <a:tailEnd/>
                </a:ln>
                <a:gradFill rotWithShape="1">
                  <a:gsLst>
                    <a:gs pos="0">
                      <a:srgbClr val="FFFFCC"/>
                    </a:gs>
                    <a:gs pos="100000">
                      <a:srgbClr val="FF9999"/>
                    </a:gs>
                  </a:gsLst>
                  <a:lin ang="5400000" scaled="1"/>
                </a:gradFill>
                <a:latin typeface="Times New Roman"/>
                <a:cs typeface="Times New Roman"/>
              </a:rPr>
              <a:t> </a:t>
            </a:r>
            <a:r>
              <a:rPr lang="en-US" sz="3600" kern="10" dirty="0" err="1" smtClean="0">
                <a:ln w="9525">
                  <a:round/>
                  <a:headEnd/>
                  <a:tailEnd/>
                </a:ln>
                <a:gradFill rotWithShape="1">
                  <a:gsLst>
                    <a:gs pos="0">
                      <a:srgbClr val="FFFFCC"/>
                    </a:gs>
                    <a:gs pos="100000">
                      <a:srgbClr val="FF9999"/>
                    </a:gs>
                  </a:gsLst>
                  <a:lin ang="5400000" scaled="1"/>
                </a:gradFill>
                <a:latin typeface="Times New Roman"/>
                <a:cs typeface="Times New Roman"/>
              </a:rPr>
              <a:t>gặp</a:t>
            </a:r>
            <a:r>
              <a:rPr lang="en-US" sz="3600" kern="10" dirty="0" smtClean="0">
                <a:ln w="9525">
                  <a:round/>
                  <a:headEnd/>
                  <a:tailEnd/>
                </a:ln>
                <a:gradFill rotWithShape="1">
                  <a:gsLst>
                    <a:gs pos="0">
                      <a:srgbClr val="FFFFCC"/>
                    </a:gs>
                    <a:gs pos="100000">
                      <a:srgbClr val="FF9999"/>
                    </a:gs>
                  </a:gsLst>
                  <a:lin ang="5400000" scaled="1"/>
                </a:gradFill>
                <a:latin typeface="Times New Roman"/>
                <a:cs typeface="Times New Roman"/>
              </a:rPr>
              <a:t> </a:t>
            </a:r>
            <a:r>
              <a:rPr lang="en-US" sz="3600" kern="10" dirty="0" err="1" smtClean="0">
                <a:ln w="9525">
                  <a:round/>
                  <a:headEnd/>
                  <a:tailEnd/>
                </a:ln>
                <a:gradFill rotWithShape="1">
                  <a:gsLst>
                    <a:gs pos="0">
                      <a:srgbClr val="FFFFCC"/>
                    </a:gs>
                    <a:gs pos="100000">
                      <a:srgbClr val="FF9999"/>
                    </a:gs>
                  </a:gsLst>
                  <a:lin ang="5400000" scaled="1"/>
                </a:gradFill>
                <a:latin typeface="Times New Roman"/>
                <a:cs typeface="Times New Roman"/>
              </a:rPr>
              <a:t>lại</a:t>
            </a:r>
            <a:r>
              <a:rPr lang="en-US" sz="3600" kern="10" dirty="0" smtClean="0">
                <a:ln w="9525">
                  <a:round/>
                  <a:headEnd/>
                  <a:tailEnd/>
                </a:ln>
                <a:gradFill rotWithShape="1">
                  <a:gsLst>
                    <a:gs pos="0">
                      <a:srgbClr val="FFFFCC"/>
                    </a:gs>
                    <a:gs pos="100000">
                      <a:srgbClr val="FF9999"/>
                    </a:gs>
                  </a:gsLst>
                  <a:lin ang="5400000" scaled="1"/>
                </a:gradFill>
                <a:latin typeface="Times New Roman"/>
                <a:cs typeface="Times New Roman"/>
              </a:rPr>
              <a:t> các </a:t>
            </a:r>
            <a:r>
              <a:rPr lang="en-US" sz="3600" kern="10" dirty="0" err="1" smtClean="0">
                <a:ln w="9525">
                  <a:round/>
                  <a:headEnd/>
                  <a:tailEnd/>
                </a:ln>
                <a:gradFill rotWithShape="1">
                  <a:gsLst>
                    <a:gs pos="0">
                      <a:srgbClr val="FFFFCC"/>
                    </a:gs>
                    <a:gs pos="100000">
                      <a:srgbClr val="FF9999"/>
                    </a:gs>
                  </a:gsLst>
                  <a:lin ang="5400000" scaled="1"/>
                </a:gradFill>
                <a:latin typeface="Times New Roman"/>
                <a:cs typeface="Times New Roman"/>
              </a:rPr>
              <a:t>em</a:t>
            </a:r>
            <a:r>
              <a:rPr lang="en-US" sz="3600" kern="10" dirty="0" smtClean="0">
                <a:ln w="9525">
                  <a:round/>
                  <a:headEnd/>
                  <a:tailEnd/>
                </a:ln>
                <a:gradFill rotWithShape="1">
                  <a:gsLst>
                    <a:gs pos="0">
                      <a:srgbClr val="FFFFCC"/>
                    </a:gs>
                    <a:gs pos="100000">
                      <a:srgbClr val="FF9999"/>
                    </a:gs>
                  </a:gsLst>
                  <a:lin ang="5400000" scaled="1"/>
                </a:gradFill>
                <a:latin typeface="Times New Roman"/>
                <a:cs typeface="Times New Roman"/>
              </a:rPr>
              <a:t>!</a:t>
            </a:r>
            <a:endParaRPr lang="en-US" sz="3600" kern="10" dirty="0">
              <a:ln w="9525">
                <a:round/>
                <a:headEnd/>
                <a:tailEnd/>
              </a:ln>
              <a:gradFill rotWithShape="1">
                <a:gsLst>
                  <a:gs pos="0">
                    <a:srgbClr val="FFFFCC"/>
                  </a:gs>
                  <a:gs pos="100000">
                    <a:srgbClr val="FF9999"/>
                  </a:gs>
                </a:gsLst>
                <a:lin ang="5400000" scaled="1"/>
              </a:gradFill>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304800" y="193783"/>
            <a:ext cx="8534400" cy="1938992"/>
          </a:xfrm>
          <a:prstGeom prst="rect">
            <a:avLst/>
          </a:prstGeom>
          <a:solidFill>
            <a:schemeClr val="bg1"/>
          </a:solidFill>
          <a:ln w="9525">
            <a:noFill/>
            <a:miter lim="800000"/>
            <a:headEnd/>
            <a:tailEnd/>
          </a:ln>
        </p:spPr>
        <p:txBody>
          <a:bodyPr wrap="square">
            <a:spAutoFit/>
          </a:bodyPr>
          <a:lstStyle/>
          <a:p>
            <a:r>
              <a:rPr lang="en-US" sz="3600" b="1" dirty="0">
                <a:solidFill>
                  <a:srgbClr val="006600"/>
                </a:solidFill>
              </a:rPr>
              <a:t>Bài </a:t>
            </a:r>
            <a:r>
              <a:rPr lang="en-US" sz="3600" b="1" dirty="0" smtClean="0">
                <a:solidFill>
                  <a:srgbClr val="006600"/>
                </a:solidFill>
              </a:rPr>
              <a:t>tập. </a:t>
            </a:r>
            <a:r>
              <a:rPr lang="pt-BR" sz="2800" i="1" dirty="0" smtClean="0">
                <a:solidFill>
                  <a:srgbClr val="002060"/>
                </a:solidFill>
              </a:rPr>
              <a:t>Một</a:t>
            </a:r>
            <a:r>
              <a:rPr lang="nl-NL" sz="2800" i="1" dirty="0" smtClean="0">
                <a:solidFill>
                  <a:srgbClr val="002060"/>
                </a:solidFill>
              </a:rPr>
              <a:t> </a:t>
            </a:r>
            <a:r>
              <a:rPr lang="nl-NL" sz="2800" i="1" dirty="0">
                <a:solidFill>
                  <a:srgbClr val="002060"/>
                </a:solidFill>
              </a:rPr>
              <a:t>tấm bìa hình chữ nhật với chiều dài 15cm, </a:t>
            </a:r>
            <a:r>
              <a:rPr lang="nl-NL" sz="2800" i="1" dirty="0" smtClean="0">
                <a:solidFill>
                  <a:srgbClr val="002060"/>
                </a:solidFill>
              </a:rPr>
              <a:t>chiều </a:t>
            </a:r>
            <a:r>
              <a:rPr lang="nl-NL" sz="2800" i="1" dirty="0">
                <a:solidFill>
                  <a:srgbClr val="002060"/>
                </a:solidFill>
              </a:rPr>
              <a:t>rộng 10cm, </a:t>
            </a:r>
            <a:r>
              <a:rPr lang="nl-NL" sz="2800" i="1" dirty="0" smtClean="0">
                <a:solidFill>
                  <a:srgbClr val="002060"/>
                </a:solidFill>
              </a:rPr>
              <a:t>người ta cắt </a:t>
            </a:r>
            <a:r>
              <a:rPr lang="nl-NL" sz="2800" i="1" dirty="0">
                <a:solidFill>
                  <a:srgbClr val="002060"/>
                </a:solidFill>
              </a:rPr>
              <a:t>đi mỗi </a:t>
            </a:r>
            <a:r>
              <a:rPr lang="nl-NL" sz="2800" i="1" dirty="0" smtClean="0">
                <a:solidFill>
                  <a:srgbClr val="002060"/>
                </a:solidFill>
              </a:rPr>
              <a:t>góc </a:t>
            </a:r>
            <a:r>
              <a:rPr lang="nl-NL" sz="2800" i="1" dirty="0">
                <a:solidFill>
                  <a:srgbClr val="002060"/>
                </a:solidFill>
              </a:rPr>
              <a:t>của tấm bìa một hình vuông cạnh </a:t>
            </a:r>
            <a:r>
              <a:rPr lang="nl-NL" sz="2800" i="1" dirty="0" smtClean="0">
                <a:solidFill>
                  <a:srgbClr val="002060"/>
                </a:solidFill>
              </a:rPr>
              <a:t>2cm (hình vẽ). Tính diện tích </a:t>
            </a:r>
            <a:r>
              <a:rPr lang="nl-NL" sz="2800" i="1" dirty="0">
                <a:solidFill>
                  <a:srgbClr val="002060"/>
                </a:solidFill>
              </a:rPr>
              <a:t>phần còn lại của tấm </a:t>
            </a:r>
            <a:r>
              <a:rPr lang="nl-NL" sz="2800" i="1" dirty="0" smtClean="0">
                <a:solidFill>
                  <a:srgbClr val="002060"/>
                </a:solidFill>
              </a:rPr>
              <a:t>bìa</a:t>
            </a:r>
            <a:r>
              <a:rPr lang="nl-NL" sz="2800" i="1" dirty="0">
                <a:solidFill>
                  <a:srgbClr val="002060"/>
                </a:solidFill>
              </a:rPr>
              <a:t>.</a:t>
            </a:r>
            <a:endParaRPr lang="en-US" sz="2800" i="1" dirty="0">
              <a:solidFill>
                <a:srgbClr val="002060"/>
              </a:solidFill>
            </a:endParaRPr>
          </a:p>
        </p:txBody>
      </p:sp>
      <p:sp>
        <p:nvSpPr>
          <p:cNvPr id="6" name="WordArt 18"/>
          <p:cNvSpPr>
            <a:spLocks noChangeArrowheads="1" noChangeShapeType="1" noTextEdit="1"/>
          </p:cNvSpPr>
          <p:nvPr/>
        </p:nvSpPr>
        <p:spPr bwMode="auto">
          <a:xfrm>
            <a:off x="831774" y="2374730"/>
            <a:ext cx="1828800" cy="6858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smtClean="0">
                <a:ln w="9525">
                  <a:round/>
                  <a:headEnd/>
                  <a:tailEnd/>
                </a:ln>
                <a:gradFill rotWithShape="1">
                  <a:gsLst>
                    <a:gs pos="0">
                      <a:srgbClr val="FFFFCC"/>
                    </a:gs>
                    <a:gs pos="100000">
                      <a:srgbClr val="FF9999"/>
                    </a:gs>
                  </a:gsLst>
                  <a:lin ang="5400000" scaled="1"/>
                </a:gradFill>
                <a:latin typeface="Times New Roman"/>
                <a:cs typeface="Times New Roman"/>
              </a:rPr>
              <a:t>Giải</a:t>
            </a:r>
            <a:r>
              <a:rPr lang="en-US" sz="3600" kern="10" dirty="0" smtClean="0">
                <a:ln w="9525">
                  <a:round/>
                  <a:headEnd/>
                  <a:tailEnd/>
                </a:ln>
                <a:gradFill rotWithShape="1">
                  <a:gsLst>
                    <a:gs pos="0">
                      <a:srgbClr val="FFFFCC"/>
                    </a:gs>
                    <a:gs pos="100000">
                      <a:srgbClr val="FF9999"/>
                    </a:gs>
                  </a:gsLst>
                  <a:lin ang="5400000" scaled="1"/>
                </a:gradFill>
                <a:latin typeface="Times New Roman"/>
                <a:cs typeface="Times New Roman"/>
              </a:rPr>
              <a:t>:</a:t>
            </a:r>
            <a:endParaRPr lang="en-US" sz="3600" kern="10" dirty="0">
              <a:ln w="9525">
                <a:round/>
                <a:headEnd/>
                <a:tailEnd/>
              </a:ln>
              <a:gradFill rotWithShape="1">
                <a:gsLst>
                  <a:gs pos="0">
                    <a:srgbClr val="FFFFCC"/>
                  </a:gs>
                  <a:gs pos="100000">
                    <a:srgbClr val="FF9999"/>
                  </a:gs>
                </a:gsLst>
                <a:lin ang="5400000" scaled="1"/>
              </a:gradFill>
              <a:latin typeface="Times New Roman"/>
              <a:cs typeface="Times New Roman"/>
            </a:endParaRPr>
          </a:p>
        </p:txBody>
      </p:sp>
      <p:sp>
        <p:nvSpPr>
          <p:cNvPr id="7" name="Text Box 5"/>
          <p:cNvSpPr txBox="1">
            <a:spLocks noChangeArrowheads="1"/>
          </p:cNvSpPr>
          <p:nvPr/>
        </p:nvSpPr>
        <p:spPr bwMode="auto">
          <a:xfrm>
            <a:off x="0" y="3548745"/>
            <a:ext cx="9144000" cy="2893100"/>
          </a:xfrm>
          <a:prstGeom prst="rect">
            <a:avLst/>
          </a:prstGeom>
          <a:solidFill>
            <a:schemeClr val="bg1"/>
          </a:solidFill>
          <a:ln>
            <a:noFill/>
          </a:ln>
          <a:extLst/>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514350" indent="-514350" eaLnBrk="1" hangingPunct="1">
              <a:spcBef>
                <a:spcPct val="50000"/>
              </a:spcBef>
              <a:defRPr/>
            </a:pP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Diện</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tích</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của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tấm</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bìa</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hình</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p>
          <a:p>
            <a:pPr marL="514350" indent="-514350" eaLnBrk="1" hangingPunct="1">
              <a:spcBef>
                <a:spcPct val="50000"/>
              </a:spcBef>
              <a:defRPr/>
            </a:pP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chữ</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nhật</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ban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đầu</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là</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a:t>
            </a:r>
            <a:r>
              <a:rPr lang="en-US" sz="2600" dirty="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10.15 = 150 (cm</a:t>
            </a:r>
            <a:r>
              <a:rPr lang="en-US" sz="2600" baseline="30000" dirty="0" smtClean="0">
                <a:solidFill>
                  <a:srgbClr val="0000CC"/>
                </a:solidFill>
                <a:latin typeface="Cambria" panose="02040503050406030204" pitchFamily="18" charset="0"/>
                <a:ea typeface="Cambria" panose="02040503050406030204" pitchFamily="18" charset="0"/>
                <a:cs typeface="Times New Roman" pitchFamily="18" charset="0"/>
              </a:rPr>
              <a:t>2</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a:t>
            </a:r>
          </a:p>
          <a:p>
            <a:pPr marL="514350" indent="-514350" eaLnBrk="1" hangingPunct="1">
              <a:spcBef>
                <a:spcPct val="50000"/>
              </a:spcBef>
              <a:defRPr/>
            </a:pPr>
            <a:endParaRPr lang="en-US" sz="2600" dirty="0" smtClean="0">
              <a:solidFill>
                <a:srgbClr val="0000CC"/>
              </a:solidFill>
              <a:latin typeface="Cambria" panose="02040503050406030204" pitchFamily="18" charset="0"/>
              <a:ea typeface="Cambria" panose="02040503050406030204" pitchFamily="18" charset="0"/>
              <a:cs typeface="Times New Roman" pitchFamily="18" charset="0"/>
            </a:endParaRPr>
          </a:p>
          <a:p>
            <a:pPr marL="514350" indent="-514350" eaLnBrk="1" hangingPunct="1">
              <a:spcBef>
                <a:spcPct val="50000"/>
              </a:spcBef>
              <a:defRPr/>
            </a:pPr>
            <a:endParaRPr lang="en-US" sz="2600" dirty="0" smtClean="0">
              <a:solidFill>
                <a:srgbClr val="0000CC"/>
              </a:solidFill>
              <a:latin typeface="Cambria" panose="02040503050406030204" pitchFamily="18" charset="0"/>
              <a:ea typeface="Cambria" panose="02040503050406030204" pitchFamily="18" charset="0"/>
              <a:cs typeface="Times New Roman" pitchFamily="18" charset="0"/>
            </a:endParaRPr>
          </a:p>
          <a:p>
            <a:pPr marL="514350" indent="-514350" eaLnBrk="1" hangingPunct="1">
              <a:spcBef>
                <a:spcPct val="50000"/>
              </a:spcBef>
              <a:defRPr/>
            </a:pPr>
            <a:endParaRPr lang="en-US" sz="2600" dirty="0" smtClean="0">
              <a:solidFill>
                <a:srgbClr val="0000CC"/>
              </a:solidFill>
              <a:latin typeface="Cambria" panose="02040503050406030204" pitchFamily="18" charset="0"/>
              <a:ea typeface="Cambria" panose="02040503050406030204" pitchFamily="18" charset="0"/>
              <a:cs typeface="Times New Roman" pitchFamily="18" charset="0"/>
            </a:endParaRPr>
          </a:p>
        </p:txBody>
      </p:sp>
      <p:sp>
        <p:nvSpPr>
          <p:cNvPr id="8" name="TextBox 7"/>
          <p:cNvSpPr txBox="1"/>
          <p:nvPr/>
        </p:nvSpPr>
        <p:spPr>
          <a:xfrm>
            <a:off x="152400" y="4776947"/>
            <a:ext cx="8915400" cy="492443"/>
          </a:xfrm>
          <a:prstGeom prst="rect">
            <a:avLst/>
          </a:prstGeom>
          <a:noFill/>
        </p:spPr>
        <p:txBody>
          <a:bodyPr wrap="square" rtlCol="0">
            <a:spAutoFit/>
          </a:bodyPr>
          <a:lstStyle/>
          <a:p>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 </a:t>
            </a:r>
            <a:r>
              <a:rPr lang="en-US" sz="2600" dirty="0" err="1">
                <a:solidFill>
                  <a:srgbClr val="0000CC"/>
                </a:solidFill>
                <a:latin typeface="Cambria" panose="02040503050406030204" pitchFamily="18" charset="0"/>
                <a:ea typeface="Cambria" panose="02040503050406030204" pitchFamily="18" charset="0"/>
                <a:cs typeface="Times New Roman" pitchFamily="18" charset="0"/>
              </a:rPr>
              <a:t>Diện</a:t>
            </a:r>
            <a:r>
              <a:rPr lang="en-US" sz="2600" dirty="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a:solidFill>
                  <a:srgbClr val="0000CC"/>
                </a:solidFill>
                <a:latin typeface="Cambria" panose="02040503050406030204" pitchFamily="18" charset="0"/>
                <a:ea typeface="Cambria" panose="02040503050406030204" pitchFamily="18" charset="0"/>
                <a:cs typeface="Times New Roman" pitchFamily="18" charset="0"/>
              </a:rPr>
              <a:t>tích</a:t>
            </a:r>
            <a:r>
              <a:rPr lang="en-US" sz="2600" dirty="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của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mỗi</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hình</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vuông</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bị</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cắt</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đi</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là</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2</a:t>
            </a:r>
            <a:r>
              <a:rPr lang="en-US" sz="2600" baseline="30000" dirty="0" smtClean="0">
                <a:solidFill>
                  <a:srgbClr val="0000CC"/>
                </a:solidFill>
                <a:latin typeface="Cambria" panose="02040503050406030204" pitchFamily="18" charset="0"/>
                <a:ea typeface="Cambria" panose="02040503050406030204" pitchFamily="18" charset="0"/>
                <a:cs typeface="Times New Roman" pitchFamily="18" charset="0"/>
              </a:rPr>
              <a:t>2</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 4(cm</a:t>
            </a:r>
            <a:r>
              <a:rPr lang="en-US" sz="2600" baseline="30000" dirty="0" smtClean="0">
                <a:solidFill>
                  <a:srgbClr val="0000CC"/>
                </a:solidFill>
                <a:latin typeface="Cambria" panose="02040503050406030204" pitchFamily="18" charset="0"/>
                <a:ea typeface="Cambria" panose="02040503050406030204" pitchFamily="18" charset="0"/>
                <a:cs typeface="Times New Roman" pitchFamily="18" charset="0"/>
              </a:rPr>
              <a:t>2</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endParaRPr lang="en-US" sz="2600" dirty="0">
              <a:solidFill>
                <a:srgbClr val="0000CC"/>
              </a:solidFill>
              <a:latin typeface="Cambria" panose="02040503050406030204" pitchFamily="18" charset="0"/>
              <a:ea typeface="Cambria" panose="02040503050406030204" pitchFamily="18" charset="0"/>
              <a:cs typeface="Times New Roman" pitchFamily="18" charset="0"/>
            </a:endParaRPr>
          </a:p>
        </p:txBody>
      </p:sp>
      <p:pic>
        <p:nvPicPr>
          <p:cNvPr id="3" name="Picture 2"/>
          <p:cNvPicPr>
            <a:picLocks noChangeAspect="1"/>
          </p:cNvPicPr>
          <p:nvPr/>
        </p:nvPicPr>
        <p:blipFill>
          <a:blip r:embed="rId2"/>
          <a:stretch>
            <a:fillRect/>
          </a:stretch>
        </p:blipFill>
        <p:spPr>
          <a:xfrm>
            <a:off x="4419600" y="1707060"/>
            <a:ext cx="3544826" cy="2396429"/>
          </a:xfrm>
          <a:prstGeom prst="rect">
            <a:avLst/>
          </a:prstGeom>
        </p:spPr>
      </p:pic>
      <p:sp>
        <p:nvSpPr>
          <p:cNvPr id="9" name="TextBox 8"/>
          <p:cNvSpPr txBox="1"/>
          <p:nvPr/>
        </p:nvSpPr>
        <p:spPr>
          <a:xfrm>
            <a:off x="152400" y="5452731"/>
            <a:ext cx="8915400" cy="892552"/>
          </a:xfrm>
          <a:prstGeom prst="rect">
            <a:avLst/>
          </a:prstGeom>
          <a:noFill/>
        </p:spPr>
        <p:txBody>
          <a:bodyPr wrap="square" rtlCol="0">
            <a:spAutoFit/>
          </a:bodyPr>
          <a:lstStyle/>
          <a:p>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 </a:t>
            </a:r>
            <a:r>
              <a:rPr lang="en-US" sz="2600" dirty="0" err="1">
                <a:solidFill>
                  <a:srgbClr val="0000CC"/>
                </a:solidFill>
                <a:latin typeface="Cambria" panose="02040503050406030204" pitchFamily="18" charset="0"/>
                <a:ea typeface="Cambria" panose="02040503050406030204" pitchFamily="18" charset="0"/>
                <a:cs typeface="Times New Roman" pitchFamily="18" charset="0"/>
              </a:rPr>
              <a:t>Diện</a:t>
            </a:r>
            <a:r>
              <a:rPr lang="en-US" sz="2600" dirty="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a:solidFill>
                  <a:srgbClr val="0000CC"/>
                </a:solidFill>
                <a:latin typeface="Cambria" panose="02040503050406030204" pitchFamily="18" charset="0"/>
                <a:ea typeface="Cambria" panose="02040503050406030204" pitchFamily="18" charset="0"/>
                <a:cs typeface="Times New Roman" pitchFamily="18" charset="0"/>
              </a:rPr>
              <a:t>tích</a:t>
            </a:r>
            <a:r>
              <a:rPr lang="en-US" sz="2600" dirty="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phần</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còn</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lại</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của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tấm</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bìa</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err="1" smtClean="0">
                <a:solidFill>
                  <a:srgbClr val="0000CC"/>
                </a:solidFill>
                <a:latin typeface="Cambria" panose="02040503050406030204" pitchFamily="18" charset="0"/>
                <a:ea typeface="Cambria" panose="02040503050406030204" pitchFamily="18" charset="0"/>
                <a:cs typeface="Times New Roman" pitchFamily="18" charset="0"/>
              </a:rPr>
              <a:t>là</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p>
          <a:p>
            <a:r>
              <a:rPr lang="en-US" sz="2600" dirty="0">
                <a:solidFill>
                  <a:srgbClr val="0000CC"/>
                </a:solidFill>
                <a:latin typeface="Cambria" panose="02040503050406030204" pitchFamily="18" charset="0"/>
                <a:ea typeface="Cambria" panose="02040503050406030204" pitchFamily="18" charset="0"/>
                <a:cs typeface="Times New Roman" pitchFamily="18" charset="0"/>
              </a:rPr>
              <a:t> </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150 – 4.4 = 150 – 16 = 134 (cm</a:t>
            </a:r>
            <a:r>
              <a:rPr lang="en-US" sz="2600" baseline="30000" dirty="0" smtClean="0">
                <a:solidFill>
                  <a:srgbClr val="0000CC"/>
                </a:solidFill>
                <a:latin typeface="Cambria" panose="02040503050406030204" pitchFamily="18" charset="0"/>
                <a:ea typeface="Cambria" panose="02040503050406030204" pitchFamily="18" charset="0"/>
                <a:cs typeface="Times New Roman" pitchFamily="18" charset="0"/>
              </a:rPr>
              <a:t>2</a:t>
            </a:r>
            <a:r>
              <a:rPr lang="en-US" sz="2600" dirty="0" smtClean="0">
                <a:solidFill>
                  <a:srgbClr val="0000CC"/>
                </a:solidFill>
                <a:latin typeface="Cambria" panose="02040503050406030204" pitchFamily="18" charset="0"/>
                <a:ea typeface="Cambria" panose="02040503050406030204" pitchFamily="18" charset="0"/>
                <a:cs typeface="Times New Roman" pitchFamily="18" charset="0"/>
              </a:rPr>
              <a:t> )</a:t>
            </a:r>
            <a:endParaRPr lang="en-US" sz="2600" dirty="0">
              <a:solidFill>
                <a:srgbClr val="0000CC"/>
              </a:solidFill>
              <a:latin typeface="Cambria" panose="02040503050406030204"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169044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heckerboard(across)">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randombar(horizont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18"/>
          <p:cNvSpPr>
            <a:spLocks noChangeArrowheads="1" noChangeShapeType="1" noTextEdit="1"/>
          </p:cNvSpPr>
          <p:nvPr/>
        </p:nvSpPr>
        <p:spPr bwMode="auto">
          <a:xfrm>
            <a:off x="266700" y="1592263"/>
            <a:ext cx="8610600" cy="1981200"/>
          </a:xfrm>
          <a:prstGeom prst="rect">
            <a:avLst/>
          </a:prstGeom>
        </p:spPr>
        <p:txBody>
          <a:bodyPr wrap="none" fromWordArt="1">
            <a:prstTxWarp prst="textTriangle">
              <a:avLst>
                <a:gd name="adj" fmla="val 33838"/>
              </a:avLst>
            </a:prstTxWarp>
            <a:scene3d>
              <a:camera prst="legacyObliqueTopLeft"/>
              <a:lightRig rig="legacyNormal3" dir="r"/>
            </a:scene3d>
            <a:sp3d extrusionH="201600" prstMaterial="legacyMatte">
              <a:extrusionClr>
                <a:srgbClr val="0066CC"/>
              </a:extrusionClr>
            </a:sp3d>
          </a:bodyPr>
          <a:lstStyle/>
          <a:p>
            <a:pPr algn="ctr"/>
            <a:r>
              <a:rPr lang="en-US" sz="3600" b="1" dirty="0" smtClean="0">
                <a:ln w="6600">
                  <a:solidFill>
                    <a:schemeClr val="accent2"/>
                  </a:solidFill>
                  <a:prstDash val="solid"/>
                </a:ln>
                <a:solidFill>
                  <a:srgbClr val="FFFFFF"/>
                </a:solidFill>
                <a:effectLst>
                  <a:outerShdw dist="38100" dir="2700000" algn="tl" rotWithShape="0">
                    <a:schemeClr val="accent2"/>
                  </a:outerShdw>
                </a:effectLst>
              </a:rPr>
              <a:t>LUYỆN TẬP CHUNG</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1"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954717" y="106961"/>
            <a:ext cx="7141684" cy="1938992"/>
          </a:xfrm>
          <a:prstGeom prst="rect">
            <a:avLst/>
          </a:prstGeom>
          <a:solidFill>
            <a:schemeClr val="bg1"/>
          </a:solidFill>
          <a:ln w="9525">
            <a:noFill/>
            <a:miter lim="800000"/>
            <a:headEnd/>
            <a:tailEnd/>
          </a:ln>
        </p:spPr>
        <p:txBody>
          <a:bodyPr wrap="square">
            <a:spAutoFit/>
          </a:bodyPr>
          <a:lstStyle/>
          <a:p>
            <a:pPr>
              <a:spcBef>
                <a:spcPct val="50000"/>
              </a:spcBef>
            </a:pPr>
            <a:r>
              <a:rPr lang="en-US" sz="3200" b="1" dirty="0" smtClean="0">
                <a:solidFill>
                  <a:srgbClr val="00B050"/>
                </a:solidFill>
              </a:rPr>
              <a:t>Bài tập 4.23. </a:t>
            </a:r>
            <a:endParaRPr lang="en-US" sz="2800" dirty="0" smtClean="0">
              <a:solidFill>
                <a:srgbClr val="00B050"/>
              </a:solidFill>
            </a:endParaRPr>
          </a:p>
          <a:p>
            <a:pPr marL="514350" indent="-514350">
              <a:spcBef>
                <a:spcPct val="50000"/>
              </a:spcBef>
              <a:buAutoNum type="alphaLcParenR"/>
            </a:pPr>
            <a:r>
              <a:rPr lang="en-US" sz="2800" dirty="0" err="1" smtClean="0">
                <a:solidFill>
                  <a:srgbClr val="002060"/>
                </a:solidFill>
              </a:rPr>
              <a:t>Vẽ</a:t>
            </a:r>
            <a:r>
              <a:rPr lang="en-US" sz="2800" dirty="0" smtClean="0">
                <a:solidFill>
                  <a:srgbClr val="002060"/>
                </a:solidFill>
              </a:rPr>
              <a:t> </a:t>
            </a:r>
            <a:r>
              <a:rPr lang="en-US" sz="2800" dirty="0" err="1" smtClean="0">
                <a:solidFill>
                  <a:srgbClr val="002060"/>
                </a:solidFill>
              </a:rPr>
              <a:t>hình</a:t>
            </a:r>
            <a:r>
              <a:rPr lang="en-US" sz="2800" dirty="0" smtClean="0">
                <a:solidFill>
                  <a:srgbClr val="002060"/>
                </a:solidFill>
              </a:rPr>
              <a:t> </a:t>
            </a:r>
            <a:r>
              <a:rPr lang="en-US" sz="2800" dirty="0" err="1" smtClean="0">
                <a:solidFill>
                  <a:srgbClr val="002060"/>
                </a:solidFill>
              </a:rPr>
              <a:t>vuông</a:t>
            </a:r>
            <a:r>
              <a:rPr lang="en-US" sz="2800" dirty="0" smtClean="0">
                <a:solidFill>
                  <a:srgbClr val="002060"/>
                </a:solidFill>
              </a:rPr>
              <a:t> ABCD </a:t>
            </a:r>
            <a:r>
              <a:rPr lang="en-US" sz="2800" dirty="0" err="1" smtClean="0">
                <a:solidFill>
                  <a:srgbClr val="002060"/>
                </a:solidFill>
              </a:rPr>
              <a:t>có</a:t>
            </a:r>
            <a:r>
              <a:rPr lang="en-US" sz="2800" dirty="0" smtClean="0">
                <a:solidFill>
                  <a:srgbClr val="002060"/>
                </a:solidFill>
              </a:rPr>
              <a:t> </a:t>
            </a:r>
            <a:r>
              <a:rPr lang="en-US" sz="2800" dirty="0" err="1" smtClean="0">
                <a:solidFill>
                  <a:srgbClr val="002060"/>
                </a:solidFill>
              </a:rPr>
              <a:t>cạnh</a:t>
            </a:r>
            <a:r>
              <a:rPr lang="en-US" sz="2800" dirty="0" smtClean="0">
                <a:solidFill>
                  <a:srgbClr val="002060"/>
                </a:solidFill>
              </a:rPr>
              <a:t> 5 cm.</a:t>
            </a:r>
          </a:p>
          <a:p>
            <a:pPr marL="514350" indent="-514350">
              <a:spcBef>
                <a:spcPct val="50000"/>
              </a:spcBef>
              <a:buAutoNum type="alphaLcParenR"/>
            </a:pPr>
            <a:r>
              <a:rPr lang="en-US" sz="2800" dirty="0" err="1" smtClean="0">
                <a:solidFill>
                  <a:srgbClr val="002060"/>
                </a:solidFill>
              </a:rPr>
              <a:t>Vẽ</a:t>
            </a:r>
            <a:r>
              <a:rPr lang="en-US" sz="2800" dirty="0" smtClean="0">
                <a:solidFill>
                  <a:srgbClr val="002060"/>
                </a:solidFill>
              </a:rPr>
              <a:t> tam </a:t>
            </a:r>
            <a:r>
              <a:rPr lang="en-US" sz="2800" dirty="0" err="1" smtClean="0">
                <a:solidFill>
                  <a:srgbClr val="002060"/>
                </a:solidFill>
              </a:rPr>
              <a:t>giác</a:t>
            </a:r>
            <a:r>
              <a:rPr lang="en-US" sz="2800" dirty="0" smtClean="0">
                <a:solidFill>
                  <a:srgbClr val="002060"/>
                </a:solidFill>
              </a:rPr>
              <a:t> </a:t>
            </a:r>
            <a:r>
              <a:rPr lang="en-US" sz="2800" dirty="0" err="1" smtClean="0">
                <a:solidFill>
                  <a:srgbClr val="002060"/>
                </a:solidFill>
              </a:rPr>
              <a:t>đều</a:t>
            </a:r>
            <a:r>
              <a:rPr lang="en-US" sz="2800" dirty="0" smtClean="0">
                <a:solidFill>
                  <a:srgbClr val="002060"/>
                </a:solidFill>
              </a:rPr>
              <a:t> ABC </a:t>
            </a:r>
            <a:r>
              <a:rPr lang="en-US" sz="2800" dirty="0" err="1" smtClean="0">
                <a:solidFill>
                  <a:srgbClr val="002060"/>
                </a:solidFill>
              </a:rPr>
              <a:t>có</a:t>
            </a:r>
            <a:r>
              <a:rPr lang="en-US" sz="2800" dirty="0" smtClean="0">
                <a:solidFill>
                  <a:srgbClr val="002060"/>
                </a:solidFill>
              </a:rPr>
              <a:t> </a:t>
            </a:r>
            <a:r>
              <a:rPr lang="en-US" sz="2800" dirty="0" err="1" smtClean="0">
                <a:solidFill>
                  <a:srgbClr val="002060"/>
                </a:solidFill>
              </a:rPr>
              <a:t>cạnh</a:t>
            </a:r>
            <a:r>
              <a:rPr lang="en-US" sz="2800" dirty="0" smtClean="0">
                <a:solidFill>
                  <a:srgbClr val="002060"/>
                </a:solidFill>
              </a:rPr>
              <a:t> 3 cm.</a:t>
            </a:r>
            <a:endParaRPr lang="en-US" sz="2800" dirty="0">
              <a:solidFill>
                <a:srgbClr val="002060"/>
              </a:solidFill>
            </a:endParaRPr>
          </a:p>
        </p:txBody>
      </p:sp>
      <p:sp>
        <p:nvSpPr>
          <p:cNvPr id="9" name="WordArt 18"/>
          <p:cNvSpPr>
            <a:spLocks noChangeArrowheads="1" noChangeShapeType="1" noTextEdit="1"/>
          </p:cNvSpPr>
          <p:nvPr/>
        </p:nvSpPr>
        <p:spPr bwMode="auto">
          <a:xfrm>
            <a:off x="599501" y="2315154"/>
            <a:ext cx="1828800" cy="6858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endParaRPr lang="en-US" sz="3600" kern="10" dirty="0">
              <a:ln w="9525">
                <a:round/>
                <a:headEnd/>
                <a:tailEnd/>
              </a:ln>
              <a:gradFill rotWithShape="1">
                <a:gsLst>
                  <a:gs pos="0">
                    <a:srgbClr val="FFFFCC"/>
                  </a:gs>
                  <a:gs pos="100000">
                    <a:srgbClr val="FF9999"/>
                  </a:gs>
                </a:gsLst>
                <a:lin ang="5400000" scaled="1"/>
              </a:gradFill>
              <a:latin typeface="Times New Roman"/>
              <a:cs typeface="Times New Roman"/>
            </a:endParaRPr>
          </a:p>
        </p:txBody>
      </p:sp>
      <p:grpSp>
        <p:nvGrpSpPr>
          <p:cNvPr id="14" name="Group 13"/>
          <p:cNvGrpSpPr/>
          <p:nvPr/>
        </p:nvGrpSpPr>
        <p:grpSpPr>
          <a:xfrm>
            <a:off x="5092298" y="2931325"/>
            <a:ext cx="1447800" cy="1095754"/>
            <a:chOff x="2819400" y="3000954"/>
            <a:chExt cx="2494484" cy="1905000"/>
          </a:xfrm>
        </p:grpSpPr>
        <p:sp>
          <p:nvSpPr>
            <p:cNvPr id="6" name="Rectangle 5"/>
            <p:cNvSpPr/>
            <p:nvPr/>
          </p:nvSpPr>
          <p:spPr>
            <a:xfrm>
              <a:off x="4598625" y="3389866"/>
              <a:ext cx="715259" cy="461665"/>
            </a:xfrm>
            <a:prstGeom prst="rect">
              <a:avLst/>
            </a:prstGeom>
          </p:spPr>
          <p:txBody>
            <a:bodyPr wrap="none">
              <a:spAutoFit/>
            </a:bodyPr>
            <a:lstStyle/>
            <a:p>
              <a:r>
                <a:rPr lang="en-US" sz="2400" dirty="0" smtClean="0">
                  <a:solidFill>
                    <a:srgbClr val="002060"/>
                  </a:solidFill>
                </a:rPr>
                <a:t>3cm</a:t>
              </a:r>
              <a:endParaRPr lang="en-US" sz="2400" dirty="0"/>
            </a:p>
          </p:txBody>
        </p:sp>
        <p:sp>
          <p:nvSpPr>
            <p:cNvPr id="7" name="Isosceles Triangle 6"/>
            <p:cNvSpPr/>
            <p:nvPr/>
          </p:nvSpPr>
          <p:spPr>
            <a:xfrm>
              <a:off x="2819400" y="3000954"/>
              <a:ext cx="2286000" cy="1905000"/>
            </a:xfrm>
            <a:prstGeom prst="triangle">
              <a:avLst/>
            </a:prstGeom>
            <a:ln w="190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nvGrpSpPr>
          <p:cNvPr id="8" name="Group 7"/>
          <p:cNvGrpSpPr/>
          <p:nvPr/>
        </p:nvGrpSpPr>
        <p:grpSpPr>
          <a:xfrm>
            <a:off x="2133600" y="2276785"/>
            <a:ext cx="1468875" cy="1943169"/>
            <a:chOff x="2365872" y="3584646"/>
            <a:chExt cx="1468875" cy="1943169"/>
          </a:xfrm>
        </p:grpSpPr>
        <p:sp>
          <p:nvSpPr>
            <p:cNvPr id="2" name="Rectangle 1"/>
            <p:cNvSpPr/>
            <p:nvPr/>
          </p:nvSpPr>
          <p:spPr>
            <a:xfrm>
              <a:off x="2365872" y="4046311"/>
              <a:ext cx="1468875" cy="1481504"/>
            </a:xfrm>
            <a:prstGeom prst="rect">
              <a:avLst/>
            </a:prstGeom>
            <a:ln w="19050">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3" name="Rectangle 12"/>
            <p:cNvSpPr/>
            <p:nvPr/>
          </p:nvSpPr>
          <p:spPr>
            <a:xfrm>
              <a:off x="2742679" y="3584646"/>
              <a:ext cx="715260" cy="461665"/>
            </a:xfrm>
            <a:prstGeom prst="rect">
              <a:avLst/>
            </a:prstGeom>
          </p:spPr>
          <p:txBody>
            <a:bodyPr wrap="none">
              <a:spAutoFit/>
            </a:bodyPr>
            <a:lstStyle/>
            <a:p>
              <a:r>
                <a:rPr lang="en-US" sz="2400" dirty="0">
                  <a:solidFill>
                    <a:srgbClr val="002060"/>
                  </a:solidFill>
                </a:rPr>
                <a:t>5cm</a:t>
              </a:r>
              <a:endParaRPr lang="en-US" sz="2400" dirty="0"/>
            </a:p>
          </p:txBody>
        </p:sp>
      </p:gr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3" presetClass="entr" presetSubtype="10" fill="hold" grpId="0" nodeType="withEffect" nodePh="1">
                                  <p:stCondLst>
                                    <p:cond delay="0"/>
                                  </p:stCondLst>
                                  <p:endCondLst>
                                    <p:cond evt="begin" delay="0">
                                      <p:tn val="8"/>
                                    </p:cond>
                                  </p:end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14"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046861" y="867887"/>
            <a:ext cx="2206951" cy="3009150"/>
            <a:chOff x="2545909" y="683846"/>
            <a:chExt cx="2206951" cy="3009150"/>
          </a:xfrm>
        </p:grpSpPr>
        <p:pic>
          <p:nvPicPr>
            <p:cNvPr id="5" name="Picture 4"/>
            <p:cNvPicPr>
              <a:picLocks noChangeAspect="1"/>
            </p:cNvPicPr>
            <p:nvPr/>
          </p:nvPicPr>
          <p:blipFill>
            <a:blip r:embed="rId2"/>
            <a:stretch>
              <a:fillRect/>
            </a:stretch>
          </p:blipFill>
          <p:spPr>
            <a:xfrm>
              <a:off x="2545909" y="1909912"/>
              <a:ext cx="1993396" cy="1783084"/>
            </a:xfrm>
            <a:prstGeom prst="rect">
              <a:avLst/>
            </a:prstGeom>
          </p:spPr>
        </p:pic>
        <p:grpSp>
          <p:nvGrpSpPr>
            <p:cNvPr id="25" name="Group 24"/>
            <p:cNvGrpSpPr/>
            <p:nvPr/>
          </p:nvGrpSpPr>
          <p:grpSpPr>
            <a:xfrm>
              <a:off x="3000260" y="683846"/>
              <a:ext cx="1752600" cy="2767680"/>
              <a:chOff x="1479672" y="1505147"/>
              <a:chExt cx="2609882" cy="3674789"/>
            </a:xfrm>
          </p:grpSpPr>
          <p:sp>
            <p:nvSpPr>
              <p:cNvPr id="27" name="Right Triangle 26"/>
              <p:cNvSpPr/>
              <p:nvPr/>
            </p:nvSpPr>
            <p:spPr>
              <a:xfrm>
                <a:off x="2046382" y="3252389"/>
                <a:ext cx="1066799" cy="1501962"/>
              </a:xfrm>
              <a:prstGeom prst="rtTriangle">
                <a:avLst/>
              </a:prstGeom>
              <a:no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b="1" dirty="0"/>
              </a:p>
            </p:txBody>
          </p:sp>
          <p:sp>
            <p:nvSpPr>
              <p:cNvPr id="26" name="Right Triangle 25"/>
              <p:cNvSpPr/>
              <p:nvPr/>
            </p:nvSpPr>
            <p:spPr>
              <a:xfrm>
                <a:off x="1479672" y="1505147"/>
                <a:ext cx="2609882" cy="3674789"/>
              </a:xfrm>
              <a:prstGeom prst="rtTriangle">
                <a:avLst/>
              </a:prstGeom>
              <a:noFill/>
              <a:ln>
                <a:solidFill>
                  <a:srgbClr val="0070C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pic>
        <p:nvPicPr>
          <p:cNvPr id="4" name="Picture 3"/>
          <p:cNvPicPr>
            <a:picLocks noChangeAspect="1"/>
          </p:cNvPicPr>
          <p:nvPr/>
        </p:nvPicPr>
        <p:blipFill>
          <a:blip r:embed="rId3"/>
          <a:stretch>
            <a:fillRect/>
          </a:stretch>
        </p:blipFill>
        <p:spPr>
          <a:xfrm>
            <a:off x="316274" y="3579394"/>
            <a:ext cx="1679451" cy="271273"/>
          </a:xfrm>
          <a:prstGeom prst="rect">
            <a:avLst/>
          </a:prstGeom>
        </p:spPr>
      </p:pic>
      <p:grpSp>
        <p:nvGrpSpPr>
          <p:cNvPr id="12" name="Group 11"/>
          <p:cNvGrpSpPr/>
          <p:nvPr/>
        </p:nvGrpSpPr>
        <p:grpSpPr>
          <a:xfrm>
            <a:off x="4685993" y="823819"/>
            <a:ext cx="2225556" cy="3021906"/>
            <a:chOff x="5616766" y="671090"/>
            <a:chExt cx="2225556" cy="3021906"/>
          </a:xfrm>
        </p:grpSpPr>
        <p:pic>
          <p:nvPicPr>
            <p:cNvPr id="10" name="Picture 9"/>
            <p:cNvPicPr>
              <a:picLocks noChangeAspect="1"/>
            </p:cNvPicPr>
            <p:nvPr/>
          </p:nvPicPr>
          <p:blipFill>
            <a:blip r:embed="rId4"/>
            <a:stretch>
              <a:fillRect/>
            </a:stretch>
          </p:blipFill>
          <p:spPr>
            <a:xfrm>
              <a:off x="5730054" y="1909912"/>
              <a:ext cx="2112268" cy="1783084"/>
            </a:xfrm>
            <a:prstGeom prst="rect">
              <a:avLst/>
            </a:prstGeom>
          </p:spPr>
        </p:pic>
        <p:grpSp>
          <p:nvGrpSpPr>
            <p:cNvPr id="28" name="Group 27"/>
            <p:cNvGrpSpPr/>
            <p:nvPr/>
          </p:nvGrpSpPr>
          <p:grpSpPr>
            <a:xfrm>
              <a:off x="5616766" y="671090"/>
              <a:ext cx="1752600" cy="2780436"/>
              <a:chOff x="2345794" y="1797092"/>
              <a:chExt cx="2609882" cy="3719776"/>
            </a:xfrm>
          </p:grpSpPr>
          <p:sp>
            <p:nvSpPr>
              <p:cNvPr id="29" name="Right Triangle 28"/>
              <p:cNvSpPr/>
              <p:nvPr/>
            </p:nvSpPr>
            <p:spPr>
              <a:xfrm flipH="1">
                <a:off x="2345794" y="1797092"/>
                <a:ext cx="2609882" cy="3719776"/>
              </a:xfrm>
              <a:prstGeom prst="rtTriangle">
                <a:avLst/>
              </a:prstGeom>
              <a:noFill/>
              <a:ln>
                <a:solidFill>
                  <a:srgbClr val="0070C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0" name="Right Triangle 29"/>
              <p:cNvSpPr/>
              <p:nvPr/>
            </p:nvSpPr>
            <p:spPr>
              <a:xfrm flipH="1">
                <a:off x="3296796" y="3542870"/>
                <a:ext cx="1066799" cy="1550145"/>
              </a:xfrm>
              <a:prstGeom prst="rtTriangle">
                <a:avLst/>
              </a:prstGeom>
              <a:no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pic>
        <p:nvPicPr>
          <p:cNvPr id="33" name="Picture 32"/>
          <p:cNvPicPr>
            <a:picLocks noChangeAspect="1"/>
          </p:cNvPicPr>
          <p:nvPr/>
        </p:nvPicPr>
        <p:blipFill>
          <a:blip r:embed="rId5"/>
          <a:stretch>
            <a:fillRect/>
          </a:stretch>
        </p:blipFill>
        <p:spPr>
          <a:xfrm>
            <a:off x="6911549" y="2043311"/>
            <a:ext cx="1859284" cy="1746508"/>
          </a:xfrm>
          <a:prstGeom prst="rect">
            <a:avLst/>
          </a:prstGeom>
        </p:spPr>
      </p:pic>
      <p:sp>
        <p:nvSpPr>
          <p:cNvPr id="3" name="Rectangle 2"/>
          <p:cNvSpPr/>
          <p:nvPr/>
        </p:nvSpPr>
        <p:spPr>
          <a:xfrm>
            <a:off x="1663684" y="4044866"/>
            <a:ext cx="6062850" cy="461665"/>
          </a:xfrm>
          <a:prstGeom prst="rect">
            <a:avLst/>
          </a:prstGeom>
        </p:spPr>
        <p:txBody>
          <a:bodyPr wrap="square">
            <a:spAutoFit/>
          </a:bodyPr>
          <a:lstStyle/>
          <a:p>
            <a:r>
              <a:rPr lang="en-US" sz="2400" dirty="0" err="1" smtClean="0">
                <a:solidFill>
                  <a:srgbClr val="C00000"/>
                </a:solidFill>
              </a:rPr>
              <a:t>Bước</a:t>
            </a:r>
            <a:r>
              <a:rPr lang="en-US" sz="2400" dirty="0" smtClean="0">
                <a:solidFill>
                  <a:srgbClr val="C00000"/>
                </a:solidFill>
              </a:rPr>
              <a:t> 1. </a:t>
            </a:r>
            <a:r>
              <a:rPr lang="en-US" sz="2400" dirty="0" err="1" smtClean="0">
                <a:solidFill>
                  <a:srgbClr val="002060"/>
                </a:solidFill>
              </a:rPr>
              <a:t>Vẽ</a:t>
            </a:r>
            <a:r>
              <a:rPr lang="en-US" sz="2400" dirty="0" smtClean="0">
                <a:solidFill>
                  <a:srgbClr val="002060"/>
                </a:solidFill>
              </a:rPr>
              <a:t> </a:t>
            </a:r>
            <a:r>
              <a:rPr lang="en-US" sz="2400" dirty="0" err="1" smtClean="0">
                <a:solidFill>
                  <a:srgbClr val="002060"/>
                </a:solidFill>
              </a:rPr>
              <a:t>đoạn</a:t>
            </a:r>
            <a:r>
              <a:rPr lang="en-US" sz="2400" dirty="0" smtClean="0">
                <a:solidFill>
                  <a:srgbClr val="002060"/>
                </a:solidFill>
              </a:rPr>
              <a:t> </a:t>
            </a:r>
            <a:r>
              <a:rPr lang="en-US" sz="2400" dirty="0" err="1" smtClean="0">
                <a:solidFill>
                  <a:srgbClr val="002060"/>
                </a:solidFill>
              </a:rPr>
              <a:t>thẳng</a:t>
            </a:r>
            <a:r>
              <a:rPr lang="en-US" sz="2400" dirty="0" smtClean="0">
                <a:solidFill>
                  <a:srgbClr val="002060"/>
                </a:solidFill>
              </a:rPr>
              <a:t> AB = </a:t>
            </a:r>
            <a:r>
              <a:rPr lang="en-US" sz="2400" dirty="0">
                <a:solidFill>
                  <a:srgbClr val="002060"/>
                </a:solidFill>
              </a:rPr>
              <a:t>5 cm.</a:t>
            </a:r>
            <a:endParaRPr lang="en-US" sz="2400" dirty="0"/>
          </a:p>
        </p:txBody>
      </p:sp>
      <p:sp>
        <p:nvSpPr>
          <p:cNvPr id="16" name="Rectangle 15"/>
          <p:cNvSpPr/>
          <p:nvPr/>
        </p:nvSpPr>
        <p:spPr>
          <a:xfrm>
            <a:off x="1689301" y="4455336"/>
            <a:ext cx="7097139" cy="830997"/>
          </a:xfrm>
          <a:prstGeom prst="rect">
            <a:avLst/>
          </a:prstGeom>
        </p:spPr>
        <p:txBody>
          <a:bodyPr wrap="square">
            <a:spAutoFit/>
          </a:bodyPr>
          <a:lstStyle/>
          <a:p>
            <a:r>
              <a:rPr lang="en-US" sz="2400" dirty="0" err="1" smtClean="0">
                <a:solidFill>
                  <a:srgbClr val="C00000"/>
                </a:solidFill>
              </a:rPr>
              <a:t>Bước</a:t>
            </a:r>
            <a:r>
              <a:rPr lang="en-US" sz="2400" dirty="0" smtClean="0">
                <a:solidFill>
                  <a:srgbClr val="C00000"/>
                </a:solidFill>
              </a:rPr>
              <a:t> 2. </a:t>
            </a:r>
            <a:r>
              <a:rPr lang="en-US" sz="2400" dirty="0" err="1" smtClean="0">
                <a:solidFill>
                  <a:srgbClr val="002060"/>
                </a:solidFill>
              </a:rPr>
              <a:t>Vẽ</a:t>
            </a:r>
            <a:r>
              <a:rPr lang="en-US" sz="2400" dirty="0" smtClean="0">
                <a:solidFill>
                  <a:srgbClr val="002060"/>
                </a:solidFill>
              </a:rPr>
              <a:t> </a:t>
            </a:r>
            <a:r>
              <a:rPr lang="en-US" sz="2400" dirty="0" err="1" smtClean="0">
                <a:solidFill>
                  <a:srgbClr val="002060"/>
                </a:solidFill>
              </a:rPr>
              <a:t>đường</a:t>
            </a:r>
            <a:r>
              <a:rPr lang="en-US" sz="2400" dirty="0" smtClean="0">
                <a:solidFill>
                  <a:srgbClr val="002060"/>
                </a:solidFill>
              </a:rPr>
              <a:t> </a:t>
            </a:r>
            <a:r>
              <a:rPr lang="en-US" sz="2400" dirty="0" err="1" smtClean="0">
                <a:solidFill>
                  <a:srgbClr val="002060"/>
                </a:solidFill>
              </a:rPr>
              <a:t>thẳng</a:t>
            </a:r>
            <a:r>
              <a:rPr lang="en-US" sz="2400" dirty="0" smtClean="0">
                <a:solidFill>
                  <a:srgbClr val="002060"/>
                </a:solidFill>
              </a:rPr>
              <a:t> </a:t>
            </a:r>
            <a:r>
              <a:rPr lang="en-US" sz="2400" dirty="0" err="1" smtClean="0">
                <a:solidFill>
                  <a:srgbClr val="002060"/>
                </a:solidFill>
              </a:rPr>
              <a:t>vuông</a:t>
            </a:r>
            <a:r>
              <a:rPr lang="en-US" sz="2400" dirty="0" smtClean="0">
                <a:solidFill>
                  <a:srgbClr val="002060"/>
                </a:solidFill>
              </a:rPr>
              <a:t> </a:t>
            </a:r>
            <a:r>
              <a:rPr lang="en-US" sz="2400" dirty="0" err="1" smtClean="0">
                <a:solidFill>
                  <a:srgbClr val="002060"/>
                </a:solidFill>
              </a:rPr>
              <a:t>góc</a:t>
            </a:r>
            <a:r>
              <a:rPr lang="en-US" sz="2400" dirty="0" smtClean="0">
                <a:solidFill>
                  <a:srgbClr val="002060"/>
                </a:solidFill>
              </a:rPr>
              <a:t> </a:t>
            </a:r>
            <a:r>
              <a:rPr lang="en-US" sz="2400" dirty="0" err="1" smtClean="0">
                <a:solidFill>
                  <a:srgbClr val="002060"/>
                </a:solidFill>
              </a:rPr>
              <a:t>với</a:t>
            </a:r>
            <a:r>
              <a:rPr lang="en-US" sz="2400" dirty="0" smtClean="0">
                <a:solidFill>
                  <a:srgbClr val="002060"/>
                </a:solidFill>
              </a:rPr>
              <a:t> AB </a:t>
            </a:r>
            <a:r>
              <a:rPr lang="en-US" sz="2400" dirty="0" err="1" smtClean="0">
                <a:solidFill>
                  <a:srgbClr val="002060"/>
                </a:solidFill>
              </a:rPr>
              <a:t>tại</a:t>
            </a:r>
            <a:r>
              <a:rPr lang="en-US" sz="2400" dirty="0" smtClean="0">
                <a:solidFill>
                  <a:srgbClr val="002060"/>
                </a:solidFill>
              </a:rPr>
              <a:t> A. </a:t>
            </a:r>
            <a:r>
              <a:rPr lang="en-US" sz="2400" dirty="0" err="1">
                <a:solidFill>
                  <a:srgbClr val="002060"/>
                </a:solidFill>
              </a:rPr>
              <a:t>T</a:t>
            </a:r>
            <a:r>
              <a:rPr lang="en-US" sz="2400" dirty="0" err="1" smtClean="0">
                <a:solidFill>
                  <a:srgbClr val="002060"/>
                </a:solidFill>
              </a:rPr>
              <a:t>rên</a:t>
            </a:r>
            <a:r>
              <a:rPr lang="en-US" sz="2400" dirty="0" smtClean="0">
                <a:solidFill>
                  <a:srgbClr val="002060"/>
                </a:solidFill>
              </a:rPr>
              <a:t> </a:t>
            </a:r>
            <a:r>
              <a:rPr lang="en-US" sz="2400" dirty="0" err="1" smtClean="0">
                <a:solidFill>
                  <a:srgbClr val="002060"/>
                </a:solidFill>
              </a:rPr>
              <a:t>đường</a:t>
            </a:r>
            <a:r>
              <a:rPr lang="en-US" sz="2400" dirty="0" smtClean="0">
                <a:solidFill>
                  <a:srgbClr val="002060"/>
                </a:solidFill>
              </a:rPr>
              <a:t> </a:t>
            </a:r>
            <a:r>
              <a:rPr lang="en-US" sz="2400" dirty="0" err="1" smtClean="0">
                <a:solidFill>
                  <a:srgbClr val="002060"/>
                </a:solidFill>
              </a:rPr>
              <a:t>thẳng</a:t>
            </a:r>
            <a:r>
              <a:rPr lang="en-US" sz="2400" dirty="0" smtClean="0">
                <a:solidFill>
                  <a:srgbClr val="002060"/>
                </a:solidFill>
              </a:rPr>
              <a:t> </a:t>
            </a:r>
            <a:r>
              <a:rPr lang="en-US" sz="2400" dirty="0" err="1" smtClean="0">
                <a:solidFill>
                  <a:srgbClr val="002060"/>
                </a:solidFill>
              </a:rPr>
              <a:t>đó</a:t>
            </a:r>
            <a:r>
              <a:rPr lang="en-US" sz="2400" dirty="0" smtClean="0">
                <a:solidFill>
                  <a:srgbClr val="002060"/>
                </a:solidFill>
              </a:rPr>
              <a:t> </a:t>
            </a:r>
            <a:r>
              <a:rPr lang="en-US" sz="2400" dirty="0" err="1" smtClean="0">
                <a:solidFill>
                  <a:srgbClr val="002060"/>
                </a:solidFill>
              </a:rPr>
              <a:t>lấy</a:t>
            </a:r>
            <a:r>
              <a:rPr lang="en-US" sz="2400" dirty="0" smtClean="0">
                <a:solidFill>
                  <a:srgbClr val="002060"/>
                </a:solidFill>
              </a:rPr>
              <a:t> </a:t>
            </a:r>
            <a:r>
              <a:rPr lang="en-US" sz="2400" dirty="0" err="1" smtClean="0">
                <a:solidFill>
                  <a:srgbClr val="002060"/>
                </a:solidFill>
              </a:rPr>
              <a:t>điểm</a:t>
            </a:r>
            <a:r>
              <a:rPr lang="en-US" sz="2400" dirty="0" smtClean="0">
                <a:solidFill>
                  <a:srgbClr val="002060"/>
                </a:solidFill>
              </a:rPr>
              <a:t> D </a:t>
            </a:r>
            <a:r>
              <a:rPr lang="en-US" sz="2400" dirty="0" err="1" smtClean="0">
                <a:solidFill>
                  <a:srgbClr val="002060"/>
                </a:solidFill>
              </a:rPr>
              <a:t>sao</a:t>
            </a:r>
            <a:r>
              <a:rPr lang="en-US" sz="2400" dirty="0" smtClean="0">
                <a:solidFill>
                  <a:srgbClr val="002060"/>
                </a:solidFill>
              </a:rPr>
              <a:t> </a:t>
            </a:r>
            <a:r>
              <a:rPr lang="en-US" sz="2400" dirty="0" err="1" smtClean="0">
                <a:solidFill>
                  <a:srgbClr val="002060"/>
                </a:solidFill>
              </a:rPr>
              <a:t>cho</a:t>
            </a:r>
            <a:r>
              <a:rPr lang="en-US" sz="2400" dirty="0" smtClean="0">
                <a:solidFill>
                  <a:srgbClr val="002060"/>
                </a:solidFill>
              </a:rPr>
              <a:t> AD = 5cm.</a:t>
            </a:r>
            <a:endParaRPr lang="en-US" sz="2400" dirty="0"/>
          </a:p>
        </p:txBody>
      </p:sp>
      <p:sp>
        <p:nvSpPr>
          <p:cNvPr id="17" name="Rectangle 16"/>
          <p:cNvSpPr/>
          <p:nvPr/>
        </p:nvSpPr>
        <p:spPr>
          <a:xfrm>
            <a:off x="1689301" y="5303305"/>
            <a:ext cx="7097139" cy="830997"/>
          </a:xfrm>
          <a:prstGeom prst="rect">
            <a:avLst/>
          </a:prstGeom>
        </p:spPr>
        <p:txBody>
          <a:bodyPr wrap="square">
            <a:spAutoFit/>
          </a:bodyPr>
          <a:lstStyle/>
          <a:p>
            <a:r>
              <a:rPr lang="en-US" sz="2400" dirty="0" err="1" smtClean="0">
                <a:solidFill>
                  <a:srgbClr val="C00000"/>
                </a:solidFill>
              </a:rPr>
              <a:t>Bước</a:t>
            </a:r>
            <a:r>
              <a:rPr lang="en-US" sz="2400" dirty="0" smtClean="0">
                <a:solidFill>
                  <a:srgbClr val="C00000"/>
                </a:solidFill>
              </a:rPr>
              <a:t> 3. </a:t>
            </a:r>
            <a:r>
              <a:rPr lang="en-US" sz="2400" dirty="0" err="1" smtClean="0">
                <a:solidFill>
                  <a:srgbClr val="002060"/>
                </a:solidFill>
              </a:rPr>
              <a:t>Vẽ</a:t>
            </a:r>
            <a:r>
              <a:rPr lang="en-US" sz="2400" dirty="0" smtClean="0">
                <a:solidFill>
                  <a:srgbClr val="002060"/>
                </a:solidFill>
              </a:rPr>
              <a:t> </a:t>
            </a:r>
            <a:r>
              <a:rPr lang="en-US" sz="2400" dirty="0" err="1" smtClean="0">
                <a:solidFill>
                  <a:srgbClr val="002060"/>
                </a:solidFill>
              </a:rPr>
              <a:t>đường</a:t>
            </a:r>
            <a:r>
              <a:rPr lang="en-US" sz="2400" dirty="0" smtClean="0">
                <a:solidFill>
                  <a:srgbClr val="002060"/>
                </a:solidFill>
              </a:rPr>
              <a:t> </a:t>
            </a:r>
            <a:r>
              <a:rPr lang="en-US" sz="2400" dirty="0" err="1" smtClean="0">
                <a:solidFill>
                  <a:srgbClr val="002060"/>
                </a:solidFill>
              </a:rPr>
              <a:t>thẳng</a:t>
            </a:r>
            <a:r>
              <a:rPr lang="en-US" sz="2400" dirty="0" smtClean="0">
                <a:solidFill>
                  <a:srgbClr val="002060"/>
                </a:solidFill>
              </a:rPr>
              <a:t> </a:t>
            </a:r>
            <a:r>
              <a:rPr lang="en-US" sz="2400" dirty="0" err="1" smtClean="0">
                <a:solidFill>
                  <a:srgbClr val="002060"/>
                </a:solidFill>
              </a:rPr>
              <a:t>vuông</a:t>
            </a:r>
            <a:r>
              <a:rPr lang="en-US" sz="2400" dirty="0" smtClean="0">
                <a:solidFill>
                  <a:srgbClr val="002060"/>
                </a:solidFill>
              </a:rPr>
              <a:t> </a:t>
            </a:r>
            <a:r>
              <a:rPr lang="en-US" sz="2400" dirty="0" err="1" smtClean="0">
                <a:solidFill>
                  <a:srgbClr val="002060"/>
                </a:solidFill>
              </a:rPr>
              <a:t>góc</a:t>
            </a:r>
            <a:r>
              <a:rPr lang="en-US" sz="2400" dirty="0" smtClean="0">
                <a:solidFill>
                  <a:srgbClr val="002060"/>
                </a:solidFill>
              </a:rPr>
              <a:t> </a:t>
            </a:r>
            <a:r>
              <a:rPr lang="en-US" sz="2400" dirty="0" err="1" smtClean="0">
                <a:solidFill>
                  <a:srgbClr val="002060"/>
                </a:solidFill>
              </a:rPr>
              <a:t>với</a:t>
            </a:r>
            <a:r>
              <a:rPr lang="en-US" sz="2400" dirty="0" smtClean="0">
                <a:solidFill>
                  <a:srgbClr val="002060"/>
                </a:solidFill>
              </a:rPr>
              <a:t> AB </a:t>
            </a:r>
            <a:r>
              <a:rPr lang="en-US" sz="2400" dirty="0" err="1" smtClean="0">
                <a:solidFill>
                  <a:srgbClr val="002060"/>
                </a:solidFill>
              </a:rPr>
              <a:t>tại</a:t>
            </a:r>
            <a:r>
              <a:rPr lang="en-US" sz="2400" dirty="0" smtClean="0">
                <a:solidFill>
                  <a:srgbClr val="002060"/>
                </a:solidFill>
              </a:rPr>
              <a:t> B. </a:t>
            </a:r>
            <a:r>
              <a:rPr lang="en-US" sz="2400" dirty="0" err="1">
                <a:solidFill>
                  <a:srgbClr val="002060"/>
                </a:solidFill>
              </a:rPr>
              <a:t>T</a:t>
            </a:r>
            <a:r>
              <a:rPr lang="en-US" sz="2400" dirty="0" err="1" smtClean="0">
                <a:solidFill>
                  <a:srgbClr val="002060"/>
                </a:solidFill>
              </a:rPr>
              <a:t>rên</a:t>
            </a:r>
            <a:r>
              <a:rPr lang="en-US" sz="2400" dirty="0" smtClean="0">
                <a:solidFill>
                  <a:srgbClr val="002060"/>
                </a:solidFill>
              </a:rPr>
              <a:t> </a:t>
            </a:r>
            <a:r>
              <a:rPr lang="en-US" sz="2400" dirty="0" err="1" smtClean="0">
                <a:solidFill>
                  <a:srgbClr val="002060"/>
                </a:solidFill>
              </a:rPr>
              <a:t>đường</a:t>
            </a:r>
            <a:r>
              <a:rPr lang="en-US" sz="2400" dirty="0" smtClean="0">
                <a:solidFill>
                  <a:srgbClr val="002060"/>
                </a:solidFill>
              </a:rPr>
              <a:t> </a:t>
            </a:r>
            <a:r>
              <a:rPr lang="en-US" sz="2400" dirty="0" err="1" smtClean="0">
                <a:solidFill>
                  <a:srgbClr val="002060"/>
                </a:solidFill>
              </a:rPr>
              <a:t>thẳng</a:t>
            </a:r>
            <a:r>
              <a:rPr lang="en-US" sz="2400" dirty="0" smtClean="0">
                <a:solidFill>
                  <a:srgbClr val="002060"/>
                </a:solidFill>
              </a:rPr>
              <a:t> </a:t>
            </a:r>
            <a:r>
              <a:rPr lang="en-US" sz="2400" dirty="0" err="1" smtClean="0">
                <a:solidFill>
                  <a:srgbClr val="002060"/>
                </a:solidFill>
              </a:rPr>
              <a:t>đó</a:t>
            </a:r>
            <a:r>
              <a:rPr lang="en-US" sz="2400" dirty="0" smtClean="0">
                <a:solidFill>
                  <a:srgbClr val="002060"/>
                </a:solidFill>
              </a:rPr>
              <a:t> </a:t>
            </a:r>
            <a:r>
              <a:rPr lang="en-US" sz="2400" dirty="0" err="1" smtClean="0">
                <a:solidFill>
                  <a:srgbClr val="002060"/>
                </a:solidFill>
              </a:rPr>
              <a:t>lấy</a:t>
            </a:r>
            <a:r>
              <a:rPr lang="en-US" sz="2400" dirty="0" smtClean="0">
                <a:solidFill>
                  <a:srgbClr val="002060"/>
                </a:solidFill>
              </a:rPr>
              <a:t> </a:t>
            </a:r>
            <a:r>
              <a:rPr lang="en-US" sz="2400" dirty="0" err="1" smtClean="0">
                <a:solidFill>
                  <a:srgbClr val="002060"/>
                </a:solidFill>
              </a:rPr>
              <a:t>điểm</a:t>
            </a:r>
            <a:r>
              <a:rPr lang="en-US" sz="2400" dirty="0" smtClean="0">
                <a:solidFill>
                  <a:srgbClr val="002060"/>
                </a:solidFill>
              </a:rPr>
              <a:t> C </a:t>
            </a:r>
            <a:r>
              <a:rPr lang="en-US" sz="2400" dirty="0" err="1" smtClean="0">
                <a:solidFill>
                  <a:srgbClr val="002060"/>
                </a:solidFill>
              </a:rPr>
              <a:t>sao</a:t>
            </a:r>
            <a:r>
              <a:rPr lang="en-US" sz="2400" dirty="0" smtClean="0">
                <a:solidFill>
                  <a:srgbClr val="002060"/>
                </a:solidFill>
              </a:rPr>
              <a:t> </a:t>
            </a:r>
            <a:r>
              <a:rPr lang="en-US" sz="2400" dirty="0" err="1" smtClean="0">
                <a:solidFill>
                  <a:srgbClr val="002060"/>
                </a:solidFill>
              </a:rPr>
              <a:t>cho</a:t>
            </a:r>
            <a:r>
              <a:rPr lang="en-US" sz="2400" dirty="0" smtClean="0">
                <a:solidFill>
                  <a:srgbClr val="002060"/>
                </a:solidFill>
              </a:rPr>
              <a:t> BC = 5cm.</a:t>
            </a:r>
            <a:endParaRPr lang="en-US" sz="2400" dirty="0"/>
          </a:p>
        </p:txBody>
      </p:sp>
      <p:sp>
        <p:nvSpPr>
          <p:cNvPr id="18" name="Rectangle 17"/>
          <p:cNvSpPr/>
          <p:nvPr/>
        </p:nvSpPr>
        <p:spPr>
          <a:xfrm>
            <a:off x="1663684" y="6151275"/>
            <a:ext cx="7708915" cy="461665"/>
          </a:xfrm>
          <a:prstGeom prst="rect">
            <a:avLst/>
          </a:prstGeom>
        </p:spPr>
        <p:txBody>
          <a:bodyPr wrap="square">
            <a:spAutoFit/>
          </a:bodyPr>
          <a:lstStyle/>
          <a:p>
            <a:r>
              <a:rPr lang="en-US" sz="2400" dirty="0" err="1" smtClean="0">
                <a:solidFill>
                  <a:srgbClr val="C00000"/>
                </a:solidFill>
              </a:rPr>
              <a:t>Bước</a:t>
            </a:r>
            <a:r>
              <a:rPr lang="en-US" sz="2400" dirty="0" smtClean="0">
                <a:solidFill>
                  <a:srgbClr val="C00000"/>
                </a:solidFill>
              </a:rPr>
              <a:t> 4. </a:t>
            </a:r>
            <a:r>
              <a:rPr lang="en-US" sz="2400" dirty="0" err="1" smtClean="0">
                <a:solidFill>
                  <a:srgbClr val="002060"/>
                </a:solidFill>
              </a:rPr>
              <a:t>Nối</a:t>
            </a:r>
            <a:r>
              <a:rPr lang="en-US" sz="2400" dirty="0" smtClean="0">
                <a:solidFill>
                  <a:srgbClr val="002060"/>
                </a:solidFill>
              </a:rPr>
              <a:t> D </a:t>
            </a:r>
            <a:r>
              <a:rPr lang="en-US" sz="2400" dirty="0" err="1" smtClean="0">
                <a:solidFill>
                  <a:srgbClr val="002060"/>
                </a:solidFill>
              </a:rPr>
              <a:t>với</a:t>
            </a:r>
            <a:r>
              <a:rPr lang="en-US" sz="2400" dirty="0" smtClean="0">
                <a:solidFill>
                  <a:srgbClr val="002060"/>
                </a:solidFill>
              </a:rPr>
              <a:t> C ta được </a:t>
            </a:r>
            <a:r>
              <a:rPr lang="en-US" sz="2400" dirty="0" err="1" smtClean="0">
                <a:solidFill>
                  <a:srgbClr val="002060"/>
                </a:solidFill>
              </a:rPr>
              <a:t>hình</a:t>
            </a:r>
            <a:r>
              <a:rPr lang="en-US" sz="2400" dirty="0" smtClean="0">
                <a:solidFill>
                  <a:srgbClr val="002060"/>
                </a:solidFill>
              </a:rPr>
              <a:t> </a:t>
            </a:r>
            <a:r>
              <a:rPr lang="en-US" sz="2400" dirty="0" err="1" smtClean="0">
                <a:solidFill>
                  <a:srgbClr val="002060"/>
                </a:solidFill>
              </a:rPr>
              <a:t>vuông</a:t>
            </a:r>
            <a:r>
              <a:rPr lang="en-US" sz="2400" dirty="0" smtClean="0">
                <a:solidFill>
                  <a:srgbClr val="002060"/>
                </a:solidFill>
              </a:rPr>
              <a:t> ABCD cần </a:t>
            </a:r>
            <a:r>
              <a:rPr lang="en-US" sz="2400" dirty="0" err="1" smtClean="0">
                <a:solidFill>
                  <a:srgbClr val="002060"/>
                </a:solidFill>
              </a:rPr>
              <a:t>vẽ</a:t>
            </a:r>
            <a:r>
              <a:rPr lang="en-US" sz="2400" dirty="0" smtClean="0">
                <a:solidFill>
                  <a:srgbClr val="002060"/>
                </a:solidFill>
              </a:rPr>
              <a:t>.</a:t>
            </a:r>
            <a:endParaRPr lang="en-US" sz="2400" dirty="0"/>
          </a:p>
        </p:txBody>
      </p:sp>
      <p:sp>
        <p:nvSpPr>
          <p:cNvPr id="2" name="Rectangle 1"/>
          <p:cNvSpPr/>
          <p:nvPr/>
        </p:nvSpPr>
        <p:spPr>
          <a:xfrm>
            <a:off x="579182" y="108842"/>
            <a:ext cx="5596660" cy="523220"/>
          </a:xfrm>
          <a:prstGeom prst="rect">
            <a:avLst/>
          </a:prstGeom>
          <a:solidFill>
            <a:schemeClr val="bg1"/>
          </a:solidFill>
        </p:spPr>
        <p:txBody>
          <a:bodyPr wrap="none">
            <a:spAutoFit/>
          </a:bodyPr>
          <a:lstStyle/>
          <a:p>
            <a:pPr>
              <a:spcBef>
                <a:spcPct val="50000"/>
              </a:spcBef>
            </a:pPr>
            <a:r>
              <a:rPr lang="en-US" sz="2800" dirty="0" smtClean="0">
                <a:solidFill>
                  <a:srgbClr val="002060"/>
                </a:solidFill>
              </a:rPr>
              <a:t>a) </a:t>
            </a:r>
            <a:r>
              <a:rPr lang="en-US" sz="2800" dirty="0" err="1" smtClean="0">
                <a:solidFill>
                  <a:srgbClr val="002060"/>
                </a:solidFill>
              </a:rPr>
              <a:t>Vẽ</a:t>
            </a:r>
            <a:r>
              <a:rPr lang="en-US" sz="2800" dirty="0" smtClean="0">
                <a:solidFill>
                  <a:srgbClr val="002060"/>
                </a:solidFill>
              </a:rPr>
              <a:t> </a:t>
            </a:r>
            <a:r>
              <a:rPr lang="en-US" sz="2800" dirty="0" err="1">
                <a:solidFill>
                  <a:srgbClr val="002060"/>
                </a:solidFill>
              </a:rPr>
              <a:t>hình</a:t>
            </a:r>
            <a:r>
              <a:rPr lang="en-US" sz="2800" dirty="0">
                <a:solidFill>
                  <a:srgbClr val="002060"/>
                </a:solidFill>
              </a:rPr>
              <a:t> </a:t>
            </a:r>
            <a:r>
              <a:rPr lang="en-US" sz="2800" dirty="0" err="1">
                <a:solidFill>
                  <a:srgbClr val="002060"/>
                </a:solidFill>
              </a:rPr>
              <a:t>vuông</a:t>
            </a:r>
            <a:r>
              <a:rPr lang="en-US" sz="2800" dirty="0">
                <a:solidFill>
                  <a:srgbClr val="002060"/>
                </a:solidFill>
              </a:rPr>
              <a:t> ABCD </a:t>
            </a:r>
            <a:r>
              <a:rPr lang="en-US" sz="2800" dirty="0" err="1">
                <a:solidFill>
                  <a:srgbClr val="002060"/>
                </a:solidFill>
              </a:rPr>
              <a:t>có</a:t>
            </a:r>
            <a:r>
              <a:rPr lang="en-US" sz="2800" dirty="0">
                <a:solidFill>
                  <a:srgbClr val="002060"/>
                </a:solidFill>
              </a:rPr>
              <a:t> </a:t>
            </a:r>
            <a:r>
              <a:rPr lang="en-US" sz="2800" dirty="0" err="1">
                <a:solidFill>
                  <a:srgbClr val="002060"/>
                </a:solidFill>
              </a:rPr>
              <a:t>cạnh</a:t>
            </a:r>
            <a:r>
              <a:rPr lang="en-US" sz="2800" dirty="0">
                <a:solidFill>
                  <a:srgbClr val="002060"/>
                </a:solidFill>
              </a:rPr>
              <a:t> 5 cm.</a:t>
            </a:r>
          </a:p>
        </p:txBody>
      </p:sp>
    </p:spTree>
    <p:extLst>
      <p:ext uri="{BB962C8B-B14F-4D97-AF65-F5344CB8AC3E}">
        <p14:creationId xmlns:p14="http://schemas.microsoft.com/office/powerpoint/2010/main" val="85400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randombar(horizont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randombar(horizont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randombar(horizontal)">
                                      <p:cBhvr>
                                        <p:cTn id="4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17" grpId="0"/>
      <p:bldP spid="18"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2306679" y="644839"/>
            <a:ext cx="1872868" cy="3294889"/>
            <a:chOff x="3265583" y="685800"/>
            <a:chExt cx="1872868" cy="3294889"/>
          </a:xfrm>
        </p:grpSpPr>
        <p:pic>
          <p:nvPicPr>
            <p:cNvPr id="15" name="Picture 14"/>
            <p:cNvPicPr>
              <a:picLocks noChangeAspect="1"/>
            </p:cNvPicPr>
            <p:nvPr/>
          </p:nvPicPr>
          <p:blipFill>
            <a:blip r:embed="rId2"/>
            <a:stretch>
              <a:fillRect/>
            </a:stretch>
          </p:blipFill>
          <p:spPr>
            <a:xfrm>
              <a:off x="3265583" y="1929381"/>
              <a:ext cx="1271019" cy="2051308"/>
            </a:xfrm>
            <a:prstGeom prst="rect">
              <a:avLst/>
            </a:prstGeom>
          </p:spPr>
        </p:pic>
        <p:grpSp>
          <p:nvGrpSpPr>
            <p:cNvPr id="10" name="Group 9"/>
            <p:cNvGrpSpPr/>
            <p:nvPr/>
          </p:nvGrpSpPr>
          <p:grpSpPr>
            <a:xfrm>
              <a:off x="3385851" y="685800"/>
              <a:ext cx="1752600" cy="3078468"/>
              <a:chOff x="2362200" y="1006798"/>
              <a:chExt cx="2609882" cy="4526268"/>
            </a:xfrm>
          </p:grpSpPr>
          <p:sp>
            <p:nvSpPr>
              <p:cNvPr id="11" name="Right Triangle 10"/>
              <p:cNvSpPr/>
              <p:nvPr/>
            </p:nvSpPr>
            <p:spPr>
              <a:xfrm flipH="1">
                <a:off x="2362200" y="1006798"/>
                <a:ext cx="2609882" cy="4526268"/>
              </a:xfrm>
              <a:prstGeom prst="rtTriangle">
                <a:avLst/>
              </a:prstGeom>
              <a:noFill/>
              <a:ln>
                <a:solidFill>
                  <a:srgbClr val="0070C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2" name="Right Triangle 11"/>
              <p:cNvSpPr/>
              <p:nvPr/>
            </p:nvSpPr>
            <p:spPr>
              <a:xfrm flipH="1">
                <a:off x="3296796" y="3084808"/>
                <a:ext cx="1066800" cy="1919774"/>
              </a:xfrm>
              <a:prstGeom prst="rtTriangle">
                <a:avLst/>
              </a:prstGeom>
              <a:no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pic>
        <p:nvPicPr>
          <p:cNvPr id="14" name="Picture 13"/>
          <p:cNvPicPr>
            <a:picLocks noChangeAspect="1"/>
          </p:cNvPicPr>
          <p:nvPr/>
        </p:nvPicPr>
        <p:blipFill>
          <a:blip r:embed="rId3"/>
          <a:stretch>
            <a:fillRect/>
          </a:stretch>
        </p:blipFill>
        <p:spPr>
          <a:xfrm>
            <a:off x="685800" y="3692839"/>
            <a:ext cx="1271019" cy="246889"/>
          </a:xfrm>
          <a:prstGeom prst="rect">
            <a:avLst/>
          </a:prstGeom>
        </p:spPr>
      </p:pic>
      <p:grpSp>
        <p:nvGrpSpPr>
          <p:cNvPr id="22" name="Group 21"/>
          <p:cNvGrpSpPr/>
          <p:nvPr/>
        </p:nvGrpSpPr>
        <p:grpSpPr>
          <a:xfrm>
            <a:off x="4821279" y="616803"/>
            <a:ext cx="1855353" cy="3311908"/>
            <a:chOff x="5725099" y="666523"/>
            <a:chExt cx="1855353" cy="3311908"/>
          </a:xfrm>
        </p:grpSpPr>
        <p:pic>
          <p:nvPicPr>
            <p:cNvPr id="21" name="Picture 20"/>
            <p:cNvPicPr>
              <a:picLocks noChangeAspect="1"/>
            </p:cNvPicPr>
            <p:nvPr/>
          </p:nvPicPr>
          <p:blipFill>
            <a:blip r:embed="rId4"/>
            <a:stretch>
              <a:fillRect/>
            </a:stretch>
          </p:blipFill>
          <p:spPr>
            <a:xfrm>
              <a:off x="6309433" y="1927123"/>
              <a:ext cx="1271019" cy="2051308"/>
            </a:xfrm>
            <a:prstGeom prst="rect">
              <a:avLst/>
            </a:prstGeom>
          </p:spPr>
        </p:pic>
        <p:grpSp>
          <p:nvGrpSpPr>
            <p:cNvPr id="18" name="Group 17"/>
            <p:cNvGrpSpPr/>
            <p:nvPr/>
          </p:nvGrpSpPr>
          <p:grpSpPr>
            <a:xfrm>
              <a:off x="5725099" y="666523"/>
              <a:ext cx="1752599" cy="3104174"/>
              <a:chOff x="1463266" y="653668"/>
              <a:chExt cx="2609882" cy="4526268"/>
            </a:xfrm>
          </p:grpSpPr>
          <p:sp>
            <p:nvSpPr>
              <p:cNvPr id="19" name="Right Triangle 18"/>
              <p:cNvSpPr/>
              <p:nvPr/>
            </p:nvSpPr>
            <p:spPr>
              <a:xfrm>
                <a:off x="1463266" y="653668"/>
                <a:ext cx="2609882" cy="4526268"/>
              </a:xfrm>
              <a:prstGeom prst="rtTriangle">
                <a:avLst/>
              </a:prstGeom>
              <a:noFill/>
              <a:ln>
                <a:solidFill>
                  <a:srgbClr val="0070C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0" name="Right Triangle 19"/>
              <p:cNvSpPr/>
              <p:nvPr/>
            </p:nvSpPr>
            <p:spPr>
              <a:xfrm>
                <a:off x="2046383" y="2732183"/>
                <a:ext cx="1066800" cy="1919774"/>
              </a:xfrm>
              <a:prstGeom prst="rtTriangle">
                <a:avLst/>
              </a:prstGeom>
              <a:no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pic>
        <p:nvPicPr>
          <p:cNvPr id="24" name="Picture 23"/>
          <p:cNvPicPr>
            <a:picLocks noChangeAspect="1"/>
          </p:cNvPicPr>
          <p:nvPr/>
        </p:nvPicPr>
        <p:blipFill>
          <a:blip r:embed="rId5"/>
          <a:stretch>
            <a:fillRect/>
          </a:stretch>
        </p:blipFill>
        <p:spPr>
          <a:xfrm>
            <a:off x="7222166" y="2583365"/>
            <a:ext cx="1405131" cy="1356363"/>
          </a:xfrm>
          <a:prstGeom prst="rect">
            <a:avLst/>
          </a:prstGeom>
        </p:spPr>
      </p:pic>
      <p:sp>
        <p:nvSpPr>
          <p:cNvPr id="25" name="Rectangle 24"/>
          <p:cNvSpPr/>
          <p:nvPr/>
        </p:nvSpPr>
        <p:spPr>
          <a:xfrm>
            <a:off x="1873398" y="4184254"/>
            <a:ext cx="6062850" cy="461665"/>
          </a:xfrm>
          <a:prstGeom prst="rect">
            <a:avLst/>
          </a:prstGeom>
        </p:spPr>
        <p:txBody>
          <a:bodyPr wrap="square">
            <a:spAutoFit/>
          </a:bodyPr>
          <a:lstStyle/>
          <a:p>
            <a:r>
              <a:rPr lang="en-US" sz="2400" dirty="0" err="1" smtClean="0">
                <a:solidFill>
                  <a:srgbClr val="C00000"/>
                </a:solidFill>
              </a:rPr>
              <a:t>Bước</a:t>
            </a:r>
            <a:r>
              <a:rPr lang="en-US" sz="2400" dirty="0" smtClean="0">
                <a:solidFill>
                  <a:srgbClr val="C00000"/>
                </a:solidFill>
              </a:rPr>
              <a:t> 1. </a:t>
            </a:r>
            <a:r>
              <a:rPr lang="en-US" sz="2400" dirty="0" err="1" smtClean="0">
                <a:solidFill>
                  <a:srgbClr val="002060"/>
                </a:solidFill>
              </a:rPr>
              <a:t>Vẽ</a:t>
            </a:r>
            <a:r>
              <a:rPr lang="en-US" sz="2400" dirty="0" smtClean="0">
                <a:solidFill>
                  <a:srgbClr val="002060"/>
                </a:solidFill>
              </a:rPr>
              <a:t> </a:t>
            </a:r>
            <a:r>
              <a:rPr lang="en-US" sz="2400" dirty="0" err="1" smtClean="0">
                <a:solidFill>
                  <a:srgbClr val="002060"/>
                </a:solidFill>
              </a:rPr>
              <a:t>đoạn</a:t>
            </a:r>
            <a:r>
              <a:rPr lang="en-US" sz="2400" dirty="0" smtClean="0">
                <a:solidFill>
                  <a:srgbClr val="002060"/>
                </a:solidFill>
              </a:rPr>
              <a:t> </a:t>
            </a:r>
            <a:r>
              <a:rPr lang="en-US" sz="2400" dirty="0" err="1" smtClean="0">
                <a:solidFill>
                  <a:srgbClr val="002060"/>
                </a:solidFill>
              </a:rPr>
              <a:t>thẳng</a:t>
            </a:r>
            <a:r>
              <a:rPr lang="en-US" sz="2400" dirty="0" smtClean="0">
                <a:solidFill>
                  <a:srgbClr val="002060"/>
                </a:solidFill>
              </a:rPr>
              <a:t> AB = 3 </a:t>
            </a:r>
            <a:r>
              <a:rPr lang="en-US" sz="2400" dirty="0">
                <a:solidFill>
                  <a:srgbClr val="002060"/>
                </a:solidFill>
              </a:rPr>
              <a:t>cm.</a:t>
            </a:r>
            <a:endParaRPr lang="en-US" sz="2400" dirty="0"/>
          </a:p>
        </p:txBody>
      </p:sp>
      <p:sp>
        <p:nvSpPr>
          <p:cNvPr id="26" name="Rectangle 25"/>
          <p:cNvSpPr/>
          <p:nvPr/>
        </p:nvSpPr>
        <p:spPr>
          <a:xfrm>
            <a:off x="1847780" y="4777138"/>
            <a:ext cx="7097139" cy="461665"/>
          </a:xfrm>
          <a:prstGeom prst="rect">
            <a:avLst/>
          </a:prstGeom>
        </p:spPr>
        <p:txBody>
          <a:bodyPr wrap="square">
            <a:spAutoFit/>
          </a:bodyPr>
          <a:lstStyle/>
          <a:p>
            <a:r>
              <a:rPr lang="en-US" sz="2400" dirty="0" err="1" smtClean="0">
                <a:solidFill>
                  <a:srgbClr val="C00000"/>
                </a:solidFill>
              </a:rPr>
              <a:t>Bước</a:t>
            </a:r>
            <a:r>
              <a:rPr lang="en-US" sz="2400" dirty="0" smtClean="0">
                <a:solidFill>
                  <a:srgbClr val="C00000"/>
                </a:solidFill>
              </a:rPr>
              <a:t> 2. </a:t>
            </a:r>
            <a:r>
              <a:rPr lang="en-US" sz="2400" dirty="0" err="1" smtClean="0">
                <a:solidFill>
                  <a:srgbClr val="002060"/>
                </a:solidFill>
              </a:rPr>
              <a:t>Dùng</a:t>
            </a:r>
            <a:r>
              <a:rPr lang="en-US" sz="2400" dirty="0" smtClean="0">
                <a:solidFill>
                  <a:srgbClr val="002060"/>
                </a:solidFill>
              </a:rPr>
              <a:t> </a:t>
            </a:r>
            <a:r>
              <a:rPr lang="en-US" sz="2400" dirty="0" err="1" smtClean="0">
                <a:solidFill>
                  <a:srgbClr val="002060"/>
                </a:solidFill>
              </a:rPr>
              <a:t>êke</a:t>
            </a:r>
            <a:r>
              <a:rPr lang="en-US" sz="2400" dirty="0">
                <a:solidFill>
                  <a:srgbClr val="002060"/>
                </a:solidFill>
              </a:rPr>
              <a:t> </a:t>
            </a:r>
            <a:r>
              <a:rPr lang="en-US" sz="2400" dirty="0" err="1" smtClean="0">
                <a:solidFill>
                  <a:srgbClr val="002060"/>
                </a:solidFill>
              </a:rPr>
              <a:t>có</a:t>
            </a:r>
            <a:r>
              <a:rPr lang="en-US" sz="2400" dirty="0" smtClean="0">
                <a:solidFill>
                  <a:srgbClr val="002060"/>
                </a:solidFill>
              </a:rPr>
              <a:t> </a:t>
            </a:r>
            <a:r>
              <a:rPr lang="en-US" sz="2400" dirty="0" err="1" smtClean="0">
                <a:solidFill>
                  <a:srgbClr val="002060"/>
                </a:solidFill>
              </a:rPr>
              <a:t>góc</a:t>
            </a:r>
            <a:r>
              <a:rPr lang="en-US" sz="2400" dirty="0">
                <a:solidFill>
                  <a:srgbClr val="002060"/>
                </a:solidFill>
              </a:rPr>
              <a:t> </a:t>
            </a:r>
            <a:r>
              <a:rPr lang="en-US" sz="2400" dirty="0" smtClean="0">
                <a:solidFill>
                  <a:srgbClr val="002060"/>
                </a:solidFill>
              </a:rPr>
              <a:t>60</a:t>
            </a:r>
            <a:r>
              <a:rPr lang="en-US" sz="2400" baseline="30000" dirty="0" smtClean="0">
                <a:solidFill>
                  <a:srgbClr val="002060"/>
                </a:solidFill>
              </a:rPr>
              <a:t>0</a:t>
            </a:r>
            <a:r>
              <a:rPr lang="en-US" sz="2400" dirty="0" smtClean="0">
                <a:solidFill>
                  <a:srgbClr val="002060"/>
                </a:solidFill>
              </a:rPr>
              <a:t> </a:t>
            </a:r>
            <a:r>
              <a:rPr lang="en-US" sz="2400" dirty="0" err="1" smtClean="0">
                <a:solidFill>
                  <a:srgbClr val="002060"/>
                </a:solidFill>
              </a:rPr>
              <a:t>vẽ</a:t>
            </a:r>
            <a:r>
              <a:rPr lang="en-US" sz="2400" dirty="0" smtClean="0">
                <a:solidFill>
                  <a:srgbClr val="002060"/>
                </a:solidFill>
              </a:rPr>
              <a:t> </a:t>
            </a:r>
            <a:r>
              <a:rPr lang="en-US" sz="2400" dirty="0" err="1" smtClean="0">
                <a:solidFill>
                  <a:srgbClr val="002060"/>
                </a:solidFill>
              </a:rPr>
              <a:t>góc</a:t>
            </a:r>
            <a:r>
              <a:rPr lang="en-US" sz="2400" dirty="0" smtClean="0">
                <a:solidFill>
                  <a:srgbClr val="002060"/>
                </a:solidFill>
              </a:rPr>
              <a:t> </a:t>
            </a:r>
            <a:r>
              <a:rPr lang="en-US" sz="2400" dirty="0" err="1" smtClean="0">
                <a:solidFill>
                  <a:srgbClr val="002060"/>
                </a:solidFill>
              </a:rPr>
              <a:t>BAx</a:t>
            </a:r>
            <a:r>
              <a:rPr lang="en-US" sz="2400" dirty="0" smtClean="0">
                <a:solidFill>
                  <a:srgbClr val="002060"/>
                </a:solidFill>
              </a:rPr>
              <a:t> </a:t>
            </a:r>
            <a:r>
              <a:rPr lang="en-US" sz="2400" dirty="0" err="1" smtClean="0">
                <a:solidFill>
                  <a:srgbClr val="002060"/>
                </a:solidFill>
              </a:rPr>
              <a:t>bằng</a:t>
            </a:r>
            <a:r>
              <a:rPr lang="en-US" sz="2400" dirty="0" smtClean="0">
                <a:solidFill>
                  <a:srgbClr val="002060"/>
                </a:solidFill>
              </a:rPr>
              <a:t> 60</a:t>
            </a:r>
            <a:r>
              <a:rPr lang="en-US" sz="2400" baseline="30000" dirty="0" smtClean="0">
                <a:solidFill>
                  <a:srgbClr val="002060"/>
                </a:solidFill>
              </a:rPr>
              <a:t>0</a:t>
            </a:r>
            <a:r>
              <a:rPr lang="en-US" sz="2400" dirty="0" smtClean="0">
                <a:solidFill>
                  <a:srgbClr val="002060"/>
                </a:solidFill>
              </a:rPr>
              <a:t>. </a:t>
            </a:r>
            <a:endParaRPr lang="en-US" sz="2400" dirty="0"/>
          </a:p>
        </p:txBody>
      </p:sp>
      <p:sp>
        <p:nvSpPr>
          <p:cNvPr id="27" name="Rectangle 26"/>
          <p:cNvSpPr/>
          <p:nvPr/>
        </p:nvSpPr>
        <p:spPr>
          <a:xfrm>
            <a:off x="1868060" y="5304719"/>
            <a:ext cx="7097139" cy="461665"/>
          </a:xfrm>
          <a:prstGeom prst="rect">
            <a:avLst/>
          </a:prstGeom>
        </p:spPr>
        <p:txBody>
          <a:bodyPr wrap="square">
            <a:spAutoFit/>
          </a:bodyPr>
          <a:lstStyle/>
          <a:p>
            <a:r>
              <a:rPr lang="en-US" sz="2400" dirty="0" err="1" smtClean="0">
                <a:solidFill>
                  <a:srgbClr val="C00000"/>
                </a:solidFill>
              </a:rPr>
              <a:t>Bước</a:t>
            </a:r>
            <a:r>
              <a:rPr lang="en-US" sz="2400" dirty="0" smtClean="0">
                <a:solidFill>
                  <a:srgbClr val="C00000"/>
                </a:solidFill>
              </a:rPr>
              <a:t> 3. </a:t>
            </a:r>
            <a:r>
              <a:rPr lang="en-US" sz="2400" dirty="0" err="1">
                <a:solidFill>
                  <a:srgbClr val="002060"/>
                </a:solidFill>
              </a:rPr>
              <a:t>V</a:t>
            </a:r>
            <a:r>
              <a:rPr lang="en-US" sz="2400" dirty="0" err="1" smtClean="0">
                <a:solidFill>
                  <a:srgbClr val="002060"/>
                </a:solidFill>
              </a:rPr>
              <a:t>ẽ</a:t>
            </a:r>
            <a:r>
              <a:rPr lang="en-US" sz="2400" dirty="0" smtClean="0">
                <a:solidFill>
                  <a:srgbClr val="002060"/>
                </a:solidFill>
              </a:rPr>
              <a:t> </a:t>
            </a:r>
            <a:r>
              <a:rPr lang="en-US" sz="2400" dirty="0" err="1" smtClean="0">
                <a:solidFill>
                  <a:srgbClr val="002060"/>
                </a:solidFill>
              </a:rPr>
              <a:t>góc</a:t>
            </a:r>
            <a:r>
              <a:rPr lang="en-US" sz="2400" dirty="0" smtClean="0">
                <a:solidFill>
                  <a:srgbClr val="002060"/>
                </a:solidFill>
              </a:rPr>
              <a:t> </a:t>
            </a:r>
            <a:r>
              <a:rPr lang="en-US" sz="2400" dirty="0" err="1" smtClean="0">
                <a:solidFill>
                  <a:srgbClr val="002060"/>
                </a:solidFill>
              </a:rPr>
              <a:t>ABy</a:t>
            </a:r>
            <a:r>
              <a:rPr lang="en-US" sz="2400" dirty="0" smtClean="0">
                <a:solidFill>
                  <a:srgbClr val="002060"/>
                </a:solidFill>
              </a:rPr>
              <a:t> </a:t>
            </a:r>
            <a:r>
              <a:rPr lang="en-US" sz="2400" dirty="0" err="1">
                <a:solidFill>
                  <a:srgbClr val="002060"/>
                </a:solidFill>
              </a:rPr>
              <a:t>bằng</a:t>
            </a:r>
            <a:r>
              <a:rPr lang="en-US" sz="2400" dirty="0">
                <a:solidFill>
                  <a:srgbClr val="002060"/>
                </a:solidFill>
              </a:rPr>
              <a:t> 60</a:t>
            </a:r>
            <a:r>
              <a:rPr lang="en-US" sz="2400" baseline="30000" dirty="0">
                <a:solidFill>
                  <a:srgbClr val="002060"/>
                </a:solidFill>
              </a:rPr>
              <a:t>0</a:t>
            </a:r>
            <a:r>
              <a:rPr lang="en-US" sz="2400" dirty="0">
                <a:solidFill>
                  <a:srgbClr val="002060"/>
                </a:solidFill>
              </a:rPr>
              <a:t>. </a:t>
            </a:r>
            <a:endParaRPr lang="en-US" sz="2400" dirty="0"/>
          </a:p>
        </p:txBody>
      </p:sp>
      <p:sp>
        <p:nvSpPr>
          <p:cNvPr id="28" name="Rectangle 27"/>
          <p:cNvSpPr/>
          <p:nvPr/>
        </p:nvSpPr>
        <p:spPr>
          <a:xfrm>
            <a:off x="1873399" y="5798403"/>
            <a:ext cx="6464097" cy="461665"/>
          </a:xfrm>
          <a:prstGeom prst="rect">
            <a:avLst/>
          </a:prstGeom>
        </p:spPr>
        <p:txBody>
          <a:bodyPr wrap="square">
            <a:spAutoFit/>
          </a:bodyPr>
          <a:lstStyle/>
          <a:p>
            <a:r>
              <a:rPr lang="en-US" sz="2400" dirty="0" smtClean="0">
                <a:solidFill>
                  <a:srgbClr val="002060"/>
                </a:solidFill>
              </a:rPr>
              <a:t>Ax </a:t>
            </a:r>
            <a:r>
              <a:rPr lang="en-US" sz="2400" dirty="0" err="1" smtClean="0">
                <a:solidFill>
                  <a:srgbClr val="002060"/>
                </a:solidFill>
              </a:rPr>
              <a:t>cắt</a:t>
            </a:r>
            <a:r>
              <a:rPr lang="en-US" sz="2400" dirty="0" smtClean="0">
                <a:solidFill>
                  <a:srgbClr val="002060"/>
                </a:solidFill>
              </a:rPr>
              <a:t> By</a:t>
            </a:r>
            <a:r>
              <a:rPr lang="en-US" sz="2400" dirty="0">
                <a:solidFill>
                  <a:srgbClr val="002060"/>
                </a:solidFill>
              </a:rPr>
              <a:t> </a:t>
            </a:r>
            <a:r>
              <a:rPr lang="en-US" sz="2400" dirty="0" err="1" smtClean="0">
                <a:solidFill>
                  <a:srgbClr val="002060"/>
                </a:solidFill>
              </a:rPr>
              <a:t>tại</a:t>
            </a:r>
            <a:r>
              <a:rPr lang="en-US" sz="2400" dirty="0" smtClean="0">
                <a:solidFill>
                  <a:srgbClr val="002060"/>
                </a:solidFill>
              </a:rPr>
              <a:t> C,  </a:t>
            </a:r>
            <a:r>
              <a:rPr lang="en-US" sz="2400" dirty="0">
                <a:solidFill>
                  <a:srgbClr val="002060"/>
                </a:solidFill>
              </a:rPr>
              <a:t>t</a:t>
            </a:r>
            <a:r>
              <a:rPr lang="en-US" sz="2400" dirty="0" smtClean="0">
                <a:solidFill>
                  <a:srgbClr val="002060"/>
                </a:solidFill>
              </a:rPr>
              <a:t>a </a:t>
            </a:r>
            <a:r>
              <a:rPr lang="en-US" sz="2400" dirty="0" err="1" smtClean="0">
                <a:solidFill>
                  <a:srgbClr val="002060"/>
                </a:solidFill>
              </a:rPr>
              <a:t>có</a:t>
            </a:r>
            <a:r>
              <a:rPr lang="en-US" sz="2400" dirty="0" smtClean="0">
                <a:solidFill>
                  <a:srgbClr val="002060"/>
                </a:solidFill>
              </a:rPr>
              <a:t> tam </a:t>
            </a:r>
            <a:r>
              <a:rPr lang="en-US" sz="2400" dirty="0" err="1" smtClean="0">
                <a:solidFill>
                  <a:srgbClr val="002060"/>
                </a:solidFill>
              </a:rPr>
              <a:t>giác</a:t>
            </a:r>
            <a:r>
              <a:rPr lang="en-US" sz="2400" dirty="0" smtClean="0">
                <a:solidFill>
                  <a:srgbClr val="002060"/>
                </a:solidFill>
              </a:rPr>
              <a:t> </a:t>
            </a:r>
            <a:r>
              <a:rPr lang="en-US" sz="2400" dirty="0" err="1" smtClean="0">
                <a:solidFill>
                  <a:srgbClr val="002060"/>
                </a:solidFill>
              </a:rPr>
              <a:t>đều</a:t>
            </a:r>
            <a:r>
              <a:rPr lang="en-US" sz="2400" dirty="0" smtClean="0">
                <a:solidFill>
                  <a:srgbClr val="002060"/>
                </a:solidFill>
              </a:rPr>
              <a:t> ABC cần </a:t>
            </a:r>
            <a:r>
              <a:rPr lang="en-US" sz="2400" dirty="0" err="1" smtClean="0">
                <a:solidFill>
                  <a:srgbClr val="002060"/>
                </a:solidFill>
              </a:rPr>
              <a:t>vẽ</a:t>
            </a:r>
            <a:r>
              <a:rPr lang="en-US" sz="2400" dirty="0" smtClean="0">
                <a:solidFill>
                  <a:srgbClr val="002060"/>
                </a:solidFill>
              </a:rPr>
              <a:t>.</a:t>
            </a:r>
            <a:endParaRPr lang="en-US" sz="2400" dirty="0">
              <a:solidFill>
                <a:srgbClr val="002060"/>
              </a:solidFill>
            </a:endParaRPr>
          </a:p>
        </p:txBody>
      </p:sp>
      <p:sp>
        <p:nvSpPr>
          <p:cNvPr id="23" name="Rectangle 22"/>
          <p:cNvSpPr/>
          <p:nvPr/>
        </p:nvSpPr>
        <p:spPr>
          <a:xfrm>
            <a:off x="579182" y="108842"/>
            <a:ext cx="6388993" cy="523220"/>
          </a:xfrm>
          <a:prstGeom prst="rect">
            <a:avLst/>
          </a:prstGeom>
          <a:solidFill>
            <a:schemeClr val="bg1"/>
          </a:solidFill>
        </p:spPr>
        <p:txBody>
          <a:bodyPr wrap="none">
            <a:spAutoFit/>
          </a:bodyPr>
          <a:lstStyle/>
          <a:p>
            <a:pPr>
              <a:spcBef>
                <a:spcPct val="50000"/>
              </a:spcBef>
            </a:pPr>
            <a:r>
              <a:rPr lang="en-US" sz="2800" dirty="0">
                <a:solidFill>
                  <a:srgbClr val="002060"/>
                </a:solidFill>
              </a:rPr>
              <a:t>b</a:t>
            </a:r>
            <a:r>
              <a:rPr lang="en-US" sz="2800" dirty="0" smtClean="0">
                <a:solidFill>
                  <a:srgbClr val="002060"/>
                </a:solidFill>
              </a:rPr>
              <a:t>) </a:t>
            </a:r>
            <a:r>
              <a:rPr lang="en-US" sz="2800" dirty="0" err="1" smtClean="0">
                <a:solidFill>
                  <a:srgbClr val="002060"/>
                </a:solidFill>
              </a:rPr>
              <a:t>Vẽ</a:t>
            </a:r>
            <a:r>
              <a:rPr lang="en-US" sz="2800" dirty="0" smtClean="0">
                <a:solidFill>
                  <a:srgbClr val="002060"/>
                </a:solidFill>
              </a:rPr>
              <a:t> tam </a:t>
            </a:r>
            <a:r>
              <a:rPr lang="en-US" sz="2800" dirty="0" err="1" smtClean="0">
                <a:solidFill>
                  <a:srgbClr val="002060"/>
                </a:solidFill>
              </a:rPr>
              <a:t>giác</a:t>
            </a:r>
            <a:r>
              <a:rPr lang="en-US" sz="2800" dirty="0" smtClean="0">
                <a:solidFill>
                  <a:srgbClr val="002060"/>
                </a:solidFill>
              </a:rPr>
              <a:t> </a:t>
            </a:r>
            <a:r>
              <a:rPr lang="en-US" sz="2800" dirty="0" err="1" smtClean="0">
                <a:solidFill>
                  <a:srgbClr val="002060"/>
                </a:solidFill>
              </a:rPr>
              <a:t>đều</a:t>
            </a:r>
            <a:r>
              <a:rPr lang="en-US" sz="2800" dirty="0" smtClean="0">
                <a:solidFill>
                  <a:srgbClr val="002060"/>
                </a:solidFill>
              </a:rPr>
              <a:t> ABC </a:t>
            </a:r>
            <a:r>
              <a:rPr lang="en-US" sz="2800" dirty="0" err="1">
                <a:solidFill>
                  <a:srgbClr val="002060"/>
                </a:solidFill>
              </a:rPr>
              <a:t>có</a:t>
            </a:r>
            <a:r>
              <a:rPr lang="en-US" sz="2800" dirty="0">
                <a:solidFill>
                  <a:srgbClr val="002060"/>
                </a:solidFill>
              </a:rPr>
              <a:t> </a:t>
            </a:r>
            <a:r>
              <a:rPr lang="en-US" sz="2800" dirty="0" err="1">
                <a:solidFill>
                  <a:srgbClr val="002060"/>
                </a:solidFill>
              </a:rPr>
              <a:t>cạnh</a:t>
            </a:r>
            <a:r>
              <a:rPr lang="en-US" sz="2800" dirty="0">
                <a:solidFill>
                  <a:srgbClr val="002060"/>
                </a:solidFill>
              </a:rPr>
              <a:t> </a:t>
            </a:r>
            <a:r>
              <a:rPr lang="en-US" sz="2800" dirty="0" smtClean="0">
                <a:solidFill>
                  <a:srgbClr val="002060"/>
                </a:solidFill>
              </a:rPr>
              <a:t>AB = 3 </a:t>
            </a:r>
            <a:r>
              <a:rPr lang="en-US" sz="2800" dirty="0">
                <a:solidFill>
                  <a:srgbClr val="002060"/>
                </a:solidFill>
              </a:rPr>
              <a:t>cm.</a:t>
            </a:r>
          </a:p>
        </p:txBody>
      </p:sp>
    </p:spTree>
    <p:extLst>
      <p:ext uri="{BB962C8B-B14F-4D97-AF65-F5344CB8AC3E}">
        <p14:creationId xmlns:p14="http://schemas.microsoft.com/office/powerpoint/2010/main" val="188136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randombar(horizont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randombar(horizont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randombar(horizontal)">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randombar(horizont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randombar(horizontal)">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randombar(horizontal)">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 name="TextBox 18"/>
              <p:cNvSpPr txBox="1"/>
              <p:nvPr/>
            </p:nvSpPr>
            <p:spPr>
              <a:xfrm>
                <a:off x="304800" y="3585467"/>
                <a:ext cx="6084986" cy="1463029"/>
              </a:xfrm>
              <a:prstGeom prst="rect">
                <a:avLst/>
              </a:prstGeom>
              <a:solidFill>
                <a:schemeClr val="bg1"/>
              </a:solidFill>
            </p:spPr>
            <p:txBody>
              <a:bodyPr wrap="square" rtlCol="0">
                <a:spAutoFit/>
              </a:bodyPr>
              <a:lstStyle/>
              <a:p>
                <a:pPr marL="514350" indent="-514350">
                  <a:buAutoNum type="alphaLcParenR"/>
                </a:pP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D</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iện</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tích</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hình</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thoi</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MPNQ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là</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a:t>
                </a:r>
              </a:p>
              <a:p>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S = </a:t>
                </a:r>
                <a14:m>
                  <m:oMath xmlns:m="http://schemas.openxmlformats.org/officeDocument/2006/math">
                    <m:f>
                      <m:fPr>
                        <m:ctrlPr>
                          <a:rPr lang="en-US" sz="2800" i="1" smtClean="0">
                            <a:solidFill>
                              <a:srgbClr val="0000CC"/>
                            </a:solidFill>
                            <a:latin typeface="Cambria Math" panose="02040503050406030204" pitchFamily="18" charset="0"/>
                            <a:ea typeface="Cambria" panose="02040503050406030204" pitchFamily="18" charset="0"/>
                            <a:cs typeface="Times New Roman" pitchFamily="18" charset="0"/>
                          </a:rPr>
                        </m:ctrlPr>
                      </m:fPr>
                      <m:num>
                        <m:r>
                          <a:rPr lang="en-US" sz="2800" b="0" i="1" smtClean="0">
                            <a:solidFill>
                              <a:srgbClr val="0000CC"/>
                            </a:solidFill>
                            <a:latin typeface="Cambria Math" panose="02040503050406030204" pitchFamily="18" charset="0"/>
                            <a:ea typeface="Cambria" panose="02040503050406030204" pitchFamily="18" charset="0"/>
                            <a:cs typeface="Times New Roman" pitchFamily="18" charset="0"/>
                          </a:rPr>
                          <m:t>1</m:t>
                        </m:r>
                      </m:num>
                      <m:den>
                        <m:r>
                          <a:rPr lang="en-US" sz="2800" b="0" i="1" smtClean="0">
                            <a:solidFill>
                              <a:srgbClr val="0000CC"/>
                            </a:solidFill>
                            <a:latin typeface="Cambria Math" panose="02040503050406030204" pitchFamily="18" charset="0"/>
                            <a:ea typeface="Cambria" panose="02040503050406030204" pitchFamily="18" charset="0"/>
                            <a:cs typeface="Times New Roman" pitchFamily="18" charset="0"/>
                          </a:rPr>
                          <m:t>2</m:t>
                        </m:r>
                      </m:den>
                    </m:f>
                    <m:r>
                      <a:rPr lang="en-US" sz="2800" b="0" i="1" smtClean="0">
                        <a:solidFill>
                          <a:srgbClr val="0000CC"/>
                        </a:solidFill>
                        <a:latin typeface="Cambria Math" panose="02040503050406030204" pitchFamily="18" charset="0"/>
                        <a:ea typeface="Cambria" panose="02040503050406030204" pitchFamily="18" charset="0"/>
                        <a:cs typeface="Times New Roman" pitchFamily="18" charset="0"/>
                      </a:rPr>
                      <m:t>𝑀𝑁</m:t>
                    </m:r>
                    <m:r>
                      <a:rPr lang="en-US" sz="2800" b="0" i="1" smtClean="0">
                        <a:solidFill>
                          <a:srgbClr val="0000CC"/>
                        </a:solidFill>
                        <a:latin typeface="Cambria Math" panose="02040503050406030204" pitchFamily="18" charset="0"/>
                        <a:ea typeface="Cambria Math" panose="02040503050406030204" pitchFamily="18" charset="0"/>
                        <a:cs typeface="Times New Roman" pitchFamily="18" charset="0"/>
                      </a:rPr>
                      <m:t>∙</m:t>
                    </m:r>
                    <m:r>
                      <a:rPr lang="en-US" sz="2800" b="0" i="1" smtClean="0">
                        <a:solidFill>
                          <a:srgbClr val="0000CC"/>
                        </a:solidFill>
                        <a:latin typeface="Cambria Math" panose="02040503050406030204" pitchFamily="18" charset="0"/>
                        <a:ea typeface="Cambria Math" panose="02040503050406030204" pitchFamily="18" charset="0"/>
                        <a:cs typeface="Times New Roman" pitchFamily="18" charset="0"/>
                      </a:rPr>
                      <m:t>𝑃𝑄</m:t>
                    </m:r>
                    <m:r>
                      <a:rPr lang="en-US" sz="2800" b="0" i="1" smtClean="0">
                        <a:solidFill>
                          <a:srgbClr val="0000CC"/>
                        </a:solidFill>
                        <a:latin typeface="Cambria Math" panose="02040503050406030204" pitchFamily="18" charset="0"/>
                        <a:ea typeface="Cambria Math" panose="02040503050406030204" pitchFamily="18" charset="0"/>
                        <a:cs typeface="Times New Roman" pitchFamily="18" charset="0"/>
                      </a:rPr>
                      <m:t>=</m:t>
                    </m:r>
                    <m:f>
                      <m:fPr>
                        <m:ctrlPr>
                          <a:rPr lang="en-US" sz="2800" b="0" i="1" smtClean="0">
                            <a:solidFill>
                              <a:srgbClr val="0000CC"/>
                            </a:solidFill>
                            <a:latin typeface="Cambria Math" panose="02040503050406030204" pitchFamily="18" charset="0"/>
                            <a:ea typeface="Cambria Math" panose="02040503050406030204" pitchFamily="18" charset="0"/>
                            <a:cs typeface="Times New Roman" pitchFamily="18" charset="0"/>
                          </a:rPr>
                        </m:ctrlPr>
                      </m:fPr>
                      <m:num>
                        <m:r>
                          <a:rPr lang="en-US" sz="2800" b="0" i="1" smtClean="0">
                            <a:solidFill>
                              <a:srgbClr val="0000CC"/>
                            </a:solidFill>
                            <a:latin typeface="Cambria Math" panose="02040503050406030204" pitchFamily="18" charset="0"/>
                            <a:ea typeface="Cambria Math" panose="02040503050406030204" pitchFamily="18" charset="0"/>
                            <a:cs typeface="Times New Roman" pitchFamily="18" charset="0"/>
                          </a:rPr>
                          <m:t>1</m:t>
                        </m:r>
                      </m:num>
                      <m:den>
                        <m:r>
                          <a:rPr lang="en-US" sz="2800" b="0" i="1" smtClean="0">
                            <a:solidFill>
                              <a:srgbClr val="0000CC"/>
                            </a:solidFill>
                            <a:latin typeface="Cambria Math" panose="02040503050406030204" pitchFamily="18" charset="0"/>
                            <a:ea typeface="Cambria Math" panose="02040503050406030204" pitchFamily="18" charset="0"/>
                            <a:cs typeface="Times New Roman" pitchFamily="18" charset="0"/>
                          </a:rPr>
                          <m:t>2</m:t>
                        </m:r>
                      </m:den>
                    </m:f>
                    <m:r>
                      <a:rPr lang="en-US" sz="2800" b="0" i="1" smtClean="0">
                        <a:solidFill>
                          <a:srgbClr val="0000CC"/>
                        </a:solidFill>
                        <a:latin typeface="Cambria Math" panose="02040503050406030204" pitchFamily="18" charset="0"/>
                        <a:ea typeface="Cambria Math" panose="02040503050406030204" pitchFamily="18" charset="0"/>
                        <a:cs typeface="Times New Roman" pitchFamily="18" charset="0"/>
                      </a:rPr>
                      <m:t>∙8∙6=24</m:t>
                    </m:r>
                  </m:oMath>
                </a14:m>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(cm</a:t>
                </a:r>
                <a:r>
                  <a:rPr lang="en-US" sz="2800" baseline="30000" dirty="0" smtClean="0">
                    <a:solidFill>
                      <a:srgbClr val="0000CC"/>
                    </a:solidFill>
                    <a:latin typeface="Cambria" panose="02040503050406030204" pitchFamily="18" charset="0"/>
                    <a:ea typeface="Cambria" panose="02040503050406030204" pitchFamily="18" charset="0"/>
                    <a:cs typeface="Times New Roman" pitchFamily="18" charset="0"/>
                  </a:rPr>
                  <a:t>2</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a:t>
                </a:r>
              </a:p>
              <a:p>
                <a:r>
                  <a:rPr lang="en-US" sz="1900" dirty="0" smtClean="0">
                    <a:solidFill>
                      <a:srgbClr val="0000CC"/>
                    </a:solidFill>
                    <a:latin typeface="Cambria" panose="02040503050406030204" pitchFamily="18" charset="0"/>
                    <a:ea typeface="Cambria" panose="02040503050406030204" pitchFamily="18" charset="0"/>
                    <a:cs typeface="Times New Roman" pitchFamily="18" charset="0"/>
                  </a:rPr>
                  <a:t> </a:t>
                </a:r>
                <a:endParaRPr lang="en-US" sz="1900" dirty="0">
                  <a:solidFill>
                    <a:srgbClr val="0000CC"/>
                  </a:solidFill>
                  <a:latin typeface="Cambria" panose="02040503050406030204" pitchFamily="18" charset="0"/>
                  <a:ea typeface="Cambria" panose="02040503050406030204" pitchFamily="18" charset="0"/>
                  <a:cs typeface="Times New Roman"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304800" y="3585467"/>
                <a:ext cx="6084986" cy="1463029"/>
              </a:xfrm>
              <a:prstGeom prst="rect">
                <a:avLst/>
              </a:prstGeom>
              <a:blipFill rotWithShape="0">
                <a:blip r:embed="rId2"/>
                <a:stretch>
                  <a:fillRect l="-1904" t="-4167" r="-1804"/>
                </a:stretch>
              </a:blipFill>
            </p:spPr>
            <p:txBody>
              <a:bodyPr/>
              <a:lstStyle/>
              <a:p>
                <a:r>
                  <a:rPr lang="en-US">
                    <a:noFill/>
                  </a:rPr>
                  <a:t> </a:t>
                </a:r>
              </a:p>
            </p:txBody>
          </p:sp>
        </mc:Fallback>
      </mc:AlternateContent>
      <p:pic>
        <p:nvPicPr>
          <p:cNvPr id="3" name="Picture 2"/>
          <p:cNvPicPr>
            <a:picLocks noChangeAspect="1"/>
          </p:cNvPicPr>
          <p:nvPr/>
        </p:nvPicPr>
        <p:blipFill>
          <a:blip r:embed="rId3"/>
          <a:stretch>
            <a:fillRect/>
          </a:stretch>
        </p:blipFill>
        <p:spPr>
          <a:xfrm>
            <a:off x="5181600" y="2000872"/>
            <a:ext cx="3828291" cy="2057408"/>
          </a:xfrm>
          <a:prstGeom prst="rect">
            <a:avLst/>
          </a:prstGeom>
        </p:spPr>
      </p:pic>
      <p:sp>
        <p:nvSpPr>
          <p:cNvPr id="16" name="WordArt 18"/>
          <p:cNvSpPr>
            <a:spLocks noChangeArrowheads="1" noChangeShapeType="1" noTextEdit="1"/>
          </p:cNvSpPr>
          <p:nvPr/>
        </p:nvSpPr>
        <p:spPr bwMode="auto">
          <a:xfrm>
            <a:off x="685800" y="2593137"/>
            <a:ext cx="1828800" cy="6858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smtClean="0">
                <a:ln w="9525">
                  <a:round/>
                  <a:headEnd/>
                  <a:tailEnd/>
                </a:ln>
                <a:gradFill rotWithShape="1">
                  <a:gsLst>
                    <a:gs pos="0">
                      <a:srgbClr val="FFFFCC"/>
                    </a:gs>
                    <a:gs pos="100000">
                      <a:srgbClr val="FF9999"/>
                    </a:gs>
                  </a:gsLst>
                  <a:lin ang="5400000" scaled="1"/>
                </a:gradFill>
                <a:latin typeface="Times New Roman"/>
                <a:cs typeface="Times New Roman"/>
              </a:rPr>
              <a:t>Giải</a:t>
            </a:r>
            <a:r>
              <a:rPr lang="en-US" sz="3600" kern="10" dirty="0" smtClean="0">
                <a:ln w="9525">
                  <a:round/>
                  <a:headEnd/>
                  <a:tailEnd/>
                </a:ln>
                <a:gradFill rotWithShape="1">
                  <a:gsLst>
                    <a:gs pos="0">
                      <a:srgbClr val="FFFFCC"/>
                    </a:gs>
                    <a:gs pos="100000">
                      <a:srgbClr val="FF9999"/>
                    </a:gs>
                  </a:gsLst>
                  <a:lin ang="5400000" scaled="1"/>
                </a:gradFill>
                <a:latin typeface="Times New Roman"/>
                <a:cs typeface="Times New Roman"/>
              </a:rPr>
              <a:t>:</a:t>
            </a:r>
            <a:endParaRPr lang="en-US" sz="3600" kern="10" dirty="0">
              <a:ln w="9525">
                <a:round/>
                <a:headEnd/>
                <a:tailEnd/>
              </a:ln>
              <a:gradFill rotWithShape="1">
                <a:gsLst>
                  <a:gs pos="0">
                    <a:srgbClr val="FFFFCC"/>
                  </a:gs>
                  <a:gs pos="100000">
                    <a:srgbClr val="FF9999"/>
                  </a:gs>
                </a:gsLst>
                <a:lin ang="5400000" scaled="1"/>
              </a:gradFill>
              <a:latin typeface="Times New Roman"/>
              <a:cs typeface="Times New Roman"/>
            </a:endParaRPr>
          </a:p>
        </p:txBody>
      </p:sp>
      <p:sp>
        <p:nvSpPr>
          <p:cNvPr id="18" name="TextBox 17"/>
          <p:cNvSpPr txBox="1"/>
          <p:nvPr/>
        </p:nvSpPr>
        <p:spPr>
          <a:xfrm>
            <a:off x="1219200" y="4876800"/>
            <a:ext cx="5410200" cy="1246495"/>
          </a:xfrm>
          <a:prstGeom prst="rect">
            <a:avLst/>
          </a:prstGeom>
          <a:solidFill>
            <a:schemeClr val="bg1"/>
          </a:solidFill>
        </p:spPr>
        <p:txBody>
          <a:bodyPr wrap="square" rtlCol="0">
            <a:spAutoFit/>
          </a:bodyPr>
          <a:lstStyle/>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b) Chu vi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hình</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thoi</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MPNQ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là</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a:t>
            </a:r>
          </a:p>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C = 4.MP = 4.5 = 20 (cm).</a:t>
            </a:r>
          </a:p>
          <a:p>
            <a:endParaRPr lang="en-US" sz="1900" dirty="0">
              <a:solidFill>
                <a:srgbClr val="0000CC"/>
              </a:solidFill>
              <a:latin typeface="Cambria" panose="02040503050406030204" pitchFamily="18" charset="0"/>
              <a:ea typeface="Cambria" panose="02040503050406030204" pitchFamily="18" charset="0"/>
              <a:cs typeface="Times New Roman" pitchFamily="18" charset="0"/>
            </a:endParaRPr>
          </a:p>
        </p:txBody>
      </p:sp>
      <p:sp>
        <p:nvSpPr>
          <p:cNvPr id="8" name="Text Box 5"/>
          <p:cNvSpPr txBox="1">
            <a:spLocks noChangeArrowheads="1"/>
          </p:cNvSpPr>
          <p:nvPr/>
        </p:nvSpPr>
        <p:spPr bwMode="auto">
          <a:xfrm>
            <a:off x="90889" y="63031"/>
            <a:ext cx="9053111" cy="1877437"/>
          </a:xfrm>
          <a:prstGeom prst="rect">
            <a:avLst/>
          </a:prstGeom>
          <a:solidFill>
            <a:schemeClr val="bg1"/>
          </a:solidFill>
          <a:ln w="9525">
            <a:noFill/>
            <a:miter lim="800000"/>
            <a:headEnd/>
            <a:tailEnd/>
          </a:ln>
        </p:spPr>
        <p:txBody>
          <a:bodyPr wrap="square">
            <a:spAutoFit/>
          </a:bodyPr>
          <a:lstStyle/>
          <a:p>
            <a:r>
              <a:rPr lang="en-US" sz="3200" b="1" dirty="0" smtClean="0">
                <a:solidFill>
                  <a:srgbClr val="00B050"/>
                </a:solidFill>
              </a:rPr>
              <a:t>Bài tập 4.24 </a:t>
            </a:r>
          </a:p>
          <a:p>
            <a:r>
              <a:rPr lang="en-US" sz="2800" i="1" dirty="0" smtClean="0">
                <a:solidFill>
                  <a:srgbClr val="002060"/>
                </a:solidFill>
              </a:rPr>
              <a:t>Cho </a:t>
            </a:r>
            <a:r>
              <a:rPr lang="en-US" sz="2800" i="1" dirty="0" err="1" smtClean="0">
                <a:solidFill>
                  <a:srgbClr val="002060"/>
                </a:solidFill>
              </a:rPr>
              <a:t>hình</a:t>
            </a:r>
            <a:r>
              <a:rPr lang="en-US" sz="2800" i="1" dirty="0" smtClean="0">
                <a:solidFill>
                  <a:srgbClr val="002060"/>
                </a:solidFill>
              </a:rPr>
              <a:t> </a:t>
            </a:r>
            <a:r>
              <a:rPr lang="en-US" sz="2800" i="1" dirty="0" err="1" smtClean="0">
                <a:solidFill>
                  <a:srgbClr val="002060"/>
                </a:solidFill>
              </a:rPr>
              <a:t>thoi</a:t>
            </a:r>
            <a:r>
              <a:rPr lang="en-US" sz="2800" i="1" dirty="0" smtClean="0">
                <a:solidFill>
                  <a:srgbClr val="002060"/>
                </a:solidFill>
              </a:rPr>
              <a:t> MNPQ </a:t>
            </a:r>
            <a:r>
              <a:rPr lang="en-US" sz="2800" i="1" dirty="0" err="1" smtClean="0">
                <a:solidFill>
                  <a:srgbClr val="002060"/>
                </a:solidFill>
              </a:rPr>
              <a:t>như</a:t>
            </a:r>
            <a:r>
              <a:rPr lang="en-US" sz="2800" i="1" dirty="0" smtClean="0">
                <a:solidFill>
                  <a:srgbClr val="002060"/>
                </a:solidFill>
              </a:rPr>
              <a:t> </a:t>
            </a:r>
            <a:r>
              <a:rPr lang="en-US" sz="2800" i="1" dirty="0" err="1" smtClean="0">
                <a:solidFill>
                  <a:srgbClr val="002060"/>
                </a:solidFill>
              </a:rPr>
              <a:t>hình</a:t>
            </a:r>
            <a:r>
              <a:rPr lang="en-US" sz="2800" i="1" dirty="0" smtClean="0">
                <a:solidFill>
                  <a:srgbClr val="002060"/>
                </a:solidFill>
              </a:rPr>
              <a:t> </a:t>
            </a:r>
            <a:r>
              <a:rPr lang="en-US" sz="2800" i="1" dirty="0" err="1" smtClean="0">
                <a:solidFill>
                  <a:srgbClr val="002060"/>
                </a:solidFill>
              </a:rPr>
              <a:t>dưới</a:t>
            </a:r>
            <a:r>
              <a:rPr lang="en-US" sz="2800" i="1" dirty="0" smtClean="0">
                <a:solidFill>
                  <a:srgbClr val="002060"/>
                </a:solidFill>
              </a:rPr>
              <a:t> </a:t>
            </a:r>
            <a:r>
              <a:rPr lang="en-US" sz="2800" i="1" dirty="0" err="1" smtClean="0">
                <a:solidFill>
                  <a:srgbClr val="002060"/>
                </a:solidFill>
              </a:rPr>
              <a:t>với</a:t>
            </a:r>
            <a:r>
              <a:rPr lang="en-US" sz="2800" i="1" dirty="0" smtClean="0">
                <a:solidFill>
                  <a:srgbClr val="002060"/>
                </a:solidFill>
              </a:rPr>
              <a:t> MN = 8cm, PQ = 6cm.</a:t>
            </a:r>
          </a:p>
          <a:p>
            <a:pPr marL="514350" indent="-514350">
              <a:buAutoNum type="alphaLcParenR"/>
            </a:pPr>
            <a:r>
              <a:rPr lang="en-US" sz="2800" i="1" dirty="0" err="1" smtClean="0">
                <a:solidFill>
                  <a:srgbClr val="002060"/>
                </a:solidFill>
              </a:rPr>
              <a:t>Tính</a:t>
            </a:r>
            <a:r>
              <a:rPr lang="en-US" sz="2800" i="1" dirty="0" smtClean="0">
                <a:solidFill>
                  <a:srgbClr val="002060"/>
                </a:solidFill>
              </a:rPr>
              <a:t> </a:t>
            </a:r>
            <a:r>
              <a:rPr lang="en-US" sz="2800" i="1" dirty="0" err="1" smtClean="0">
                <a:solidFill>
                  <a:srgbClr val="002060"/>
                </a:solidFill>
              </a:rPr>
              <a:t>diện</a:t>
            </a:r>
            <a:r>
              <a:rPr lang="en-US" sz="2800" i="1" dirty="0" smtClean="0">
                <a:solidFill>
                  <a:srgbClr val="002060"/>
                </a:solidFill>
              </a:rPr>
              <a:t> </a:t>
            </a:r>
            <a:r>
              <a:rPr lang="en-US" sz="2800" i="1" dirty="0" err="1" smtClean="0">
                <a:solidFill>
                  <a:srgbClr val="002060"/>
                </a:solidFill>
              </a:rPr>
              <a:t>tích</a:t>
            </a:r>
            <a:r>
              <a:rPr lang="en-US" sz="2800" i="1" dirty="0" smtClean="0">
                <a:solidFill>
                  <a:srgbClr val="002060"/>
                </a:solidFill>
              </a:rPr>
              <a:t> </a:t>
            </a:r>
            <a:r>
              <a:rPr lang="en-US" sz="2800" i="1" dirty="0" err="1" smtClean="0">
                <a:solidFill>
                  <a:srgbClr val="002060"/>
                </a:solidFill>
              </a:rPr>
              <a:t>hình</a:t>
            </a:r>
            <a:r>
              <a:rPr lang="en-US" sz="2800" i="1" dirty="0" smtClean="0">
                <a:solidFill>
                  <a:srgbClr val="002060"/>
                </a:solidFill>
              </a:rPr>
              <a:t> </a:t>
            </a:r>
            <a:r>
              <a:rPr lang="en-US" sz="2800" i="1" dirty="0" err="1" smtClean="0">
                <a:solidFill>
                  <a:srgbClr val="002060"/>
                </a:solidFill>
              </a:rPr>
              <a:t>thoi</a:t>
            </a:r>
            <a:r>
              <a:rPr lang="en-US" sz="2800" i="1" dirty="0" smtClean="0">
                <a:solidFill>
                  <a:srgbClr val="002060"/>
                </a:solidFill>
              </a:rPr>
              <a:t> MPNQ.</a:t>
            </a:r>
          </a:p>
          <a:p>
            <a:pPr marL="514350" indent="-514350">
              <a:buAutoNum type="alphaLcParenR"/>
            </a:pPr>
            <a:r>
              <a:rPr lang="en-US" sz="2800" i="1" dirty="0" err="1" smtClean="0">
                <a:solidFill>
                  <a:srgbClr val="002060"/>
                </a:solidFill>
              </a:rPr>
              <a:t>Biết</a:t>
            </a:r>
            <a:r>
              <a:rPr lang="en-US" sz="2800" i="1" dirty="0" smtClean="0">
                <a:solidFill>
                  <a:srgbClr val="002060"/>
                </a:solidFill>
              </a:rPr>
              <a:t> MP = 5 cm, </a:t>
            </a:r>
            <a:r>
              <a:rPr lang="en-US" sz="2800" i="1" dirty="0" err="1" smtClean="0">
                <a:solidFill>
                  <a:srgbClr val="002060"/>
                </a:solidFill>
              </a:rPr>
              <a:t>tính</a:t>
            </a:r>
            <a:r>
              <a:rPr lang="en-US" sz="2800" i="1" dirty="0" smtClean="0">
                <a:solidFill>
                  <a:srgbClr val="002060"/>
                </a:solidFill>
              </a:rPr>
              <a:t> </a:t>
            </a:r>
            <a:r>
              <a:rPr lang="en-US" sz="2800" i="1" dirty="0" err="1" smtClean="0">
                <a:solidFill>
                  <a:srgbClr val="002060"/>
                </a:solidFill>
              </a:rPr>
              <a:t>chu</a:t>
            </a:r>
            <a:r>
              <a:rPr lang="en-US" sz="2800" i="1" dirty="0" smtClean="0">
                <a:solidFill>
                  <a:srgbClr val="002060"/>
                </a:solidFill>
              </a:rPr>
              <a:t> vi của </a:t>
            </a:r>
            <a:r>
              <a:rPr lang="en-US" sz="2800" i="1" dirty="0" err="1" smtClean="0">
                <a:solidFill>
                  <a:srgbClr val="002060"/>
                </a:solidFill>
              </a:rPr>
              <a:t>hình</a:t>
            </a:r>
            <a:r>
              <a:rPr lang="en-US" sz="2800" i="1" dirty="0" smtClean="0">
                <a:solidFill>
                  <a:srgbClr val="002060"/>
                </a:solidFill>
              </a:rPr>
              <a:t> </a:t>
            </a:r>
            <a:r>
              <a:rPr lang="en-US" sz="2800" i="1" dirty="0" err="1" smtClean="0">
                <a:solidFill>
                  <a:srgbClr val="002060"/>
                </a:solidFill>
              </a:rPr>
              <a:t>thoi</a:t>
            </a:r>
            <a:r>
              <a:rPr lang="en-US" sz="2800" i="1" dirty="0" smtClean="0">
                <a:solidFill>
                  <a:srgbClr val="002060"/>
                </a:solidFill>
              </a:rPr>
              <a:t> MPNQ.</a:t>
            </a:r>
            <a:endParaRPr lang="en-US" sz="2800" i="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randombar(horizont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randombar(horizont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animBg="1"/>
      <p:bldP spid="18"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WordArt 18"/>
          <p:cNvSpPr>
            <a:spLocks noChangeArrowheads="1" noChangeShapeType="1" noTextEdit="1"/>
          </p:cNvSpPr>
          <p:nvPr/>
        </p:nvSpPr>
        <p:spPr bwMode="auto">
          <a:xfrm>
            <a:off x="609600" y="1927266"/>
            <a:ext cx="4832170" cy="880131"/>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smtClean="0">
                <a:ln w="9525">
                  <a:round/>
                  <a:headEnd/>
                  <a:tailEnd/>
                </a:ln>
                <a:gradFill rotWithShape="1">
                  <a:gsLst>
                    <a:gs pos="0">
                      <a:srgbClr val="FFFFCC"/>
                    </a:gs>
                    <a:gs pos="100000">
                      <a:srgbClr val="FF9999"/>
                    </a:gs>
                  </a:gsLst>
                  <a:lin ang="5400000" scaled="1"/>
                </a:gradFill>
                <a:latin typeface="Times New Roman"/>
                <a:cs typeface="Times New Roman"/>
              </a:rPr>
              <a:t>HOẠT ĐỘNG NHÓM:</a:t>
            </a:r>
            <a:endParaRPr lang="en-US" sz="3600" kern="10" dirty="0">
              <a:ln w="9525">
                <a:round/>
                <a:headEnd/>
                <a:tailEnd/>
              </a:ln>
              <a:gradFill rotWithShape="1">
                <a:gsLst>
                  <a:gs pos="0">
                    <a:srgbClr val="FFFFCC"/>
                  </a:gs>
                  <a:gs pos="100000">
                    <a:srgbClr val="FF9999"/>
                  </a:gs>
                </a:gsLst>
                <a:lin ang="5400000" scaled="1"/>
              </a:gradFill>
              <a:latin typeface="Times New Roman"/>
              <a:cs typeface="Times New Roman"/>
            </a:endParaRPr>
          </a:p>
        </p:txBody>
      </p:sp>
      <p:sp>
        <p:nvSpPr>
          <p:cNvPr id="10" name="TextBox 9"/>
          <p:cNvSpPr txBox="1"/>
          <p:nvPr/>
        </p:nvSpPr>
        <p:spPr>
          <a:xfrm>
            <a:off x="1327888" y="3199024"/>
            <a:ext cx="7282712" cy="954107"/>
          </a:xfrm>
          <a:prstGeom prst="rect">
            <a:avLst/>
          </a:prstGeom>
          <a:noFill/>
        </p:spPr>
        <p:txBody>
          <a:bodyPr wrap="square" rtlCol="0">
            <a:spAutoFit/>
          </a:bodyPr>
          <a:lstStyle/>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Độ</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dài</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cạnh</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còn</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lại</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của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mảnh</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giấy</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hình</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chữ</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nhật</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là</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96 : 12 = 8 (cm).</a:t>
            </a:r>
          </a:p>
        </p:txBody>
      </p:sp>
      <p:sp>
        <p:nvSpPr>
          <p:cNvPr id="11" name="TextBox 10"/>
          <p:cNvSpPr txBox="1"/>
          <p:nvPr/>
        </p:nvSpPr>
        <p:spPr>
          <a:xfrm>
            <a:off x="1327888" y="4331302"/>
            <a:ext cx="7696200" cy="1246495"/>
          </a:xfrm>
          <a:prstGeom prst="rect">
            <a:avLst/>
          </a:prstGeom>
          <a:noFill/>
        </p:spPr>
        <p:txBody>
          <a:bodyPr wrap="square" rtlCol="0">
            <a:spAutoFit/>
          </a:bodyPr>
          <a:lstStyle/>
          <a:p>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Chu vi của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mảnh</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giấy</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hình</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chữ</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nhật</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err="1" smtClean="0">
                <a:solidFill>
                  <a:srgbClr val="0000CC"/>
                </a:solidFill>
                <a:latin typeface="Cambria" panose="02040503050406030204" pitchFamily="18" charset="0"/>
                <a:ea typeface="Cambria" panose="02040503050406030204" pitchFamily="18" charset="0"/>
                <a:cs typeface="Times New Roman" pitchFamily="18" charset="0"/>
              </a:rPr>
              <a:t>là</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a:t>
            </a:r>
          </a:p>
          <a:p>
            <a:r>
              <a:rPr lang="en-US" sz="2800" dirty="0">
                <a:solidFill>
                  <a:srgbClr val="0000CC"/>
                </a:solidFill>
                <a:latin typeface="Cambria" panose="02040503050406030204" pitchFamily="18" charset="0"/>
                <a:ea typeface="Cambria" panose="02040503050406030204" pitchFamily="18" charset="0"/>
                <a:cs typeface="Times New Roman" pitchFamily="18" charset="0"/>
              </a:rPr>
              <a:t> </a:t>
            </a:r>
            <a:r>
              <a:rPr lang="en-US" sz="2800" dirty="0" smtClean="0">
                <a:solidFill>
                  <a:srgbClr val="0000CC"/>
                </a:solidFill>
                <a:latin typeface="Cambria" panose="02040503050406030204" pitchFamily="18" charset="0"/>
                <a:ea typeface="Cambria" panose="02040503050406030204" pitchFamily="18" charset="0"/>
                <a:cs typeface="Times New Roman" pitchFamily="18" charset="0"/>
              </a:rPr>
              <a:t>   C = 2.( 12 + 8) = 2. 20 = 40 (cm).</a:t>
            </a:r>
          </a:p>
          <a:p>
            <a:endParaRPr lang="en-US" sz="1900" dirty="0">
              <a:solidFill>
                <a:srgbClr val="0000CC"/>
              </a:solidFill>
              <a:latin typeface="Cambria" panose="02040503050406030204" pitchFamily="18" charset="0"/>
              <a:ea typeface="Cambria" panose="02040503050406030204" pitchFamily="18" charset="0"/>
              <a:cs typeface="Times New Roman" pitchFamily="18" charset="0"/>
            </a:endParaRPr>
          </a:p>
        </p:txBody>
      </p:sp>
      <p:sp>
        <p:nvSpPr>
          <p:cNvPr id="20" name="WordArt 18"/>
          <p:cNvSpPr>
            <a:spLocks noChangeArrowheads="1" noChangeShapeType="1" noTextEdit="1"/>
          </p:cNvSpPr>
          <p:nvPr/>
        </p:nvSpPr>
        <p:spPr bwMode="auto">
          <a:xfrm>
            <a:off x="1066800" y="2024431"/>
            <a:ext cx="1828800" cy="6858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err="1" smtClean="0">
                <a:ln w="9525">
                  <a:round/>
                  <a:headEnd/>
                  <a:tailEnd/>
                </a:ln>
                <a:gradFill rotWithShape="1">
                  <a:gsLst>
                    <a:gs pos="0">
                      <a:srgbClr val="FFFFCC"/>
                    </a:gs>
                    <a:gs pos="100000">
                      <a:srgbClr val="FF9999"/>
                    </a:gs>
                  </a:gsLst>
                  <a:lin ang="5400000" scaled="1"/>
                </a:gradFill>
                <a:latin typeface="Times New Roman"/>
                <a:cs typeface="Times New Roman"/>
              </a:rPr>
              <a:t>Giải</a:t>
            </a:r>
            <a:r>
              <a:rPr lang="en-US" sz="3600" kern="10" dirty="0" smtClean="0">
                <a:ln w="9525">
                  <a:round/>
                  <a:headEnd/>
                  <a:tailEnd/>
                </a:ln>
                <a:gradFill rotWithShape="1">
                  <a:gsLst>
                    <a:gs pos="0">
                      <a:srgbClr val="FFFFCC"/>
                    </a:gs>
                    <a:gs pos="100000">
                      <a:srgbClr val="FF9999"/>
                    </a:gs>
                  </a:gsLst>
                  <a:lin ang="5400000" scaled="1"/>
                </a:gradFill>
                <a:latin typeface="Times New Roman"/>
                <a:cs typeface="Times New Roman"/>
              </a:rPr>
              <a:t>:</a:t>
            </a:r>
            <a:endParaRPr lang="en-US" sz="3600" kern="10" dirty="0">
              <a:ln w="9525">
                <a:round/>
                <a:headEnd/>
                <a:tailEnd/>
              </a:ln>
              <a:gradFill rotWithShape="1">
                <a:gsLst>
                  <a:gs pos="0">
                    <a:srgbClr val="FFFFCC"/>
                  </a:gs>
                  <a:gs pos="100000">
                    <a:srgbClr val="FF9999"/>
                  </a:gs>
                </a:gsLst>
                <a:lin ang="5400000" scaled="1"/>
              </a:gradFill>
              <a:latin typeface="Times New Roman"/>
              <a:cs typeface="Times New Roman"/>
            </a:endParaRPr>
          </a:p>
        </p:txBody>
      </p:sp>
      <p:sp>
        <p:nvSpPr>
          <p:cNvPr id="12" name="Text Box 5"/>
          <p:cNvSpPr txBox="1">
            <a:spLocks noChangeArrowheads="1"/>
          </p:cNvSpPr>
          <p:nvPr/>
        </p:nvSpPr>
        <p:spPr bwMode="auto">
          <a:xfrm>
            <a:off x="457200" y="187324"/>
            <a:ext cx="8510530" cy="1446550"/>
          </a:xfrm>
          <a:prstGeom prst="rect">
            <a:avLst/>
          </a:prstGeom>
          <a:solidFill>
            <a:schemeClr val="bg1"/>
          </a:solidFill>
          <a:ln w="9525">
            <a:noFill/>
            <a:miter lim="800000"/>
            <a:headEnd/>
            <a:tailEnd/>
          </a:ln>
        </p:spPr>
        <p:txBody>
          <a:bodyPr wrap="square">
            <a:spAutoFit/>
          </a:bodyPr>
          <a:lstStyle/>
          <a:p>
            <a:r>
              <a:rPr lang="en-US" sz="3200" b="1" dirty="0" smtClean="0">
                <a:solidFill>
                  <a:srgbClr val="00B050"/>
                </a:solidFill>
              </a:rPr>
              <a:t>Bài tập 4.25 </a:t>
            </a:r>
          </a:p>
          <a:p>
            <a:r>
              <a:rPr lang="en-US" sz="2800" i="1" dirty="0" err="1" smtClean="0">
                <a:solidFill>
                  <a:srgbClr val="002060"/>
                </a:solidFill>
              </a:rPr>
              <a:t>Một</a:t>
            </a:r>
            <a:r>
              <a:rPr lang="en-US" sz="2800" i="1" dirty="0" smtClean="0">
                <a:solidFill>
                  <a:srgbClr val="002060"/>
                </a:solidFill>
              </a:rPr>
              <a:t> </a:t>
            </a:r>
            <a:r>
              <a:rPr lang="en-US" sz="2800" i="1" dirty="0" err="1" smtClean="0">
                <a:solidFill>
                  <a:srgbClr val="002060"/>
                </a:solidFill>
              </a:rPr>
              <a:t>mảnh</a:t>
            </a:r>
            <a:r>
              <a:rPr lang="en-US" sz="2800" i="1" dirty="0" smtClean="0">
                <a:solidFill>
                  <a:srgbClr val="002060"/>
                </a:solidFill>
              </a:rPr>
              <a:t> </a:t>
            </a:r>
            <a:r>
              <a:rPr lang="en-US" sz="2800" i="1" dirty="0" err="1" smtClean="0">
                <a:solidFill>
                  <a:srgbClr val="002060"/>
                </a:solidFill>
              </a:rPr>
              <a:t>giấy</a:t>
            </a:r>
            <a:r>
              <a:rPr lang="en-US" sz="2800" i="1" dirty="0" smtClean="0">
                <a:solidFill>
                  <a:srgbClr val="002060"/>
                </a:solidFill>
              </a:rPr>
              <a:t> </a:t>
            </a:r>
            <a:r>
              <a:rPr lang="en-US" sz="2800" i="1" dirty="0" err="1" smtClean="0">
                <a:solidFill>
                  <a:srgbClr val="002060"/>
                </a:solidFill>
              </a:rPr>
              <a:t>hình</a:t>
            </a:r>
            <a:r>
              <a:rPr lang="en-US" sz="2800" i="1" dirty="0" smtClean="0">
                <a:solidFill>
                  <a:srgbClr val="002060"/>
                </a:solidFill>
              </a:rPr>
              <a:t> </a:t>
            </a:r>
            <a:r>
              <a:rPr lang="en-US" sz="2800" i="1" dirty="0" err="1" smtClean="0">
                <a:solidFill>
                  <a:srgbClr val="002060"/>
                </a:solidFill>
              </a:rPr>
              <a:t>chữ</a:t>
            </a:r>
            <a:r>
              <a:rPr lang="en-US" sz="2800" i="1" dirty="0" smtClean="0">
                <a:solidFill>
                  <a:srgbClr val="002060"/>
                </a:solidFill>
              </a:rPr>
              <a:t> </a:t>
            </a:r>
            <a:r>
              <a:rPr lang="en-US" sz="2800" i="1" dirty="0" err="1" smtClean="0">
                <a:solidFill>
                  <a:srgbClr val="002060"/>
                </a:solidFill>
              </a:rPr>
              <a:t>nhật</a:t>
            </a:r>
            <a:r>
              <a:rPr lang="en-US" sz="2800" i="1" dirty="0" smtClean="0">
                <a:solidFill>
                  <a:srgbClr val="002060"/>
                </a:solidFill>
              </a:rPr>
              <a:t> </a:t>
            </a:r>
            <a:r>
              <a:rPr lang="en-US" sz="2800" i="1" dirty="0" err="1" smtClean="0">
                <a:solidFill>
                  <a:srgbClr val="002060"/>
                </a:solidFill>
              </a:rPr>
              <a:t>có</a:t>
            </a:r>
            <a:r>
              <a:rPr lang="en-US" sz="2800" i="1" dirty="0" smtClean="0">
                <a:solidFill>
                  <a:srgbClr val="002060"/>
                </a:solidFill>
              </a:rPr>
              <a:t> </a:t>
            </a:r>
            <a:r>
              <a:rPr lang="en-US" sz="2800" i="1" dirty="0" err="1" smtClean="0">
                <a:solidFill>
                  <a:srgbClr val="002060"/>
                </a:solidFill>
              </a:rPr>
              <a:t>diện</a:t>
            </a:r>
            <a:r>
              <a:rPr lang="en-US" sz="2800" i="1" dirty="0" smtClean="0">
                <a:solidFill>
                  <a:srgbClr val="002060"/>
                </a:solidFill>
              </a:rPr>
              <a:t> </a:t>
            </a:r>
            <a:r>
              <a:rPr lang="en-US" sz="2800" i="1" dirty="0" err="1" smtClean="0">
                <a:solidFill>
                  <a:srgbClr val="002060"/>
                </a:solidFill>
              </a:rPr>
              <a:t>tích</a:t>
            </a:r>
            <a:r>
              <a:rPr lang="en-US" sz="2800" i="1" dirty="0" smtClean="0">
                <a:solidFill>
                  <a:srgbClr val="002060"/>
                </a:solidFill>
              </a:rPr>
              <a:t> 96 cm</a:t>
            </a:r>
            <a:r>
              <a:rPr lang="en-US" sz="2800" i="1" baseline="30000" dirty="0" smtClean="0">
                <a:solidFill>
                  <a:srgbClr val="002060"/>
                </a:solidFill>
              </a:rPr>
              <a:t>2</a:t>
            </a:r>
            <a:r>
              <a:rPr lang="en-US" sz="2800" i="1" dirty="0" smtClean="0">
                <a:solidFill>
                  <a:srgbClr val="002060"/>
                </a:solidFill>
              </a:rPr>
              <a:t>. </a:t>
            </a:r>
            <a:r>
              <a:rPr lang="en-US" sz="2800" i="1" dirty="0" err="1" smtClean="0">
                <a:solidFill>
                  <a:srgbClr val="002060"/>
                </a:solidFill>
              </a:rPr>
              <a:t>Một</a:t>
            </a:r>
            <a:r>
              <a:rPr lang="en-US" sz="2800" i="1" dirty="0" smtClean="0">
                <a:solidFill>
                  <a:srgbClr val="002060"/>
                </a:solidFill>
              </a:rPr>
              <a:t> </a:t>
            </a:r>
            <a:r>
              <a:rPr lang="en-US" sz="2800" i="1" dirty="0" err="1" smtClean="0">
                <a:solidFill>
                  <a:srgbClr val="002060"/>
                </a:solidFill>
              </a:rPr>
              <a:t>cạnh</a:t>
            </a:r>
            <a:r>
              <a:rPr lang="en-US" sz="2800" i="1" dirty="0" smtClean="0">
                <a:solidFill>
                  <a:srgbClr val="002060"/>
                </a:solidFill>
              </a:rPr>
              <a:t> </a:t>
            </a:r>
            <a:r>
              <a:rPr lang="en-US" sz="2800" i="1" dirty="0" err="1" smtClean="0">
                <a:solidFill>
                  <a:srgbClr val="002060"/>
                </a:solidFill>
              </a:rPr>
              <a:t>có</a:t>
            </a:r>
            <a:r>
              <a:rPr lang="en-US" sz="2800" i="1" dirty="0" smtClean="0">
                <a:solidFill>
                  <a:srgbClr val="002060"/>
                </a:solidFill>
              </a:rPr>
              <a:t> </a:t>
            </a:r>
            <a:r>
              <a:rPr lang="en-US" sz="2800" i="1" dirty="0" err="1" smtClean="0">
                <a:solidFill>
                  <a:srgbClr val="002060"/>
                </a:solidFill>
              </a:rPr>
              <a:t>độ</a:t>
            </a:r>
            <a:r>
              <a:rPr lang="en-US" sz="2800" i="1" dirty="0" smtClean="0">
                <a:solidFill>
                  <a:srgbClr val="002060"/>
                </a:solidFill>
              </a:rPr>
              <a:t> </a:t>
            </a:r>
            <a:r>
              <a:rPr lang="en-US" sz="2800" i="1" dirty="0" err="1" smtClean="0">
                <a:solidFill>
                  <a:srgbClr val="002060"/>
                </a:solidFill>
              </a:rPr>
              <a:t>dài</a:t>
            </a:r>
            <a:r>
              <a:rPr lang="en-US" sz="2800" i="1" dirty="0" smtClean="0">
                <a:solidFill>
                  <a:srgbClr val="002060"/>
                </a:solidFill>
              </a:rPr>
              <a:t> 12 cm. </a:t>
            </a:r>
            <a:r>
              <a:rPr lang="en-US" sz="2800" i="1" dirty="0" err="1" smtClean="0">
                <a:solidFill>
                  <a:srgbClr val="002060"/>
                </a:solidFill>
              </a:rPr>
              <a:t>Tính</a:t>
            </a:r>
            <a:r>
              <a:rPr lang="en-US" sz="2800" i="1" dirty="0" smtClean="0">
                <a:solidFill>
                  <a:srgbClr val="002060"/>
                </a:solidFill>
              </a:rPr>
              <a:t> </a:t>
            </a:r>
            <a:r>
              <a:rPr lang="en-US" sz="2800" i="1" dirty="0" err="1" smtClean="0">
                <a:solidFill>
                  <a:srgbClr val="002060"/>
                </a:solidFill>
              </a:rPr>
              <a:t>chu</a:t>
            </a:r>
            <a:r>
              <a:rPr lang="en-US" sz="2800" i="1" dirty="0" smtClean="0">
                <a:solidFill>
                  <a:srgbClr val="002060"/>
                </a:solidFill>
              </a:rPr>
              <a:t> vi của </a:t>
            </a:r>
            <a:r>
              <a:rPr lang="en-US" sz="2800" i="1" dirty="0" err="1" smtClean="0">
                <a:solidFill>
                  <a:srgbClr val="002060"/>
                </a:solidFill>
              </a:rPr>
              <a:t>mảnh</a:t>
            </a:r>
            <a:r>
              <a:rPr lang="en-US" sz="2800" i="1" dirty="0" smtClean="0">
                <a:solidFill>
                  <a:srgbClr val="002060"/>
                </a:solidFill>
              </a:rPr>
              <a:t> </a:t>
            </a:r>
            <a:r>
              <a:rPr lang="en-US" sz="2800" i="1" dirty="0" err="1" smtClean="0">
                <a:solidFill>
                  <a:srgbClr val="002060"/>
                </a:solidFill>
              </a:rPr>
              <a:t>giấy</a:t>
            </a:r>
            <a:r>
              <a:rPr lang="en-US" sz="2800" i="1" dirty="0" smtClean="0">
                <a:solidFill>
                  <a:srgbClr val="002060"/>
                </a:solidFill>
              </a:rPr>
              <a:t> </a:t>
            </a:r>
            <a:r>
              <a:rPr lang="en-US" sz="2800" i="1" dirty="0" err="1" smtClean="0">
                <a:solidFill>
                  <a:srgbClr val="002060"/>
                </a:solidFill>
              </a:rPr>
              <a:t>đó</a:t>
            </a:r>
            <a:r>
              <a:rPr lang="en-US" sz="2800" i="1" dirty="0" smtClean="0">
                <a:solidFill>
                  <a:srgbClr val="002060"/>
                </a:solidFill>
              </a:rPr>
              <a:t>. </a:t>
            </a:r>
            <a:endParaRPr lang="en-US" sz="2800" i="1" dirty="0">
              <a:solidFill>
                <a:srgbClr val="002060"/>
              </a:solidFill>
            </a:endParaRPr>
          </a:p>
        </p:txBody>
      </p:sp>
    </p:spTree>
    <p:extLst>
      <p:ext uri="{BB962C8B-B14F-4D97-AF65-F5344CB8AC3E}">
        <p14:creationId xmlns:p14="http://schemas.microsoft.com/office/powerpoint/2010/main" val="377751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xit" presetSubtype="32" fill="hold" grpId="1" nodeType="clickEffect">
                                  <p:stCondLst>
                                    <p:cond delay="0"/>
                                  </p:stCondLst>
                                  <p:childTnLst>
                                    <p:anim calcmode="lin" valueType="num">
                                      <p:cBhvr>
                                        <p:cTn id="16" dur="500"/>
                                        <p:tgtEl>
                                          <p:spTgt spid="9"/>
                                        </p:tgtEl>
                                        <p:attrNameLst>
                                          <p:attrName>ppt_w</p:attrName>
                                        </p:attrNameLst>
                                      </p:cBhvr>
                                      <p:tavLst>
                                        <p:tav tm="0">
                                          <p:val>
                                            <p:strVal val="ppt_w"/>
                                          </p:val>
                                        </p:tav>
                                        <p:tav tm="100000">
                                          <p:val>
                                            <p:fltVal val="0"/>
                                          </p:val>
                                        </p:tav>
                                      </p:tavLst>
                                    </p:anim>
                                    <p:anim calcmode="lin" valueType="num">
                                      <p:cBhvr>
                                        <p:cTn id="17" dur="500"/>
                                        <p:tgtEl>
                                          <p:spTgt spid="9"/>
                                        </p:tgtEl>
                                        <p:attrNameLst>
                                          <p:attrName>ppt_h</p:attrName>
                                        </p:attrNameLst>
                                      </p:cBhvr>
                                      <p:tavLst>
                                        <p:tav tm="0">
                                          <p:val>
                                            <p:strVal val="ppt_h"/>
                                          </p:val>
                                        </p:tav>
                                        <p:tav tm="100000">
                                          <p:val>
                                            <p:fltVal val="0"/>
                                          </p:val>
                                        </p:tav>
                                      </p:tavLst>
                                    </p:anim>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linds(horizontal)">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p:bldP spid="10" grpId="0"/>
      <p:bldP spid="11" grpId="0"/>
      <p:bldP spid="20"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2658</TotalTime>
  <Words>1359</Words>
  <Application>Microsoft Office PowerPoint</Application>
  <PresentationFormat>On-screen Show (4:3)</PresentationFormat>
  <Paragraphs>237</Paragraphs>
  <Slides>26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Calibri</vt:lpstr>
      <vt:lpstr>Cambria</vt:lpstr>
      <vt:lpstr>Cambria Math</vt:lpstr>
      <vt:lpstr>Comic Sans MS</vt:lpstr>
      <vt:lpstr>Tahoma</vt:lpstr>
      <vt:lpstr>Times New Roman</vt:lpstr>
      <vt:lpstr>UVN Bach Tuyet Nang</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KIM ĐỒNG</vt:lpstr>
      <vt:lpstr>CÁCH CHƠI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dc:creator>
  <cp:lastModifiedBy>Kim Đồng THCS</cp:lastModifiedBy>
  <cp:revision>360</cp:revision>
  <dcterms:created xsi:type="dcterms:W3CDTF">2019-01-09T03:14:35Z</dcterms:created>
  <dcterms:modified xsi:type="dcterms:W3CDTF">2021-07-28T02:40:41Z</dcterms:modified>
</cp:coreProperties>
</file>