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9" r:id="rId3"/>
  </p:sldMasterIdLst>
  <p:notesMasterIdLst>
    <p:notesMasterId r:id="rId30"/>
  </p:notesMasterIdLst>
  <p:sldIdLst>
    <p:sldId id="262" r:id="rId4"/>
    <p:sldId id="264" r:id="rId5"/>
    <p:sldId id="265" r:id="rId6"/>
    <p:sldId id="266" r:id="rId7"/>
    <p:sldId id="268" r:id="rId8"/>
    <p:sldId id="269" r:id="rId9"/>
    <p:sldId id="270" r:id="rId10"/>
    <p:sldId id="272" r:id="rId11"/>
    <p:sldId id="267" r:id="rId12"/>
    <p:sldId id="274" r:id="rId13"/>
    <p:sldId id="277" r:id="rId14"/>
    <p:sldId id="279" r:id="rId15"/>
    <p:sldId id="280" r:id="rId16"/>
    <p:sldId id="281" r:id="rId17"/>
    <p:sldId id="283" r:id="rId18"/>
    <p:sldId id="282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B01C0-3B3D-4B48-A11E-5ECDB3F05B8F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8D5B0-5482-44EE-9FFD-C90D45D7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15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8D5B0-5482-44EE-9FFD-C90D45D74D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93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8D5B0-5482-44EE-9FFD-C90D45D74D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0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1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7/27/2021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1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33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7/27/2021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5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22"/>
            <a:ext cx="329184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624666"/>
            <a:ext cx="329184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828822"/>
            <a:ext cx="329184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624666"/>
            <a:ext cx="329184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7/27/2021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6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7/27/2021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3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7/27/2021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2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300" y="1828807"/>
            <a:ext cx="44577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999" y="1828807"/>
            <a:ext cx="219456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7/27/2021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8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54528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7/27/2021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4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436" y="5791200"/>
            <a:ext cx="6086564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571500" y="933472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744327" y="1113045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71436" y="5181600"/>
            <a:ext cx="267462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3975100" y="933472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4147926" y="1113045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175036" y="5181600"/>
            <a:ext cx="267462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688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436" y="5305447"/>
            <a:ext cx="6078062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571500" y="933472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743916" y="1113045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4742916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4879530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4742916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4879530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79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7"/>
            <a:ext cx="9141714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8050" y="365126"/>
            <a:ext cx="16002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3136911" y="265047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3318328" y="436318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612143" y="384746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759778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12143" y="2478384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759778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612143" y="4572022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759778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3136911" y="344853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3318328" y="361980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7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7/27/2021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0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12" y="365125"/>
            <a:ext cx="13715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7/27/2021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1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F00EA60-783B-41C5-B665-0B446FEC1F5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62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1ABC060-2B05-48FE-ACA4-48095286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E504DBE-466F-4974-8EF8-2DB45E868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285F270-B9D6-482A-89D5-5FDF59D41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8386AB8-483E-4334-877E-58BEF0F69012}" type="slidenum">
              <a:rPr lang="en-US" altLang="en-US">
                <a:solidFill>
                  <a:srgbClr val="404040"/>
                </a:solidFill>
              </a:rPr>
              <a:pPr/>
              <a:t>‹#›</a:t>
            </a:fld>
            <a:endParaRPr lang="en-US" alt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35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18B1DD-9BCE-4B6C-A574-45F55B6E4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82E16D-C7B3-431F-8F48-2E0DDED8EC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ABCE33-8F61-4A4E-BDD5-B44DE1D6837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799B8E3-CC30-47E9-93FC-1B855CB46495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612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FB2148B3-27F5-4C48-BC3D-50A685C815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B484F9C5-8E2A-4917-9730-1A66F2459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76997DCB-2C7C-46AB-8738-4FAE369C5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174BA0-F2DB-4822-90E6-F2392E3D053D}" type="slidenum">
              <a:rPr lang="en-US" altLang="en-US">
                <a:solidFill>
                  <a:srgbClr val="404040"/>
                </a:solidFill>
              </a:rPr>
              <a:pPr/>
              <a:t>‹#›</a:t>
            </a:fld>
            <a:endParaRPr lang="en-US" alt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66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0EB93-4566-4BE1-B0B8-ACB75B32F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3EC33C-32BA-4774-88AE-C69A762DF48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6BC05D-2617-494E-9D24-46FAEEA9589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F89CCBF-3A5B-4E44-A995-797F92CAF466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612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4F4AF0A6-FBC0-425F-9ED8-70D4777A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60C56B90-D2D6-44C7-BD07-906440BB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08476AD7-1FB2-4185-98B7-D0FC7C494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57EFED-C857-4D68-8E1C-B875DCF3589D}" type="slidenum">
              <a:rPr lang="en-US" altLang="en-US">
                <a:solidFill>
                  <a:srgbClr val="404040"/>
                </a:solidFill>
              </a:rPr>
              <a:pPr/>
              <a:t>‹#›</a:t>
            </a:fld>
            <a:endParaRPr lang="en-US" alt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02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F28899-E6DD-4470-B901-61ACB45BE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D7A6A6-CD24-4E93-AC96-673AD8898E4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A5AFAE-ECE4-4486-81F4-7DEC7DA10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537CE1-B7B3-454B-8A85-184715690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773430-F77A-4B5B-923C-7B14D006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62708B-529F-44BD-94D5-6D35B9AC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645E7A-CC15-4D17-A6E9-7946645B5CAA}" type="slidenum">
              <a:rPr lang="en-US" altLang="en-US">
                <a:solidFill>
                  <a:srgbClr val="404040"/>
                </a:solidFill>
              </a:rPr>
              <a:pPr/>
              <a:t>‹#›</a:t>
            </a:fld>
            <a:endParaRPr lang="en-US" alt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6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9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7/27/2021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1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478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7/27/2021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9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18"/>
            <a:ext cx="329184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624666"/>
            <a:ext cx="329184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828818"/>
            <a:ext cx="329184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624666"/>
            <a:ext cx="329184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7/27/2021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7/27/2021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85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7/27/2021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3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300" y="1828807"/>
            <a:ext cx="44577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999" y="1828807"/>
            <a:ext cx="219456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7/27/2021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5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54526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7/27/2021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9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436" y="5791200"/>
            <a:ext cx="6086564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571500" y="933468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744327" y="1113041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71436" y="5181600"/>
            <a:ext cx="267462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3975100" y="933468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4147926" y="1113041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175036" y="5181600"/>
            <a:ext cx="267462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894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436" y="5305443"/>
            <a:ext cx="6078062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571500" y="933468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743916" y="1113041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4742914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4879528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4742914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4879528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95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7"/>
            <a:ext cx="9141714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8050" y="365126"/>
            <a:ext cx="16002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3136909" y="265047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3318328" y="436318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612143" y="384742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759776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12143" y="2478380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759776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612143" y="4572018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759776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3136909" y="3448530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3318328" y="3619801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7/27/2021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6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10" y="365125"/>
            <a:ext cx="13715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7/27/2021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5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F00EA60-783B-41C5-B665-0B446FEC1F5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5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1ABC060-2B05-48FE-ACA4-48095286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E504DBE-466F-4974-8EF8-2DB45E868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285F270-B9D6-482A-89D5-5FDF59D41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8386AB8-483E-4334-877E-58BEF0F69012}" type="slidenum">
              <a:rPr lang="en-US" altLang="en-US">
                <a:solidFill>
                  <a:srgbClr val="404040"/>
                </a:solidFill>
              </a:rPr>
              <a:pPr/>
              <a:t>‹#›</a:t>
            </a:fld>
            <a:endParaRPr lang="en-US" alt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025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18B1DD-9BCE-4B6C-A574-45F55B6E4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82E16D-C7B3-431F-8F48-2E0DDED8EC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ABCE33-8F61-4A4E-BDD5-B44DE1D6837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799B8E3-CC30-47E9-93FC-1B855CB46495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60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FB2148B3-27F5-4C48-BC3D-50A685C815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B484F9C5-8E2A-4917-9730-1A66F2459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76997DCB-2C7C-46AB-8738-4FAE369C5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174BA0-F2DB-4822-90E6-F2392E3D053D}" type="slidenum">
              <a:rPr lang="en-US" altLang="en-US">
                <a:solidFill>
                  <a:srgbClr val="404040"/>
                </a:solidFill>
              </a:rPr>
              <a:pPr/>
              <a:t>‹#›</a:t>
            </a:fld>
            <a:endParaRPr lang="en-US" alt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659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0EB93-4566-4BE1-B0B8-ACB75B32F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3EC33C-32BA-4774-88AE-C69A762DF48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6BC05D-2617-494E-9D24-46FAEEA9589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F89CCBF-3A5B-4E44-A995-797F92CAF466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60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4F4AF0A6-FBC0-425F-9ED8-70D4777A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60C56B90-D2D6-44C7-BD07-906440BB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08476AD7-1FB2-4185-98B7-D0FC7C494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57EFED-C857-4D68-8E1C-B875DCF3589D}" type="slidenum">
              <a:rPr lang="en-US" altLang="en-US">
                <a:solidFill>
                  <a:srgbClr val="404040"/>
                </a:solidFill>
              </a:rPr>
              <a:pPr/>
              <a:t>‹#›</a:t>
            </a:fld>
            <a:endParaRPr lang="en-US" alt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5276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F28899-E6DD-4470-B901-61ACB45BE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D7A6A6-CD24-4E93-AC96-673AD8898E4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A5AFAE-ECE4-4486-81F4-7DEC7DA10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537CE1-B7B3-454B-8A85-184715690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773430-F77A-4B5B-923C-7B14D006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62708B-529F-44BD-94D5-6D35B9AC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645E7A-CC15-4D17-A6E9-7946645B5CAA}" type="slidenum">
              <a:rPr lang="en-US" altLang="en-US">
                <a:solidFill>
                  <a:srgbClr val="404040"/>
                </a:solidFill>
              </a:rPr>
              <a:pPr/>
              <a:t>‹#›</a:t>
            </a:fld>
            <a:endParaRPr lang="en-US" alt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3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1" y="0"/>
            <a:ext cx="914162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57350" y="6416698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57800" y="6416698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7/27/2021</a:t>
            </a:fld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16698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6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1" y="0"/>
            <a:ext cx="914162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57350" y="6416694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404040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57800" y="6416694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>
                <a:solidFill>
                  <a:srgbClr val="404040"/>
                </a:solidFill>
              </a:rPr>
              <a:pPr/>
              <a:t>7/27/2021</a:t>
            </a:fld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16694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0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" y="0"/>
            <a:ext cx="91162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7600" y="96984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</a:pPr>
            <a:r>
              <a:rPr lang="en-US" sz="4000" dirty="0" err="1">
                <a:solidFill>
                  <a:srgbClr val="404040"/>
                </a:solidFill>
                <a:latin typeface="Times New Roman"/>
              </a:rPr>
              <a:t>Bài</a:t>
            </a:r>
            <a:r>
              <a:rPr lang="en-US" sz="4000" dirty="0">
                <a:solidFill>
                  <a:srgbClr val="404040"/>
                </a:solidFill>
                <a:latin typeface="Times New Roman"/>
              </a:rPr>
              <a:t> 1: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2645726"/>
            <a:ext cx="800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 HỢP Q CÁC SỐ HỮU TỈ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6227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2F46DD67-AD87-44BF-A861-6874B757C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51167"/>
            <a:ext cx="8686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2/ </a:t>
            </a:r>
            <a:r>
              <a:rPr kumimoji="0" lang="en-US" altLang="en-US" sz="36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Biểu</a:t>
            </a:r>
            <a:r>
              <a:rPr kumimoji="0" lang="en-US" alt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diễn</a:t>
            </a:r>
            <a:r>
              <a:rPr kumimoji="0" lang="en-US" alt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số</a:t>
            </a:r>
            <a:r>
              <a:rPr kumimoji="0" lang="en-US" alt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hữu</a:t>
            </a:r>
            <a:r>
              <a:rPr kumimoji="0" lang="en-US" alt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tỉ</a:t>
            </a:r>
            <a:r>
              <a:rPr kumimoji="0" lang="en-US" alt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trên</a:t>
            </a:r>
            <a:r>
              <a:rPr kumimoji="0" lang="en-US" alt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trục</a:t>
            </a:r>
            <a:r>
              <a:rPr kumimoji="0" lang="en-US" alt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số</a:t>
            </a:r>
            <a:r>
              <a:rPr kumimoji="0" lang="en-US" alt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11" y="2209801"/>
            <a:ext cx="4987925" cy="407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57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>
            <a:extLst>
              <a:ext uri="{FF2B5EF4-FFF2-40B4-BE49-F238E27FC236}">
                <a16:creationId xmlns:a16="http://schemas.microsoft.com/office/drawing/2014/main" xmlns="" id="{68EA29DC-E23B-457C-AA98-A95A2BC232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4460" y="2511425"/>
            <a:ext cx="0" cy="304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29699" name="Line 3">
            <a:extLst>
              <a:ext uri="{FF2B5EF4-FFF2-40B4-BE49-F238E27FC236}">
                <a16:creationId xmlns:a16="http://schemas.microsoft.com/office/drawing/2014/main" xmlns="" id="{29B76F27-43C1-4A87-9379-6E8A21BF3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22860" y="2511425"/>
            <a:ext cx="0" cy="304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xmlns="" id="{7A758EB2-3185-4C77-B025-078C8F4AB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4213" y="431800"/>
            <a:ext cx="53732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solidFill>
                <a:srgbClr val="404040"/>
              </a:solidFill>
              <a:latin typeface="VNtimes new roman" pitchFamily="34" charset="0"/>
              <a:cs typeface="Arial" panose="020B0604020202020204" pitchFamily="34" charset="0"/>
            </a:endParaRPr>
          </a:p>
        </p:txBody>
      </p:sp>
      <p:sp>
        <p:nvSpPr>
          <p:cNvPr id="29701" name="Line 5">
            <a:extLst>
              <a:ext uri="{FF2B5EF4-FFF2-40B4-BE49-F238E27FC236}">
                <a16:creationId xmlns:a16="http://schemas.microsoft.com/office/drawing/2014/main" xmlns="" id="{F7C6C88C-DC63-460E-8E61-06BFCA3895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7466" y="2676525"/>
            <a:ext cx="609719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29702" name="Line 6">
            <a:extLst>
              <a:ext uri="{FF2B5EF4-FFF2-40B4-BE49-F238E27FC236}">
                <a16:creationId xmlns:a16="http://schemas.microsoft.com/office/drawing/2014/main" xmlns="" id="{D9AB16F0-ECDA-45C9-A8A3-D039E0A718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6296" y="2479701"/>
            <a:ext cx="7144" cy="334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xmlns="" id="{62E246AC-CE03-46FD-88D7-A1BEB0FE1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325" y="2740051"/>
            <a:ext cx="514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40404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xmlns="" id="{89073CE7-B74A-412E-83BF-566F346A4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9241" y="2740051"/>
            <a:ext cx="514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40404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705" name="Line 9">
            <a:extLst>
              <a:ext uri="{FF2B5EF4-FFF2-40B4-BE49-F238E27FC236}">
                <a16:creationId xmlns:a16="http://schemas.microsoft.com/office/drawing/2014/main" xmlns="" id="{11FE6FB9-86BC-4025-80AB-D9F56315FF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7660" y="2511425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29706" name="Line 10">
            <a:extLst>
              <a:ext uri="{FF2B5EF4-FFF2-40B4-BE49-F238E27FC236}">
                <a16:creationId xmlns:a16="http://schemas.microsoft.com/office/drawing/2014/main" xmlns="" id="{2FECF38C-3A43-41C5-81D5-714AAFC104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6060" y="2663825"/>
            <a:ext cx="1371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29707" name="Line 11">
            <a:extLst>
              <a:ext uri="{FF2B5EF4-FFF2-40B4-BE49-F238E27FC236}">
                <a16:creationId xmlns:a16="http://schemas.microsoft.com/office/drawing/2014/main" xmlns="" id="{30885DB3-DA58-44A1-847A-390A2F0D5A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1860" y="2571750"/>
            <a:ext cx="0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  <p:grpSp>
        <p:nvGrpSpPr>
          <p:cNvPr id="29708" name="Group 12">
            <a:extLst>
              <a:ext uri="{FF2B5EF4-FFF2-40B4-BE49-F238E27FC236}">
                <a16:creationId xmlns:a16="http://schemas.microsoft.com/office/drawing/2014/main" xmlns="" id="{F8B3FDA8-3A59-4B39-A832-8851D8B19C8C}"/>
              </a:ext>
            </a:extLst>
          </p:cNvPr>
          <p:cNvGrpSpPr>
            <a:grpSpLocks/>
          </p:cNvGrpSpPr>
          <p:nvPr/>
        </p:nvGrpSpPr>
        <p:grpSpPr bwMode="auto">
          <a:xfrm>
            <a:off x="4894660" y="2882900"/>
            <a:ext cx="457200" cy="609600"/>
            <a:chOff x="1920" y="3984"/>
            <a:chExt cx="384" cy="384"/>
          </a:xfrm>
        </p:grpSpPr>
        <p:sp>
          <p:nvSpPr>
            <p:cNvPr id="29709" name="Text Box 13">
              <a:extLst>
                <a:ext uri="{FF2B5EF4-FFF2-40B4-BE49-F238E27FC236}">
                  <a16:creationId xmlns:a16="http://schemas.microsoft.com/office/drawing/2014/main" xmlns="" id="{69DB5DC5-B9B5-4136-93B8-1A55E66AC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40404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9710" name="Text Box 14">
              <a:extLst>
                <a:ext uri="{FF2B5EF4-FFF2-40B4-BE49-F238E27FC236}">
                  <a16:creationId xmlns:a16="http://schemas.microsoft.com/office/drawing/2014/main" xmlns="" id="{B83DE806-DD88-4906-9D6C-C18E275B1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dirty="0">
                  <a:solidFill>
                    <a:srgbClr val="40404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9711" name="Line 15">
              <a:extLst>
                <a:ext uri="{FF2B5EF4-FFF2-40B4-BE49-F238E27FC236}">
                  <a16:creationId xmlns:a16="http://schemas.microsoft.com/office/drawing/2014/main" xmlns="" id="{61BBFB98-54CD-458B-AA07-813ED9E7D0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404040"/>
                </a:solidFill>
              </a:endParaRPr>
            </a:p>
          </p:txBody>
        </p:sp>
      </p:grpSp>
      <p:grpSp>
        <p:nvGrpSpPr>
          <p:cNvPr id="29712" name="Group 16">
            <a:extLst>
              <a:ext uri="{FF2B5EF4-FFF2-40B4-BE49-F238E27FC236}">
                <a16:creationId xmlns:a16="http://schemas.microsoft.com/office/drawing/2014/main" xmlns="" id="{FED93784-1E42-4A27-BEF9-59D06D4F60BC}"/>
              </a:ext>
            </a:extLst>
          </p:cNvPr>
          <p:cNvGrpSpPr>
            <a:grpSpLocks/>
          </p:cNvGrpSpPr>
          <p:nvPr/>
        </p:nvGrpSpPr>
        <p:grpSpPr bwMode="auto">
          <a:xfrm>
            <a:off x="5237560" y="2882900"/>
            <a:ext cx="457200" cy="609600"/>
            <a:chOff x="1920" y="3984"/>
            <a:chExt cx="384" cy="384"/>
          </a:xfrm>
        </p:grpSpPr>
        <p:sp>
          <p:nvSpPr>
            <p:cNvPr id="29713" name="Text Box 17">
              <a:extLst>
                <a:ext uri="{FF2B5EF4-FFF2-40B4-BE49-F238E27FC236}">
                  <a16:creationId xmlns:a16="http://schemas.microsoft.com/office/drawing/2014/main" xmlns="" id="{CB622448-A8C8-4A95-A100-E877432333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40404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9714" name="Text Box 18">
              <a:extLst>
                <a:ext uri="{FF2B5EF4-FFF2-40B4-BE49-F238E27FC236}">
                  <a16:creationId xmlns:a16="http://schemas.microsoft.com/office/drawing/2014/main" xmlns="" id="{77425B9E-7238-497F-A8C4-0B7748CBB1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40404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9715" name="Line 19">
              <a:extLst>
                <a:ext uri="{FF2B5EF4-FFF2-40B4-BE49-F238E27FC236}">
                  <a16:creationId xmlns:a16="http://schemas.microsoft.com/office/drawing/2014/main" xmlns="" id="{B6DA1A9B-F79A-4F41-B805-3DA0B1EB25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404040"/>
                </a:solidFill>
              </a:endParaRPr>
            </a:p>
          </p:txBody>
        </p:sp>
      </p:grpSp>
      <p:grpSp>
        <p:nvGrpSpPr>
          <p:cNvPr id="29716" name="Group 20">
            <a:extLst>
              <a:ext uri="{FF2B5EF4-FFF2-40B4-BE49-F238E27FC236}">
                <a16:creationId xmlns:a16="http://schemas.microsoft.com/office/drawing/2014/main" xmlns="" id="{3EE0DB54-1B38-42B2-AB90-55E18482D4A6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2882900"/>
            <a:ext cx="457200" cy="609600"/>
            <a:chOff x="1920" y="3984"/>
            <a:chExt cx="384" cy="384"/>
          </a:xfrm>
        </p:grpSpPr>
        <p:sp>
          <p:nvSpPr>
            <p:cNvPr id="29717" name="Text Box 21">
              <a:extLst>
                <a:ext uri="{FF2B5EF4-FFF2-40B4-BE49-F238E27FC236}">
                  <a16:creationId xmlns:a16="http://schemas.microsoft.com/office/drawing/2014/main" xmlns="" id="{1EE418BF-394B-4FE6-97C3-AAFB9BA446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40404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9718" name="Text Box 22">
              <a:extLst>
                <a:ext uri="{FF2B5EF4-FFF2-40B4-BE49-F238E27FC236}">
                  <a16:creationId xmlns:a16="http://schemas.microsoft.com/office/drawing/2014/main" xmlns="" id="{A79BE35C-71A0-4FFE-91A1-458B08097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40404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9719" name="Line 23">
              <a:extLst>
                <a:ext uri="{FF2B5EF4-FFF2-40B4-BE49-F238E27FC236}">
                  <a16:creationId xmlns:a16="http://schemas.microsoft.com/office/drawing/2014/main" xmlns="" id="{D52B665D-DB95-4DA5-B916-10288D5EFF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404040"/>
                </a:solidFill>
              </a:endParaRPr>
            </a:p>
          </p:txBody>
        </p:sp>
      </p:grpSp>
      <p:sp>
        <p:nvSpPr>
          <p:cNvPr id="29720" name="Line 24">
            <a:extLst>
              <a:ext uri="{FF2B5EF4-FFF2-40B4-BE49-F238E27FC236}">
                <a16:creationId xmlns:a16="http://schemas.microsoft.com/office/drawing/2014/main" xmlns="" id="{6FE16356-0083-478A-A46F-7A2711EBBA4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9260" y="2511425"/>
            <a:ext cx="0" cy="304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29721" name="Line 25">
            <a:extLst>
              <a:ext uri="{FF2B5EF4-FFF2-40B4-BE49-F238E27FC236}">
                <a16:creationId xmlns:a16="http://schemas.microsoft.com/office/drawing/2014/main" xmlns="" id="{FD48ECDB-CD26-4377-B09B-FAB284B717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3460" y="2587625"/>
            <a:ext cx="0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29722" name="Line 26">
            <a:extLst>
              <a:ext uri="{FF2B5EF4-FFF2-40B4-BE49-F238E27FC236}">
                <a16:creationId xmlns:a16="http://schemas.microsoft.com/office/drawing/2014/main" xmlns="" id="{887F8327-3B7A-43F4-8E7C-D87BFD692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6060" y="2663825"/>
            <a:ext cx="1371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29723" name="Rectangle 27">
            <a:extLst>
              <a:ext uri="{FF2B5EF4-FFF2-40B4-BE49-F238E27FC236}">
                <a16:creationId xmlns:a16="http://schemas.microsoft.com/office/drawing/2014/main" xmlns="" id="{15504985-CD3D-4305-AEE3-7A3528C07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4212" y="1156519"/>
            <a:ext cx="6799531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BiỂU</a:t>
            </a:r>
            <a:r>
              <a:rPr lang="en-US" altLang="en-US" sz="2400" dirty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DIỄN CÁC SỐ NGUYÊN -2 ; - 1 ; 2 TRÊN TRỤC SỐ </a:t>
            </a:r>
          </a:p>
        </p:txBody>
      </p:sp>
      <p:sp>
        <p:nvSpPr>
          <p:cNvPr id="29724" name="Text Box 28">
            <a:extLst>
              <a:ext uri="{FF2B5EF4-FFF2-40B4-BE49-F238E27FC236}">
                <a16:creationId xmlns:a16="http://schemas.microsoft.com/office/drawing/2014/main" xmlns="" id="{DDCA7B4E-C8F2-4A1C-828D-A710BA26B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710" y="2754325"/>
            <a:ext cx="5476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40404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29725" name="Text Box 29">
            <a:extLst>
              <a:ext uri="{FF2B5EF4-FFF2-40B4-BE49-F238E27FC236}">
                <a16:creationId xmlns:a16="http://schemas.microsoft.com/office/drawing/2014/main" xmlns="" id="{730E0F4D-63B5-413B-8E82-734673B43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464" y="2740039"/>
            <a:ext cx="5143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40404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29726" name="Rectangle 30">
            <a:extLst>
              <a:ext uri="{FF2B5EF4-FFF2-40B4-BE49-F238E27FC236}">
                <a16:creationId xmlns:a16="http://schemas.microsoft.com/office/drawing/2014/main" xmlns="" id="{ACE0B2F0-E508-498C-B4EC-F80C7EBC3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075" y="431800"/>
            <a:ext cx="6731669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BiỂU</a:t>
            </a:r>
            <a:r>
              <a:rPr lang="en-US" altLang="en-US" sz="2400" dirty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DIỄN  SỐ HỮU TỈ         TRÊN TRỤC SỐ </a:t>
            </a:r>
          </a:p>
        </p:txBody>
      </p:sp>
      <p:sp>
        <p:nvSpPr>
          <p:cNvPr id="29727" name="Line 31">
            <a:extLst>
              <a:ext uri="{FF2B5EF4-FFF2-40B4-BE49-F238E27FC236}">
                <a16:creationId xmlns:a16="http://schemas.microsoft.com/office/drawing/2014/main" xmlns="" id="{0B26F1A0-EF78-4AB4-AA17-4B3001FE41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8960" y="2587625"/>
            <a:ext cx="0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29728" name="Line 32">
            <a:extLst>
              <a:ext uri="{FF2B5EF4-FFF2-40B4-BE49-F238E27FC236}">
                <a16:creationId xmlns:a16="http://schemas.microsoft.com/office/drawing/2014/main" xmlns="" id="{8AA4293B-1B7E-4135-B7E6-C0037C3378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760" y="2587625"/>
            <a:ext cx="0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29729" name="Line 33">
            <a:extLst>
              <a:ext uri="{FF2B5EF4-FFF2-40B4-BE49-F238E27FC236}">
                <a16:creationId xmlns:a16="http://schemas.microsoft.com/office/drawing/2014/main" xmlns="" id="{DF4B298E-1B66-4671-B4B7-EAFC145B29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0560" y="2587625"/>
            <a:ext cx="0" cy="209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29730" name="Line 34">
            <a:extLst>
              <a:ext uri="{FF2B5EF4-FFF2-40B4-BE49-F238E27FC236}">
                <a16:creationId xmlns:a16="http://schemas.microsoft.com/office/drawing/2014/main" xmlns="" id="{63C0FC1E-D49B-41B5-84F7-1A78CEC5C5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6360" y="2587625"/>
            <a:ext cx="0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  <p:grpSp>
        <p:nvGrpSpPr>
          <p:cNvPr id="29731" name="Group 35">
            <a:extLst>
              <a:ext uri="{FF2B5EF4-FFF2-40B4-BE49-F238E27FC236}">
                <a16:creationId xmlns:a16="http://schemas.microsoft.com/office/drawing/2014/main" xmlns="" id="{C7B548F4-4613-473E-AE22-27C989ADC2F1}"/>
              </a:ext>
            </a:extLst>
          </p:cNvPr>
          <p:cNvGrpSpPr>
            <a:grpSpLocks/>
          </p:cNvGrpSpPr>
          <p:nvPr/>
        </p:nvGrpSpPr>
        <p:grpSpPr bwMode="auto">
          <a:xfrm>
            <a:off x="5923360" y="2882900"/>
            <a:ext cx="457200" cy="609600"/>
            <a:chOff x="1920" y="3984"/>
            <a:chExt cx="384" cy="384"/>
          </a:xfrm>
        </p:grpSpPr>
        <p:sp>
          <p:nvSpPr>
            <p:cNvPr id="29732" name="Text Box 36">
              <a:extLst>
                <a:ext uri="{FF2B5EF4-FFF2-40B4-BE49-F238E27FC236}">
                  <a16:creationId xmlns:a16="http://schemas.microsoft.com/office/drawing/2014/main" xmlns="" id="{E0BACDC3-8D3E-4D27-9669-070D63A98C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40404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9733" name="Text Box 37">
              <a:extLst>
                <a:ext uri="{FF2B5EF4-FFF2-40B4-BE49-F238E27FC236}">
                  <a16:creationId xmlns:a16="http://schemas.microsoft.com/office/drawing/2014/main" xmlns="" id="{447E6BBD-8AAD-4C6C-8D1B-C01DFBB7B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40404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9734" name="Line 38">
              <a:extLst>
                <a:ext uri="{FF2B5EF4-FFF2-40B4-BE49-F238E27FC236}">
                  <a16:creationId xmlns:a16="http://schemas.microsoft.com/office/drawing/2014/main" xmlns="" id="{F131F0D2-2B16-44B5-9A6A-C0589AA8B1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404040"/>
                </a:solidFill>
              </a:endParaRPr>
            </a:p>
          </p:txBody>
        </p:sp>
      </p:grpSp>
      <p:grpSp>
        <p:nvGrpSpPr>
          <p:cNvPr id="29735" name="Group 39">
            <a:extLst>
              <a:ext uri="{FF2B5EF4-FFF2-40B4-BE49-F238E27FC236}">
                <a16:creationId xmlns:a16="http://schemas.microsoft.com/office/drawing/2014/main" xmlns="" id="{136A79D9-A9CF-4507-8505-344BD153C1A5}"/>
              </a:ext>
            </a:extLst>
          </p:cNvPr>
          <p:cNvGrpSpPr>
            <a:grpSpLocks/>
          </p:cNvGrpSpPr>
          <p:nvPr/>
        </p:nvGrpSpPr>
        <p:grpSpPr bwMode="auto">
          <a:xfrm>
            <a:off x="6323410" y="2906713"/>
            <a:ext cx="457200" cy="609600"/>
            <a:chOff x="1920" y="3984"/>
            <a:chExt cx="384" cy="384"/>
          </a:xfrm>
        </p:grpSpPr>
        <p:sp>
          <p:nvSpPr>
            <p:cNvPr id="29736" name="Text Box 40">
              <a:extLst>
                <a:ext uri="{FF2B5EF4-FFF2-40B4-BE49-F238E27FC236}">
                  <a16:creationId xmlns:a16="http://schemas.microsoft.com/office/drawing/2014/main" xmlns="" id="{BD3CAD60-42DA-4BF7-8942-BA39429EAD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dirty="0">
                  <a:solidFill>
                    <a:srgbClr val="40404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9737" name="Text Box 41">
              <a:extLst>
                <a:ext uri="{FF2B5EF4-FFF2-40B4-BE49-F238E27FC236}">
                  <a16:creationId xmlns:a16="http://schemas.microsoft.com/office/drawing/2014/main" xmlns="" id="{656CFF35-3C86-4253-8765-6C955CBC9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dirty="0">
                  <a:solidFill>
                    <a:srgbClr val="40404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9738" name="Line 42">
              <a:extLst>
                <a:ext uri="{FF2B5EF4-FFF2-40B4-BE49-F238E27FC236}">
                  <a16:creationId xmlns:a16="http://schemas.microsoft.com/office/drawing/2014/main" xmlns="" id="{DE0E6F4A-6337-4402-A08A-6BA7F6F6BA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404040"/>
                </a:solidFill>
              </a:endParaRPr>
            </a:p>
          </p:txBody>
        </p:sp>
      </p:grpSp>
      <p:grpSp>
        <p:nvGrpSpPr>
          <p:cNvPr id="29739" name="Group 43">
            <a:extLst>
              <a:ext uri="{FF2B5EF4-FFF2-40B4-BE49-F238E27FC236}">
                <a16:creationId xmlns:a16="http://schemas.microsoft.com/office/drawing/2014/main" xmlns="" id="{DC931DAD-5B20-4C78-9138-A229241FA872}"/>
              </a:ext>
            </a:extLst>
          </p:cNvPr>
          <p:cNvGrpSpPr>
            <a:grpSpLocks/>
          </p:cNvGrpSpPr>
          <p:nvPr/>
        </p:nvGrpSpPr>
        <p:grpSpPr bwMode="auto">
          <a:xfrm>
            <a:off x="6609160" y="2882900"/>
            <a:ext cx="457200" cy="609600"/>
            <a:chOff x="1920" y="3984"/>
            <a:chExt cx="384" cy="384"/>
          </a:xfrm>
        </p:grpSpPr>
        <p:sp>
          <p:nvSpPr>
            <p:cNvPr id="29740" name="Text Box 44">
              <a:extLst>
                <a:ext uri="{FF2B5EF4-FFF2-40B4-BE49-F238E27FC236}">
                  <a16:creationId xmlns:a16="http://schemas.microsoft.com/office/drawing/2014/main" xmlns="" id="{56379D6A-3445-4604-A134-8BA69F212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40404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9741" name="Text Box 45">
              <a:extLst>
                <a:ext uri="{FF2B5EF4-FFF2-40B4-BE49-F238E27FC236}">
                  <a16:creationId xmlns:a16="http://schemas.microsoft.com/office/drawing/2014/main" xmlns="" id="{4819659E-D0FB-4E38-8FB6-B1227AC53A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40404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9742" name="Line 46">
              <a:extLst>
                <a:ext uri="{FF2B5EF4-FFF2-40B4-BE49-F238E27FC236}">
                  <a16:creationId xmlns:a16="http://schemas.microsoft.com/office/drawing/2014/main" xmlns="" id="{D15A8521-4063-49FD-90C3-8D6E555D5D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404040"/>
                </a:solidFill>
              </a:endParaRPr>
            </a:p>
          </p:txBody>
        </p:sp>
      </p:grpSp>
      <p:grpSp>
        <p:nvGrpSpPr>
          <p:cNvPr id="29743" name="Group 47">
            <a:extLst>
              <a:ext uri="{FF2B5EF4-FFF2-40B4-BE49-F238E27FC236}">
                <a16:creationId xmlns:a16="http://schemas.microsoft.com/office/drawing/2014/main" xmlns="" id="{47C28EDA-38E0-4866-89EE-2B0D4CD45579}"/>
              </a:ext>
            </a:extLst>
          </p:cNvPr>
          <p:cNvGrpSpPr>
            <a:grpSpLocks/>
          </p:cNvGrpSpPr>
          <p:nvPr/>
        </p:nvGrpSpPr>
        <p:grpSpPr bwMode="auto">
          <a:xfrm>
            <a:off x="6969919" y="2941638"/>
            <a:ext cx="457200" cy="609600"/>
            <a:chOff x="1920" y="3984"/>
            <a:chExt cx="384" cy="384"/>
          </a:xfrm>
        </p:grpSpPr>
        <p:sp>
          <p:nvSpPr>
            <p:cNvPr id="29744" name="Text Box 48">
              <a:extLst>
                <a:ext uri="{FF2B5EF4-FFF2-40B4-BE49-F238E27FC236}">
                  <a16:creationId xmlns:a16="http://schemas.microsoft.com/office/drawing/2014/main" xmlns="" id="{E654EB2F-304D-498B-AF01-59A747CA31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40404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9745" name="Text Box 49">
              <a:extLst>
                <a:ext uri="{FF2B5EF4-FFF2-40B4-BE49-F238E27FC236}">
                  <a16:creationId xmlns:a16="http://schemas.microsoft.com/office/drawing/2014/main" xmlns="" id="{9A2203FE-1889-4C0E-8667-F8AF36D223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dirty="0">
                  <a:solidFill>
                    <a:srgbClr val="40404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9746" name="Line 50">
              <a:extLst>
                <a:ext uri="{FF2B5EF4-FFF2-40B4-BE49-F238E27FC236}">
                  <a16:creationId xmlns:a16="http://schemas.microsoft.com/office/drawing/2014/main" xmlns="" id="{CF56D75E-E894-4A9F-9BE0-41343466AC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404040"/>
                </a:solidFill>
              </a:endParaRPr>
            </a:p>
          </p:txBody>
        </p:sp>
      </p:grpSp>
      <p:sp>
        <p:nvSpPr>
          <p:cNvPr id="29747" name="Line 51">
            <a:extLst>
              <a:ext uri="{FF2B5EF4-FFF2-40B4-BE49-F238E27FC236}">
                <a16:creationId xmlns:a16="http://schemas.microsoft.com/office/drawing/2014/main" xmlns="" id="{F75FFBB8-DF0C-4CA8-A80E-1036D9A990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6060" y="2663825"/>
            <a:ext cx="3429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  <p:grpSp>
        <p:nvGrpSpPr>
          <p:cNvPr id="29748" name="Group 52">
            <a:extLst>
              <a:ext uri="{FF2B5EF4-FFF2-40B4-BE49-F238E27FC236}">
                <a16:creationId xmlns:a16="http://schemas.microsoft.com/office/drawing/2014/main" xmlns="" id="{204B453E-EA06-4914-BA37-21EC5B050DD7}"/>
              </a:ext>
            </a:extLst>
          </p:cNvPr>
          <p:cNvGrpSpPr>
            <a:grpSpLocks/>
          </p:cNvGrpSpPr>
          <p:nvPr/>
        </p:nvGrpSpPr>
        <p:grpSpPr bwMode="auto">
          <a:xfrm>
            <a:off x="4894660" y="168163"/>
            <a:ext cx="503534" cy="879248"/>
            <a:chOff x="2424" y="3467"/>
            <a:chExt cx="420" cy="477"/>
          </a:xfrm>
        </p:grpSpPr>
        <p:sp>
          <p:nvSpPr>
            <p:cNvPr id="29749" name="Text Box 53">
              <a:extLst>
                <a:ext uri="{FF2B5EF4-FFF2-40B4-BE49-F238E27FC236}">
                  <a16:creationId xmlns:a16="http://schemas.microsoft.com/office/drawing/2014/main" xmlns="" id="{14D140E9-00BA-4D63-8E4B-36ACBBF76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4" y="3467"/>
              <a:ext cx="336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dirty="0">
                  <a:solidFill>
                    <a:srgbClr val="40404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 5</a:t>
              </a:r>
            </a:p>
          </p:txBody>
        </p:sp>
        <p:sp>
          <p:nvSpPr>
            <p:cNvPr id="29750" name="Text Box 54">
              <a:extLst>
                <a:ext uri="{FF2B5EF4-FFF2-40B4-BE49-F238E27FC236}">
                  <a16:creationId xmlns:a16="http://schemas.microsoft.com/office/drawing/2014/main" xmlns="" id="{FB993F72-1C3B-45A5-ABD9-F94F65B686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0" y="3745"/>
              <a:ext cx="384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40404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9751" name="Line 55">
              <a:extLst>
                <a:ext uri="{FF2B5EF4-FFF2-40B4-BE49-F238E27FC236}">
                  <a16:creationId xmlns:a16="http://schemas.microsoft.com/office/drawing/2014/main" xmlns="" id="{AFF7B15C-F3B3-49BD-9B51-6BE640EC65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0" y="3720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404040"/>
                </a:solidFill>
              </a:endParaRPr>
            </a:p>
          </p:txBody>
        </p:sp>
      </p:grpSp>
      <p:sp>
        <p:nvSpPr>
          <p:cNvPr id="29752" name="Text Box 56">
            <a:extLst>
              <a:ext uri="{FF2B5EF4-FFF2-40B4-BE49-F238E27FC236}">
                <a16:creationId xmlns:a16="http://schemas.microsoft.com/office/drawing/2014/main" xmlns="" id="{54C7EDED-BD1C-4BDD-90F0-8FA1CD3A3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471" y="3810000"/>
            <a:ext cx="63436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>
                <a:solidFill>
                  <a:srgbClr val="404040"/>
                </a:solidFill>
              </a:rPr>
              <a:t>Chia </a:t>
            </a:r>
            <a:r>
              <a:rPr lang="en-US" altLang="en-US" sz="2800" dirty="0" err="1">
                <a:solidFill>
                  <a:srgbClr val="404040"/>
                </a:solidFill>
                <a:latin typeface=".VnArial" pitchFamily="34" charset="0"/>
              </a:rPr>
              <a:t>mỗi</a:t>
            </a:r>
            <a:r>
              <a:rPr lang="en-US" altLang="en-US" sz="2800" dirty="0">
                <a:solidFill>
                  <a:srgbClr val="404040"/>
                </a:solidFill>
                <a:latin typeface=".VnArial" pitchFamily="34" charset="0"/>
              </a:rPr>
              <a:t> </a:t>
            </a:r>
            <a:r>
              <a:rPr lang="en-US" altLang="en-US" sz="2800" dirty="0" err="1">
                <a:solidFill>
                  <a:srgbClr val="404040"/>
                </a:solidFill>
              </a:rPr>
              <a:t>đoạn</a:t>
            </a:r>
            <a:r>
              <a:rPr lang="en-US" altLang="en-US" sz="2800" dirty="0">
                <a:solidFill>
                  <a:srgbClr val="404040"/>
                </a:solidFill>
              </a:rPr>
              <a:t> </a:t>
            </a:r>
            <a:r>
              <a:rPr lang="en-US" altLang="en-US" sz="2800" dirty="0" err="1">
                <a:solidFill>
                  <a:srgbClr val="404040"/>
                </a:solidFill>
              </a:rPr>
              <a:t>thẳng</a:t>
            </a:r>
            <a:r>
              <a:rPr lang="en-US" altLang="en-US" sz="2800" dirty="0">
                <a:solidFill>
                  <a:srgbClr val="404040"/>
                </a:solidFill>
              </a:rPr>
              <a:t> </a:t>
            </a:r>
            <a:r>
              <a:rPr lang="en-US" altLang="en-US" sz="2800" dirty="0" err="1">
                <a:solidFill>
                  <a:srgbClr val="404040"/>
                </a:solidFill>
              </a:rPr>
              <a:t>đơn</a:t>
            </a:r>
            <a:r>
              <a:rPr lang="en-US" altLang="en-US" sz="2800" dirty="0">
                <a:solidFill>
                  <a:srgbClr val="404040"/>
                </a:solidFill>
              </a:rPr>
              <a:t> </a:t>
            </a:r>
            <a:r>
              <a:rPr lang="en-US" altLang="en-US" sz="2800" dirty="0" err="1">
                <a:solidFill>
                  <a:srgbClr val="404040"/>
                </a:solidFill>
              </a:rPr>
              <a:t>vị</a:t>
            </a:r>
            <a:r>
              <a:rPr lang="en-US" altLang="en-US" sz="2800" dirty="0">
                <a:solidFill>
                  <a:srgbClr val="404040"/>
                </a:solidFill>
              </a:rPr>
              <a:t> </a:t>
            </a:r>
            <a:r>
              <a:rPr lang="en-US" altLang="en-US" sz="2800" dirty="0" err="1">
                <a:solidFill>
                  <a:srgbClr val="404040"/>
                </a:solidFill>
              </a:rPr>
              <a:t>cũ</a:t>
            </a:r>
            <a:r>
              <a:rPr lang="en-US" altLang="en-US" sz="2800" dirty="0">
                <a:solidFill>
                  <a:srgbClr val="404040"/>
                </a:solidFill>
              </a:rPr>
              <a:t> </a:t>
            </a:r>
            <a:r>
              <a:rPr lang="en-US" altLang="en-US" sz="2800" dirty="0" err="1">
                <a:solidFill>
                  <a:srgbClr val="404040"/>
                </a:solidFill>
              </a:rPr>
              <a:t>thành</a:t>
            </a:r>
            <a:r>
              <a:rPr lang="en-US" altLang="en-US" sz="2800" dirty="0">
                <a:solidFill>
                  <a:srgbClr val="404040"/>
                </a:solidFill>
              </a:rPr>
              <a:t> 4 </a:t>
            </a:r>
            <a:r>
              <a:rPr lang="en-US" altLang="en-US" sz="2800" dirty="0" err="1">
                <a:solidFill>
                  <a:srgbClr val="404040"/>
                </a:solidFill>
              </a:rPr>
              <a:t>phần</a:t>
            </a:r>
            <a:r>
              <a:rPr lang="en-US" altLang="en-US" sz="2800" dirty="0">
                <a:solidFill>
                  <a:srgbClr val="404040"/>
                </a:solidFill>
              </a:rPr>
              <a:t> </a:t>
            </a:r>
            <a:r>
              <a:rPr lang="en-US" altLang="en-US" sz="2800" dirty="0" err="1">
                <a:solidFill>
                  <a:srgbClr val="404040"/>
                </a:solidFill>
              </a:rPr>
              <a:t>bằng</a:t>
            </a:r>
            <a:r>
              <a:rPr lang="en-US" altLang="en-US" sz="2800" dirty="0">
                <a:solidFill>
                  <a:srgbClr val="404040"/>
                </a:solidFill>
              </a:rPr>
              <a:t> </a:t>
            </a:r>
            <a:r>
              <a:rPr lang="en-US" altLang="en-US" sz="2800" dirty="0" err="1">
                <a:solidFill>
                  <a:srgbClr val="404040"/>
                </a:solidFill>
              </a:rPr>
              <a:t>nhau</a:t>
            </a:r>
            <a:r>
              <a:rPr lang="en-US" altLang="en-US" sz="2800" dirty="0">
                <a:solidFill>
                  <a:srgbClr val="404040"/>
                </a:solidFill>
              </a:rPr>
              <a:t> </a:t>
            </a:r>
            <a:r>
              <a:rPr lang="en-US" altLang="en-US" sz="2800" dirty="0" err="1">
                <a:solidFill>
                  <a:srgbClr val="404040"/>
                </a:solidFill>
              </a:rPr>
              <a:t>rồi</a:t>
            </a:r>
            <a:r>
              <a:rPr lang="en-US" altLang="en-US" sz="2800" dirty="0">
                <a:solidFill>
                  <a:srgbClr val="404040"/>
                </a:solidFill>
              </a:rPr>
              <a:t> </a:t>
            </a:r>
            <a:r>
              <a:rPr lang="en-US" altLang="en-US" sz="2800" dirty="0" err="1">
                <a:solidFill>
                  <a:srgbClr val="404040"/>
                </a:solidFill>
              </a:rPr>
              <a:t>lấy</a:t>
            </a:r>
            <a:r>
              <a:rPr lang="en-US" altLang="en-US" sz="2800" dirty="0">
                <a:solidFill>
                  <a:srgbClr val="404040"/>
                </a:solidFill>
              </a:rPr>
              <a:t> 5 </a:t>
            </a:r>
            <a:r>
              <a:rPr lang="en-US" altLang="en-US" sz="2800" dirty="0" err="1">
                <a:solidFill>
                  <a:srgbClr val="404040"/>
                </a:solidFill>
              </a:rPr>
              <a:t>đơn</a:t>
            </a:r>
            <a:r>
              <a:rPr lang="en-US" altLang="en-US" sz="2800" dirty="0">
                <a:solidFill>
                  <a:srgbClr val="404040"/>
                </a:solidFill>
              </a:rPr>
              <a:t> </a:t>
            </a:r>
            <a:r>
              <a:rPr lang="en-US" altLang="en-US" sz="2800" dirty="0" err="1">
                <a:solidFill>
                  <a:srgbClr val="404040"/>
                </a:solidFill>
              </a:rPr>
              <a:t>vị</a:t>
            </a:r>
            <a:r>
              <a:rPr lang="en-US" altLang="en-US" sz="2800" dirty="0">
                <a:solidFill>
                  <a:srgbClr val="404040"/>
                </a:solidFill>
              </a:rPr>
              <a:t> </a:t>
            </a:r>
            <a:r>
              <a:rPr lang="en-US" altLang="en-US" sz="2800" dirty="0" err="1">
                <a:solidFill>
                  <a:srgbClr val="404040"/>
                </a:solidFill>
              </a:rPr>
              <a:t>mới</a:t>
            </a:r>
            <a:endParaRPr lang="en-US" altLang="en-US" sz="2800" dirty="0">
              <a:solidFill>
                <a:srgbClr val="404040"/>
              </a:solidFill>
            </a:endParaRPr>
          </a:p>
        </p:txBody>
      </p:sp>
      <p:sp>
        <p:nvSpPr>
          <p:cNvPr id="29753" name="Oval 57">
            <a:extLst>
              <a:ext uri="{FF2B5EF4-FFF2-40B4-BE49-F238E27FC236}">
                <a16:creationId xmlns:a16="http://schemas.microsoft.com/office/drawing/2014/main" xmlns="" id="{59C93442-D970-4CC8-B2FE-56115DC80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6085" y="712490"/>
            <a:ext cx="457200" cy="361950"/>
          </a:xfrm>
          <a:prstGeom prst="ellips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29754" name="Text Box 58">
            <a:extLst>
              <a:ext uri="{FF2B5EF4-FFF2-40B4-BE49-F238E27FC236}">
                <a16:creationId xmlns:a16="http://schemas.microsoft.com/office/drawing/2014/main" xmlns="" id="{3D4D0DFF-EB6F-4A0C-B5B7-3CE682D31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0022" y="2028851"/>
            <a:ext cx="547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40404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756" name="Text Box 60">
            <a:extLst>
              <a:ext uri="{FF2B5EF4-FFF2-40B4-BE49-F238E27FC236}">
                <a16:creationId xmlns:a16="http://schemas.microsoft.com/office/drawing/2014/main" xmlns="" id="{1DCAB0D5-A5B6-47C1-921E-EF7DA100F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813" y="4953025"/>
            <a:ext cx="6582965" cy="138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CCFF"/>
                    </a:gs>
                    <a:gs pos="17999">
                      <a:srgbClr val="99CCFF">
                        <a:alpha val="88121"/>
                      </a:srgbClr>
                    </a:gs>
                    <a:gs pos="36000">
                      <a:srgbClr val="9966FF">
                        <a:alpha val="76240"/>
                      </a:srgbClr>
                    </a:gs>
                    <a:gs pos="61000">
                      <a:srgbClr val="CC99FF">
                        <a:alpha val="59740"/>
                      </a:srgbClr>
                    </a:gs>
                    <a:gs pos="82001">
                      <a:srgbClr val="99CCFF">
                        <a:alpha val="45879"/>
                      </a:srgbClr>
                    </a:gs>
                    <a:gs pos="100000">
                      <a:srgbClr val="CCCCFF">
                        <a:alpha val="34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Trên</a:t>
            </a:r>
            <a:r>
              <a:rPr lang="en-US" alt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trục</a:t>
            </a:r>
            <a:r>
              <a:rPr lang="en-US" alt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điểm</a:t>
            </a:r>
            <a:r>
              <a:rPr lang="en-US" alt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biểu</a:t>
            </a:r>
            <a:r>
              <a:rPr lang="en-US" alt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diễn</a:t>
            </a:r>
            <a:r>
              <a:rPr lang="en-US" alt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hữu</a:t>
            </a:r>
            <a:r>
              <a:rPr lang="en-US" alt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tỉ</a:t>
            </a:r>
            <a:r>
              <a:rPr lang="en-US" alt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x </a:t>
            </a:r>
            <a:r>
              <a:rPr lang="en-US" alt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được</a:t>
            </a:r>
            <a:r>
              <a:rPr lang="en-US" alt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gọi</a:t>
            </a:r>
            <a:r>
              <a:rPr lang="en-US" alt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là</a:t>
            </a:r>
            <a:r>
              <a:rPr lang="en-US" alt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điểm</a:t>
            </a:r>
            <a:r>
              <a:rPr lang="en-US" alt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x</a:t>
            </a:r>
          </a:p>
          <a:p>
            <a:pPr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Vd</a:t>
            </a:r>
            <a:r>
              <a:rPr lang="en-US" alt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en-US" alt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Điểm</a:t>
            </a:r>
            <a:r>
              <a:rPr lang="en-US" alt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biểu</a:t>
            </a:r>
            <a:r>
              <a:rPr lang="en-US" alt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diễn</a:t>
            </a:r>
            <a:r>
              <a:rPr lang="en-US" alt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hữu</a:t>
            </a:r>
            <a:r>
              <a:rPr lang="en-US" alt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tỉ</a:t>
            </a:r>
            <a:r>
              <a:rPr lang="en-US" alt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    </a:t>
            </a:r>
            <a:r>
              <a:rPr lang="en-US" altLang="en-US" sz="2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gọi</a:t>
            </a:r>
            <a:r>
              <a:rPr lang="en-US" alt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là</a:t>
            </a:r>
            <a:r>
              <a:rPr lang="en-US" alt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điểm</a:t>
            </a:r>
            <a:r>
              <a:rPr lang="en-US" altLang="en-US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02" y="5790273"/>
            <a:ext cx="32861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553" y="5789346"/>
            <a:ext cx="32861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52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3.33333E-6 L 3.33333E-6 3.33333E-6 " pathEditMode="relative" rAng="0" ptsTypes="AA">
                                      <p:cBhvr>
                                        <p:cTn id="38" dur="2000" spd="-100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6069E-6 L -0.2 -1.56069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 -1.56069E-6 L -0.4 -1.56069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5087E-6 L 0.05 4.45087E-6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9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4.45087E-6 L 0.1 4.45087E-6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29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4.45087E-6 L 0.15 4.45087E-6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29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4.45087E-6 L 0.2 4.45087E-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9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4.45087E-6 L 0.25 4.45087E-6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29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6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7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45087E-6 L 0.3 4.45087E-6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29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7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7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2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8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4.45087E-6 L 0.35 4.45087E-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29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8" dur="500"/>
                                        <p:tgtEl>
                                          <p:spTgt spid="29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6" dur="500"/>
                                        <p:tgtEl>
                                          <p:spTgt spid="29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0" dur="2000" fill="hold"/>
                                        <p:tgtEl>
                                          <p:spTgt spid="297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4" dur="500"/>
                                        <p:tgtEl>
                                          <p:spTgt spid="29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29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29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29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29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4" grpId="0"/>
      <p:bldP spid="29723" grpId="0" animBg="1"/>
      <p:bldP spid="29723" grpId="1" animBg="1"/>
      <p:bldP spid="29724" grpId="0"/>
      <p:bldP spid="29725" grpId="0"/>
      <p:bldP spid="29726" grpId="0" animBg="1"/>
      <p:bldP spid="29752" grpId="0"/>
      <p:bldP spid="29752" grpId="1"/>
      <p:bldP spid="297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xmlns="" id="{FD1107A3-0358-48A6-B25C-693445DE3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550" y="8320088"/>
            <a:ext cx="571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  <a:latin typeface=".VnArial" pitchFamily="34" charset="0"/>
              </a:rPr>
              <a:t>Z</a:t>
            </a: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xmlns="" id="{4800C864-28B3-4404-A92E-670C3CC08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924811"/>
            <a:ext cx="6286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  <a:latin typeface=".VnArial" pitchFamily="34" charset="0"/>
              </a:rPr>
              <a:t>  N</a:t>
            </a:r>
          </a:p>
        </p:txBody>
      </p:sp>
      <p:sp>
        <p:nvSpPr>
          <p:cNvPr id="30724" name="Freeform 4">
            <a:extLst>
              <a:ext uri="{FF2B5EF4-FFF2-40B4-BE49-F238E27FC236}">
                <a16:creationId xmlns:a16="http://schemas.microsoft.com/office/drawing/2014/main" xmlns="" id="{6F707799-F7D4-483E-A73D-2A9680119DC3}"/>
              </a:ext>
            </a:extLst>
          </p:cNvPr>
          <p:cNvSpPr>
            <a:spLocks/>
          </p:cNvSpPr>
          <p:nvPr/>
        </p:nvSpPr>
        <p:spPr bwMode="auto">
          <a:xfrm>
            <a:off x="2228850" y="8128000"/>
            <a:ext cx="171450" cy="177800"/>
          </a:xfrm>
          <a:custGeom>
            <a:avLst/>
            <a:gdLst>
              <a:gd name="T0" fmla="*/ 144 w 144"/>
              <a:gd name="T1" fmla="*/ 8 h 112"/>
              <a:gd name="T2" fmla="*/ 48 w 144"/>
              <a:gd name="T3" fmla="*/ 8 h 112"/>
              <a:gd name="T4" fmla="*/ 0 w 144"/>
              <a:gd name="T5" fmla="*/ 56 h 112"/>
              <a:gd name="T6" fmla="*/ 48 w 144"/>
              <a:gd name="T7" fmla="*/ 104 h 112"/>
              <a:gd name="T8" fmla="*/ 144 w 144"/>
              <a:gd name="T9" fmla="*/ 10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112">
                <a:moveTo>
                  <a:pt x="144" y="8"/>
                </a:moveTo>
                <a:cubicBezTo>
                  <a:pt x="108" y="4"/>
                  <a:pt x="72" y="0"/>
                  <a:pt x="48" y="8"/>
                </a:cubicBezTo>
                <a:cubicBezTo>
                  <a:pt x="24" y="16"/>
                  <a:pt x="0" y="40"/>
                  <a:pt x="0" y="56"/>
                </a:cubicBezTo>
                <a:cubicBezTo>
                  <a:pt x="0" y="72"/>
                  <a:pt x="24" y="96"/>
                  <a:pt x="48" y="104"/>
                </a:cubicBezTo>
                <a:cubicBezTo>
                  <a:pt x="72" y="112"/>
                  <a:pt x="108" y="108"/>
                  <a:pt x="144" y="10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xmlns="" id="{5A8C6E97-4D0A-49B7-9CC9-330764827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7115177"/>
            <a:ext cx="571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  <a:latin typeface=".VnArial" pitchFamily="34" charset="0"/>
              </a:rPr>
              <a:t>;</a:t>
            </a:r>
          </a:p>
        </p:txBody>
      </p:sp>
      <p:sp>
        <p:nvSpPr>
          <p:cNvPr id="30726" name="Line 6">
            <a:extLst>
              <a:ext uri="{FF2B5EF4-FFF2-40B4-BE49-F238E27FC236}">
                <a16:creationId xmlns:a16="http://schemas.microsoft.com/office/drawing/2014/main" xmlns="" id="{D76FE900-4205-4E99-99AE-6665310A9C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90675" y="4575197"/>
            <a:ext cx="5753100" cy="9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30727" name="Line 7">
            <a:extLst>
              <a:ext uri="{FF2B5EF4-FFF2-40B4-BE49-F238E27FC236}">
                <a16:creationId xmlns:a16="http://schemas.microsoft.com/office/drawing/2014/main" xmlns="" id="{010A43E4-CF8E-4936-B28D-4C8127E1F2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7516" y="44323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30728" name="Text Box 8">
            <a:extLst>
              <a:ext uri="{FF2B5EF4-FFF2-40B4-BE49-F238E27FC236}">
                <a16:creationId xmlns:a16="http://schemas.microsoft.com/office/drawing/2014/main" xmlns="" id="{C84520D5-2262-4DBE-9FB7-115BDD392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8213" y="4038600"/>
            <a:ext cx="51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40404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xmlns="" id="{63269170-FE41-4049-B4C6-D13A8D07E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516" y="4005263"/>
            <a:ext cx="51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40404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30730" name="Line 10">
            <a:extLst>
              <a:ext uri="{FF2B5EF4-FFF2-40B4-BE49-F238E27FC236}">
                <a16:creationId xmlns:a16="http://schemas.microsoft.com/office/drawing/2014/main" xmlns="" id="{1A8E2D0C-3626-494F-AA30-0715E9F685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1307" y="4600575"/>
            <a:ext cx="205621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30731" name="Line 11">
            <a:extLst>
              <a:ext uri="{FF2B5EF4-FFF2-40B4-BE49-F238E27FC236}">
                <a16:creationId xmlns:a16="http://schemas.microsoft.com/office/drawing/2014/main" xmlns="" id="{21A14FE0-8BC2-4AD0-9400-2785A5ED1A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8515" y="4605523"/>
            <a:ext cx="6858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30732" name="Line 12">
            <a:extLst>
              <a:ext uri="{FF2B5EF4-FFF2-40B4-BE49-F238E27FC236}">
                <a16:creationId xmlns:a16="http://schemas.microsoft.com/office/drawing/2014/main" xmlns="" id="{D4FB3A39-C737-4B88-84AD-A0E1FBD5C4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1716" y="4495800"/>
            <a:ext cx="0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  <p:grpSp>
        <p:nvGrpSpPr>
          <p:cNvPr id="30733" name="Group 13">
            <a:extLst>
              <a:ext uri="{FF2B5EF4-FFF2-40B4-BE49-F238E27FC236}">
                <a16:creationId xmlns:a16="http://schemas.microsoft.com/office/drawing/2014/main" xmlns="" id="{7CA4BB5C-0B6E-4EED-8F3F-876BF2CBC8C7}"/>
              </a:ext>
            </a:extLst>
          </p:cNvPr>
          <p:cNvGrpSpPr>
            <a:grpSpLocks/>
          </p:cNvGrpSpPr>
          <p:nvPr/>
        </p:nvGrpSpPr>
        <p:grpSpPr bwMode="auto">
          <a:xfrm>
            <a:off x="4030266" y="4792663"/>
            <a:ext cx="400050" cy="646112"/>
            <a:chOff x="2400" y="3840"/>
            <a:chExt cx="336" cy="407"/>
          </a:xfrm>
        </p:grpSpPr>
        <p:sp>
          <p:nvSpPr>
            <p:cNvPr id="30734" name="Text Box 14">
              <a:extLst>
                <a:ext uri="{FF2B5EF4-FFF2-40B4-BE49-F238E27FC236}">
                  <a16:creationId xmlns:a16="http://schemas.microsoft.com/office/drawing/2014/main" xmlns="" id="{BF62BA8C-7979-483A-96E0-29D3CB10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3840"/>
              <a:ext cx="33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dirty="0" smtClean="0">
                  <a:solidFill>
                    <a:srgbClr val="40404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13</a:t>
              </a:r>
              <a:endParaRPr lang="en-US" altLang="en-US" b="1" dirty="0">
                <a:solidFill>
                  <a:srgbClr val="40404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36" name="Line 16">
              <a:extLst>
                <a:ext uri="{FF2B5EF4-FFF2-40B4-BE49-F238E27FC236}">
                  <a16:creationId xmlns:a16="http://schemas.microsoft.com/office/drawing/2014/main" xmlns="" id="{22290211-473C-4B3F-9863-19B46F17A0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4050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404040"/>
                </a:solidFill>
              </a:endParaRPr>
            </a:p>
          </p:txBody>
        </p:sp>
      </p:grpSp>
      <p:sp>
        <p:nvSpPr>
          <p:cNvPr id="30737" name="Line 17">
            <a:extLst>
              <a:ext uri="{FF2B5EF4-FFF2-40B4-BE49-F238E27FC236}">
                <a16:creationId xmlns:a16="http://schemas.microsoft.com/office/drawing/2014/main" xmlns="" id="{E8B54BC5-0D74-42F1-B045-D96EEEB82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0116" y="4419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30738" name="Line 18">
            <a:extLst>
              <a:ext uri="{FF2B5EF4-FFF2-40B4-BE49-F238E27FC236}">
                <a16:creationId xmlns:a16="http://schemas.microsoft.com/office/drawing/2014/main" xmlns="" id="{00A663D9-ED27-4095-8765-F33DADB93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5916" y="4495800"/>
            <a:ext cx="0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30739" name="Rectangle 19">
            <a:extLst>
              <a:ext uri="{FF2B5EF4-FFF2-40B4-BE49-F238E27FC236}">
                <a16:creationId xmlns:a16="http://schemas.microsoft.com/office/drawing/2014/main" xmlns="" id="{6AD60230-90A9-4E9E-A809-0132709E2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779480"/>
            <a:ext cx="62865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BiỂU</a:t>
            </a:r>
            <a:r>
              <a:rPr lang="en-US" altLang="en-US" sz="2400" b="1" dirty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DIỄN  SỐ H</a:t>
            </a:r>
            <a:r>
              <a:rPr lang="en-US" altLang="en-US" sz="2400" b="1" dirty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rPr>
              <a:t>ỮU TỈ         </a:t>
            </a:r>
            <a:r>
              <a:rPr lang="en-US" altLang="en-US" sz="2400" b="1" dirty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TRÊN TRỤC SỐ  </a:t>
            </a:r>
          </a:p>
        </p:txBody>
      </p:sp>
      <p:grpSp>
        <p:nvGrpSpPr>
          <p:cNvPr id="30740" name="Group 20">
            <a:extLst>
              <a:ext uri="{FF2B5EF4-FFF2-40B4-BE49-F238E27FC236}">
                <a16:creationId xmlns:a16="http://schemas.microsoft.com/office/drawing/2014/main" xmlns="" id="{FDD1783B-A05F-4766-A051-950AC88C6846}"/>
              </a:ext>
            </a:extLst>
          </p:cNvPr>
          <p:cNvGrpSpPr>
            <a:grpSpLocks/>
          </p:cNvGrpSpPr>
          <p:nvPr/>
        </p:nvGrpSpPr>
        <p:grpSpPr bwMode="auto">
          <a:xfrm>
            <a:off x="3371850" y="4792663"/>
            <a:ext cx="400050" cy="646112"/>
            <a:chOff x="2400" y="3840"/>
            <a:chExt cx="336" cy="407"/>
          </a:xfrm>
        </p:grpSpPr>
        <p:sp>
          <p:nvSpPr>
            <p:cNvPr id="30741" name="Text Box 21">
              <a:extLst>
                <a:ext uri="{FF2B5EF4-FFF2-40B4-BE49-F238E27FC236}">
                  <a16:creationId xmlns:a16="http://schemas.microsoft.com/office/drawing/2014/main" xmlns="" id="{44C30298-207B-43AD-B38E-06FBDB4B43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3840"/>
              <a:ext cx="33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dirty="0" smtClean="0">
                  <a:solidFill>
                    <a:srgbClr val="40404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23</a:t>
              </a:r>
              <a:endParaRPr lang="en-US" altLang="en-US" b="1" dirty="0">
                <a:solidFill>
                  <a:srgbClr val="40404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43" name="Line 23">
              <a:extLst>
                <a:ext uri="{FF2B5EF4-FFF2-40B4-BE49-F238E27FC236}">
                  <a16:creationId xmlns:a16="http://schemas.microsoft.com/office/drawing/2014/main" xmlns="" id="{75E34BB4-E26F-4213-845C-B8C29A3ECE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4050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404040"/>
                </a:solidFill>
              </a:endParaRPr>
            </a:p>
          </p:txBody>
        </p:sp>
      </p:grpSp>
      <p:grpSp>
        <p:nvGrpSpPr>
          <p:cNvPr id="30744" name="Group 24">
            <a:extLst>
              <a:ext uri="{FF2B5EF4-FFF2-40B4-BE49-F238E27FC236}">
                <a16:creationId xmlns:a16="http://schemas.microsoft.com/office/drawing/2014/main" xmlns="" id="{A7147492-F53F-461A-B5BE-5784CAC42442}"/>
              </a:ext>
            </a:extLst>
          </p:cNvPr>
          <p:cNvGrpSpPr>
            <a:grpSpLocks/>
          </p:cNvGrpSpPr>
          <p:nvPr/>
        </p:nvGrpSpPr>
        <p:grpSpPr bwMode="auto">
          <a:xfrm>
            <a:off x="2658666" y="4792663"/>
            <a:ext cx="285750" cy="646112"/>
            <a:chOff x="2400" y="3840"/>
            <a:chExt cx="240" cy="407"/>
          </a:xfrm>
        </p:grpSpPr>
        <p:sp>
          <p:nvSpPr>
            <p:cNvPr id="30745" name="Text Box 25">
              <a:extLst>
                <a:ext uri="{FF2B5EF4-FFF2-40B4-BE49-F238E27FC236}">
                  <a16:creationId xmlns:a16="http://schemas.microsoft.com/office/drawing/2014/main" xmlns="" id="{7AD267DE-9B6A-44B1-9A90-F0BDFD20B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3840"/>
              <a:ext cx="24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dirty="0" smtClean="0">
                  <a:solidFill>
                    <a:srgbClr val="40404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33</a:t>
              </a:r>
              <a:endParaRPr lang="en-US" altLang="en-US" b="1" dirty="0">
                <a:solidFill>
                  <a:srgbClr val="40404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47" name="Line 27">
              <a:extLst>
                <a:ext uri="{FF2B5EF4-FFF2-40B4-BE49-F238E27FC236}">
                  <a16:creationId xmlns:a16="http://schemas.microsoft.com/office/drawing/2014/main" xmlns="" id="{199B0F5F-A573-44A1-AED2-AC63B12E8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4050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404040"/>
                </a:solidFill>
              </a:endParaRPr>
            </a:p>
          </p:txBody>
        </p:sp>
      </p:grpSp>
      <p:grpSp>
        <p:nvGrpSpPr>
          <p:cNvPr id="30748" name="Group 28">
            <a:extLst>
              <a:ext uri="{FF2B5EF4-FFF2-40B4-BE49-F238E27FC236}">
                <a16:creationId xmlns:a16="http://schemas.microsoft.com/office/drawing/2014/main" xmlns="" id="{8D1CDD4A-2AA3-4ABA-801B-B227DC6EBFFD}"/>
              </a:ext>
            </a:extLst>
          </p:cNvPr>
          <p:cNvGrpSpPr>
            <a:grpSpLocks/>
          </p:cNvGrpSpPr>
          <p:nvPr/>
        </p:nvGrpSpPr>
        <p:grpSpPr bwMode="auto">
          <a:xfrm>
            <a:off x="5168862" y="799824"/>
            <a:ext cx="752536" cy="728626"/>
            <a:chOff x="2400" y="3840"/>
            <a:chExt cx="432" cy="390"/>
          </a:xfrm>
        </p:grpSpPr>
        <p:sp>
          <p:nvSpPr>
            <p:cNvPr id="30749" name="Text Box 29">
              <a:extLst>
                <a:ext uri="{FF2B5EF4-FFF2-40B4-BE49-F238E27FC236}">
                  <a16:creationId xmlns:a16="http://schemas.microsoft.com/office/drawing/2014/main" xmlns="" id="{5C214E67-7FC8-4AB4-8CD4-D4D5A3868E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3840"/>
              <a:ext cx="336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dirty="0">
                  <a:solidFill>
                    <a:srgbClr val="40404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30750" name="Text Box 30">
              <a:extLst>
                <a:ext uri="{FF2B5EF4-FFF2-40B4-BE49-F238E27FC236}">
                  <a16:creationId xmlns:a16="http://schemas.microsoft.com/office/drawing/2014/main" xmlns="" id="{FE9BC870-C7A0-49E2-B38C-36E57BE8E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4032"/>
              <a:ext cx="384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40404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-3</a:t>
              </a:r>
            </a:p>
          </p:txBody>
        </p:sp>
        <p:sp>
          <p:nvSpPr>
            <p:cNvPr id="30751" name="Line 31">
              <a:extLst>
                <a:ext uri="{FF2B5EF4-FFF2-40B4-BE49-F238E27FC236}">
                  <a16:creationId xmlns:a16="http://schemas.microsoft.com/office/drawing/2014/main" xmlns="" id="{1DB47012-961D-4C8A-8A7B-3CC363B278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4050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404040"/>
                </a:solidFill>
              </a:endParaRPr>
            </a:p>
          </p:txBody>
        </p:sp>
      </p:grpSp>
      <p:sp>
        <p:nvSpPr>
          <p:cNvPr id="30752" name="Oval 32">
            <a:extLst>
              <a:ext uri="{FF2B5EF4-FFF2-40B4-BE49-F238E27FC236}">
                <a16:creationId xmlns:a16="http://schemas.microsoft.com/office/drawing/2014/main" xmlns="" id="{6F7FA17A-9FF8-4C66-A4EE-A929EEEF7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2563" y="1185029"/>
            <a:ext cx="457200" cy="304800"/>
          </a:xfrm>
          <a:prstGeom prst="ellips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30753" name="Text Box 33">
            <a:extLst>
              <a:ext uri="{FF2B5EF4-FFF2-40B4-BE49-F238E27FC236}">
                <a16:creationId xmlns:a16="http://schemas.microsoft.com/office/drawing/2014/main" xmlns="" id="{D3BCF0D9-095C-4631-80DC-75D7F1E27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9" y="161667"/>
            <a:ext cx="17716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9900"/>
                </a:solidFill>
              </a:rPr>
              <a:t>Ví</a:t>
            </a:r>
            <a:r>
              <a:rPr lang="en-US" altLang="en-US" sz="2800" b="1" dirty="0">
                <a:solidFill>
                  <a:srgbClr val="009900"/>
                </a:solidFill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</a:rPr>
              <a:t>dụ</a:t>
            </a:r>
            <a:r>
              <a:rPr lang="en-US" altLang="en-US" sz="2800" b="1" dirty="0">
                <a:solidFill>
                  <a:srgbClr val="009900"/>
                </a:solidFill>
              </a:rPr>
              <a:t> 2: </a:t>
            </a:r>
            <a:r>
              <a:rPr lang="en-US" altLang="en-US" sz="2800" b="1" dirty="0" err="1">
                <a:solidFill>
                  <a:srgbClr val="009900"/>
                </a:solidFill>
              </a:rPr>
              <a:t>sgk</a:t>
            </a:r>
            <a:endParaRPr lang="en-US" altLang="en-US" sz="2800" b="1" dirty="0">
              <a:solidFill>
                <a:srgbClr val="009900"/>
              </a:solidFill>
            </a:endParaRPr>
          </a:p>
        </p:txBody>
      </p:sp>
      <p:sp>
        <p:nvSpPr>
          <p:cNvPr id="30755" name="Text Box 35">
            <a:extLst>
              <a:ext uri="{FF2B5EF4-FFF2-40B4-BE49-F238E27FC236}">
                <a16:creationId xmlns:a16="http://schemas.microsoft.com/office/drawing/2014/main" xmlns="" id="{C77FEC42-EDC0-4360-82BF-FFECE3399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2449531"/>
            <a:ext cx="6858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99"/>
                </a:solidFill>
              </a:rPr>
              <a:t>- Chia </a:t>
            </a:r>
            <a:r>
              <a:rPr lang="en-US" altLang="en-US" sz="2400" dirty="0" err="1">
                <a:solidFill>
                  <a:srgbClr val="000099"/>
                </a:solidFill>
              </a:rPr>
              <a:t>đoạn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đơn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vị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thành</a:t>
            </a:r>
            <a:r>
              <a:rPr lang="en-US" altLang="en-US" sz="2400" dirty="0">
                <a:solidFill>
                  <a:srgbClr val="000099"/>
                </a:solidFill>
              </a:rPr>
              <a:t> 3 </a:t>
            </a:r>
            <a:r>
              <a:rPr lang="en-US" altLang="en-US" sz="2400" dirty="0" err="1">
                <a:solidFill>
                  <a:srgbClr val="000099"/>
                </a:solidFill>
              </a:rPr>
              <a:t>phần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bằng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nhau</a:t>
            </a:r>
            <a:r>
              <a:rPr lang="en-US" altLang="en-US" sz="2400" dirty="0">
                <a:solidFill>
                  <a:srgbClr val="000099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99"/>
                </a:solidFill>
              </a:rPr>
              <a:t>- </a:t>
            </a:r>
            <a:r>
              <a:rPr lang="en-US" altLang="en-US" sz="2400" dirty="0" err="1">
                <a:solidFill>
                  <a:srgbClr val="000099"/>
                </a:solidFill>
              </a:rPr>
              <a:t>Lấy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về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bên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trái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điểm</a:t>
            </a:r>
            <a:r>
              <a:rPr lang="en-US" altLang="en-US" sz="2400" dirty="0">
                <a:solidFill>
                  <a:srgbClr val="000099"/>
                </a:solidFill>
              </a:rPr>
              <a:t> 0 </a:t>
            </a:r>
            <a:r>
              <a:rPr lang="en-US" altLang="en-US" sz="2400" dirty="0" err="1">
                <a:solidFill>
                  <a:srgbClr val="000099"/>
                </a:solidFill>
              </a:rPr>
              <a:t>một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đoạn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bằng</a:t>
            </a:r>
            <a:r>
              <a:rPr lang="en-US" altLang="en-US" sz="2400" dirty="0">
                <a:solidFill>
                  <a:srgbClr val="000099"/>
                </a:solidFill>
              </a:rPr>
              <a:t> 2 </a:t>
            </a:r>
            <a:r>
              <a:rPr lang="en-US" altLang="en-US" sz="2400" dirty="0" err="1">
                <a:solidFill>
                  <a:srgbClr val="000099"/>
                </a:solidFill>
              </a:rPr>
              <a:t>đơn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vị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mới</a:t>
            </a:r>
            <a:endParaRPr lang="en-US" altLang="en-US" sz="2800" dirty="0">
              <a:solidFill>
                <a:srgbClr val="404040"/>
              </a:solidFill>
            </a:endParaRPr>
          </a:p>
        </p:txBody>
      </p:sp>
      <p:sp>
        <p:nvSpPr>
          <p:cNvPr id="30756" name="Text Box 36">
            <a:extLst>
              <a:ext uri="{FF2B5EF4-FFF2-40B4-BE49-F238E27FC236}">
                <a16:creationId xmlns:a16="http://schemas.microsoft.com/office/drawing/2014/main" xmlns="" id="{22CC8D4A-6A8C-4622-B2EB-96A3618CB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2804" y="-1525588"/>
            <a:ext cx="685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003300"/>
                </a:solidFill>
              </a:rPr>
              <a:t>Trên trục số điểm biểu diễn số hữu tỉ x được gọi là điểm x.</a:t>
            </a:r>
          </a:p>
        </p:txBody>
      </p:sp>
      <p:sp>
        <p:nvSpPr>
          <p:cNvPr id="30757" name="Line 37">
            <a:extLst>
              <a:ext uri="{FF2B5EF4-FFF2-40B4-BE49-F238E27FC236}">
                <a16:creationId xmlns:a16="http://schemas.microsoft.com/office/drawing/2014/main" xmlns="" id="{ACE78878-B365-4BC4-AE47-66B259E5FB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8729" y="44323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30758" name="Text Box 38">
            <a:extLst>
              <a:ext uri="{FF2B5EF4-FFF2-40B4-BE49-F238E27FC236}">
                <a16:creationId xmlns:a16="http://schemas.microsoft.com/office/drawing/2014/main" xmlns="" id="{963C80CB-5665-46F0-B63F-7AB2D4A23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721" y="4056063"/>
            <a:ext cx="30241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40404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9915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1.79191E-6 L 3.33333E-6 1.79191E-6 " pathEditMode="relative" rAng="0" ptsTypes="AA">
                                      <p:cBhvr>
                                        <p:cTn id="66" dur="2000" spd="-100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57 1.79191E-6 L -0.10157 1.79191E-6 " pathEditMode="relative" rAng="0" ptsTypes="AA">
                                      <p:cBhvr>
                                        <p:cTn id="78" dur="2000" spd="-100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6" dur="20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1" dur="1" fill="hold"/>
                                        <p:tgtEl>
                                          <p:spTgt spid="30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  <p:bldP spid="30739" grpId="0" animBg="1"/>
      <p:bldP spid="307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9384" y="381000"/>
            <a:ext cx="6437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en-US" altLang="en-US" sz="3200" b="1" i="1" u="sng" dirty="0" err="1">
                <a:solidFill>
                  <a:srgbClr val="FF0000"/>
                </a:solidFill>
                <a:latin typeface="+mj-lt"/>
              </a:rPr>
              <a:t>Bài</a:t>
            </a:r>
            <a:r>
              <a:rPr lang="en-US" altLang="en-US" sz="3200" b="1" i="1" u="sng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200" b="1" u="sng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altLang="en-US" sz="3200" b="1" dirty="0">
                <a:solidFill>
                  <a:srgbClr val="FF0000"/>
                </a:solidFill>
                <a:latin typeface="+mj-lt"/>
              </a:rPr>
              <a:t>:  </a:t>
            </a:r>
            <a:r>
              <a:rPr lang="en-US" altLang="en-US" sz="3200" dirty="0">
                <a:solidFill>
                  <a:srgbClr val="404040"/>
                </a:solidFill>
                <a:latin typeface="+mj-lt"/>
              </a:rPr>
              <a:t>Ba </a:t>
            </a:r>
            <a:r>
              <a:rPr lang="en-US" altLang="en-US" sz="3200" dirty="0" err="1">
                <a:solidFill>
                  <a:srgbClr val="404040"/>
                </a:solidFill>
                <a:latin typeface="+mj-lt"/>
              </a:rPr>
              <a:t>bạn</a:t>
            </a:r>
            <a:r>
              <a:rPr lang="en-US" altLang="en-US" sz="3200" dirty="0">
                <a:solidFill>
                  <a:srgbClr val="404040"/>
                </a:solidFill>
                <a:latin typeface="+mj-lt"/>
              </a:rPr>
              <a:t> An, </a:t>
            </a:r>
            <a:r>
              <a:rPr lang="en-US" altLang="en-US" sz="3200" dirty="0" err="1">
                <a:solidFill>
                  <a:srgbClr val="404040"/>
                </a:solidFill>
                <a:latin typeface="+mj-lt"/>
              </a:rPr>
              <a:t>Bình</a:t>
            </a:r>
            <a:r>
              <a:rPr lang="en-US" altLang="en-US" sz="3200" dirty="0">
                <a:solidFill>
                  <a:srgbClr val="404040"/>
                </a:solidFill>
                <a:latin typeface="+mj-lt"/>
              </a:rPr>
              <a:t>, </a:t>
            </a:r>
            <a:r>
              <a:rPr lang="en-US" altLang="en-US" sz="3200" dirty="0" err="1">
                <a:solidFill>
                  <a:srgbClr val="404040"/>
                </a:solidFill>
                <a:latin typeface="+mj-lt"/>
              </a:rPr>
              <a:t>Bảo</a:t>
            </a:r>
            <a:r>
              <a:rPr lang="en-US" altLang="en-US" sz="32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404040"/>
                </a:solidFill>
                <a:latin typeface="+mj-lt"/>
              </a:rPr>
              <a:t>biểu</a:t>
            </a:r>
            <a:r>
              <a:rPr lang="en-US" altLang="en-US" sz="32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404040"/>
                </a:solidFill>
                <a:latin typeface="+mj-lt"/>
              </a:rPr>
              <a:t>diễn</a:t>
            </a:r>
            <a:r>
              <a:rPr lang="en-US" altLang="en-US" sz="32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404040"/>
                </a:solidFill>
                <a:latin typeface="+mj-lt"/>
              </a:rPr>
              <a:t>số</a:t>
            </a:r>
            <a:r>
              <a:rPr lang="en-US" altLang="en-US" sz="32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404040"/>
                </a:solidFill>
                <a:latin typeface="+mj-lt"/>
              </a:rPr>
              <a:t>hữu</a:t>
            </a:r>
            <a:r>
              <a:rPr lang="en-US" altLang="en-US" sz="32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404040"/>
                </a:solidFill>
                <a:latin typeface="+mj-lt"/>
              </a:rPr>
              <a:t>tỉ</a:t>
            </a:r>
            <a:r>
              <a:rPr lang="en-US" altLang="en-US" sz="3200" dirty="0">
                <a:solidFill>
                  <a:srgbClr val="404040"/>
                </a:solidFill>
                <a:latin typeface="+mj-lt"/>
              </a:rPr>
              <a:t>      .</a:t>
            </a:r>
            <a:r>
              <a:rPr lang="en-US" altLang="en-US" sz="3200" dirty="0" err="1">
                <a:solidFill>
                  <a:srgbClr val="404040"/>
                </a:solidFill>
                <a:latin typeface="+mj-lt"/>
              </a:rPr>
              <a:t>Em</a:t>
            </a:r>
            <a:r>
              <a:rPr lang="en-US" altLang="en-US" sz="32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404040"/>
                </a:solidFill>
                <a:latin typeface="+mj-lt"/>
              </a:rPr>
              <a:t>hãy</a:t>
            </a:r>
            <a:r>
              <a:rPr lang="en-US" altLang="en-US" sz="32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404040"/>
                </a:solidFill>
                <a:latin typeface="+mj-lt"/>
              </a:rPr>
              <a:t>chỉ</a:t>
            </a:r>
            <a:r>
              <a:rPr lang="en-US" altLang="en-US" sz="32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404040"/>
                </a:solidFill>
                <a:latin typeface="+mj-lt"/>
              </a:rPr>
              <a:t>ra</a:t>
            </a:r>
            <a:r>
              <a:rPr lang="en-US" altLang="en-US" sz="32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404040"/>
                </a:solidFill>
                <a:latin typeface="+mj-lt"/>
              </a:rPr>
              <a:t>chỗ</a:t>
            </a:r>
            <a:r>
              <a:rPr lang="en-US" altLang="en-US" sz="32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404040"/>
                </a:solidFill>
                <a:latin typeface="+mj-lt"/>
              </a:rPr>
              <a:t>sai</a:t>
            </a:r>
            <a:r>
              <a:rPr lang="en-US" altLang="en-US" sz="32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404040"/>
                </a:solidFill>
                <a:latin typeface="+mj-lt"/>
              </a:rPr>
              <a:t>của</a:t>
            </a:r>
            <a:r>
              <a:rPr lang="en-US" altLang="en-US" sz="32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404040"/>
                </a:solidFill>
                <a:latin typeface="+mj-lt"/>
              </a:rPr>
              <a:t>các</a:t>
            </a:r>
            <a:r>
              <a:rPr lang="en-US" altLang="en-US" sz="32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404040"/>
                </a:solidFill>
                <a:latin typeface="+mj-lt"/>
              </a:rPr>
              <a:t>bạn</a:t>
            </a:r>
            <a:r>
              <a:rPr lang="en-US" altLang="en-US" sz="3200" dirty="0">
                <a:solidFill>
                  <a:srgbClr val="404040"/>
                </a:solidFill>
                <a:latin typeface="+mj-lt"/>
              </a:rPr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97695"/>
            <a:ext cx="438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4">
            <a:extLst>
              <a:ext uri="{FF2B5EF4-FFF2-40B4-BE49-F238E27FC236}">
                <a16:creationId xmlns:a16="http://schemas.microsoft.com/office/drawing/2014/main" xmlns="" id="{B650CE13-B020-4938-98A3-5B2583DD5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145268"/>
            <a:ext cx="10382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B1B2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Bạn</a:t>
            </a:r>
            <a:r>
              <a:rPr lang="en-US" altLang="en-US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An</a:t>
            </a:r>
            <a:endParaRPr lang="en-US" altLang="en-US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087" y="2090793"/>
            <a:ext cx="6029324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09308"/>
            <a:ext cx="3810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45">
            <a:extLst>
              <a:ext uri="{FF2B5EF4-FFF2-40B4-BE49-F238E27FC236}">
                <a16:creationId xmlns:a16="http://schemas.microsoft.com/office/drawing/2014/main" xmlns="" id="{F16E1418-4D14-4722-9699-8CCD885FF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3244334"/>
            <a:ext cx="1193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Bạn</a:t>
            </a:r>
            <a:r>
              <a:rPr lang="en-US" altLang="en-US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Bình</a:t>
            </a:r>
            <a:endParaRPr lang="en-US" altLang="en-US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3357750"/>
            <a:ext cx="6029324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4072125"/>
            <a:ext cx="4381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46">
            <a:extLst>
              <a:ext uri="{FF2B5EF4-FFF2-40B4-BE49-F238E27FC236}">
                <a16:creationId xmlns:a16="http://schemas.microsoft.com/office/drawing/2014/main" xmlns="" id="{58B023E4-8445-4C86-8836-54038E95A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812268"/>
            <a:ext cx="1308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Bạn</a:t>
            </a:r>
            <a:r>
              <a:rPr lang="en-US" altLang="en-US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Bảo</a:t>
            </a:r>
            <a:endParaRPr lang="en-US" altLang="en-US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30" y="4955966"/>
            <a:ext cx="6029324" cy="9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242" y="5408681"/>
            <a:ext cx="3619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2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7DFD9ED6-2463-41EA-BF81-0001C71F3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90538"/>
            <a:ext cx="86868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CCFF"/>
                    </a:gs>
                    <a:gs pos="17999">
                      <a:srgbClr val="99CCFF">
                        <a:alpha val="88121"/>
                      </a:srgbClr>
                    </a:gs>
                    <a:gs pos="36000">
                      <a:srgbClr val="9966FF">
                        <a:alpha val="76240"/>
                      </a:srgbClr>
                    </a:gs>
                    <a:gs pos="61000">
                      <a:srgbClr val="CC99FF">
                        <a:alpha val="59740"/>
                      </a:srgbClr>
                    </a:gs>
                    <a:gs pos="82001">
                      <a:srgbClr val="99CCFF">
                        <a:alpha val="45879"/>
                      </a:srgbClr>
                    </a:gs>
                    <a:gs pos="100000">
                      <a:srgbClr val="CCCCFF">
                        <a:alpha val="34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u="sng" dirty="0">
                <a:cs typeface="Arial" panose="020B0604020202020204" pitchFamily="34" charset="0"/>
              </a:rPr>
              <a:t>*</a:t>
            </a:r>
            <a:r>
              <a:rPr lang="en-US" altLang="en-US" sz="2800" b="1" i="1" u="sng" dirty="0" err="1">
                <a:cs typeface="Arial" panose="020B0604020202020204" pitchFamily="34" charset="0"/>
              </a:rPr>
              <a:t>Lưu</a:t>
            </a:r>
            <a:r>
              <a:rPr lang="en-US" altLang="en-US" sz="2800" b="1" i="1" u="sng" dirty="0">
                <a:cs typeface="Arial" panose="020B0604020202020204" pitchFamily="34" charset="0"/>
              </a:rPr>
              <a:t> ý: </a:t>
            </a:r>
            <a:r>
              <a:rPr lang="en-US" altLang="en-US" sz="2800" b="1" i="1" u="sng" dirty="0" err="1">
                <a:cs typeface="Arial" panose="020B0604020202020204" pitchFamily="34" charset="0"/>
              </a:rPr>
              <a:t>Khi</a:t>
            </a:r>
            <a:r>
              <a:rPr lang="en-US" altLang="en-US" sz="2800" b="1" i="1" u="sng" dirty="0">
                <a:cs typeface="Arial" panose="020B0604020202020204" pitchFamily="34" charset="0"/>
              </a:rPr>
              <a:t> </a:t>
            </a:r>
            <a:r>
              <a:rPr lang="en-US" altLang="en-US" sz="2800" b="1" i="1" u="sng" dirty="0" err="1">
                <a:cs typeface="Arial" panose="020B0604020202020204" pitchFamily="34" charset="0"/>
              </a:rPr>
              <a:t>biểu</a:t>
            </a:r>
            <a:r>
              <a:rPr lang="en-US" altLang="en-US" sz="2800" b="1" i="1" u="sng" dirty="0">
                <a:cs typeface="Arial" panose="020B0604020202020204" pitchFamily="34" charset="0"/>
              </a:rPr>
              <a:t> </a:t>
            </a:r>
            <a:r>
              <a:rPr lang="en-US" altLang="en-US" sz="2800" b="1" i="1" u="sng" dirty="0" err="1">
                <a:cs typeface="Arial" panose="020B0604020202020204" pitchFamily="34" charset="0"/>
              </a:rPr>
              <a:t>diễn</a:t>
            </a:r>
            <a:r>
              <a:rPr lang="en-US" altLang="en-US" sz="2800" b="1" i="1" u="sng" dirty="0">
                <a:cs typeface="Arial" panose="020B0604020202020204" pitchFamily="34" charset="0"/>
              </a:rPr>
              <a:t> </a:t>
            </a:r>
            <a:r>
              <a:rPr lang="en-US" altLang="en-US" sz="2800" b="1" i="1" u="sng" dirty="0" err="1">
                <a:cs typeface="Arial" panose="020B0604020202020204" pitchFamily="34" charset="0"/>
              </a:rPr>
              <a:t>số</a:t>
            </a:r>
            <a:r>
              <a:rPr lang="en-US" altLang="en-US" sz="2800" b="1" i="1" u="sng" dirty="0">
                <a:cs typeface="Arial" panose="020B0604020202020204" pitchFamily="34" charset="0"/>
              </a:rPr>
              <a:t> </a:t>
            </a:r>
            <a:r>
              <a:rPr lang="en-US" altLang="en-US" sz="2800" b="1" i="1" u="sng" dirty="0" err="1">
                <a:cs typeface="Arial" panose="020B0604020202020204" pitchFamily="34" charset="0"/>
              </a:rPr>
              <a:t>hữu</a:t>
            </a:r>
            <a:r>
              <a:rPr lang="en-US" altLang="en-US" sz="2800" b="1" i="1" u="sng" dirty="0">
                <a:cs typeface="Arial" panose="020B0604020202020204" pitchFamily="34" charset="0"/>
              </a:rPr>
              <a:t> </a:t>
            </a:r>
            <a:r>
              <a:rPr lang="en-US" altLang="en-US" sz="2800" b="1" i="1" u="sng" dirty="0" err="1">
                <a:cs typeface="Arial" panose="020B0604020202020204" pitchFamily="34" charset="0"/>
              </a:rPr>
              <a:t>tỉ</a:t>
            </a:r>
            <a:r>
              <a:rPr lang="en-US" altLang="en-US" sz="2800" b="1" i="1" u="sng" dirty="0">
                <a:cs typeface="Arial" panose="020B0604020202020204" pitchFamily="34" charset="0"/>
              </a:rPr>
              <a:t> </a:t>
            </a:r>
            <a:r>
              <a:rPr lang="en-US" altLang="en-US" sz="2800" b="1" i="1" u="sng" dirty="0" err="1">
                <a:cs typeface="Arial" panose="020B0604020202020204" pitchFamily="34" charset="0"/>
              </a:rPr>
              <a:t>trên</a:t>
            </a:r>
            <a:r>
              <a:rPr lang="en-US" altLang="en-US" sz="2800" b="1" i="1" u="sng" dirty="0">
                <a:cs typeface="Arial" panose="020B0604020202020204" pitchFamily="34" charset="0"/>
              </a:rPr>
              <a:t> </a:t>
            </a:r>
            <a:r>
              <a:rPr lang="en-US" altLang="en-US" sz="2800" b="1" i="1" u="sng" dirty="0" err="1">
                <a:cs typeface="Arial" panose="020B0604020202020204" pitchFamily="34" charset="0"/>
              </a:rPr>
              <a:t>trục</a:t>
            </a:r>
            <a:r>
              <a:rPr lang="en-US" altLang="en-US" sz="2800" b="1" i="1" u="sng" dirty="0">
                <a:cs typeface="Arial" panose="020B0604020202020204" pitchFamily="34" charset="0"/>
              </a:rPr>
              <a:t> </a:t>
            </a:r>
            <a:r>
              <a:rPr lang="en-US" altLang="en-US" sz="2800" b="1" i="1" u="sng" dirty="0" err="1">
                <a:cs typeface="Arial" panose="020B0604020202020204" pitchFamily="34" charset="0"/>
              </a:rPr>
              <a:t>số</a:t>
            </a:r>
            <a:r>
              <a:rPr lang="en-US" altLang="en-US" sz="2800" b="1" i="1" u="sng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en-US" sz="2800" u="sng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_</a:t>
            </a:r>
            <a:r>
              <a:rPr lang="en-US" altLang="en-US" sz="28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Viết</a:t>
            </a:r>
            <a:r>
              <a:rPr lang="en-US" altLang="en-US" sz="28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8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cs typeface="Arial" panose="020B0604020202020204" pitchFamily="34" charset="0"/>
              </a:rPr>
              <a:t>hữu</a:t>
            </a:r>
            <a:r>
              <a:rPr lang="en-US" altLang="en-US" sz="28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cs typeface="Arial" panose="020B0604020202020204" pitchFamily="34" charset="0"/>
              </a:rPr>
              <a:t>tỉ</a:t>
            </a:r>
            <a:r>
              <a:rPr lang="en-US" altLang="en-US" sz="28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cs typeface="Arial" panose="020B0604020202020204" pitchFamily="34" charset="0"/>
              </a:rPr>
              <a:t>về</a:t>
            </a:r>
            <a:r>
              <a:rPr lang="en-US" altLang="en-US" sz="28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cs typeface="Arial" panose="020B0604020202020204" pitchFamily="34" charset="0"/>
              </a:rPr>
              <a:t>dạng</a:t>
            </a:r>
            <a:r>
              <a:rPr lang="en-US" altLang="en-US" sz="28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cs typeface="Arial" panose="020B0604020202020204" pitchFamily="34" charset="0"/>
              </a:rPr>
              <a:t>phân</a:t>
            </a:r>
            <a:r>
              <a:rPr lang="en-US" altLang="en-US" sz="28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8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cs typeface="Arial" panose="020B0604020202020204" pitchFamily="34" charset="0"/>
              </a:rPr>
              <a:t>có</a:t>
            </a:r>
            <a:r>
              <a:rPr lang="en-US" altLang="en-US" sz="28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u="sng" dirty="0" err="1">
                <a:solidFill>
                  <a:srgbClr val="FF0000"/>
                </a:solidFill>
                <a:cs typeface="Arial" panose="020B0604020202020204" pitchFamily="34" charset="0"/>
              </a:rPr>
              <a:t>mẫu</a:t>
            </a:r>
            <a:r>
              <a:rPr lang="en-US" altLang="en-US" sz="2800" i="1" u="sng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u="sng" dirty="0" err="1">
                <a:solidFill>
                  <a:srgbClr val="FF0000"/>
                </a:solidFill>
                <a:cs typeface="Arial" panose="020B0604020202020204" pitchFamily="34" charset="0"/>
              </a:rPr>
              <a:t>dương</a:t>
            </a:r>
            <a:endParaRPr lang="en-US" altLang="en-US" sz="2800" i="1" u="sng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800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_ </a:t>
            </a:r>
            <a:r>
              <a:rPr lang="en-US" altLang="en-US" sz="2800" i="1" dirty="0">
                <a:solidFill>
                  <a:srgbClr val="FF0000"/>
                </a:solidFill>
                <a:cs typeface="Arial" panose="020B0604020202020204" pitchFamily="34" charset="0"/>
              </a:rPr>
              <a:t>Chia </a:t>
            </a:r>
            <a:r>
              <a:rPr lang="en-US" altLang="en-US" sz="2800" i="1" dirty="0" err="1">
                <a:solidFill>
                  <a:srgbClr val="FF0000"/>
                </a:solidFill>
                <a:cs typeface="Arial" panose="020B0604020202020204" pitchFamily="34" charset="0"/>
              </a:rPr>
              <a:t>đoạn</a:t>
            </a:r>
            <a:r>
              <a:rPr lang="en-US" altLang="en-US" sz="28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cs typeface="Arial" panose="020B0604020202020204" pitchFamily="34" charset="0"/>
              </a:rPr>
              <a:t>thẳng</a:t>
            </a:r>
            <a:r>
              <a:rPr lang="en-US" altLang="en-US" sz="28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cs typeface="Arial" panose="020B0604020202020204" pitchFamily="34" charset="0"/>
              </a:rPr>
              <a:t>đơn</a:t>
            </a:r>
            <a:r>
              <a:rPr lang="en-US" altLang="en-US" sz="28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cs typeface="Arial" panose="020B0604020202020204" pitchFamily="34" charset="0"/>
              </a:rPr>
              <a:t>vị</a:t>
            </a:r>
            <a:r>
              <a:rPr lang="en-US" altLang="en-US" sz="28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cs typeface="Arial" panose="020B0604020202020204" pitchFamily="34" charset="0"/>
              </a:rPr>
              <a:t>theo</a:t>
            </a:r>
            <a:r>
              <a:rPr lang="en-US" altLang="en-US" sz="28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u="sng" dirty="0" err="1">
                <a:solidFill>
                  <a:srgbClr val="FF0000"/>
                </a:solidFill>
                <a:cs typeface="Arial" panose="020B0604020202020204" pitchFamily="34" charset="0"/>
              </a:rPr>
              <a:t>mẫu</a:t>
            </a:r>
            <a:r>
              <a:rPr lang="en-US" altLang="en-US" sz="2800" i="1" u="sng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u="sng" dirty="0" err="1">
                <a:solidFill>
                  <a:srgbClr val="FF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800" i="1" u="sng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en-US" sz="2800" i="1" u="sng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_ </a:t>
            </a:r>
            <a:r>
              <a:rPr lang="en-US" altLang="en-US" sz="2800" i="1" dirty="0" err="1">
                <a:solidFill>
                  <a:srgbClr val="FF0000"/>
                </a:solidFill>
                <a:cs typeface="Arial" panose="020B0604020202020204" pitchFamily="34" charset="0"/>
              </a:rPr>
              <a:t>Xác</a:t>
            </a:r>
            <a:r>
              <a:rPr lang="en-US" altLang="en-US" sz="28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cs typeface="Arial" panose="020B0604020202020204" pitchFamily="34" charset="0"/>
              </a:rPr>
              <a:t>định</a:t>
            </a:r>
            <a:r>
              <a:rPr lang="en-US" altLang="en-US" sz="28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cs typeface="Arial" panose="020B0604020202020204" pitchFamily="34" charset="0"/>
              </a:rPr>
              <a:t>điểm</a:t>
            </a:r>
            <a:r>
              <a:rPr lang="en-US" altLang="en-US" sz="28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cs typeface="Arial" panose="020B0604020202020204" pitchFamily="34" charset="0"/>
              </a:rPr>
              <a:t>biểu</a:t>
            </a:r>
            <a:r>
              <a:rPr lang="en-US" altLang="en-US" sz="28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cs typeface="Arial" panose="020B0604020202020204" pitchFamily="34" charset="0"/>
              </a:rPr>
              <a:t>diễn</a:t>
            </a:r>
            <a:r>
              <a:rPr lang="en-US" altLang="en-US" sz="28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8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cs typeface="Arial" panose="020B0604020202020204" pitchFamily="34" charset="0"/>
              </a:rPr>
              <a:t>hữu</a:t>
            </a:r>
            <a:r>
              <a:rPr lang="en-US" altLang="en-US" sz="28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cs typeface="Arial" panose="020B0604020202020204" pitchFamily="34" charset="0"/>
              </a:rPr>
              <a:t>tỉ</a:t>
            </a:r>
            <a:r>
              <a:rPr lang="en-US" altLang="en-US" sz="28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cs typeface="Arial" panose="020B0604020202020204" pitchFamily="34" charset="0"/>
              </a:rPr>
              <a:t>theo</a:t>
            </a:r>
            <a:r>
              <a:rPr lang="en-US" altLang="en-US" sz="28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u="sng" dirty="0" err="1">
                <a:solidFill>
                  <a:srgbClr val="FF0000"/>
                </a:solidFill>
                <a:cs typeface="Arial" panose="020B0604020202020204" pitchFamily="34" charset="0"/>
              </a:rPr>
              <a:t>tử</a:t>
            </a:r>
            <a:r>
              <a:rPr lang="en-US" altLang="en-US" sz="2800" i="1" u="sng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u="sng" dirty="0" err="1">
                <a:solidFill>
                  <a:srgbClr val="FF0000"/>
                </a:solidFill>
                <a:cs typeface="Arial" panose="020B0604020202020204" pitchFamily="34" charset="0"/>
              </a:rPr>
              <a:t>số</a:t>
            </a:r>
            <a:endParaRPr lang="en-US" altLang="en-US" sz="2800" i="1" u="sng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0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1752600"/>
            <a:ext cx="609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3/So </a:t>
            </a:r>
            <a:r>
              <a:rPr lang="en-US" sz="72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sánh</a:t>
            </a:r>
            <a:r>
              <a:rPr lang="en-US" sz="72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72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sz="72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72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sz="72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72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hữu</a:t>
            </a:r>
            <a:r>
              <a:rPr lang="en-US" sz="72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72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tỉ</a:t>
            </a:r>
            <a:r>
              <a:rPr lang="en-US" sz="72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604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2840" y="723638"/>
            <a:ext cx="4063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2800" dirty="0">
                <a:solidFill>
                  <a:srgbClr val="404040"/>
                </a:solidFill>
              </a:rPr>
              <a:t>?4: So </a:t>
            </a:r>
            <a:r>
              <a:rPr lang="en-US" altLang="en-US" sz="2800" dirty="0" err="1">
                <a:solidFill>
                  <a:srgbClr val="404040"/>
                </a:solidFill>
              </a:rPr>
              <a:t>sánh</a:t>
            </a:r>
            <a:r>
              <a:rPr lang="en-US" altLang="en-US" sz="2800" dirty="0">
                <a:solidFill>
                  <a:srgbClr val="404040"/>
                </a:solidFill>
              </a:rPr>
              <a:t> </a:t>
            </a:r>
            <a:r>
              <a:rPr lang="en-US" altLang="en-US" sz="2800" dirty="0" err="1">
                <a:solidFill>
                  <a:srgbClr val="404040"/>
                </a:solidFill>
              </a:rPr>
              <a:t>hai</a:t>
            </a:r>
            <a:r>
              <a:rPr lang="en-US" altLang="en-US" sz="2800" dirty="0">
                <a:solidFill>
                  <a:srgbClr val="404040"/>
                </a:solidFill>
              </a:rPr>
              <a:t> </a:t>
            </a:r>
            <a:r>
              <a:rPr lang="en-US" altLang="en-US" sz="2800" dirty="0" err="1">
                <a:solidFill>
                  <a:srgbClr val="404040"/>
                </a:solidFill>
              </a:rPr>
              <a:t>phân</a:t>
            </a:r>
            <a:r>
              <a:rPr lang="en-US" altLang="en-US" sz="2800" dirty="0">
                <a:solidFill>
                  <a:srgbClr val="404040"/>
                </a:solidFill>
              </a:rPr>
              <a:t> </a:t>
            </a:r>
            <a:r>
              <a:rPr lang="en-US" altLang="en-US" sz="2800" dirty="0" err="1">
                <a:solidFill>
                  <a:srgbClr val="404040"/>
                </a:solidFill>
              </a:rPr>
              <a:t>số</a:t>
            </a:r>
            <a:endParaRPr lang="en-US" altLang="en-US" sz="2800" dirty="0">
              <a:solidFill>
                <a:srgbClr val="40404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23638"/>
            <a:ext cx="129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26" y="1447800"/>
            <a:ext cx="11890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74" y="1561838"/>
            <a:ext cx="2581303" cy="93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36437" y="2587915"/>
            <a:ext cx="20526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Vì</a:t>
            </a:r>
            <a:r>
              <a:rPr lang="en-US" altLang="en-US" sz="2800" dirty="0">
                <a:solidFill>
                  <a:srgbClr val="FF0000"/>
                </a:solidFill>
              </a:rPr>
              <a:t> -10&gt; -12</a:t>
            </a:r>
          </a:p>
          <a:p>
            <a:pPr lvl="0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</a:rPr>
              <a:t> 15&gt;0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169" y="2557152"/>
            <a:ext cx="920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771" y="3197708"/>
            <a:ext cx="401637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408" y="2753190"/>
            <a:ext cx="3615392" cy="100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54" y="3757466"/>
            <a:ext cx="83518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5">
            <a:extLst>
              <a:ext uri="{FF2B5EF4-FFF2-40B4-BE49-F238E27FC236}">
                <a16:creationId xmlns:a16="http://schemas.microsoft.com/office/drawing/2014/main" xmlns="" id="{4A72FC76-E248-4E41-AA4A-BAD3F198A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572000"/>
            <a:ext cx="7239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FF00"/>
                </a:solidFill>
              </a:rPr>
              <a:t>Qua </a:t>
            </a:r>
            <a:r>
              <a:rPr lang="en-US" altLang="en-US" sz="2800" dirty="0" err="1">
                <a:solidFill>
                  <a:srgbClr val="00FF00"/>
                </a:solidFill>
              </a:rPr>
              <a:t>các</a:t>
            </a:r>
            <a:r>
              <a:rPr lang="en-US" altLang="en-US" sz="2800" dirty="0">
                <a:solidFill>
                  <a:srgbClr val="00FF00"/>
                </a:solidFill>
              </a:rPr>
              <a:t> </a:t>
            </a:r>
            <a:r>
              <a:rPr lang="en-US" altLang="en-US" sz="2800" dirty="0" err="1">
                <a:solidFill>
                  <a:srgbClr val="00FF00"/>
                </a:solidFill>
              </a:rPr>
              <a:t>ví</a:t>
            </a:r>
            <a:r>
              <a:rPr lang="en-US" altLang="en-US" sz="2800" dirty="0">
                <a:solidFill>
                  <a:srgbClr val="00FF00"/>
                </a:solidFill>
              </a:rPr>
              <a:t> </a:t>
            </a:r>
            <a:r>
              <a:rPr lang="en-US" altLang="en-US" sz="2800" dirty="0" err="1">
                <a:solidFill>
                  <a:srgbClr val="00FF00"/>
                </a:solidFill>
              </a:rPr>
              <a:t>dụ</a:t>
            </a:r>
            <a:r>
              <a:rPr lang="en-US" altLang="en-US" sz="2800" dirty="0">
                <a:solidFill>
                  <a:srgbClr val="00FF00"/>
                </a:solidFill>
              </a:rPr>
              <a:t> </a:t>
            </a:r>
            <a:r>
              <a:rPr lang="en-US" altLang="en-US" sz="2800" dirty="0" err="1">
                <a:solidFill>
                  <a:srgbClr val="00FF00"/>
                </a:solidFill>
              </a:rPr>
              <a:t>trên</a:t>
            </a:r>
            <a:r>
              <a:rPr lang="en-US" altLang="en-US" sz="2800" dirty="0">
                <a:solidFill>
                  <a:srgbClr val="00FF00"/>
                </a:solidFill>
              </a:rPr>
              <a:t> </a:t>
            </a:r>
            <a:r>
              <a:rPr lang="en-US" altLang="en-US" sz="2800" dirty="0" err="1">
                <a:solidFill>
                  <a:srgbClr val="00FF00"/>
                </a:solidFill>
              </a:rPr>
              <a:t>hãy</a:t>
            </a:r>
            <a:r>
              <a:rPr lang="en-US" altLang="en-US" sz="2800" dirty="0">
                <a:solidFill>
                  <a:srgbClr val="00FF00"/>
                </a:solidFill>
              </a:rPr>
              <a:t> </a:t>
            </a:r>
            <a:r>
              <a:rPr lang="en-US" altLang="en-US" sz="2800" dirty="0" err="1">
                <a:solidFill>
                  <a:srgbClr val="00FF00"/>
                </a:solidFill>
              </a:rPr>
              <a:t>cho</a:t>
            </a:r>
            <a:r>
              <a:rPr lang="en-US" altLang="en-US" sz="2800" dirty="0">
                <a:solidFill>
                  <a:srgbClr val="00FF00"/>
                </a:solidFill>
              </a:rPr>
              <a:t> </a:t>
            </a:r>
            <a:r>
              <a:rPr lang="en-US" altLang="en-US" sz="2800" dirty="0" err="1">
                <a:solidFill>
                  <a:srgbClr val="00FF00"/>
                </a:solidFill>
              </a:rPr>
              <a:t>biết</a:t>
            </a:r>
            <a:r>
              <a:rPr lang="en-US" altLang="en-US" sz="2800" dirty="0">
                <a:solidFill>
                  <a:srgbClr val="00FF00"/>
                </a:solidFill>
              </a:rPr>
              <a:t> </a:t>
            </a:r>
            <a:r>
              <a:rPr lang="en-US" altLang="en-US" sz="2800" dirty="0" err="1">
                <a:solidFill>
                  <a:srgbClr val="00FF00"/>
                </a:solidFill>
              </a:rPr>
              <a:t>để</a:t>
            </a:r>
            <a:r>
              <a:rPr lang="en-US" altLang="en-US" sz="2800" dirty="0">
                <a:solidFill>
                  <a:srgbClr val="00FF00"/>
                </a:solidFill>
              </a:rPr>
              <a:t> so </a:t>
            </a:r>
            <a:r>
              <a:rPr lang="en-US" altLang="en-US" sz="2800" dirty="0" err="1">
                <a:solidFill>
                  <a:srgbClr val="00FF00"/>
                </a:solidFill>
              </a:rPr>
              <a:t>sánh</a:t>
            </a:r>
            <a:r>
              <a:rPr lang="en-US" altLang="en-US" sz="2800" dirty="0">
                <a:solidFill>
                  <a:srgbClr val="00FF00"/>
                </a:solidFill>
              </a:rPr>
              <a:t> </a:t>
            </a:r>
            <a:r>
              <a:rPr lang="en-US" altLang="en-US" sz="2800" dirty="0" err="1">
                <a:solidFill>
                  <a:srgbClr val="00FF00"/>
                </a:solidFill>
              </a:rPr>
              <a:t>hai</a:t>
            </a:r>
            <a:r>
              <a:rPr lang="en-US" altLang="en-US" sz="2800" dirty="0">
                <a:solidFill>
                  <a:srgbClr val="00FF00"/>
                </a:solidFill>
              </a:rPr>
              <a:t> </a:t>
            </a:r>
            <a:r>
              <a:rPr lang="en-US" altLang="en-US" sz="2800" dirty="0" err="1">
                <a:solidFill>
                  <a:srgbClr val="00FF00"/>
                </a:solidFill>
              </a:rPr>
              <a:t>số</a:t>
            </a:r>
            <a:r>
              <a:rPr lang="en-US" altLang="en-US" sz="2800" dirty="0">
                <a:solidFill>
                  <a:srgbClr val="00FF00"/>
                </a:solidFill>
              </a:rPr>
              <a:t> </a:t>
            </a:r>
            <a:r>
              <a:rPr lang="en-US" altLang="en-US" sz="2800" dirty="0" err="1">
                <a:solidFill>
                  <a:srgbClr val="00FF00"/>
                </a:solidFill>
              </a:rPr>
              <a:t>hữu</a:t>
            </a:r>
            <a:r>
              <a:rPr lang="en-US" altLang="en-US" sz="2800" dirty="0">
                <a:solidFill>
                  <a:srgbClr val="00FF00"/>
                </a:solidFill>
              </a:rPr>
              <a:t> </a:t>
            </a:r>
            <a:r>
              <a:rPr lang="en-US" altLang="en-US" sz="2800" dirty="0" err="1">
                <a:solidFill>
                  <a:srgbClr val="00FF00"/>
                </a:solidFill>
              </a:rPr>
              <a:t>tỉ</a:t>
            </a:r>
            <a:r>
              <a:rPr lang="en-US" altLang="en-US" sz="2800" dirty="0">
                <a:solidFill>
                  <a:srgbClr val="00FF00"/>
                </a:solidFill>
              </a:rPr>
              <a:t> ta </a:t>
            </a:r>
            <a:r>
              <a:rPr lang="en-US" altLang="en-US" sz="2800" dirty="0" err="1">
                <a:solidFill>
                  <a:srgbClr val="00FF00"/>
                </a:solidFill>
              </a:rPr>
              <a:t>cần</a:t>
            </a:r>
            <a:r>
              <a:rPr lang="en-US" altLang="en-US" sz="2800" dirty="0">
                <a:solidFill>
                  <a:srgbClr val="00FF00"/>
                </a:solidFill>
              </a:rPr>
              <a:t> </a:t>
            </a:r>
            <a:r>
              <a:rPr lang="en-US" altLang="en-US" sz="2800" dirty="0" err="1">
                <a:solidFill>
                  <a:srgbClr val="00FF00"/>
                </a:solidFill>
              </a:rPr>
              <a:t>làm</a:t>
            </a:r>
            <a:r>
              <a:rPr lang="en-US" altLang="en-US" sz="2800" dirty="0">
                <a:solidFill>
                  <a:srgbClr val="00FF00"/>
                </a:solidFill>
              </a:rPr>
              <a:t> </a:t>
            </a:r>
            <a:r>
              <a:rPr lang="en-US" altLang="en-US" sz="2800" dirty="0" err="1">
                <a:solidFill>
                  <a:srgbClr val="00FF00"/>
                </a:solidFill>
              </a:rPr>
              <a:t>như</a:t>
            </a:r>
            <a:r>
              <a:rPr lang="en-US" altLang="en-US" sz="2800" dirty="0">
                <a:solidFill>
                  <a:srgbClr val="00FF00"/>
                </a:solidFill>
              </a:rPr>
              <a:t> </a:t>
            </a:r>
            <a:r>
              <a:rPr lang="en-US" altLang="en-US" sz="2800" dirty="0" err="1">
                <a:solidFill>
                  <a:srgbClr val="00FF00"/>
                </a:solidFill>
              </a:rPr>
              <a:t>thế</a:t>
            </a:r>
            <a:r>
              <a:rPr lang="en-US" altLang="en-US" sz="2800" dirty="0">
                <a:solidFill>
                  <a:srgbClr val="00FF00"/>
                </a:solidFill>
              </a:rPr>
              <a:t> </a:t>
            </a:r>
            <a:r>
              <a:rPr lang="en-US" altLang="en-US" sz="2800" dirty="0" err="1">
                <a:solidFill>
                  <a:srgbClr val="00FF00"/>
                </a:solidFill>
              </a:rPr>
              <a:t>nào</a:t>
            </a:r>
            <a:r>
              <a:rPr lang="en-US" altLang="en-US" sz="2800" dirty="0">
                <a:solidFill>
                  <a:srgbClr val="00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9109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45522"/>
            <a:ext cx="9154886" cy="690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F3A315BD-FF06-47DC-9250-90D874A51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85800"/>
            <a:ext cx="70104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rgbClr val="FF0000"/>
                </a:solidFill>
              </a:rPr>
              <a:t>Để</a:t>
            </a:r>
            <a:r>
              <a:rPr lang="en-US" altLang="en-US" sz="3200" dirty="0">
                <a:solidFill>
                  <a:srgbClr val="FF0000"/>
                </a:solidFill>
              </a:rPr>
              <a:t> so </a:t>
            </a:r>
            <a:r>
              <a:rPr lang="en-US" altLang="en-US" sz="3200" dirty="0" err="1">
                <a:solidFill>
                  <a:srgbClr val="FF0000"/>
                </a:solidFill>
              </a:rPr>
              <a:t>sánh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hai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số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hữu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tỉ</a:t>
            </a:r>
            <a:r>
              <a:rPr lang="en-US" altLang="en-US" sz="3200" dirty="0">
                <a:solidFill>
                  <a:srgbClr val="FF0000"/>
                </a:solidFill>
              </a:rPr>
              <a:t> ta </a:t>
            </a:r>
            <a:r>
              <a:rPr lang="en-US" altLang="en-US" sz="3200" dirty="0" err="1">
                <a:solidFill>
                  <a:srgbClr val="FF0000"/>
                </a:solidFill>
              </a:rPr>
              <a:t>cần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làm</a:t>
            </a:r>
            <a:r>
              <a:rPr lang="en-US" altLang="en-US" sz="3200" dirty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3300"/>
                </a:solidFill>
              </a:rPr>
              <a:t>+ </a:t>
            </a:r>
            <a:r>
              <a:rPr lang="en-US" altLang="en-US" sz="3200" dirty="0" err="1">
                <a:solidFill>
                  <a:srgbClr val="003300"/>
                </a:solidFill>
              </a:rPr>
              <a:t>Viết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hai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số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hữu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tỉ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dưới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dạng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hai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phân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số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có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cùng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mẫu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dương</a:t>
            </a:r>
            <a:r>
              <a:rPr lang="en-US" altLang="en-US" sz="3200" dirty="0">
                <a:solidFill>
                  <a:srgbClr val="00330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3300"/>
                </a:solidFill>
              </a:rPr>
              <a:t>+ So </a:t>
            </a:r>
            <a:r>
              <a:rPr lang="en-US" altLang="en-US" sz="3200" dirty="0" err="1">
                <a:solidFill>
                  <a:srgbClr val="003300"/>
                </a:solidFill>
              </a:rPr>
              <a:t>sánh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hai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tử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số</a:t>
            </a:r>
            <a:r>
              <a:rPr lang="en-US" altLang="en-US" sz="3200" dirty="0">
                <a:solidFill>
                  <a:srgbClr val="003300"/>
                </a:solidFill>
              </a:rPr>
              <a:t>, </a:t>
            </a:r>
            <a:r>
              <a:rPr lang="en-US" altLang="en-US" sz="3200" dirty="0" err="1">
                <a:solidFill>
                  <a:srgbClr val="003300"/>
                </a:solidFill>
              </a:rPr>
              <a:t>số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hữu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tỉ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nào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có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tử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lớn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hơn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thì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lớn</a:t>
            </a:r>
            <a:r>
              <a:rPr lang="en-US" altLang="en-US" sz="3200" dirty="0">
                <a:solidFill>
                  <a:srgbClr val="003300"/>
                </a:solidFill>
              </a:rPr>
              <a:t> </a:t>
            </a:r>
            <a:r>
              <a:rPr lang="en-US" altLang="en-US" sz="3200" dirty="0" err="1">
                <a:solidFill>
                  <a:srgbClr val="003300"/>
                </a:solidFill>
              </a:rPr>
              <a:t>hơn</a:t>
            </a:r>
            <a:r>
              <a:rPr lang="en-US" altLang="en-US" sz="3200" dirty="0">
                <a:solidFill>
                  <a:srgbClr val="0033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03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47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94212" y="2537042"/>
            <a:ext cx="531618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404040"/>
                </a:solidFill>
                <a:latin typeface="Times New Roman" panose="02020603050405020304" pitchFamily="18" charset="0"/>
              </a:rPr>
              <a:t>BT: So </a:t>
            </a:r>
            <a:r>
              <a:rPr lang="en-US" alt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hữu</a:t>
            </a:r>
            <a:r>
              <a:rPr lang="en-US" altLang="en-US" sz="3200" dirty="0">
                <a:solidFill>
                  <a:srgbClr val="40404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404040"/>
                </a:solidFill>
                <a:latin typeface="Times New Roman" panose="02020603050405020304" pitchFamily="18" charset="0"/>
              </a:rPr>
              <a:t>tỉ</a:t>
            </a:r>
            <a:endParaRPr lang="en-US" altLang="en-US" sz="3200" dirty="0">
              <a:solidFill>
                <a:srgbClr val="404040"/>
              </a:solidFill>
              <a:latin typeface="Times New Roman" panose="02020603050405020304" pitchFamily="18" charset="0"/>
            </a:endParaRPr>
          </a:p>
          <a:p>
            <a:pPr marL="457200" lvl="0" indent="-457200" eaLnBrk="0" hangingPunct="0">
              <a:spcBef>
                <a:spcPct val="50000"/>
              </a:spcBef>
              <a:buAutoNum type="alphaLcParenR"/>
            </a:pPr>
            <a:r>
              <a:rPr lang="en-US" altLang="en-US" sz="2400" dirty="0" smtClean="0">
                <a:solidFill>
                  <a:srgbClr val="404040"/>
                </a:solidFill>
                <a:latin typeface="Times New Roman" panose="02020603050405020304" pitchFamily="18" charset="0"/>
              </a:rPr>
              <a:t>     x </a:t>
            </a:r>
            <a:r>
              <a:rPr lang="en-US" altLang="en-US" sz="2400" dirty="0" smtClean="0">
                <a:solidFill>
                  <a:srgbClr val="404040"/>
                </a:solidFill>
                <a:latin typeface="Times New Roman" panose="02020603050405020304" pitchFamily="18" charset="0"/>
              </a:rPr>
              <a:t>=         </a:t>
            </a:r>
            <a:r>
              <a:rPr lang="en-US" altLang="en-US" sz="2400" dirty="0" err="1" smtClean="0">
                <a:solidFill>
                  <a:srgbClr val="40404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solidFill>
                  <a:srgbClr val="404040"/>
                </a:solidFill>
                <a:latin typeface="Times New Roman" panose="02020603050405020304" pitchFamily="18" charset="0"/>
              </a:rPr>
              <a:t>   y =          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50" y="3016187"/>
            <a:ext cx="5794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512" y="2999554"/>
            <a:ext cx="6223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06707" y="4218929"/>
            <a:ext cx="2347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en-US" altLang="en-US" sz="2400" dirty="0">
                <a:solidFill>
                  <a:srgbClr val="404040"/>
                </a:solidFill>
                <a:latin typeface="Times New Roman" panose="02020603050405020304" pitchFamily="18" charset="0"/>
              </a:rPr>
              <a:t>b)                     </a:t>
            </a:r>
            <a:r>
              <a:rPr lang="en-US" altLang="en-US" sz="2400" dirty="0" err="1">
                <a:solidFill>
                  <a:srgbClr val="404040"/>
                </a:solidFill>
                <a:latin typeface="Times New Roman" panose="02020603050405020304" pitchFamily="18" charset="0"/>
              </a:rPr>
              <a:t>và</a:t>
            </a:r>
            <a:endParaRPr lang="en-US" altLang="en-US" sz="2400" dirty="0">
              <a:solidFill>
                <a:srgbClr val="40404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94" y="4256471"/>
            <a:ext cx="15430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62" y="4059237"/>
            <a:ext cx="122555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47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1676400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2400" u="sng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altLang="en-US" sz="2400" u="sng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90" y="2138065"/>
            <a:ext cx="153670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90" y="2114716"/>
            <a:ext cx="31877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90" y="3041650"/>
            <a:ext cx="21272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90" y="4038600"/>
            <a:ext cx="3743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508" y="4764974"/>
            <a:ext cx="11763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4895851"/>
            <a:ext cx="12985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08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1219222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2400" dirty="0" err="1">
                <a:solidFill>
                  <a:srgbClr val="FF0000"/>
                </a:solidFill>
                <a:latin typeface="Arial"/>
              </a:rPr>
              <a:t>Giả</a:t>
            </a:r>
            <a:r>
              <a:rPr lang="en-US" altLang="en-US" sz="24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/>
              </a:rPr>
              <a:t>sử</a:t>
            </a:r>
            <a:r>
              <a:rPr lang="en-US" altLang="en-US" sz="2400" dirty="0">
                <a:solidFill>
                  <a:srgbClr val="FF0000"/>
                </a:solidFill>
                <a:latin typeface="Arial"/>
              </a:rPr>
              <a:t> ta </a:t>
            </a:r>
            <a:r>
              <a:rPr lang="en-US" altLang="en-US" sz="2400" dirty="0" err="1">
                <a:solidFill>
                  <a:srgbClr val="FF0000"/>
                </a:solidFill>
                <a:latin typeface="Arial"/>
              </a:rPr>
              <a:t>có</a:t>
            </a:r>
            <a:r>
              <a:rPr lang="en-US" altLang="en-US" sz="24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/>
              </a:rPr>
              <a:t>các</a:t>
            </a:r>
            <a:r>
              <a:rPr lang="en-US" altLang="en-US" sz="24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/>
              </a:rPr>
              <a:t>số</a:t>
            </a:r>
            <a:r>
              <a:rPr lang="en-US" altLang="en-US" sz="2400" dirty="0">
                <a:solidFill>
                  <a:srgbClr val="FF0000"/>
                </a:solidFill>
                <a:latin typeface="Arial"/>
              </a:rPr>
              <a:t>: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2" y="1680865"/>
            <a:ext cx="2543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2367171"/>
            <a:ext cx="579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2000" dirty="0" err="1">
                <a:solidFill>
                  <a:srgbClr val="FF0000"/>
                </a:solidFill>
                <a:latin typeface="Arial"/>
              </a:rPr>
              <a:t>Em</a:t>
            </a:r>
            <a:r>
              <a:rPr lang="en-US" alt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Arial"/>
              </a:rPr>
              <a:t>hãy</a:t>
            </a:r>
            <a:r>
              <a:rPr lang="en-US" alt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Arial"/>
              </a:rPr>
              <a:t>viết</a:t>
            </a:r>
            <a:r>
              <a:rPr lang="en-US" alt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Arial"/>
              </a:rPr>
              <a:t>mỗi</a:t>
            </a:r>
            <a:r>
              <a:rPr lang="en-US" alt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Arial"/>
              </a:rPr>
              <a:t>số</a:t>
            </a:r>
            <a:r>
              <a:rPr lang="en-US" alt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Arial"/>
              </a:rPr>
              <a:t>trên</a:t>
            </a:r>
            <a:r>
              <a:rPr lang="en-US" alt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Arial"/>
              </a:rPr>
              <a:t>thành</a:t>
            </a:r>
            <a:r>
              <a:rPr lang="en-US" altLang="en-US" sz="2000" dirty="0">
                <a:solidFill>
                  <a:srgbClr val="FF0000"/>
                </a:solidFill>
                <a:latin typeface="Arial"/>
              </a:rPr>
              <a:t> 3 </a:t>
            </a:r>
            <a:r>
              <a:rPr lang="en-US" altLang="en-US" sz="2000" dirty="0" err="1">
                <a:solidFill>
                  <a:srgbClr val="FF0000"/>
                </a:solidFill>
                <a:latin typeface="Arial"/>
              </a:rPr>
              <a:t>phân</a:t>
            </a:r>
            <a:r>
              <a:rPr lang="en-US" alt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Arial"/>
              </a:rPr>
              <a:t>số</a:t>
            </a:r>
            <a:r>
              <a:rPr lang="en-US" alt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Arial"/>
              </a:rPr>
              <a:t>bằng</a:t>
            </a:r>
            <a:r>
              <a:rPr lang="en-US" alt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Arial"/>
              </a:rPr>
              <a:t>nó</a:t>
            </a:r>
            <a:r>
              <a:rPr lang="en-US" altLang="en-US" sz="2000" dirty="0">
                <a:solidFill>
                  <a:srgbClr val="FF0000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193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0"/>
            <a:ext cx="9144000" cy="683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137160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31818"/>
            <a:ext cx="248761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50238"/>
            <a:ext cx="20304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3571347"/>
            <a:ext cx="13652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3440377"/>
            <a:ext cx="8905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86492"/>
            <a:ext cx="18049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343" y="4854842"/>
            <a:ext cx="23288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04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4" y="-19792"/>
            <a:ext cx="9148453" cy="687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990600"/>
            <a:ext cx="7010400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04181"/>
            <a:ext cx="4000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04181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98467" y="2417066"/>
            <a:ext cx="69787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494069"/>
            <a:ext cx="4667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59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66AA51-FB75-43EB-B193-33FB45BEA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63575"/>
            <a:ext cx="297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(SGK/7)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608EA7B-AC30-4C9E-9149-FA757ACD8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255" y="1447800"/>
            <a:ext cx="5867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&lt; 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28626"/>
            <a:ext cx="13049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932933-23D0-4DC6-B14C-B1333E096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933451"/>
            <a:ext cx="632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&gt; 0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87D903F-6DDB-4CDC-A59E-99E27044D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677444"/>
            <a:ext cx="617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&lt; 0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343F07C-B314-41F7-BA6F-EFAF8600B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4338082"/>
            <a:ext cx="6121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0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31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98"/>
            <a:ext cx="9144000" cy="687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106045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CF4E5CB4-5228-4149-B4A5-860D816217D2}"/>
              </a:ext>
            </a:extLst>
          </p:cNvPr>
          <p:cNvSpPr txBox="1">
            <a:spLocks noChangeArrowheads="1"/>
          </p:cNvSpPr>
          <p:nvPr/>
        </p:nvSpPr>
        <p:spPr>
          <a:xfrm>
            <a:off x="914401" y="1875642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smtClean="0"/>
              <a:t>Trong các số hữu tỉ sau, số nào là số hữu tỉ d</a:t>
            </a:r>
            <a:r>
              <a:rPr lang="vi-VN" altLang="en-US" b="1" smtClean="0"/>
              <a:t>ư</a:t>
            </a:r>
            <a:r>
              <a:rPr lang="en-US" altLang="en-US" b="1" smtClean="0"/>
              <a:t>ơng, số nào là số hữu tỉ âm, số nào không phải số hữu tỉ d</a:t>
            </a:r>
            <a:r>
              <a:rPr lang="vi-VN" altLang="en-US" b="1" smtClean="0"/>
              <a:t>ư</a:t>
            </a:r>
            <a:r>
              <a:rPr lang="en-US" altLang="en-US" b="1" smtClean="0"/>
              <a:t>ơng cũng không phải số hữu tỉ âm?</a:t>
            </a:r>
            <a:endParaRPr lang="en-US" altLang="en-US" b="1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18642"/>
            <a:ext cx="3547018" cy="101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40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60F77DE0-0010-48BF-965D-464B763F698E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228600"/>
            <a:ext cx="22860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u="sng" dirty="0" err="1" smtClean="0"/>
              <a:t>Đáp</a:t>
            </a:r>
            <a:r>
              <a:rPr lang="en-US" altLang="en-US" sz="4000" u="sng" dirty="0" smtClean="0"/>
              <a:t> </a:t>
            </a:r>
            <a:r>
              <a:rPr lang="en-US" altLang="en-US" sz="4000" u="sng" dirty="0" err="1" smtClean="0"/>
              <a:t>án</a:t>
            </a:r>
            <a:r>
              <a:rPr lang="en-US" altLang="en-US" sz="4000" u="sng" dirty="0" smtClean="0"/>
              <a:t>:</a:t>
            </a:r>
            <a:endParaRPr lang="en-US" altLang="en-US" sz="4000" u="sng" dirty="0"/>
          </a:p>
        </p:txBody>
      </p:sp>
      <p:sp>
        <p:nvSpPr>
          <p:cNvPr id="4" name="Rectangle 3"/>
          <p:cNvSpPr/>
          <p:nvPr/>
        </p:nvSpPr>
        <p:spPr>
          <a:xfrm>
            <a:off x="1066800" y="1352550"/>
            <a:ext cx="701040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800"/>
              </a:spcBef>
            </a:pPr>
            <a:r>
              <a:rPr lang="en-US" altLang="en-US" sz="2800" dirty="0">
                <a:solidFill>
                  <a:srgbClr val="404040"/>
                </a:solidFill>
                <a:latin typeface="+mj-lt"/>
              </a:rPr>
              <a:t>-</a:t>
            </a:r>
            <a:r>
              <a:rPr lang="en-US" altLang="en-US" sz="2800" b="1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404040"/>
                </a:solidFill>
                <a:latin typeface="+mj-lt"/>
              </a:rPr>
              <a:t>số</a:t>
            </a:r>
            <a:r>
              <a:rPr lang="en-US" altLang="en-US" sz="2800" b="1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404040"/>
                </a:solidFill>
                <a:latin typeface="+mj-lt"/>
              </a:rPr>
              <a:t>hữu</a:t>
            </a:r>
            <a:r>
              <a:rPr lang="en-US" altLang="en-US" sz="2800" b="1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404040"/>
                </a:solidFill>
                <a:latin typeface="+mj-lt"/>
              </a:rPr>
              <a:t>tỉ</a:t>
            </a:r>
            <a:r>
              <a:rPr lang="en-US" altLang="en-US" sz="2800" b="1" dirty="0">
                <a:solidFill>
                  <a:srgbClr val="404040"/>
                </a:solidFill>
                <a:latin typeface="+mj-lt"/>
              </a:rPr>
              <a:t> d</a:t>
            </a:r>
            <a:r>
              <a:rPr lang="vi-VN" altLang="en-US" sz="2800" b="1" dirty="0">
                <a:solidFill>
                  <a:srgbClr val="404040"/>
                </a:solidFill>
                <a:latin typeface="+mj-lt"/>
              </a:rPr>
              <a:t>ư</a:t>
            </a:r>
            <a:r>
              <a:rPr lang="en-US" altLang="en-US" sz="2800" b="1" dirty="0" err="1">
                <a:solidFill>
                  <a:srgbClr val="404040"/>
                </a:solidFill>
                <a:latin typeface="+mj-lt"/>
              </a:rPr>
              <a:t>ơng</a:t>
            </a:r>
            <a:r>
              <a:rPr lang="en-US" altLang="en-US" sz="2800" b="1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2800" dirty="0">
                <a:solidFill>
                  <a:srgbClr val="404040"/>
                </a:solidFill>
                <a:latin typeface="+mj-lt"/>
              </a:rPr>
              <a:t>:  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  <a:buFontTx/>
              <a:buChar char="-"/>
            </a:pPr>
            <a:endParaRPr lang="en-US" altLang="en-US" sz="2800" dirty="0">
              <a:solidFill>
                <a:srgbClr val="404040"/>
              </a:solidFill>
              <a:latin typeface="+mj-lt"/>
            </a:endParaRP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</a:pPr>
            <a:r>
              <a:rPr lang="en-US" altLang="en-US" sz="2800" dirty="0">
                <a:solidFill>
                  <a:srgbClr val="404040"/>
                </a:solidFill>
                <a:latin typeface="+mj-lt"/>
              </a:rPr>
              <a:t>-</a:t>
            </a:r>
            <a:r>
              <a:rPr lang="en-US" altLang="en-US" sz="2800" b="1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404040"/>
                </a:solidFill>
                <a:latin typeface="+mj-lt"/>
              </a:rPr>
              <a:t>số</a:t>
            </a:r>
            <a:r>
              <a:rPr lang="en-US" altLang="en-US" sz="2800" b="1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404040"/>
                </a:solidFill>
                <a:latin typeface="+mj-lt"/>
              </a:rPr>
              <a:t>hữu</a:t>
            </a:r>
            <a:r>
              <a:rPr lang="en-US" altLang="en-US" sz="2800" b="1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404040"/>
                </a:solidFill>
                <a:latin typeface="+mj-lt"/>
              </a:rPr>
              <a:t>tỉ</a:t>
            </a:r>
            <a:r>
              <a:rPr lang="en-US" altLang="en-US" sz="2800" b="1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404040"/>
                </a:solidFill>
                <a:latin typeface="+mj-lt"/>
              </a:rPr>
              <a:t>âm</a:t>
            </a:r>
            <a:r>
              <a:rPr lang="en-US" altLang="en-US" sz="2800" dirty="0">
                <a:solidFill>
                  <a:srgbClr val="404040"/>
                </a:solidFill>
                <a:latin typeface="+mj-lt"/>
              </a:rPr>
              <a:t> :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</a:pPr>
            <a:endParaRPr lang="en-US" altLang="en-US" sz="2800" dirty="0">
              <a:solidFill>
                <a:srgbClr val="404040"/>
              </a:solidFill>
              <a:latin typeface="+mj-lt"/>
            </a:endParaRP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</a:pPr>
            <a:r>
              <a:rPr lang="en-US" altLang="en-US" sz="2800" dirty="0">
                <a:solidFill>
                  <a:srgbClr val="404040"/>
                </a:solidFill>
                <a:latin typeface="+mj-lt"/>
              </a:rPr>
              <a:t>-</a:t>
            </a:r>
            <a:r>
              <a:rPr lang="en-US" altLang="en-US" sz="2800" b="1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404040"/>
                </a:solidFill>
                <a:latin typeface="+mj-lt"/>
              </a:rPr>
              <a:t>số</a:t>
            </a:r>
            <a:r>
              <a:rPr lang="en-US" altLang="en-US" sz="2800" b="1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404040"/>
                </a:solidFill>
                <a:latin typeface="+mj-lt"/>
              </a:rPr>
              <a:t>không</a:t>
            </a:r>
            <a:r>
              <a:rPr lang="en-US" altLang="en-US" sz="2800" b="1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404040"/>
                </a:solidFill>
                <a:latin typeface="+mj-lt"/>
              </a:rPr>
              <a:t>phải</a:t>
            </a:r>
            <a:r>
              <a:rPr lang="en-US" altLang="en-US" sz="2800" b="1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404040"/>
                </a:solidFill>
                <a:latin typeface="+mj-lt"/>
              </a:rPr>
              <a:t>số</a:t>
            </a:r>
            <a:r>
              <a:rPr lang="en-US" altLang="en-US" sz="2800" b="1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404040"/>
                </a:solidFill>
                <a:latin typeface="+mj-lt"/>
              </a:rPr>
              <a:t>hữu</a:t>
            </a:r>
            <a:r>
              <a:rPr lang="en-US" altLang="en-US" sz="2800" b="1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404040"/>
                </a:solidFill>
                <a:latin typeface="+mj-lt"/>
              </a:rPr>
              <a:t>tỉ</a:t>
            </a:r>
            <a:r>
              <a:rPr lang="en-US" altLang="en-US" sz="2800" b="1" dirty="0">
                <a:solidFill>
                  <a:srgbClr val="404040"/>
                </a:solidFill>
                <a:latin typeface="+mj-lt"/>
              </a:rPr>
              <a:t> d</a:t>
            </a:r>
            <a:r>
              <a:rPr lang="vi-VN" altLang="en-US" sz="2800" b="1" dirty="0">
                <a:solidFill>
                  <a:srgbClr val="404040"/>
                </a:solidFill>
                <a:latin typeface="+mj-lt"/>
              </a:rPr>
              <a:t>ư</a:t>
            </a:r>
            <a:r>
              <a:rPr lang="en-US" altLang="en-US" sz="2800" b="1" dirty="0" err="1">
                <a:solidFill>
                  <a:srgbClr val="404040"/>
                </a:solidFill>
                <a:latin typeface="+mj-lt"/>
              </a:rPr>
              <a:t>ơng</a:t>
            </a:r>
            <a:r>
              <a:rPr lang="en-US" altLang="en-US" sz="2800" b="1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404040"/>
                </a:solidFill>
                <a:latin typeface="+mj-lt"/>
              </a:rPr>
              <a:t>cũng</a:t>
            </a:r>
            <a:r>
              <a:rPr lang="en-US" altLang="en-US" sz="2800" b="1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404040"/>
                </a:solidFill>
                <a:latin typeface="+mj-lt"/>
              </a:rPr>
              <a:t>không</a:t>
            </a:r>
            <a:r>
              <a:rPr lang="en-US" altLang="en-US" sz="2800" b="1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404040"/>
                </a:solidFill>
                <a:latin typeface="+mj-lt"/>
              </a:rPr>
              <a:t>phải</a:t>
            </a:r>
            <a:r>
              <a:rPr lang="en-US" altLang="en-US" sz="2800" b="1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404040"/>
                </a:solidFill>
                <a:latin typeface="+mj-lt"/>
              </a:rPr>
              <a:t>số</a:t>
            </a:r>
            <a:r>
              <a:rPr lang="en-US" altLang="en-US" sz="2800" b="1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404040"/>
                </a:solidFill>
                <a:latin typeface="+mj-lt"/>
              </a:rPr>
              <a:t>hữu</a:t>
            </a:r>
            <a:r>
              <a:rPr lang="en-US" altLang="en-US" sz="2800" b="1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404040"/>
                </a:solidFill>
                <a:latin typeface="+mj-lt"/>
              </a:rPr>
              <a:t>tỉ</a:t>
            </a:r>
            <a:r>
              <a:rPr lang="en-US" altLang="en-US" sz="2800" b="1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404040"/>
                </a:solidFill>
                <a:latin typeface="+mj-lt"/>
              </a:rPr>
              <a:t>âm</a:t>
            </a:r>
            <a:r>
              <a:rPr lang="en-US" altLang="en-US" sz="2800" dirty="0">
                <a:solidFill>
                  <a:srgbClr val="404040"/>
                </a:solidFill>
                <a:latin typeface="+mj-lt"/>
              </a:rPr>
              <a:t> :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981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78232"/>
            <a:ext cx="15906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4" y="4242565"/>
            <a:ext cx="92392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0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423761"/>
            <a:ext cx="633802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2400" b="1" dirty="0">
                <a:solidFill>
                  <a:srgbClr val="404040"/>
                </a:solidFill>
                <a:latin typeface="+mj-lt"/>
              </a:rPr>
              <a:t>Qua </a:t>
            </a:r>
            <a:r>
              <a:rPr lang="en-US" altLang="en-US" sz="2400" b="1" dirty="0" err="1">
                <a:solidFill>
                  <a:srgbClr val="404040"/>
                </a:solidFill>
                <a:latin typeface="+mj-lt"/>
              </a:rPr>
              <a:t>bài</a:t>
            </a:r>
            <a:r>
              <a:rPr lang="en-US" altLang="en-US" sz="2400" b="1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404040"/>
                </a:solidFill>
                <a:latin typeface="+mj-lt"/>
              </a:rPr>
              <a:t>tập</a:t>
            </a:r>
            <a:r>
              <a:rPr lang="en-US" altLang="en-US" sz="2400" b="1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404040"/>
                </a:solidFill>
                <a:latin typeface="+mj-lt"/>
              </a:rPr>
              <a:t>trên</a:t>
            </a:r>
            <a:r>
              <a:rPr lang="en-US" altLang="en-US" sz="2400" b="1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404040"/>
                </a:solidFill>
                <a:latin typeface="+mj-lt"/>
              </a:rPr>
              <a:t>hãy</a:t>
            </a:r>
            <a:r>
              <a:rPr lang="en-US" altLang="en-US" sz="2400" b="1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404040"/>
                </a:solidFill>
                <a:latin typeface="+mj-lt"/>
              </a:rPr>
              <a:t>cho</a:t>
            </a:r>
            <a:r>
              <a:rPr lang="en-US" altLang="en-US" sz="2400" b="1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404040"/>
                </a:solidFill>
                <a:latin typeface="+mj-lt"/>
              </a:rPr>
              <a:t>biết</a:t>
            </a:r>
            <a:r>
              <a:rPr lang="en-US" altLang="en-US" sz="2400" b="1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404040"/>
                </a:solidFill>
                <a:latin typeface="+mj-lt"/>
              </a:rPr>
              <a:t>số</a:t>
            </a:r>
            <a:r>
              <a:rPr lang="en-US" altLang="en-US" sz="2400" b="1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404040"/>
                </a:solidFill>
                <a:latin typeface="+mj-lt"/>
              </a:rPr>
              <a:t>hữu</a:t>
            </a:r>
            <a:r>
              <a:rPr lang="en-US" altLang="en-US" sz="2400" b="1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404040"/>
                </a:solidFill>
                <a:latin typeface="+mj-lt"/>
              </a:rPr>
              <a:t>tỉ</a:t>
            </a:r>
            <a:r>
              <a:rPr lang="en-US" altLang="en-US" sz="2400" b="1" dirty="0">
                <a:solidFill>
                  <a:srgbClr val="404040"/>
                </a:solidFill>
                <a:latin typeface="+mj-lt"/>
              </a:rPr>
              <a:t>      </a:t>
            </a:r>
          </a:p>
          <a:p>
            <a:pPr lvl="0">
              <a:spcBef>
                <a:spcPct val="50000"/>
              </a:spcBef>
            </a:pPr>
            <a:r>
              <a:rPr lang="en-US" altLang="en-US" sz="2400" b="1" dirty="0">
                <a:solidFill>
                  <a:srgbClr val="404040"/>
                </a:solidFill>
                <a:latin typeface="+mj-lt"/>
              </a:rPr>
              <a:t>                    &gt; 0  </a:t>
            </a:r>
            <a:r>
              <a:rPr lang="en-US" altLang="en-US" sz="2400" b="1" dirty="0" err="1">
                <a:solidFill>
                  <a:srgbClr val="404040"/>
                </a:solidFill>
                <a:latin typeface="+mj-lt"/>
              </a:rPr>
              <a:t>khi</a:t>
            </a:r>
            <a:r>
              <a:rPr lang="en-US" altLang="en-US" sz="2400" b="1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404040"/>
                </a:solidFill>
                <a:latin typeface="+mj-lt"/>
              </a:rPr>
              <a:t>nào</a:t>
            </a:r>
            <a:r>
              <a:rPr lang="en-US" altLang="en-US" sz="2400" b="1" dirty="0">
                <a:solidFill>
                  <a:srgbClr val="404040"/>
                </a:solidFill>
                <a:latin typeface="+mj-lt"/>
              </a:rPr>
              <a:t>?</a:t>
            </a:r>
          </a:p>
          <a:p>
            <a:pPr lvl="0">
              <a:spcBef>
                <a:spcPct val="50000"/>
              </a:spcBef>
            </a:pPr>
            <a:r>
              <a:rPr lang="en-US" altLang="en-US" sz="2400" b="1" dirty="0">
                <a:solidFill>
                  <a:srgbClr val="404040"/>
                </a:solidFill>
                <a:latin typeface="+mj-lt"/>
              </a:rPr>
              <a:t>                 </a:t>
            </a:r>
          </a:p>
          <a:p>
            <a:pPr lvl="0">
              <a:spcBef>
                <a:spcPct val="50000"/>
              </a:spcBef>
            </a:pPr>
            <a:r>
              <a:rPr lang="en-US" altLang="en-US" sz="2400" b="1" dirty="0">
                <a:solidFill>
                  <a:srgbClr val="404040"/>
                </a:solidFill>
                <a:latin typeface="+mj-lt"/>
              </a:rPr>
              <a:t>                          </a:t>
            </a:r>
            <a:r>
              <a:rPr lang="en-US" altLang="en-US" sz="2400" b="1" dirty="0" err="1">
                <a:solidFill>
                  <a:srgbClr val="404040"/>
                </a:solidFill>
                <a:latin typeface="+mj-lt"/>
              </a:rPr>
              <a:t>khi</a:t>
            </a:r>
            <a:r>
              <a:rPr lang="en-US" altLang="en-US" sz="2400" b="1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404040"/>
                </a:solidFill>
                <a:latin typeface="+mj-lt"/>
              </a:rPr>
              <a:t>nào</a:t>
            </a:r>
            <a:r>
              <a:rPr lang="en-US" altLang="en-US" sz="2400" b="1" dirty="0">
                <a:solidFill>
                  <a:srgbClr val="404040"/>
                </a:solidFill>
                <a:latin typeface="+mj-lt"/>
              </a:rPr>
              <a:t>?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67656"/>
            <a:ext cx="4000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1809875"/>
            <a:ext cx="10001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8687" y="3516336"/>
            <a:ext cx="73009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buFontTx/>
              <a:buChar char="•"/>
            </a:pPr>
            <a:r>
              <a:rPr lang="en-US" altLang="en-US" sz="2800" dirty="0" err="1">
                <a:solidFill>
                  <a:srgbClr val="FF0000"/>
                </a:solidFill>
                <a:latin typeface="+mj-lt"/>
              </a:rPr>
              <a:t>Nhận</a:t>
            </a: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</a:rPr>
              <a:t>xét</a:t>
            </a:r>
            <a:r>
              <a:rPr lang="en-US" altLang="en-US" sz="2800" dirty="0" smtClean="0">
                <a:solidFill>
                  <a:srgbClr val="FF0000"/>
                </a:solidFill>
                <a:latin typeface="+mj-lt"/>
              </a:rPr>
              <a:t>:         </a:t>
            </a: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&gt; 0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</a:rPr>
              <a:t>khi</a:t>
            </a: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 a, b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</a:rPr>
              <a:t>cùng</a:t>
            </a: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</a:rPr>
              <a:t>dấu</a:t>
            </a: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;   </a:t>
            </a:r>
            <a:endParaRPr lang="en-US" altLang="en-US" sz="2800" dirty="0" smtClean="0">
              <a:solidFill>
                <a:srgbClr val="FF0000"/>
              </a:solidFill>
              <a:latin typeface="+mj-lt"/>
            </a:endParaRPr>
          </a:p>
          <a:p>
            <a:pPr lvl="0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 </a:t>
            </a:r>
            <a:endParaRPr lang="en-US" altLang="en-US" sz="2800" dirty="0" smtClean="0">
              <a:solidFill>
                <a:srgbClr val="FF0000"/>
              </a:solidFill>
              <a:latin typeface="+mj-lt"/>
            </a:endParaRPr>
          </a:p>
          <a:p>
            <a:pPr lvl="0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FF0000"/>
                </a:solidFill>
                <a:latin typeface="+mj-lt"/>
              </a:rPr>
              <a:t>                   </a:t>
            </a:r>
            <a:r>
              <a:rPr lang="en-US" altLang="en-US" sz="2800" dirty="0" smtClean="0">
                <a:solidFill>
                  <a:srgbClr val="FF0000"/>
                </a:solidFill>
                <a:latin typeface="+mj-lt"/>
              </a:rPr>
              <a:t>    </a:t>
            </a: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&lt; </a:t>
            </a:r>
            <a:r>
              <a:rPr lang="en-US" altLang="en-US" sz="2800" dirty="0" smtClean="0">
                <a:solidFill>
                  <a:srgbClr val="FF0000"/>
                </a:solidFill>
                <a:latin typeface="+mj-lt"/>
              </a:rPr>
              <a:t>0   </a:t>
            </a:r>
            <a:r>
              <a:rPr lang="en-US" altLang="en-US" sz="2800" dirty="0" err="1" smtClean="0">
                <a:solidFill>
                  <a:srgbClr val="FF0000"/>
                </a:solidFill>
                <a:latin typeface="+mj-lt"/>
              </a:rPr>
              <a:t>khi</a:t>
            </a:r>
            <a:r>
              <a:rPr lang="en-US" altLang="en-US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</a:rPr>
              <a:t>a,b</a:t>
            </a: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</a:rPr>
              <a:t>khác</a:t>
            </a: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</a:rPr>
              <a:t>dấu</a:t>
            </a: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103" y="3276600"/>
            <a:ext cx="4095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96" y="4533487"/>
            <a:ext cx="4095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47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59" y="2438400"/>
            <a:ext cx="692428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52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22"/>
            <a:ext cx="35052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929" y="1871664"/>
            <a:ext cx="2736273" cy="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99" y="3339800"/>
            <a:ext cx="2579111" cy="99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232" y="4641272"/>
            <a:ext cx="2855768" cy="79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939466"/>
            <a:ext cx="3886200" cy="80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94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1658727"/>
            <a:ext cx="662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thể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viết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mỗi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phân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trên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thành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bao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nhiêu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phân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bằng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nó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0036" y="3275962"/>
            <a:ext cx="6594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2800" u="sng" dirty="0" err="1">
                <a:solidFill>
                  <a:srgbClr val="FF0000"/>
                </a:solidFill>
                <a:latin typeface="Arial"/>
              </a:rPr>
              <a:t>Trả</a:t>
            </a:r>
            <a:r>
              <a:rPr lang="en-US" altLang="en-US" sz="2800" u="sng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Arial"/>
              </a:rPr>
              <a:t>lời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: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thể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viết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mỗi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trên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thành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vô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phân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bằng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nó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068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9200" y="4267211"/>
            <a:ext cx="655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*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/>
              </a:rPr>
              <a:t>Các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/>
              </a:rPr>
              <a:t>phân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/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/>
              </a:rPr>
              <a:t>bằng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/>
              </a:rPr>
              <a:t>nhau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/>
              </a:rPr>
              <a:t>là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/>
              </a:rPr>
              <a:t>các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/>
              </a:rPr>
              <a:t>cách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/>
              </a:rPr>
              <a:t>viết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/>
              </a:rPr>
              <a:t>khác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/>
              </a:rPr>
              <a:t>nhau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/>
              </a:rPr>
              <a:t>của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/>
              </a:rPr>
              <a:t>một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/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/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/>
              </a:rPr>
              <a:t>đó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/>
              </a:rPr>
              <a:t>được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/>
              </a:rPr>
              <a:t>gọi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/>
              </a:rPr>
              <a:t>là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/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/>
              </a:rPr>
              <a:t>hữu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/>
              </a:rPr>
              <a:t>tỉ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lvl="0">
              <a:spcBef>
                <a:spcPct val="50000"/>
              </a:spcBef>
            </a:pPr>
            <a:r>
              <a:rPr lang="en-US" altLang="en-US" sz="2400" dirty="0" err="1" smtClean="0">
                <a:solidFill>
                  <a:srgbClr val="000000"/>
                </a:solidFill>
                <a:latin typeface="Arial"/>
              </a:rPr>
              <a:t>Vậy</a:t>
            </a:r>
            <a:r>
              <a:rPr lang="en-US" altLang="en-US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/>
              </a:rPr>
              <a:t>các</a:t>
            </a:r>
            <a:r>
              <a:rPr lang="en-US" altLang="en-US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/>
              </a:rPr>
              <a:t>số</a:t>
            </a:r>
            <a:r>
              <a:rPr lang="en-US" altLang="en-US" sz="2400" dirty="0" smtClean="0">
                <a:solidFill>
                  <a:srgbClr val="000000"/>
                </a:solidFill>
                <a:latin typeface="Arial"/>
              </a:rPr>
              <a:t> </a:t>
            </a:r>
            <a:endParaRPr lang="en-US" altLang="en-US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597258"/>
            <a:ext cx="2252128" cy="99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57800" y="5836016"/>
            <a:ext cx="26645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99"/>
                </a:solidFill>
                <a:latin typeface="Arial"/>
              </a:rPr>
              <a:t>đều</a:t>
            </a:r>
            <a:r>
              <a:rPr lang="en-US" altLang="en-US" sz="2800" dirty="0">
                <a:solidFill>
                  <a:srgbClr val="000099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Arial"/>
              </a:rPr>
              <a:t>là</a:t>
            </a:r>
            <a:r>
              <a:rPr lang="en-US" altLang="en-US" sz="2800" dirty="0">
                <a:solidFill>
                  <a:srgbClr val="000099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Arial"/>
              </a:rPr>
              <a:t>số</a:t>
            </a:r>
            <a:r>
              <a:rPr lang="en-US" altLang="en-US" sz="2800" dirty="0">
                <a:solidFill>
                  <a:srgbClr val="000099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Arial"/>
              </a:rPr>
              <a:t>hữu</a:t>
            </a:r>
            <a:r>
              <a:rPr lang="en-US" altLang="en-US" sz="2800" dirty="0">
                <a:solidFill>
                  <a:srgbClr val="000099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Arial"/>
              </a:rPr>
              <a:t>tỉ</a:t>
            </a:r>
            <a:endParaRPr lang="en-US" altLang="en-US" sz="2800" dirty="0">
              <a:solidFill>
                <a:srgbClr val="0000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42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-76200"/>
            <a:ext cx="9164782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1295400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2800" dirty="0" err="1">
                <a:solidFill>
                  <a:srgbClr val="50B852">
                    <a:lumMod val="50000"/>
                  </a:srgbClr>
                </a:solidFill>
                <a:latin typeface="Arial"/>
              </a:rPr>
              <a:t>Vậy</a:t>
            </a:r>
            <a:r>
              <a:rPr lang="en-US" altLang="en-US" sz="2800" dirty="0">
                <a:solidFill>
                  <a:srgbClr val="50B852">
                    <a:lumMod val="50000"/>
                  </a:srgbClr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50B852">
                    <a:lumMod val="50000"/>
                  </a:srgbClr>
                </a:solidFill>
                <a:latin typeface="Arial"/>
              </a:rPr>
              <a:t>thế</a:t>
            </a:r>
            <a:r>
              <a:rPr lang="en-US" altLang="en-US" sz="2800" dirty="0">
                <a:solidFill>
                  <a:srgbClr val="50B852">
                    <a:lumMod val="50000"/>
                  </a:srgbClr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50B852">
                    <a:lumMod val="50000"/>
                  </a:srgbClr>
                </a:solidFill>
                <a:latin typeface="Arial"/>
              </a:rPr>
              <a:t>nào</a:t>
            </a:r>
            <a:r>
              <a:rPr lang="en-US" altLang="en-US" sz="2800" dirty="0">
                <a:solidFill>
                  <a:srgbClr val="50B852">
                    <a:lumMod val="50000"/>
                  </a:srgbClr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50B852">
                    <a:lumMod val="50000"/>
                  </a:srgbClr>
                </a:solidFill>
                <a:latin typeface="Arial"/>
              </a:rPr>
              <a:t>là</a:t>
            </a:r>
            <a:r>
              <a:rPr lang="en-US" altLang="en-US" sz="2800" dirty="0">
                <a:solidFill>
                  <a:srgbClr val="50B852">
                    <a:lumMod val="50000"/>
                  </a:srgbClr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50B852">
                    <a:lumMod val="50000"/>
                  </a:srgbClr>
                </a:solidFill>
                <a:latin typeface="Arial"/>
              </a:rPr>
              <a:t>số</a:t>
            </a:r>
            <a:r>
              <a:rPr lang="en-US" altLang="en-US" sz="2800" dirty="0">
                <a:solidFill>
                  <a:srgbClr val="50B852">
                    <a:lumMod val="50000"/>
                  </a:srgbClr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50B852">
                    <a:lumMod val="50000"/>
                  </a:srgbClr>
                </a:solidFill>
                <a:latin typeface="Arial"/>
              </a:rPr>
              <a:t>hữu</a:t>
            </a:r>
            <a:r>
              <a:rPr lang="en-US" altLang="en-US" sz="2800" dirty="0">
                <a:solidFill>
                  <a:srgbClr val="50B852">
                    <a:lumMod val="50000"/>
                  </a:srgbClr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50B852">
                    <a:lumMod val="50000"/>
                  </a:srgbClr>
                </a:solidFill>
                <a:latin typeface="Arial"/>
              </a:rPr>
              <a:t>tỉ</a:t>
            </a:r>
            <a:r>
              <a:rPr lang="en-US" altLang="en-US" sz="2800" dirty="0">
                <a:solidFill>
                  <a:srgbClr val="50B852">
                    <a:lumMod val="50000"/>
                  </a:srgbClr>
                </a:solidFill>
                <a:latin typeface="Arial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1997851"/>
            <a:ext cx="624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TL: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hữu</a:t>
            </a:r>
            <a:r>
              <a:rPr lang="en-US" altLang="en-US" sz="2800" dirty="0">
                <a:solidFill>
                  <a:srgbClr val="40404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tỉ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viết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được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dưới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dạng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phân</a:t>
            </a:r>
            <a:r>
              <a:rPr lang="en-US" altLang="en-US" sz="2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/>
              </a:rPr>
              <a:t>số</a:t>
            </a:r>
            <a:endParaRPr lang="en-US" altLang="en-US" sz="2800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90900"/>
            <a:ext cx="3124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6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62869"/>
            <a:ext cx="67056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8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Arial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Arial"/>
              </a:rPr>
              <a:t> 1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1197039"/>
            <a:ext cx="66986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3200" dirty="0" err="1">
                <a:solidFill>
                  <a:srgbClr val="0070C0"/>
                </a:solidFill>
                <a:latin typeface="Arial"/>
              </a:rPr>
              <a:t>Vì</a:t>
            </a:r>
            <a:r>
              <a:rPr lang="en-US" altLang="en-US" sz="32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Arial"/>
              </a:rPr>
              <a:t>sao</a:t>
            </a:r>
            <a:r>
              <a:rPr lang="en-US" alt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Arial"/>
              </a:rPr>
              <a:t>các</a:t>
            </a:r>
            <a:r>
              <a:rPr lang="en-US" alt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Arial"/>
              </a:rPr>
              <a:t>số</a:t>
            </a:r>
            <a:endParaRPr lang="en-US" altLang="en-US" sz="3200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550" y="1117827"/>
            <a:ext cx="1981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57750" y="1197038"/>
            <a:ext cx="3191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3200" dirty="0" err="1">
                <a:solidFill>
                  <a:srgbClr val="0070C0"/>
                </a:solidFill>
                <a:latin typeface="Arial"/>
              </a:rPr>
              <a:t>là</a:t>
            </a:r>
            <a:r>
              <a:rPr lang="en-US" alt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Arial"/>
              </a:rPr>
              <a:t>các</a:t>
            </a:r>
            <a:r>
              <a:rPr lang="en-US" alt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Arial"/>
              </a:rPr>
              <a:t>số</a:t>
            </a:r>
            <a:r>
              <a:rPr lang="en-US" alt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Arial"/>
              </a:rPr>
              <a:t>hữu</a:t>
            </a:r>
            <a:r>
              <a:rPr lang="en-US" altLang="en-US" sz="320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Arial"/>
              </a:rPr>
              <a:t>tỉ</a:t>
            </a:r>
            <a:r>
              <a:rPr lang="en-US" altLang="en-US" sz="3200" dirty="0">
                <a:solidFill>
                  <a:srgbClr val="0070C0"/>
                </a:solidFill>
                <a:latin typeface="Arial"/>
              </a:rPr>
              <a:t>?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477" y="1981200"/>
            <a:ext cx="2362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877" y="3048000"/>
            <a:ext cx="2819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68" y="4191000"/>
            <a:ext cx="1600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47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914400"/>
            <a:ext cx="8001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2400" dirty="0">
                <a:latin typeface="Arial"/>
              </a:rPr>
              <a:t>? </a:t>
            </a:r>
            <a:r>
              <a:rPr lang="en-US" altLang="en-US" sz="2400" dirty="0" err="1">
                <a:latin typeface="Arial"/>
              </a:rPr>
              <a:t>Số</a:t>
            </a:r>
            <a:r>
              <a:rPr lang="en-US" altLang="en-US" sz="2400" dirty="0">
                <a:latin typeface="Arial"/>
              </a:rPr>
              <a:t> </a:t>
            </a:r>
            <a:r>
              <a:rPr lang="en-US" altLang="en-US" sz="2400" dirty="0" err="1">
                <a:latin typeface="Arial"/>
              </a:rPr>
              <a:t>nguyên</a:t>
            </a:r>
            <a:r>
              <a:rPr lang="en-US" altLang="en-US" sz="2400" dirty="0">
                <a:latin typeface="Arial"/>
              </a:rPr>
              <a:t> a </a:t>
            </a:r>
            <a:r>
              <a:rPr lang="en-US" altLang="en-US" sz="2400" dirty="0" err="1">
                <a:latin typeface="Arial"/>
              </a:rPr>
              <a:t>có</a:t>
            </a:r>
            <a:r>
              <a:rPr lang="en-US" altLang="en-US" sz="2400" dirty="0">
                <a:latin typeface="Arial"/>
              </a:rPr>
              <a:t> </a:t>
            </a:r>
            <a:r>
              <a:rPr lang="en-US" altLang="en-US" sz="2400" dirty="0" err="1">
                <a:latin typeface="Arial"/>
              </a:rPr>
              <a:t>là</a:t>
            </a:r>
            <a:r>
              <a:rPr lang="en-US" altLang="en-US" sz="2400" dirty="0">
                <a:latin typeface="Arial"/>
              </a:rPr>
              <a:t> </a:t>
            </a:r>
            <a:r>
              <a:rPr lang="en-US" altLang="en-US" sz="2400" dirty="0" err="1">
                <a:latin typeface="Arial"/>
              </a:rPr>
              <a:t>số</a:t>
            </a:r>
            <a:r>
              <a:rPr lang="en-US" altLang="en-US" sz="2400" dirty="0">
                <a:latin typeface="Arial"/>
              </a:rPr>
              <a:t> </a:t>
            </a:r>
            <a:r>
              <a:rPr lang="en-US" altLang="en-US" sz="2400" dirty="0" err="1">
                <a:latin typeface="Arial"/>
              </a:rPr>
              <a:t>hữu</a:t>
            </a:r>
            <a:r>
              <a:rPr lang="en-US" altLang="en-US" sz="2400" dirty="0">
                <a:latin typeface="Arial"/>
              </a:rPr>
              <a:t> </a:t>
            </a:r>
            <a:r>
              <a:rPr lang="en-US" altLang="en-US" sz="2400" dirty="0" err="1">
                <a:latin typeface="Arial"/>
              </a:rPr>
              <a:t>tỉ</a:t>
            </a:r>
            <a:r>
              <a:rPr lang="en-US" altLang="en-US" sz="2400" dirty="0">
                <a:latin typeface="Arial"/>
              </a:rPr>
              <a:t> </a:t>
            </a:r>
            <a:r>
              <a:rPr lang="en-US" altLang="en-US" sz="2400" dirty="0" err="1">
                <a:latin typeface="Arial"/>
              </a:rPr>
              <a:t>không</a:t>
            </a:r>
            <a:r>
              <a:rPr lang="en-US" altLang="en-US" sz="2400" dirty="0">
                <a:latin typeface="Arial"/>
              </a:rPr>
              <a:t>? </a:t>
            </a:r>
            <a:r>
              <a:rPr lang="en-US" altLang="en-US" sz="2400" dirty="0" err="1">
                <a:latin typeface="Arial"/>
              </a:rPr>
              <a:t>Vì</a:t>
            </a:r>
            <a:r>
              <a:rPr lang="en-US" altLang="en-US" sz="2400" dirty="0">
                <a:latin typeface="Arial"/>
              </a:rPr>
              <a:t> </a:t>
            </a:r>
            <a:r>
              <a:rPr lang="en-US" altLang="en-US" sz="2400" dirty="0" err="1">
                <a:latin typeface="Arial"/>
              </a:rPr>
              <a:t>sao</a:t>
            </a:r>
            <a:r>
              <a:rPr lang="en-US" altLang="en-US" sz="2400" dirty="0" smtClean="0">
                <a:latin typeface="Arial"/>
              </a:rPr>
              <a:t>?</a:t>
            </a:r>
          </a:p>
          <a:p>
            <a:pPr lvl="0">
              <a:spcBef>
                <a:spcPct val="50000"/>
              </a:spcBef>
            </a:pPr>
            <a:endParaRPr lang="en-US" altLang="en-US" sz="2400" dirty="0">
              <a:solidFill>
                <a:srgbClr val="000099"/>
              </a:solidFill>
              <a:latin typeface="Arial"/>
            </a:endParaRPr>
          </a:p>
          <a:p>
            <a:pPr lvl="0">
              <a:spcBef>
                <a:spcPct val="50000"/>
              </a:spcBef>
            </a:pPr>
            <a:endParaRPr lang="en-US" altLang="en-US" sz="2400" dirty="0">
              <a:solidFill>
                <a:srgbClr val="000099"/>
              </a:solidFill>
              <a:latin typeface="Arial"/>
            </a:endParaRPr>
          </a:p>
          <a:p>
            <a:pPr lvl="0">
              <a:spcBef>
                <a:spcPct val="50000"/>
              </a:spcBef>
            </a:pPr>
            <a:r>
              <a:rPr lang="en-US" altLang="en-US" sz="2400" dirty="0">
                <a:latin typeface="Arial"/>
              </a:rPr>
              <a:t>? </a:t>
            </a:r>
            <a:r>
              <a:rPr lang="en-US" altLang="en-US" sz="2400" dirty="0" err="1">
                <a:latin typeface="Arial"/>
              </a:rPr>
              <a:t>Số</a:t>
            </a:r>
            <a:r>
              <a:rPr lang="en-US" altLang="en-US" sz="2400" dirty="0">
                <a:latin typeface="Arial"/>
              </a:rPr>
              <a:t> </a:t>
            </a:r>
            <a:r>
              <a:rPr lang="en-US" altLang="en-US" sz="2400" dirty="0" err="1">
                <a:latin typeface="Arial"/>
              </a:rPr>
              <a:t>tự</a:t>
            </a:r>
            <a:r>
              <a:rPr lang="en-US" altLang="en-US" sz="2400" dirty="0">
                <a:latin typeface="Arial"/>
              </a:rPr>
              <a:t> </a:t>
            </a:r>
            <a:r>
              <a:rPr lang="en-US" altLang="en-US" sz="2400" dirty="0" err="1">
                <a:latin typeface="Arial"/>
              </a:rPr>
              <a:t>nhiên</a:t>
            </a:r>
            <a:r>
              <a:rPr lang="en-US" altLang="en-US" sz="2400" dirty="0">
                <a:latin typeface="Arial"/>
              </a:rPr>
              <a:t> n </a:t>
            </a:r>
            <a:r>
              <a:rPr lang="en-US" altLang="en-US" sz="2400" dirty="0" err="1">
                <a:latin typeface="Arial"/>
              </a:rPr>
              <a:t>có</a:t>
            </a:r>
            <a:r>
              <a:rPr lang="en-US" altLang="en-US" sz="2400" dirty="0">
                <a:latin typeface="Arial"/>
              </a:rPr>
              <a:t> </a:t>
            </a:r>
            <a:r>
              <a:rPr lang="en-US" altLang="en-US" sz="2400" dirty="0" err="1">
                <a:latin typeface="Arial"/>
              </a:rPr>
              <a:t>là</a:t>
            </a:r>
            <a:r>
              <a:rPr lang="en-US" altLang="en-US" sz="2400" dirty="0">
                <a:latin typeface="Arial"/>
              </a:rPr>
              <a:t> </a:t>
            </a:r>
            <a:r>
              <a:rPr lang="en-US" altLang="en-US" sz="2400" dirty="0" err="1">
                <a:latin typeface="Arial"/>
              </a:rPr>
              <a:t>số</a:t>
            </a:r>
            <a:r>
              <a:rPr lang="en-US" altLang="en-US" sz="2400" dirty="0">
                <a:latin typeface="Arial"/>
              </a:rPr>
              <a:t> </a:t>
            </a:r>
            <a:r>
              <a:rPr lang="en-US" altLang="en-US" sz="2400" dirty="0" err="1">
                <a:latin typeface="Arial"/>
              </a:rPr>
              <a:t>hữu</a:t>
            </a:r>
            <a:r>
              <a:rPr lang="en-US" altLang="en-US" sz="2400" dirty="0">
                <a:latin typeface="Arial"/>
              </a:rPr>
              <a:t> </a:t>
            </a:r>
            <a:r>
              <a:rPr lang="en-US" altLang="en-US" sz="2400" dirty="0" err="1">
                <a:latin typeface="Arial"/>
              </a:rPr>
              <a:t>tỉ</a:t>
            </a:r>
            <a:r>
              <a:rPr lang="en-US" altLang="en-US" sz="2400" dirty="0">
                <a:latin typeface="Arial"/>
              </a:rPr>
              <a:t> </a:t>
            </a:r>
            <a:r>
              <a:rPr lang="en-US" altLang="en-US" sz="2400" dirty="0" err="1">
                <a:latin typeface="Arial"/>
              </a:rPr>
              <a:t>không</a:t>
            </a:r>
            <a:r>
              <a:rPr lang="en-US" altLang="en-US" sz="2400" dirty="0">
                <a:latin typeface="Arial"/>
              </a:rPr>
              <a:t>? </a:t>
            </a:r>
            <a:r>
              <a:rPr lang="en-US" altLang="en-US" sz="2400" dirty="0" err="1">
                <a:latin typeface="Arial"/>
              </a:rPr>
              <a:t>Vì</a:t>
            </a:r>
            <a:r>
              <a:rPr lang="en-US" altLang="en-US" sz="2400" dirty="0">
                <a:latin typeface="Arial"/>
              </a:rPr>
              <a:t> </a:t>
            </a:r>
            <a:r>
              <a:rPr lang="en-US" altLang="en-US" sz="2400" dirty="0" err="1">
                <a:latin typeface="Arial"/>
              </a:rPr>
              <a:t>sao</a:t>
            </a:r>
            <a:r>
              <a:rPr lang="en-US" altLang="en-US" sz="2400" dirty="0" smtClean="0">
                <a:latin typeface="Arial"/>
              </a:rPr>
              <a:t>?</a:t>
            </a:r>
          </a:p>
          <a:p>
            <a:pPr lvl="0">
              <a:spcBef>
                <a:spcPct val="50000"/>
              </a:spcBef>
            </a:pPr>
            <a:endParaRPr lang="en-US" altLang="en-US" sz="2400" dirty="0">
              <a:solidFill>
                <a:srgbClr val="009900"/>
              </a:solidFill>
              <a:latin typeface="Arial"/>
            </a:endParaRPr>
          </a:p>
          <a:p>
            <a:pPr lvl="0">
              <a:spcBef>
                <a:spcPct val="50000"/>
              </a:spcBef>
            </a:pPr>
            <a:endParaRPr lang="en-US" altLang="en-US" sz="2400" dirty="0">
              <a:solidFill>
                <a:srgbClr val="009900"/>
              </a:solidFill>
              <a:latin typeface="Arial"/>
            </a:endParaRPr>
          </a:p>
          <a:p>
            <a:pPr lvl="0">
              <a:spcBef>
                <a:spcPct val="50000"/>
              </a:spcBef>
            </a:pPr>
            <a:r>
              <a:rPr lang="en-US" altLang="en-US" sz="2400" dirty="0">
                <a:solidFill>
                  <a:srgbClr val="003300"/>
                </a:solidFill>
                <a:latin typeface="Arial"/>
              </a:rPr>
              <a:t>? </a:t>
            </a:r>
            <a:r>
              <a:rPr lang="en-US" altLang="en-US" sz="2400" dirty="0" err="1">
                <a:solidFill>
                  <a:srgbClr val="003300"/>
                </a:solidFill>
                <a:latin typeface="Arial"/>
              </a:rPr>
              <a:t>Em</a:t>
            </a:r>
            <a:r>
              <a:rPr lang="en-US" altLang="en-US" sz="2400" dirty="0">
                <a:solidFill>
                  <a:srgbClr val="003300"/>
                </a:solidFill>
                <a:latin typeface="Arial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Arial"/>
              </a:rPr>
              <a:t>có</a:t>
            </a:r>
            <a:r>
              <a:rPr lang="en-US" altLang="en-US" sz="2400" dirty="0">
                <a:solidFill>
                  <a:srgbClr val="003300"/>
                </a:solidFill>
                <a:latin typeface="Arial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Arial"/>
              </a:rPr>
              <a:t>nhận</a:t>
            </a:r>
            <a:r>
              <a:rPr lang="en-US" altLang="en-US" sz="2400" dirty="0">
                <a:solidFill>
                  <a:srgbClr val="003300"/>
                </a:solidFill>
                <a:latin typeface="Arial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Arial"/>
              </a:rPr>
              <a:t>xét</a:t>
            </a:r>
            <a:r>
              <a:rPr lang="en-US" altLang="en-US" sz="2400" dirty="0">
                <a:solidFill>
                  <a:srgbClr val="003300"/>
                </a:solidFill>
                <a:latin typeface="Arial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Arial"/>
              </a:rPr>
              <a:t>gì</a:t>
            </a:r>
            <a:r>
              <a:rPr lang="en-US" altLang="en-US" sz="2400" dirty="0">
                <a:solidFill>
                  <a:srgbClr val="003300"/>
                </a:solidFill>
                <a:latin typeface="Arial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Arial"/>
              </a:rPr>
              <a:t>về</a:t>
            </a:r>
            <a:r>
              <a:rPr lang="en-US" altLang="en-US" sz="2400" dirty="0">
                <a:solidFill>
                  <a:srgbClr val="003300"/>
                </a:solidFill>
                <a:latin typeface="Arial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Arial"/>
              </a:rPr>
              <a:t>mối</a:t>
            </a:r>
            <a:r>
              <a:rPr lang="en-US" altLang="en-US" sz="2400" dirty="0">
                <a:solidFill>
                  <a:srgbClr val="003300"/>
                </a:solidFill>
                <a:latin typeface="Arial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Arial"/>
              </a:rPr>
              <a:t>quan</a:t>
            </a:r>
            <a:r>
              <a:rPr lang="en-US" altLang="en-US" sz="2400" dirty="0">
                <a:solidFill>
                  <a:srgbClr val="003300"/>
                </a:solidFill>
                <a:latin typeface="Arial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Arial"/>
              </a:rPr>
              <a:t>hệ</a:t>
            </a:r>
            <a:r>
              <a:rPr lang="en-US" altLang="en-US" sz="2400" dirty="0">
                <a:solidFill>
                  <a:srgbClr val="003300"/>
                </a:solidFill>
                <a:latin typeface="Arial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Arial"/>
              </a:rPr>
              <a:t>giữa</a:t>
            </a:r>
            <a:r>
              <a:rPr lang="en-US" altLang="en-US" sz="2400" dirty="0">
                <a:solidFill>
                  <a:srgbClr val="003300"/>
                </a:solidFill>
                <a:latin typeface="Arial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Arial"/>
              </a:rPr>
              <a:t>các</a:t>
            </a:r>
            <a:r>
              <a:rPr lang="en-US" altLang="en-US" sz="2400" dirty="0">
                <a:solidFill>
                  <a:srgbClr val="003300"/>
                </a:solidFill>
                <a:latin typeface="Arial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Arial"/>
              </a:rPr>
              <a:t>tập</a:t>
            </a:r>
            <a:r>
              <a:rPr lang="en-US" altLang="en-US" sz="2400" dirty="0">
                <a:solidFill>
                  <a:srgbClr val="003300"/>
                </a:solidFill>
                <a:latin typeface="Arial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Arial"/>
              </a:rPr>
              <a:t>hợp</a:t>
            </a:r>
            <a:r>
              <a:rPr lang="en-US" altLang="en-US" sz="2400" dirty="0">
                <a:solidFill>
                  <a:srgbClr val="003300"/>
                </a:solidFill>
                <a:latin typeface="Arial"/>
              </a:rPr>
              <a:t> </a:t>
            </a:r>
            <a:r>
              <a:rPr lang="en-US" altLang="en-US" sz="2400" dirty="0" err="1">
                <a:solidFill>
                  <a:srgbClr val="003300"/>
                </a:solidFill>
                <a:latin typeface="Arial"/>
              </a:rPr>
              <a:t>số</a:t>
            </a:r>
            <a:r>
              <a:rPr lang="en-US" altLang="en-US" sz="2400" dirty="0">
                <a:solidFill>
                  <a:srgbClr val="003300"/>
                </a:solidFill>
                <a:latin typeface="Arial"/>
              </a:rPr>
              <a:t>: N, Z, Q?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457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53243"/>
            <a:ext cx="3409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5069384"/>
            <a:ext cx="2438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36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7" y="1855791"/>
            <a:ext cx="6194425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11" y="2432050"/>
            <a:ext cx="3779837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7">
            <a:extLst>
              <a:ext uri="{FF2B5EF4-FFF2-40B4-BE49-F238E27FC236}">
                <a16:creationId xmlns:a16="http://schemas.microsoft.com/office/drawing/2014/main" xmlns="" id="{1466FFFF-A79A-473A-940D-7C720B5BE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1661" y="2910685"/>
            <a:ext cx="1785937" cy="1036637"/>
          </a:xfrm>
          <a:prstGeom prst="ellipse">
            <a:avLst/>
          </a:prstGeom>
          <a:solidFill>
            <a:sysClr val="window" lastClr="FFFFFF">
              <a:alpha val="34000"/>
            </a:sysClr>
          </a:solidFill>
          <a:ln w="38100">
            <a:solidFill>
              <a:srgbClr val="40404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xmlns="" id="{AAAC9A9F-A4C2-4FC5-9C81-D911981FC9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1295400"/>
            <a:ext cx="432522" cy="137160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E201DFE9-1E54-4289-B83B-8962284ACAF4}"/>
              </a:ext>
            </a:extLst>
          </p:cNvPr>
          <p:cNvSpPr txBox="1">
            <a:spLocks noChangeArrowheads="1"/>
          </p:cNvSpPr>
          <p:nvPr/>
        </p:nvSpPr>
        <p:spPr>
          <a:xfrm>
            <a:off x="5476009" y="537225"/>
            <a:ext cx="3124200" cy="865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456" y="3697287"/>
            <a:ext cx="1051043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xmlns="" id="{51E3092F-32EE-49F3-8814-AF85DBDD972D}"/>
              </a:ext>
            </a:extLst>
          </p:cNvPr>
          <p:cNvSpPr txBox="1">
            <a:spLocks noChangeArrowheads="1"/>
          </p:cNvSpPr>
          <p:nvPr/>
        </p:nvSpPr>
        <p:spPr>
          <a:xfrm>
            <a:off x="6158932" y="4803797"/>
            <a:ext cx="2441287" cy="911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40" y="1981200"/>
            <a:ext cx="2133080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A3B39781-BC61-4B6F-8F41-FAB01B791B50}"/>
              </a:ext>
            </a:extLst>
          </p:cNvPr>
          <p:cNvSpPr txBox="1">
            <a:spLocks noChangeArrowheads="1"/>
          </p:cNvSpPr>
          <p:nvPr/>
        </p:nvSpPr>
        <p:spPr>
          <a:xfrm>
            <a:off x="558802" y="685822"/>
            <a:ext cx="4148138" cy="122872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altLang="en-US" sz="29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alt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3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2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choolyard kids education presentation, album (widescreen).potx" id="{B61009BD-7448-452D-9EB3-A92629EDAAF7}" vid="{D5A61431-CA5A-45CA-9A81-30AAFC8F1B2C}"/>
    </a:ext>
  </a:extLst>
</a:theme>
</file>

<file path=ppt/theme/theme3.xml><?xml version="1.0" encoding="utf-8"?>
<a:theme xmlns:a="http://schemas.openxmlformats.org/drawingml/2006/main" name="1_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choolyard kids education presentation, album (widescreen).potx" id="{B61009BD-7448-452D-9EB3-A92629EDAAF7}" vid="{D5A61431-CA5A-45CA-9A81-30AAFC8F1B2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</TotalTime>
  <Words>755</Words>
  <Application>Microsoft Office PowerPoint</Application>
  <PresentationFormat>On-screen Show (4:3)</PresentationFormat>
  <Paragraphs>114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Children Friends 16x9</vt:lpstr>
      <vt:lpstr>1_Children Friends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MRBINH</dc:creator>
  <cp:lastModifiedBy>AutoBVT</cp:lastModifiedBy>
  <cp:revision>35</cp:revision>
  <dcterms:created xsi:type="dcterms:W3CDTF">2006-08-16T00:00:00Z</dcterms:created>
  <dcterms:modified xsi:type="dcterms:W3CDTF">2021-07-27T11:18:58Z</dcterms:modified>
</cp:coreProperties>
</file>