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4" r:id="rId38"/>
    <p:sldId id="292" r:id="rId39"/>
    <p:sldId id="293" r:id="rId40"/>
    <p:sldId id="298" r:id="rId41"/>
    <p:sldId id="295" r:id="rId42"/>
    <p:sldId id="296" r:id="rId43"/>
    <p:sldId id="297"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4" r:id="rId57"/>
  </p:sldIdLst>
  <p:sldSz cx="18288000" cy="10287000"/>
  <p:notesSz cx="6858000" cy="9144000"/>
  <p:embeddedFontLst>
    <p:embeddedFont>
      <p:font typeface="Calibri" panose="020F0502020204030204" pitchFamily="34" charset="0"/>
      <p:regular r:id="rId59"/>
      <p:bold r:id="rId60"/>
      <p:italic r:id="rId61"/>
      <p:boldItalic r:id="rId62"/>
    </p:embeddedFont>
    <p:embeddedFont>
      <p:font typeface="Cambria Math" panose="02040503050406030204" pitchFamily="18"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FF99"/>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17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làm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gì</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thời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gian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rảnh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rỗi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0689234669628168E-2"/>
          <c:y val="0.19861645973883962"/>
          <c:w val="0.48098811721745183"/>
          <c:h val="0.725848017858897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AD4-4180-8A67-9711CC3BA1CE}"/>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AD4-4180-8A67-9711CC3BA1CE}"/>
              </c:ext>
            </c:extLst>
          </c:dPt>
          <c:dPt>
            <c:idx val="2"/>
            <c:bubble3D val="0"/>
            <c:spPr>
              <a:solidFill>
                <a:srgbClr val="00FF9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AD4-4180-8A67-9711CC3BA1CE}"/>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AD4-4180-8A67-9711CC3BA1CE}"/>
              </c:ext>
            </c:extLst>
          </c:dPt>
          <c:dPt>
            <c:idx val="4"/>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AD4-4180-8A67-9711CC3BA1CE}"/>
              </c:ext>
            </c:extLst>
          </c:dPt>
          <c:dLbls>
            <c:dLbl>
              <c:idx val="0"/>
              <c:layout>
                <c:manualLayout>
                  <c:x val="-7.3317033993014313E-2"/>
                  <c:y val="0.17408426671507049"/>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AD4-4180-8A67-9711CC3BA1CE}"/>
                </c:ext>
              </c:extLst>
            </c:dLbl>
            <c:dLbl>
              <c:idx val="1"/>
              <c:layout>
                <c:manualLayout>
                  <c:x val="-0.11899255596311212"/>
                  <c:y val="-1.017956262971997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AD4-4180-8A67-9711CC3BA1CE}"/>
                </c:ext>
              </c:extLst>
            </c:dLbl>
            <c:dLbl>
              <c:idx val="2"/>
              <c:layout>
                <c:manualLayout>
                  <c:x val="-7.182336571597403E-2"/>
                  <c:y val="-0.189638218110638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AD4-4180-8A67-9711CC3BA1CE}"/>
                </c:ext>
              </c:extLst>
            </c:dLbl>
            <c:dLbl>
              <c:idx val="3"/>
              <c:layout>
                <c:manualLayout>
                  <c:x val="5.7469552960740279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AD4-4180-8A67-9711CC3BA1CE}"/>
                </c:ext>
              </c:extLst>
            </c:dLbl>
            <c:dLbl>
              <c:idx val="4"/>
              <c:layout>
                <c:manualLayout>
                  <c:x val="8.8234667292598698E-2"/>
                  <c:y val="0.1722896096692517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AD4-4180-8A67-9711CC3BA1C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Nghe nhạc</c:v>
                </c:pt>
                <c:pt idx="1">
                  <c:v>Xem ti vi</c:v>
                </c:pt>
                <c:pt idx="2">
                  <c:v>Chơi thể thao</c:v>
                </c:pt>
                <c:pt idx="3">
                  <c:v>Đọc sách</c:v>
                </c:pt>
                <c:pt idx="4">
                  <c:v>Hoạt động khác</c:v>
                </c:pt>
              </c:strCache>
            </c:strRef>
          </c:cat>
          <c:val>
            <c:numRef>
              <c:f>Sheet1!$B$2:$B$6</c:f>
              <c:numCache>
                <c:formatCode>General</c:formatCode>
                <c:ptCount val="5"/>
                <c:pt idx="0">
                  <c:v>20</c:v>
                </c:pt>
                <c:pt idx="1">
                  <c:v>10</c:v>
                </c:pt>
                <c:pt idx="2">
                  <c:v>30</c:v>
                </c:pt>
                <c:pt idx="3">
                  <c:v>25</c:v>
                </c:pt>
                <c:pt idx="4">
                  <c:v>15</c:v>
                </c:pt>
              </c:numCache>
            </c:numRef>
          </c:val>
          <c:extLst>
            <c:ext xmlns:c16="http://schemas.microsoft.com/office/drawing/2014/chart" uri="{C3380CC4-5D6E-409C-BE32-E72D297353CC}">
              <c16:uniqueId val="{0000000A-EAD4-4180-8A67-9711CC3BA1C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906079832025995"/>
          <c:y val="0.24389096274417976"/>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Thực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khúc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xạ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về</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mắt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tỉnh</a:t>
            </a:r>
            <a:r>
              <a:rPr lang="en-US" sz="4000" baseline="0" dirty="0">
                <a:latin typeface="Arial" panose="020B0604020202020204" pitchFamily="34" charset="0"/>
                <a:cs typeface="Arial" panose="020B0604020202020204" pitchFamily="34" charset="0"/>
              </a:rPr>
              <a:t> ở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a:t>
            </a:r>
            <a:endParaRPr lang="en-US" sz="4000" dirty="0">
              <a:latin typeface="Arial" panose="020B0604020202020204" pitchFamily="34" charset="0"/>
              <a:cs typeface="Arial" panose="020B0604020202020204" pitchFamily="34" charset="0"/>
            </a:endParaRPr>
          </a:p>
        </c:rich>
      </c:tx>
      <c:layout>
        <c:manualLayout>
          <c:xMode val="edge"/>
          <c:yMode val="edge"/>
          <c:x val="0.13336954338794577"/>
          <c:y val="7.4841406933590805E-3"/>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5.2748103047369987E-2"/>
          <c:y val="0.26929424910797051"/>
          <c:w val="0.46005026955585859"/>
          <c:h val="0.7274804769342120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0"/>
              <c:tx>
                <c:rich>
                  <a:bodyPr/>
                  <a:lstStyle/>
                  <a:p>
                    <a:fld id="{8BC047CD-46A6-41C5-BF9A-A1772A1775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04A-4C55-956F-577198FECBA5}"/>
                </c:ext>
              </c:extLst>
            </c:dLbl>
            <c:dLbl>
              <c:idx val="1"/>
              <c:tx>
                <c:rich>
                  <a:bodyPr/>
                  <a:lstStyle/>
                  <a:p>
                    <a:fld id="{F28B22DD-E177-4C5E-BF24-29119B900CE2}"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04A-4C55-956F-577198FECBA5}"/>
                </c:ext>
              </c:extLst>
            </c:dLbl>
            <c:dLbl>
              <c:idx val="2"/>
              <c:layout>
                <c:manualLayout>
                  <c:x val="-0.16135899482729948"/>
                  <c:y val="2.0541439691186367E-2"/>
                </c:manualLayout>
              </c:layout>
              <c:tx>
                <c:rich>
                  <a:bodyPr/>
                  <a:lstStyle/>
                  <a:p>
                    <a:fld id="{C012B8E2-BEF5-4F83-A990-523A20ED457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Bình thường</c:v>
                </c:pt>
                <c:pt idx="1">
                  <c:v>Cận thị</c:v>
                </c:pt>
                <c:pt idx="2">
                  <c:v>Viễn thị/Loạn thị</c:v>
                </c:pt>
              </c:strCache>
            </c:strRef>
          </c:cat>
          <c:val>
            <c:numRef>
              <c:f>Sheet1!$B$2:$B$4</c:f>
              <c:numCache>
                <c:formatCode>General</c:formatCode>
                <c:ptCount val="3"/>
                <c:pt idx="0">
                  <c:v>66.400000000000006</c:v>
                </c:pt>
                <c:pt idx="1">
                  <c:v>32.799999999999997</c:v>
                </c:pt>
                <c:pt idx="2">
                  <c:v>0.8</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châu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lục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tính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đến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r>
              <a:rPr lang="en-US" sz="4000" baseline="0" dirty="0">
                <a:latin typeface="Arial" panose="020B0604020202020204" pitchFamily="34" charset="0"/>
                <a:cs typeface="Arial" panose="020B0604020202020204" pitchFamily="34" charset="0"/>
              </a:rPr>
              <a:t> 1 – 7 – 2020 </a:t>
            </a:r>
            <a:endParaRPr lang="en-US" sz="4000" dirty="0">
              <a:latin typeface="Arial" panose="020B0604020202020204" pitchFamily="34" charset="0"/>
              <a:cs typeface="Arial" panose="020B0604020202020204" pitchFamily="34" charset="0"/>
            </a:endParaRPr>
          </a:p>
        </c:rich>
      </c:tx>
      <c:layout>
        <c:manualLayout>
          <c:xMode val="edge"/>
          <c:yMode val="edge"/>
          <c:x val="0.13419124201966801"/>
          <c:y val="1.8331219247196426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0"/>
              <c:tx>
                <c:rich>
                  <a:bodyPr/>
                  <a:lstStyle/>
                  <a:p>
                    <a:fld id="{3A5EC858-13AB-4F5E-A444-1D4662EB99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551-44A6-BE4B-7EF4182D27C1}"/>
                </c:ext>
              </c:extLst>
            </c:dLbl>
            <c:dLbl>
              <c:idx val="1"/>
              <c:tx>
                <c:rich>
                  <a:bodyPr/>
                  <a:lstStyle/>
                  <a:p>
                    <a:fld id="{5AE9A811-4930-4B64-A26C-A7A93570D2F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551-44A6-BE4B-7EF4182D27C1}"/>
                </c:ext>
              </c:extLst>
            </c:dLbl>
            <c:dLbl>
              <c:idx val="2"/>
              <c:layout>
                <c:manualLayout>
                  <c:x val="5.8315557754697357E-2"/>
                  <c:y val="8.5625408075035034E-2"/>
                </c:manualLayout>
              </c:layout>
              <c:tx>
                <c:rich>
                  <a:bodyPr/>
                  <a:lstStyle/>
                  <a:p>
                    <a:fld id="{0699CAE5-45D8-4879-81BB-00F40A1D7397}"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551-44A6-BE4B-7EF4182D27C1}"/>
                </c:ext>
              </c:extLst>
            </c:dLbl>
            <c:dLbl>
              <c:idx val="3"/>
              <c:layout>
                <c:manualLayout>
                  <c:x val="0.10303385912368576"/>
                  <c:y val="0.14433941138017226"/>
                </c:manualLayout>
              </c:layout>
              <c:tx>
                <c:rich>
                  <a:bodyPr/>
                  <a:lstStyle/>
                  <a:p>
                    <a:fld id="{8FAA1B16-3046-4CE6-AAEA-4548CB075EEC}"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551-44A6-BE4B-7EF4182D27C1}"/>
                </c:ext>
              </c:extLst>
            </c:dLbl>
            <c:dLbl>
              <c:idx val="4"/>
              <c:layout>
                <c:manualLayout>
                  <c:x val="-0.14134760337881461"/>
                  <c:y val="-3.8376271649377121E-3"/>
                </c:manualLayout>
              </c:layout>
              <c:tx>
                <c:rich>
                  <a:bodyPr/>
                  <a:lstStyle/>
                  <a:p>
                    <a:fld id="{686521E2-AF07-47A6-BC42-4E3620323CE0}"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Châu Á</c:v>
                </c:pt>
                <c:pt idx="1">
                  <c:v>Châu Phi</c:v>
                </c:pt>
                <c:pt idx="2">
                  <c:v>Châu Âu</c:v>
                </c:pt>
                <c:pt idx="3">
                  <c:v>Châu Mỹ</c:v>
                </c:pt>
                <c:pt idx="4">
                  <c:v>Châu Úc</c:v>
                </c:pt>
              </c:strCache>
            </c:strRef>
          </c:cat>
          <c:val>
            <c:numRef>
              <c:f>Sheet1!$B$2:$B$6</c:f>
              <c:numCache>
                <c:formatCode>General</c:formatCode>
                <c:ptCount val="5"/>
                <c:pt idx="0">
                  <c:v>59.52</c:v>
                </c:pt>
                <c:pt idx="1">
                  <c:v>17.21</c:v>
                </c:pt>
                <c:pt idx="2">
                  <c:v>9.61</c:v>
                </c:pt>
                <c:pt idx="3">
                  <c:v>13.11</c:v>
                </c:pt>
                <c:pt idx="4">
                  <c:v>0.55000000000000004</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loài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nuôi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yêu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0.13686837552112921"/>
                  <c:y val="0.1853411115496334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8.9846432910582318E-3"/>
                  <c:y val="-0.1863647686801155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640147423914264"/>
                  <c:y val="0.11451315044387075"/>
                </c:manualLayout>
              </c:layout>
              <c:tx>
                <c:rich>
                  <a:bodyPr/>
                  <a:lstStyle/>
                  <a:p>
                    <a:fld id="{D94FF5EF-0BF0-4799-AB35-F6A563E1D7F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C7A-4008-B302-4F5BCAE7D276}"/>
                </c:ext>
              </c:extLst>
            </c:dLbl>
            <c:dLbl>
              <c:idx val="3"/>
              <c:layout>
                <c:manualLayout>
                  <c:x val="4.8347740889198104E-2"/>
                  <c:y val="0.14707432283305691"/>
                </c:manualLayout>
              </c:layout>
              <c:tx>
                <c:rich>
                  <a:bodyPr/>
                  <a:lstStyle/>
                  <a:p>
                    <a:fld id="{C97F7F6F-F2ED-49E6-8D9A-5E635F8049B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Chó</c:v>
                </c:pt>
                <c:pt idx="1">
                  <c:v>Mèo</c:v>
                </c:pt>
                <c:pt idx="2">
                  <c:v>Chim </c:v>
                </c:pt>
                <c:pt idx="3">
                  <c:v>Cá</c:v>
                </c:pt>
              </c:strCache>
            </c:strRef>
          </c:cat>
          <c:val>
            <c:numRef>
              <c:f>Sheet1!$B$2:$B$5</c:f>
              <c:numCache>
                <c:formatCode>General</c:formatCode>
                <c:ptCount val="4"/>
                <c:pt idx="0">
                  <c:v>25</c:v>
                </c:pt>
                <c:pt idx="1">
                  <c:v>50</c:v>
                </c:pt>
                <c:pt idx="2">
                  <c:v>17.5</c:v>
                </c:pt>
                <c:pt idx="3">
                  <c:v>7.5</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182778586234019"/>
          <c:y val="0.29827711996137324"/>
          <c:w val="0.222815528238558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viên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nhóm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máu</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3">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0.10297873874694485"/>
                  <c:y val="0.16710579681518731"/>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0772315177800906"/>
                  <c:y val="-0.131491265448703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5.2385022941109805E-2"/>
                  <c:y val="-8.932544907598941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4227984066759855"/>
                  <c:y val="7.396584647368711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Nhóm máu A</c:v>
                </c:pt>
                <c:pt idx="1">
                  <c:v>Nhóm máu B</c:v>
                </c:pt>
                <c:pt idx="2">
                  <c:v>Nhóm máu AB</c:v>
                </c:pt>
                <c:pt idx="3">
                  <c:v>Nhóm máu O</c:v>
                </c:pt>
              </c:strCache>
            </c:strRef>
          </c:cat>
          <c:val>
            <c:numRef>
              <c:f>Sheet1!$B$2:$B$5</c:f>
              <c:numCache>
                <c:formatCode>General</c:formatCode>
                <c:ptCount val="4"/>
                <c:pt idx="0">
                  <c:v>20</c:v>
                </c:pt>
                <c:pt idx="1">
                  <c:v>30</c:v>
                </c:pt>
                <c:pt idx="2">
                  <c:v>10</c:v>
                </c:pt>
                <c:pt idx="3">
                  <c:v>40</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cấp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bảo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trường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phố</a:t>
            </a:r>
            <a:r>
              <a:rPr lang="en-US" sz="4000" baseline="0" dirty="0">
                <a:latin typeface="Arial" panose="020B0604020202020204" pitchFamily="34" charset="0"/>
                <a:cs typeface="Arial" panose="020B0604020202020204" pitchFamily="34" charset="0"/>
              </a:rPr>
              <a:t> H</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4.2934806725966723E-2"/>
          <c:y val="0.28995465128941061"/>
          <c:w val="0.38358634825877619"/>
          <c:h val="0.71004534871058944"/>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0.13698591244191732"/>
                  <c:y val="-3.431619045972076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6.5362018770954378E-2"/>
                  <c:y val="0.14917207461906995"/>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Xử lí chất thải sinh hoạt</c:v>
                </c:pt>
                <c:pt idx="1">
                  <c:v>Xử lí chất thải công nghiệp và nguy hại</c:v>
                </c:pt>
                <c:pt idx="2">
                  <c:v>Phương tiện thu gom và vận chuyển chất thải</c:v>
                </c:pt>
              </c:strCache>
            </c:strRef>
          </c:cat>
          <c:val>
            <c:numRef>
              <c:f>Sheet1!$B$2:$B$4</c:f>
              <c:numCache>
                <c:formatCode>General</c:formatCode>
                <c:ptCount val="3"/>
                <c:pt idx="0">
                  <c:v>50</c:v>
                </c:pt>
                <c:pt idx="1">
                  <c:v>40</c:v>
                </c:pt>
                <c:pt idx="2">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841803852051151"/>
          <c:y val="0.29844439574727827"/>
          <c:w val="0.434763371998650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rtl="0">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layout>
        <c:manualLayout>
          <c:xMode val="edge"/>
          <c:yMode val="edge"/>
          <c:x val="0.11038390159367698"/>
          <c:y val="1.1666851927701213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551-44A6-BE4B-7EF4182D27C1}"/>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trao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huy</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chương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cuộc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thi</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7.0536216698160875E-2"/>
                  <c:y val="0.1808322678089770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0.13831176821288599"/>
                  <c:y val="8.641659532913836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743908555634909"/>
                  <c:y val="-0.166536896452030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C7A-4008-B302-4F5BCAE7D276}"/>
                </c:ext>
              </c:extLst>
            </c:dLbl>
            <c:dLbl>
              <c:idx val="3"/>
              <c:layout>
                <c:manualLayout>
                  <c:x val="0.1663799646771269"/>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Huy chương vàng</c:v>
                </c:pt>
                <c:pt idx="1">
                  <c:v>Huy chương bạc</c:v>
                </c:pt>
                <c:pt idx="2">
                  <c:v>Huy chương đồng</c:v>
                </c:pt>
                <c:pt idx="3">
                  <c:v>Không huy chương</c:v>
                </c:pt>
              </c:strCache>
            </c:strRef>
          </c:cat>
          <c:val>
            <c:numRef>
              <c:f>Sheet1!$B$2:$B$5</c:f>
              <c:numCache>
                <c:formatCode>General</c:formatCode>
                <c:ptCount val="4"/>
                <c:pt idx="0">
                  <c:v>10</c:v>
                </c:pt>
                <c:pt idx="1">
                  <c:v>20</c:v>
                </c:pt>
                <c:pt idx="2">
                  <c:v>20</c:v>
                </c:pt>
                <c:pt idx="3">
                  <c:v>50</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890697721218439"/>
          <c:y val="0.2832476736179144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kem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7.0536216698160875E-2"/>
                  <c:y val="0.1808322678089770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2255400415497424"/>
                  <c:y val="4.0576868671939109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8.1119799421479982E-2"/>
                  <c:y val="-0.183694972840221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1539892073434911"/>
                  <c:y val="0.1597563226229890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Đậu xanh</c:v>
                </c:pt>
                <c:pt idx="1">
                  <c:v>Ốc quế</c:v>
                </c:pt>
                <c:pt idx="2">
                  <c:v>Sô cô la</c:v>
                </c:pt>
                <c:pt idx="3">
                  <c:v>Sữa dừa</c:v>
                </c:pt>
              </c:strCache>
            </c:strRef>
          </c:cat>
          <c:val>
            <c:numRef>
              <c:f>Sheet1!$B$2:$B$5</c:f>
              <c:numCache>
                <c:formatCode>General</c:formatCode>
                <c:ptCount val="4"/>
                <c:pt idx="0">
                  <c:v>16.7</c:v>
                </c:pt>
                <c:pt idx="1">
                  <c:v>25</c:v>
                </c:pt>
                <c:pt idx="2">
                  <c:v>33.299999999999997</c:v>
                </c:pt>
                <c:pt idx="3">
                  <c:v>25</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thư</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viện</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7.2745622854927404E-4"/>
                  <c:y val="-0.108095999948120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0.12746621309949632"/>
                  <c:y val="-8.6824014956454285E-3"/>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Sách giáo khoa</c:v>
                </c:pt>
                <c:pt idx="1">
                  <c:v>Sách tham khảo</c:v>
                </c:pt>
                <c:pt idx="2">
                  <c:v>Sách truyện</c:v>
                </c:pt>
                <c:pt idx="3">
                  <c:v>Sách khác</c:v>
                </c:pt>
              </c:strCache>
            </c:strRef>
          </c:cat>
          <c:val>
            <c:numRef>
              <c:f>Sheet1!$B$2:$B$5</c:f>
              <c:numCache>
                <c:formatCode>General</c:formatCode>
                <c:ptCount val="4"/>
                <c:pt idx="0">
                  <c:v>40</c:v>
                </c:pt>
                <c:pt idx="1">
                  <c:v>20</c:v>
                </c:pt>
                <c:pt idx="2">
                  <c:v>30</c:v>
                </c:pt>
                <c:pt idx="3">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w="25400">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đoán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đội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vô</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địch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giải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bóng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khối</a:t>
            </a:r>
            <a:r>
              <a:rPr lang="en-US" sz="4000" baseline="0" dirty="0">
                <a:latin typeface="Arial" panose="020B0604020202020204" pitchFamily="34" charset="0"/>
                <a:cs typeface="Arial" panose="020B0604020202020204" pitchFamily="34" charset="0"/>
              </a:rPr>
              <a:t> 7</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2EA-4E00-A9F5-F96104E36F79}"/>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2EA-4E00-A9F5-F96104E36F79}"/>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2EA-4E00-A9F5-F96104E36F79}"/>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2EA-4E00-A9F5-F96104E36F79}"/>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2EA-4E00-A9F5-F96104E36F79}"/>
              </c:ext>
            </c:extLst>
          </c:dPt>
          <c:dLbls>
            <c:dLbl>
              <c:idx val="0"/>
              <c:layout>
                <c:manualLayout>
                  <c:x val="-8.2586316728617659E-2"/>
                  <c:y val="0.1922687443304301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EA-4E00-A9F5-F96104E36F79}"/>
                </c:ext>
              </c:extLst>
            </c:dLbl>
            <c:dLbl>
              <c:idx val="1"/>
              <c:layout>
                <c:manualLayout>
                  <c:x val="-0.15314263718246504"/>
                  <c:y val="-9.970314473610589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2EA-4E00-A9F5-F96104E36F79}"/>
                </c:ext>
              </c:extLst>
            </c:dLbl>
            <c:dLbl>
              <c:idx val="2"/>
              <c:layout>
                <c:manualLayout>
                  <c:x val="6.8142803591635395E-2"/>
                  <c:y val="-0.13877135492091139"/>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2EA-4E00-A9F5-F96104E36F79}"/>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2EA-4E00-A9F5-F96104E36F7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Lớp 7A</c:v>
                </c:pt>
                <c:pt idx="1">
                  <c:v>Lớp 7B</c:v>
                </c:pt>
                <c:pt idx="2">
                  <c:v>Lớp 7C</c:v>
                </c:pt>
                <c:pt idx="3">
                  <c:v>Lớp 7D</c:v>
                </c:pt>
              </c:strCache>
            </c:strRef>
          </c:cat>
          <c:val>
            <c:numRef>
              <c:f>Sheet1!$B$2:$B$5</c:f>
              <c:numCache>
                <c:formatCode>General</c:formatCode>
                <c:ptCount val="4"/>
                <c:pt idx="0">
                  <c:v>15</c:v>
                </c:pt>
                <c:pt idx="1">
                  <c:v>30</c:v>
                </c:pt>
                <c:pt idx="2">
                  <c:v>20</c:v>
                </c:pt>
                <c:pt idx="3">
                  <c:v>35</c:v>
                </c:pt>
              </c:numCache>
            </c:numRef>
          </c:val>
          <c:extLst>
            <c:ext xmlns:c16="http://schemas.microsoft.com/office/drawing/2014/chart" uri="{C3380CC4-5D6E-409C-BE32-E72D297353CC}">
              <c16:uniqueId val="{0000000A-A2EA-4E00-A9F5-F96104E36F7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31802767917603059"/>
          <c:w val="0.25864700002218788"/>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phổ</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cập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sau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triển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khai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602-430C-BE30-ECEA57DDF2FC}"/>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602-430C-BE30-ECEA57DDF2FC}"/>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602-430C-BE30-ECEA57DDF2FC}"/>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602-430C-BE30-ECEA57DDF2FC}"/>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602-430C-BE30-ECEA57DDF2FC}"/>
              </c:ext>
            </c:extLst>
          </c:dPt>
          <c:dLbls>
            <c:dLbl>
              <c:idx val="0"/>
              <c:layout>
                <c:manualLayout>
                  <c:x val="8.3722789181185132E-4"/>
                  <c:y val="0.28458993837764063"/>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602-430C-BE30-ECEA57DDF2FC}"/>
                </c:ext>
              </c:extLst>
            </c:dLbl>
            <c:dLbl>
              <c:idx val="1"/>
              <c:layout>
                <c:manualLayout>
                  <c:x val="-7.0348017044970179E-2"/>
                  <c:y val="-0.1990183686353776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602-430C-BE30-ECEA57DDF2FC}"/>
                </c:ext>
              </c:extLst>
            </c:dLbl>
            <c:dLbl>
              <c:idx val="2"/>
              <c:layout>
                <c:manualLayout>
                  <c:x val="8.1119799421479982E-2"/>
                  <c:y val="-8.5616728045244658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602-430C-BE30-ECEA57DDF2FC}"/>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602-430C-BE30-ECEA57DDF2F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Bơi thành thạo</c:v>
                </c:pt>
                <c:pt idx="1">
                  <c:v>Biết bơi nhưng chưa thành thạo</c:v>
                </c:pt>
                <c:pt idx="2">
                  <c:v>Chưa biết bơi</c:v>
                </c:pt>
              </c:strCache>
            </c:strRef>
          </c:cat>
          <c:val>
            <c:numRef>
              <c:f>Sheet1!$B$2:$B$4</c:f>
              <c:numCache>
                <c:formatCode>General</c:formatCode>
                <c:ptCount val="3"/>
                <c:pt idx="0">
                  <c:v>50</c:v>
                </c:pt>
                <c:pt idx="1">
                  <c:v>35</c:v>
                </c:pt>
                <c:pt idx="2">
                  <c:v>15</c:v>
                </c:pt>
              </c:numCache>
            </c:numRef>
          </c:val>
          <c:extLst>
            <c:ext xmlns:c16="http://schemas.microsoft.com/office/drawing/2014/chart" uri="{C3380CC4-5D6E-409C-BE32-E72D297353CC}">
              <c16:uniqueId val="{0000000A-B602-430C-BE30-ECEA57DDF2FC}"/>
            </c:ext>
          </c:extLst>
        </c:ser>
        <c:dLbls>
          <c:dLblPos val="ctr"/>
          <c:showLegendKey val="0"/>
          <c:showVal val="0"/>
          <c:showCatName val="0"/>
          <c:showSerName val="0"/>
          <c:showPercent val="1"/>
          <c:showBubbleSize val="0"/>
          <c:showLeaderLines val="1"/>
        </c:dLbls>
        <c:firstSliceAng val="270"/>
      </c:pieChart>
      <c:spPr>
        <a:noFill/>
        <a:ln>
          <a:noFill/>
        </a:ln>
        <a:effectLst/>
      </c:spPr>
    </c:plotArea>
    <c:legend>
      <c:legendPos val="r"/>
      <c:legendEntry>
        <c:idx val="1"/>
        <c:txPr>
          <a:bodyPr rot="0" spcFirstLastPara="1" vertOverflow="ellipsis" vert="horz" wrap="square" anchor="ctr" anchorCtr="1"/>
          <a:lstStyle/>
          <a:p>
            <a:pPr algn="just">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4501478997994921"/>
          <c:y val="0.31802767917603059"/>
          <c:w val="0.2790394220405150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lớp</a:t>
            </a:r>
            <a:r>
              <a:rPr lang="en-US" sz="4000" baseline="0" dirty="0">
                <a:latin typeface="Arial" panose="020B0604020202020204" pitchFamily="34" charset="0"/>
                <a:cs typeface="Arial" panose="020B0604020202020204" pitchFamily="34" charset="0"/>
              </a:rPr>
              <a:t> 7A</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8.2062711733773358E-2"/>
          <c:y val="0.19581884779801509"/>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06-4F3C-B873-B8B3CACF24BD}"/>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06-4F3C-B873-B8B3CACF24BD}"/>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F06-4F3C-B873-B8B3CACF24BD}"/>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F06-4F3C-B873-B8B3CACF24BD}"/>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F06-4F3C-B873-B8B3CACF24BD}"/>
              </c:ext>
            </c:extLst>
          </c:dPt>
          <c:dLbls>
            <c:dLbl>
              <c:idx val="0"/>
              <c:layout>
                <c:manualLayout>
                  <c:x val="-6.5901607804531706E-2"/>
                  <c:y val="0.15729859507012314"/>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F06-4F3C-B873-B8B3CACF24BD}"/>
                </c:ext>
              </c:extLst>
            </c:dLbl>
            <c:dLbl>
              <c:idx val="1"/>
              <c:layout>
                <c:manualLayout>
                  <c:x val="-0.13460407171125849"/>
                  <c:y val="-0.21020881639867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F06-4F3C-B873-B8B3CACF24BD}"/>
                </c:ext>
              </c:extLst>
            </c:dLbl>
            <c:dLbl>
              <c:idx val="2"/>
              <c:layout>
                <c:manualLayout>
                  <c:x val="0.15805484612698717"/>
                  <c:y val="8.7835212285878053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F06-4F3C-B873-B8B3CACF24BD}"/>
                </c:ext>
              </c:extLst>
            </c:dLbl>
            <c:dLbl>
              <c:idx val="3"/>
              <c:layout>
                <c:manualLayout>
                  <c:x val="2.4559949925437013E-2"/>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F06-4F3C-B873-B8B3CACF24B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c:v>
                </c:pt>
                <c:pt idx="1">
                  <c:v>M</c:v>
                </c:pt>
                <c:pt idx="2">
                  <c:v>L</c:v>
                </c:pt>
                <c:pt idx="3">
                  <c:v>XL</c:v>
                </c:pt>
              </c:strCache>
            </c:strRef>
          </c:cat>
          <c:val>
            <c:numRef>
              <c:f>Sheet1!$B$2:$B$5</c:f>
              <c:numCache>
                <c:formatCode>General</c:formatCode>
                <c:ptCount val="4"/>
                <c:pt idx="0">
                  <c:v>15</c:v>
                </c:pt>
                <c:pt idx="1">
                  <c:v>50</c:v>
                </c:pt>
                <c:pt idx="2">
                  <c:v>30</c:v>
                </c:pt>
                <c:pt idx="3">
                  <c:v>5</c:v>
                </c:pt>
              </c:numCache>
            </c:numRef>
          </c:val>
          <c:extLst>
            <c:ext xmlns:c16="http://schemas.microsoft.com/office/drawing/2014/chart" uri="{C3380CC4-5D6E-409C-BE32-E72D297353CC}">
              <c16:uniqueId val="{0000000A-FF06-4F3C-B873-B8B3CACF24B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312710274043784"/>
          <c:y val="0.30403961947190777"/>
          <c:w val="0.104776906611173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Sản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lượng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điện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nguồn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2019</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0689234669628169E-2"/>
          <c:y val="0.27415198214110276"/>
          <c:w val="0.48098811721745183"/>
          <c:h val="0.725848017858897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5C6-4FFA-B919-B8350ABCFF82}"/>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5C6-4FFA-B919-B8350ABCFF82}"/>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5C6-4FFA-B919-B8350ABCFF82}"/>
              </c:ext>
            </c:extLst>
          </c:dPt>
          <c:dPt>
            <c:idx val="3"/>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5C6-4FFA-B919-B8350ABCFF82}"/>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5C6-4FFA-B919-B8350ABCFF82}"/>
              </c:ext>
            </c:extLst>
          </c:dPt>
          <c:dLbls>
            <c:dLbl>
              <c:idx val="0"/>
              <c:layout>
                <c:manualLayout>
                  <c:x val="-0.15488672206632303"/>
                  <c:y val="0.14051292342517577"/>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5C6-4FFA-B919-B8350ABCFF82}"/>
                </c:ext>
              </c:extLst>
            </c:dLbl>
            <c:dLbl>
              <c:idx val="1"/>
              <c:layout>
                <c:manualLayout>
                  <c:x val="8.7712449040840898E-2"/>
                  <c:y val="-0.2255956820732111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5C6-4FFA-B919-B8350ABCFF82}"/>
                </c:ext>
              </c:extLst>
            </c:dLbl>
            <c:dLbl>
              <c:idx val="2"/>
              <c:layout>
                <c:manualLayout>
                  <c:x val="0.10800071935472946"/>
                  <c:y val="0.16337073468814117"/>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5C6-4FFA-B919-B8350ABCFF82}"/>
                </c:ext>
              </c:extLst>
            </c:dLbl>
            <c:dLbl>
              <c:idx val="3"/>
              <c:layout>
                <c:manualLayout>
                  <c:x val="-4.4032742318027195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5C6-4FFA-B919-B8350ABCFF82}"/>
                </c:ext>
              </c:extLst>
            </c:dLbl>
            <c:dLbl>
              <c:idx val="4"/>
              <c:layout>
                <c:manualLayout>
                  <c:x val="6.5061460453590528E-2"/>
                  <c:y val="-1.7948002306818311E-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5C6-4FFA-B919-B8350ABCFF8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Thuỷ điện</c:v>
                </c:pt>
                <c:pt idx="1">
                  <c:v>Điện than</c:v>
                </c:pt>
                <c:pt idx="2">
                  <c:v>Điện khí</c:v>
                </c:pt>
                <c:pt idx="3">
                  <c:v>Điện tái tạo</c:v>
                </c:pt>
                <c:pt idx="4">
                  <c:v>Điện nhập khẩu</c:v>
                </c:pt>
              </c:strCache>
            </c:strRef>
          </c:cat>
          <c:val>
            <c:numRef>
              <c:f>Sheet1!$B$2:$B$6</c:f>
              <c:numCache>
                <c:formatCode>General</c:formatCode>
                <c:ptCount val="5"/>
                <c:pt idx="0">
                  <c:v>37.700000000000003</c:v>
                </c:pt>
                <c:pt idx="1">
                  <c:v>41.6</c:v>
                </c:pt>
                <c:pt idx="2">
                  <c:v>18.8</c:v>
                </c:pt>
                <c:pt idx="3">
                  <c:v>0.5</c:v>
                </c:pt>
                <c:pt idx="4">
                  <c:v>1.4</c:v>
                </c:pt>
              </c:numCache>
            </c:numRef>
          </c:val>
          <c:extLst>
            <c:ext xmlns:c16="http://schemas.microsoft.com/office/drawing/2014/chart" uri="{C3380CC4-5D6E-409C-BE32-E72D297353CC}">
              <c16:uniqueId val="{0000000A-55C6-4FFA-B919-B8350ABCFF8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394577746948293"/>
          <c:y val="0.30403961947190777"/>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6E229-818A-4317-9153-BF05D50D8BBA}"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EA5DC-DAD3-4D9E-9CAD-85C904FA94DF}" type="slidenum">
              <a:rPr lang="en-US" smtClean="0"/>
              <a:t>‹#›</a:t>
            </a:fld>
            <a:endParaRPr lang="en-US"/>
          </a:p>
        </p:txBody>
      </p:sp>
    </p:spTree>
    <p:extLst>
      <p:ext uri="{BB962C8B-B14F-4D97-AF65-F5344CB8AC3E}">
        <p14:creationId xmlns:p14="http://schemas.microsoft.com/office/powerpoint/2010/main" val="328264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EA5DC-DAD3-4D9E-9CAD-85C904FA94DF}" type="slidenum">
              <a:rPr lang="en-US" smtClean="0"/>
              <a:t>36</a:t>
            </a:fld>
            <a:endParaRPr lang="en-US"/>
          </a:p>
        </p:txBody>
      </p:sp>
    </p:spTree>
    <p:extLst>
      <p:ext uri="{BB962C8B-B14F-4D97-AF65-F5344CB8AC3E}">
        <p14:creationId xmlns:p14="http://schemas.microsoft.com/office/powerpoint/2010/main" val="175081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158.png"/><Relationship Id="rId2" Type="http://schemas.openxmlformats.org/officeDocument/2006/relationships/image" Target="../media/image148.png"/><Relationship Id="rId16"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svg"/><Relationship Id="rId14" Type="http://schemas.openxmlformats.org/officeDocument/2006/relationships/image" Target="../media/image160.png"/></Relationships>
</file>

<file path=ppt/slides/_rels/slide11.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svg"/><Relationship Id="rId3" Type="http://schemas.openxmlformats.org/officeDocument/2006/relationships/image" Target="../media/image163.svg"/><Relationship Id="rId7" Type="http://schemas.openxmlformats.org/officeDocument/2006/relationships/image" Target="../media/image167.svg"/><Relationship Id="rId12" Type="http://schemas.openxmlformats.org/officeDocument/2006/relationships/image" Target="../media/image172.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11" Type="http://schemas.openxmlformats.org/officeDocument/2006/relationships/image" Target="../media/image171.svg"/><Relationship Id="rId5" Type="http://schemas.openxmlformats.org/officeDocument/2006/relationships/image" Target="../media/image165.svg"/><Relationship Id="rId15" Type="http://schemas.openxmlformats.org/officeDocument/2006/relationships/image" Target="../media/image175.sv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svg"/><Relationship Id="rId14" Type="http://schemas.openxmlformats.org/officeDocument/2006/relationships/image" Target="../media/image174.png"/></Relationships>
</file>

<file path=ppt/slides/_rels/slide12.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78.png"/><Relationship Id="rId3" Type="http://schemas.openxmlformats.org/officeDocument/2006/relationships/image" Target="../media/image176.png"/><Relationship Id="rId7" Type="http://schemas.openxmlformats.org/officeDocument/2006/relationships/image" Target="../media/image96.png"/><Relationship Id="rId12" Type="http://schemas.openxmlformats.org/officeDocument/2006/relationships/image" Target="../media/image116.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5.png"/><Relationship Id="rId5" Type="http://schemas.openxmlformats.org/officeDocument/2006/relationships/image" Target="../media/image98.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119.png"/><Relationship Id="rId14" Type="http://schemas.openxmlformats.org/officeDocument/2006/relationships/image" Target="../media/image179.sv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chart" Target="../charts/chart4.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182.svg"/><Relationship Id="rId17" Type="http://schemas.openxmlformats.org/officeDocument/2006/relationships/image" Target="../media/image55.png"/><Relationship Id="rId2" Type="http://schemas.openxmlformats.org/officeDocument/2006/relationships/image" Target="../media/image180.jpeg"/><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181.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50.svg"/><Relationship Id="rId19" Type="http://schemas.openxmlformats.org/officeDocument/2006/relationships/image" Target="../media/image57.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image" Target="../media/image76.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svg"/><Relationship Id="rId19" Type="http://schemas.openxmlformats.org/officeDocument/2006/relationships/image" Target="../media/image183.pn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image" Target="../media/image60.png"/><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svg"/><Relationship Id="rId1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18" Type="http://schemas.openxmlformats.org/officeDocument/2006/relationships/image" Target="../media/image185.sv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17" Type="http://schemas.openxmlformats.org/officeDocument/2006/relationships/image" Target="../media/image184.pn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19" Type="http://schemas.openxmlformats.org/officeDocument/2006/relationships/chart" Target="../charts/chart5.xml"/><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19.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87.png"/><Relationship Id="rId7" Type="http://schemas.openxmlformats.org/officeDocument/2006/relationships/image" Target="../media/image109.png"/><Relationship Id="rId12" Type="http://schemas.openxmlformats.org/officeDocument/2006/relationships/image" Target="../media/image114.svg"/><Relationship Id="rId2" Type="http://schemas.openxmlformats.org/officeDocument/2006/relationships/image" Target="../media/image186.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image" Target="../media/image24.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20.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 Id="rId14" Type="http://schemas.openxmlformats.org/officeDocument/2006/relationships/chart" Target="../charts/chart6.xml"/></Relationships>
</file>

<file path=ppt/slides/_rels/slide21.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3" Type="http://schemas.openxmlformats.org/officeDocument/2006/relationships/image" Target="../media/image133.svg"/><Relationship Id="rId7" Type="http://schemas.openxmlformats.org/officeDocument/2006/relationships/image" Target="../media/image137.svg"/><Relationship Id="rId12" Type="http://schemas.openxmlformats.org/officeDocument/2006/relationships/image" Target="../media/image142.png"/><Relationship Id="rId17" Type="http://schemas.openxmlformats.org/officeDocument/2006/relationships/image" Target="../media/image147.svg"/><Relationship Id="rId2" Type="http://schemas.openxmlformats.org/officeDocument/2006/relationships/image" Target="../media/image132.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41.svg"/><Relationship Id="rId5" Type="http://schemas.openxmlformats.org/officeDocument/2006/relationships/image" Target="../media/image135.svg"/><Relationship Id="rId15" Type="http://schemas.openxmlformats.org/officeDocument/2006/relationships/image" Target="../media/image145.sv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svg"/><Relationship Id="rId14" Type="http://schemas.openxmlformats.org/officeDocument/2006/relationships/image" Target="../media/image144.png"/></Relationships>
</file>

<file path=ppt/slides/_rels/slide22.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png"/><Relationship Id="rId18" Type="http://schemas.openxmlformats.org/officeDocument/2006/relationships/image" Target="../media/image75.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svg"/><Relationship Id="rId17" Type="http://schemas.openxmlformats.org/officeDocument/2006/relationships/image" Target="../media/image74.png"/><Relationship Id="rId2" Type="http://schemas.openxmlformats.org/officeDocument/2006/relationships/image" Target="../media/image1.jpeg"/><Relationship Id="rId16" Type="http://schemas.openxmlformats.org/officeDocument/2006/relationships/image" Target="../media/image161.sv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5" Type="http://schemas.openxmlformats.org/officeDocument/2006/relationships/image" Target="../media/image16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 Id="rId14" Type="http://schemas.openxmlformats.org/officeDocument/2006/relationships/image" Target="../media/image159.svg"/></Relationships>
</file>

<file path=ppt/slides/_rels/slide23.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5" Type="http://schemas.openxmlformats.org/officeDocument/2006/relationships/image" Target="../media/image1870.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2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99.svg"/><Relationship Id="rId7" Type="http://schemas.openxmlformats.org/officeDocument/2006/relationships/image" Target="../media/image120.svg"/><Relationship Id="rId12" Type="http://schemas.openxmlformats.org/officeDocument/2006/relationships/chart" Target="../charts/chart7.xml"/><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79.svg"/><Relationship Id="rId5" Type="http://schemas.openxmlformats.org/officeDocument/2006/relationships/image" Target="../media/image97.svg"/><Relationship Id="rId10" Type="http://schemas.openxmlformats.org/officeDocument/2006/relationships/image" Target="../media/image178.png"/><Relationship Id="rId4" Type="http://schemas.openxmlformats.org/officeDocument/2006/relationships/image" Target="../media/image96.png"/><Relationship Id="rId9" Type="http://schemas.openxmlformats.org/officeDocument/2006/relationships/image" Target="../media/image116.sv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chart" Target="../charts/chart8.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54.svg"/><Relationship Id="rId18" Type="http://schemas.openxmlformats.org/officeDocument/2006/relationships/image" Target="../media/image190.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189.svg"/><Relationship Id="rId1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80.svg"/><Relationship Id="rId7" Type="http://schemas.openxmlformats.org/officeDocument/2006/relationships/image" Target="../media/image84.svg"/><Relationship Id="rId12"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s>
</file>

<file path=ppt/slides/_rels/slide2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svg"/><Relationship Id="rId19" Type="http://schemas.openxmlformats.org/officeDocument/2006/relationships/image" Target="../media/image191.pn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chart" Target="../charts/chart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1.svg"/><Relationship Id="rId3" Type="http://schemas.openxmlformats.org/officeDocument/2006/relationships/image" Target="../media/image11.svg"/><Relationship Id="rId7" Type="http://schemas.openxmlformats.org/officeDocument/2006/relationships/image" Target="../media/image97.svg"/><Relationship Id="rId12" Type="http://schemas.openxmlformats.org/officeDocument/2006/relationships/image" Target="../media/image100.png"/><Relationship Id="rId2" Type="http://schemas.openxmlformats.org/officeDocument/2006/relationships/image" Target="../media/image10.png"/><Relationship Id="rId16" Type="http://schemas.openxmlformats.org/officeDocument/2006/relationships/chart" Target="../charts/chart9.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5.svg"/><Relationship Id="rId5" Type="http://schemas.openxmlformats.org/officeDocument/2006/relationships/image" Target="../media/image95.svg"/><Relationship Id="rId15" Type="http://schemas.openxmlformats.org/officeDocument/2006/relationships/image" Target="../media/image103.svg"/><Relationship Id="rId10" Type="http://schemas.openxmlformats.org/officeDocument/2006/relationships/image" Target="../media/image4.png"/><Relationship Id="rId4" Type="http://schemas.openxmlformats.org/officeDocument/2006/relationships/image" Target="../media/image94.png"/><Relationship Id="rId9" Type="http://schemas.openxmlformats.org/officeDocument/2006/relationships/image" Target="../media/image99.svg"/><Relationship Id="rId14" Type="http://schemas.openxmlformats.org/officeDocument/2006/relationships/image" Target="../media/image102.png"/></Relationships>
</file>

<file path=ppt/slides/_rels/slide31.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87.pn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image" Target="../media/image192.png"/><Relationship Id="rId2" Type="http://schemas.openxmlformats.org/officeDocument/2006/relationships/image" Target="../media/image186.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3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33.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svg"/><Relationship Id="rId19" Type="http://schemas.openxmlformats.org/officeDocument/2006/relationships/chart" Target="../charts/chart10.xml"/><Relationship Id="rId4" Type="http://schemas.openxmlformats.org/officeDocument/2006/relationships/image" Target="../media/image133.svg"/><Relationship Id="rId9" Type="http://schemas.openxmlformats.org/officeDocument/2006/relationships/image" Target="../media/image138.png"/><Relationship Id="rId14" Type="http://schemas.openxmlformats.org/officeDocument/2006/relationships/image" Target="../media/image143.svg"/></Relationships>
</file>

<file path=ppt/slides/_rels/slide34.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png"/><Relationship Id="rId18" Type="http://schemas.openxmlformats.org/officeDocument/2006/relationships/image" Target="../media/image75.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svg"/><Relationship Id="rId17" Type="http://schemas.openxmlformats.org/officeDocument/2006/relationships/image" Target="../media/image74.png"/><Relationship Id="rId2" Type="http://schemas.openxmlformats.org/officeDocument/2006/relationships/image" Target="../media/image1.jpeg"/><Relationship Id="rId16" Type="http://schemas.openxmlformats.org/officeDocument/2006/relationships/image" Target="../media/image161.sv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5" Type="http://schemas.openxmlformats.org/officeDocument/2006/relationships/image" Target="../media/image160.png"/><Relationship Id="rId10" Type="http://schemas.openxmlformats.org/officeDocument/2006/relationships/image" Target="../media/image155.svg"/><Relationship Id="rId19" Type="http://schemas.openxmlformats.org/officeDocument/2006/relationships/image" Target="../media/image193.png"/><Relationship Id="rId4" Type="http://schemas.openxmlformats.org/officeDocument/2006/relationships/image" Target="../media/image149.svg"/><Relationship Id="rId9" Type="http://schemas.openxmlformats.org/officeDocument/2006/relationships/image" Target="../media/image154.png"/><Relationship Id="rId14" Type="http://schemas.openxmlformats.org/officeDocument/2006/relationships/image" Target="../media/image159.svg"/></Relationships>
</file>

<file path=ppt/slides/_rels/slide35.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16.svg"/><Relationship Id="rId3" Type="http://schemas.openxmlformats.org/officeDocument/2006/relationships/image" Target="../media/image76.jpeg"/><Relationship Id="rId7" Type="http://schemas.openxmlformats.org/officeDocument/2006/relationships/image" Target="../media/image99.svg"/><Relationship Id="rId12" Type="http://schemas.openxmlformats.org/officeDocument/2006/relationships/image" Target="../media/image1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20.svg"/><Relationship Id="rId5" Type="http://schemas.openxmlformats.org/officeDocument/2006/relationships/image" Target="../media/image177.svg"/><Relationship Id="rId15" Type="http://schemas.openxmlformats.org/officeDocument/2006/relationships/image" Target="../media/image179.svg"/><Relationship Id="rId10" Type="http://schemas.openxmlformats.org/officeDocument/2006/relationships/image" Target="../media/image119.png"/><Relationship Id="rId4" Type="http://schemas.openxmlformats.org/officeDocument/2006/relationships/image" Target="../media/image176.png"/><Relationship Id="rId9" Type="http://schemas.openxmlformats.org/officeDocument/2006/relationships/image" Target="../media/image97.svg"/><Relationship Id="rId14" Type="http://schemas.openxmlformats.org/officeDocument/2006/relationships/image" Target="../media/image178.pn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chart" Target="../charts/chart1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197.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196.png"/><Relationship Id="rId5" Type="http://schemas.openxmlformats.org/officeDocument/2006/relationships/image" Target="../media/image5.svg"/><Relationship Id="rId15" Type="http://schemas.openxmlformats.org/officeDocument/2006/relationships/image" Target="../media/image17.svg"/><Relationship Id="rId23" Type="http://schemas.openxmlformats.org/officeDocument/2006/relationships/image" Target="../media/image195.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194.png"/></Relationships>
</file>

<file path=ppt/slides/_rels/slide3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image" Target="../media/image24.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svg"/><Relationship Id="rId19" Type="http://schemas.openxmlformats.org/officeDocument/2006/relationships/image" Target="../media/image74.pn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9.svg"/></Relationships>
</file>

<file path=ppt/slides/_rels/slide40.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05.sv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chart" Target="../charts/chart12.xml"/><Relationship Id="rId2" Type="http://schemas.openxmlformats.org/officeDocument/2006/relationships/image" Target="../media/image187.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4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9.svg"/></Relationships>
</file>

<file path=ppt/slides/_rels/slide4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image" Target="../media/image77.png"/><Relationship Id="rId16"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17" Type="http://schemas.openxmlformats.org/officeDocument/2006/relationships/image" Target="../media/image195.pn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44.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45.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138.png"/><Relationship Id="rId14" Type="http://schemas.openxmlformats.org/officeDocument/2006/relationships/image" Target="../media/image143.svg"/></Relationships>
</file>

<file path=ppt/slides/_rels/slide46.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158.png"/><Relationship Id="rId2" Type="http://schemas.openxmlformats.org/officeDocument/2006/relationships/image" Target="../media/image148.png"/><Relationship Id="rId16" Type="http://schemas.openxmlformats.org/officeDocument/2006/relationships/chart" Target="../charts/chart13.xml"/><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svg"/><Relationship Id="rId14" Type="http://schemas.openxmlformats.org/officeDocument/2006/relationships/image" Target="../media/image160.png"/></Relationships>
</file>

<file path=ppt/slides/_rels/slide47.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svg"/><Relationship Id="rId3" Type="http://schemas.openxmlformats.org/officeDocument/2006/relationships/image" Target="../media/image165.svg"/><Relationship Id="rId7" Type="http://schemas.openxmlformats.org/officeDocument/2006/relationships/image" Target="../media/image169.svg"/><Relationship Id="rId12" Type="http://schemas.openxmlformats.org/officeDocument/2006/relationships/image" Target="../media/image174.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3.svg"/><Relationship Id="rId5" Type="http://schemas.openxmlformats.org/officeDocument/2006/relationships/image" Target="../media/image167.sv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svg"/></Relationships>
</file>

<file path=ppt/slides/_rels/slide4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78.png"/><Relationship Id="rId3" Type="http://schemas.openxmlformats.org/officeDocument/2006/relationships/image" Target="../media/image176.png"/><Relationship Id="rId7" Type="http://schemas.openxmlformats.org/officeDocument/2006/relationships/image" Target="../media/image96.png"/><Relationship Id="rId12" Type="http://schemas.openxmlformats.org/officeDocument/2006/relationships/image" Target="../media/image116.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5.png"/><Relationship Id="rId5" Type="http://schemas.openxmlformats.org/officeDocument/2006/relationships/image" Target="../media/image98.png"/><Relationship Id="rId15" Type="http://schemas.openxmlformats.org/officeDocument/2006/relationships/image" Target="../media/image1960.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119.png"/><Relationship Id="rId14" Type="http://schemas.openxmlformats.org/officeDocument/2006/relationships/image" Target="../media/image179.svg"/></Relationships>
</file>

<file path=ppt/slides/_rels/slide4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image" Target="../media/image76.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5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chart" Target="../charts/chart14.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5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image" Target="../media/image180.jpeg"/><Relationship Id="rId16" Type="http://schemas.openxmlformats.org/officeDocument/2006/relationships/image" Target="../media/image56.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19" Type="http://schemas.openxmlformats.org/officeDocument/2006/relationships/image" Target="../media/image197.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5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5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image" Target="../media/image60.png"/><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svg"/><Relationship Id="rId14" Type="http://schemas.openxmlformats.org/officeDocument/2006/relationships/image" Target="../media/image70.png"/></Relationships>
</file>

<file path=ppt/slides/_rels/slide54.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18" Type="http://schemas.openxmlformats.org/officeDocument/2006/relationships/image" Target="../media/image185.sv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17" Type="http://schemas.openxmlformats.org/officeDocument/2006/relationships/image" Target="../media/image184.pn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19" Type="http://schemas.openxmlformats.org/officeDocument/2006/relationships/chart" Target="../charts/chart15.xml"/><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5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18" Type="http://schemas.openxmlformats.org/officeDocument/2006/relationships/image" Target="../media/image138.png"/><Relationship Id="rId3" Type="http://schemas.openxmlformats.org/officeDocument/2006/relationships/image" Target="../media/image106.svg"/><Relationship Id="rId21" Type="http://schemas.openxmlformats.org/officeDocument/2006/relationships/image" Target="../media/image200.svg"/><Relationship Id="rId7" Type="http://schemas.openxmlformats.org/officeDocument/2006/relationships/image" Target="../media/image110.svg"/><Relationship Id="rId12" Type="http://schemas.openxmlformats.org/officeDocument/2006/relationships/image" Target="../media/image115.png"/><Relationship Id="rId17" Type="http://schemas.openxmlformats.org/officeDocument/2006/relationships/image" Target="../media/image137.svg"/><Relationship Id="rId2" Type="http://schemas.openxmlformats.org/officeDocument/2006/relationships/image" Target="../media/image187.png"/><Relationship Id="rId16" Type="http://schemas.openxmlformats.org/officeDocument/2006/relationships/image" Target="../media/image136.png"/><Relationship Id="rId20"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5" Type="http://schemas.openxmlformats.org/officeDocument/2006/relationships/image" Target="../media/image118.svg"/><Relationship Id="rId10" Type="http://schemas.openxmlformats.org/officeDocument/2006/relationships/image" Target="../media/image113.png"/><Relationship Id="rId19" Type="http://schemas.openxmlformats.org/officeDocument/2006/relationships/image" Target="../media/image139.sv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117.png"/></Relationships>
</file>

<file path=ppt/slides/_rels/slide56.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6.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7.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05.sv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chart" Target="../charts/chart2.xml"/><Relationship Id="rId2" Type="http://schemas.openxmlformats.org/officeDocument/2006/relationships/image" Target="../media/image104.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8.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9.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138.png"/><Relationship Id="rId14" Type="http://schemas.openxmlformats.org/officeDocument/2006/relationships/image" Target="../media/image1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53252">
            <a:off x="11864502" y="1914369"/>
            <a:ext cx="946582" cy="55006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3627" y="752969"/>
            <a:ext cx="16660745" cy="878106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401982">
            <a:off x="16944469" y="5376713"/>
            <a:ext cx="629662" cy="749598"/>
          </a:xfrm>
          <a:prstGeom prst="rect">
            <a:avLst/>
          </a:prstGeom>
        </p:spPr>
      </p:pic>
      <p:sp>
        <p:nvSpPr>
          <p:cNvPr id="16" name="TextBox 15">
            <a:extLst>
              <a:ext uri="{FF2B5EF4-FFF2-40B4-BE49-F238E27FC236}">
                <a16:creationId xmlns:a16="http://schemas.microsoft.com/office/drawing/2014/main" id="{DB54300E-6DF1-EEDB-9FB7-CD995EE44CA0}"/>
              </a:ext>
            </a:extLst>
          </p:cNvPr>
          <p:cNvSpPr txBox="1"/>
          <p:nvPr/>
        </p:nvSpPr>
        <p:spPr>
          <a:xfrm>
            <a:off x="3705210" y="3116316"/>
            <a:ext cx="11131932"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TIẾT HỌC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1016851161"/>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88284" y="1247108"/>
            <a:ext cx="7511432" cy="183005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id="{A95D73DB-7B39-8208-FF1B-82911689A4CF}"/>
              </a:ext>
            </a:extLst>
          </p:cNvPr>
          <p:cNvSpPr txBox="1"/>
          <p:nvPr/>
        </p:nvSpPr>
        <p:spPr>
          <a:xfrm>
            <a:off x="3878592" y="3528632"/>
            <a:ext cx="10435772" cy="4774449"/>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Tỉ lệ thí sinh được trao huy chương bạc và huy chương đồng bằng nhau là 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thí sinh không được trao huy chương chiếm 50%, hình quạt biểu diễn nó bằng nửa hình tròn.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18">
            <a:extLst>
              <a:ext uri="{FF2B5EF4-FFF2-40B4-BE49-F238E27FC236}">
                <a16:creationId xmlns:a16="http://schemas.microsoft.com/office/drawing/2014/main" id="{5276A096-38A4-1C3C-41B5-E26709D544A2}"/>
              </a:ext>
            </a:extLst>
          </p:cNvPr>
          <p:cNvSpPr txBox="1"/>
          <p:nvPr/>
        </p:nvSpPr>
        <p:spPr>
          <a:xfrm>
            <a:off x="6634130" y="1701284"/>
            <a:ext cx="494827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Trả</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lời</a:t>
            </a:r>
            <a:endParaRPr lang="en-US" sz="44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28700" y="5807507"/>
            <a:ext cx="372167" cy="414671"/>
          </a:xfrm>
          <a:prstGeom prst="rect">
            <a:avLst/>
          </a:prstGeom>
        </p:spPr>
      </p:pic>
      <p:sp>
        <p:nvSpPr>
          <p:cNvPr id="15" name="TextBox 14">
            <a:extLst>
              <a:ext uri="{FF2B5EF4-FFF2-40B4-BE49-F238E27FC236}">
                <a16:creationId xmlns:a16="http://schemas.microsoft.com/office/drawing/2014/main" id="{334239A3-BE62-E096-CC62-6B0B67790E53}"/>
              </a:ext>
            </a:extLst>
          </p:cNvPr>
          <p:cNvSpPr txBox="1"/>
          <p:nvPr/>
        </p:nvSpPr>
        <p:spPr>
          <a:xfrm>
            <a:off x="3947267" y="2413005"/>
            <a:ext cx="10393463" cy="5046318"/>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Hai hình quạt giống nhau biểu diễn cùng một tỉ lệ.</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quạt ứng với một nửa hình tròn biểu diễn tỉ lệ 50%.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5" name="Rectangle: Rounded Corners 14">
            <a:extLst>
              <a:ext uri="{FF2B5EF4-FFF2-40B4-BE49-F238E27FC236}">
                <a16:creationId xmlns:a16="http://schemas.microsoft.com/office/drawing/2014/main" id="{69A641BB-1AA6-CCD2-2AF5-2EE92F0FCBF4}"/>
              </a:ext>
            </a:extLst>
          </p:cNvPr>
          <p:cNvSpPr/>
          <p:nvPr/>
        </p:nvSpPr>
        <p:spPr>
          <a:xfrm>
            <a:off x="7353299" y="534177"/>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p:sp>
        <p:nvSpPr>
          <p:cNvPr id="22" name="TextBox 21">
            <a:extLst>
              <a:ext uri="{FF2B5EF4-FFF2-40B4-BE49-F238E27FC236}">
                <a16:creationId xmlns:a16="http://schemas.microsoft.com/office/drawing/2014/main" id="{729CA1CD-4665-C3B3-0FC3-92FE158B21E8}"/>
              </a:ext>
            </a:extLst>
          </p:cNvPr>
          <p:cNvSpPr txBox="1"/>
          <p:nvPr/>
        </p:nvSpPr>
        <p:spPr>
          <a:xfrm>
            <a:off x="2181764" y="2325602"/>
            <a:ext cx="13924471" cy="644157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5.7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4617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strips(down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strips(down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strips(downLeft)">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strips(downLeft)">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1358485398"/>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
        <p:nvSpPr>
          <p:cNvPr id="16" name="Rectangle 15">
            <a:extLst>
              <a:ext uri="{FF2B5EF4-FFF2-40B4-BE49-F238E27FC236}">
                <a16:creationId xmlns:a16="http://schemas.microsoft.com/office/drawing/2014/main" id="{15E6CF14-57EA-DA4C-3008-04A21A93066F}"/>
              </a:ext>
            </a:extLst>
          </p:cNvPr>
          <p:cNvSpPr/>
          <p:nvPr/>
        </p:nvSpPr>
        <p:spPr>
          <a:xfrm>
            <a:off x="4349640" y="1533046"/>
            <a:ext cx="10820517" cy="1036715"/>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2025A296-B18E-E3CF-F05F-1A83EBF6705A}"/>
              </a:ext>
            </a:extLst>
          </p:cNvPr>
          <p:cNvCxnSpPr>
            <a:cxnSpLocks/>
            <a:stCxn id="16" idx="0"/>
          </p:cNvCxnSpPr>
          <p:nvPr/>
        </p:nvCxnSpPr>
        <p:spPr>
          <a:xfrm flipH="1" flipV="1">
            <a:off x="9759898" y="1028699"/>
            <a:ext cx="1" cy="50434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ADDF2AAE-8361-CB40-8915-7230B0C1ECFF}"/>
              </a:ext>
            </a:extLst>
          </p:cNvPr>
          <p:cNvSpPr txBox="1"/>
          <p:nvPr/>
        </p:nvSpPr>
        <p:spPr>
          <a:xfrm>
            <a:off x="8545950" y="259139"/>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15FAAF8-8235-A0A3-28D4-39B7CA4687D1}"/>
              </a:ext>
            </a:extLst>
          </p:cNvPr>
          <p:cNvSpPr/>
          <p:nvPr/>
        </p:nvSpPr>
        <p:spPr>
          <a:xfrm>
            <a:off x="4697326" y="2693110"/>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4A2C46B-4C27-CEC9-1F84-0F5C36A4F671}"/>
              </a:ext>
            </a:extLst>
          </p:cNvPr>
          <p:cNvCxnSpPr>
            <a:cxnSpLocks/>
            <a:stCxn id="19" idx="1"/>
          </p:cNvCxnSpPr>
          <p:nvPr/>
        </p:nvCxnSpPr>
        <p:spPr>
          <a:xfrm flipH="1">
            <a:off x="3962698" y="5745331"/>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D05A56B6-94E7-8284-99D2-2831F5723969}"/>
              </a:ext>
            </a:extLst>
          </p:cNvPr>
          <p:cNvSpPr txBox="1"/>
          <p:nvPr/>
        </p:nvSpPr>
        <p:spPr>
          <a:xfrm>
            <a:off x="1726613" y="4377767"/>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F301AEE-B1B7-39A0-6487-12DC6D1B36F6}"/>
              </a:ext>
            </a:extLst>
          </p:cNvPr>
          <p:cNvSpPr/>
          <p:nvPr/>
        </p:nvSpPr>
        <p:spPr>
          <a:xfrm>
            <a:off x="12054413" y="3771900"/>
            <a:ext cx="3776507" cy="426720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4" name="TextBox 23">
            <a:extLst>
              <a:ext uri="{FF2B5EF4-FFF2-40B4-BE49-F238E27FC236}">
                <a16:creationId xmlns:a16="http://schemas.microsoft.com/office/drawing/2014/main" id="{9B682E53-158B-AF6F-E8D9-5374A782E874}"/>
              </a:ext>
            </a:extLst>
          </p:cNvPr>
          <p:cNvSpPr txBox="1"/>
          <p:nvPr/>
        </p:nvSpPr>
        <p:spPr>
          <a:xfrm>
            <a:off x="12761566" y="9014287"/>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A3B06700-8DF3-1FE3-302F-7DC74B2C8C0B}"/>
              </a:ext>
            </a:extLst>
          </p:cNvPr>
          <p:cNvCxnSpPr>
            <a:cxnSpLocks/>
            <a:stCxn id="22" idx="2"/>
          </p:cNvCxnSpPr>
          <p:nvPr/>
        </p:nvCxnSpPr>
        <p:spPr>
          <a:xfrm>
            <a:off x="13942667" y="8039100"/>
            <a:ext cx="0" cy="78638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26381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par>
                                <p:cTn id="35" presetID="22" presetClass="entr" presetSubtype="1"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6" grpId="0" animBg="1"/>
      <p:bldP spid="18" grpId="0"/>
      <p:bldP spid="19" grpId="0" animBg="1"/>
      <p:bldP spid="21" grpId="0"/>
      <p:bldP spid="22"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901" y="662018"/>
            <a:ext cx="600999" cy="632630"/>
          </a:xfrm>
          <a:prstGeom prst="rect">
            <a:avLst/>
          </a:prstGeom>
        </p:spPr>
      </p:pic>
      <p:grpSp>
        <p:nvGrpSpPr>
          <p:cNvPr id="7" name="Group 7"/>
          <p:cNvGrpSpPr/>
          <p:nvPr/>
        </p:nvGrpSpPr>
        <p:grpSpPr>
          <a:xfrm>
            <a:off x="1535922" y="1437323"/>
            <a:ext cx="15216155" cy="8441055"/>
            <a:chOff x="0" y="0"/>
            <a:chExt cx="3359055" cy="1736984"/>
          </a:xfrm>
        </p:grpSpPr>
        <p:sp>
          <p:nvSpPr>
            <p:cNvPr id="8" name="Freeform 8"/>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CB7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34885" y="947829"/>
            <a:ext cx="4018228" cy="978987"/>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16165897" y="7910874"/>
            <a:ext cx="2402599" cy="2410130"/>
          </a:xfrm>
          <a:prstGeom prst="rect">
            <a:avLst/>
          </a:prstGeom>
        </p:spPr>
      </p:pic>
      <p:sp>
        <p:nvSpPr>
          <p:cNvPr id="17" name="TextBox 16">
            <a:extLst>
              <a:ext uri="{FF2B5EF4-FFF2-40B4-BE49-F238E27FC236}">
                <a16:creationId xmlns:a16="http://schemas.microsoft.com/office/drawing/2014/main" id="{DCFEFC1A-4D90-D7A3-EA0C-A5A23A999EB3}"/>
              </a:ext>
            </a:extLst>
          </p:cNvPr>
          <p:cNvSpPr txBox="1"/>
          <p:nvPr/>
        </p:nvSpPr>
        <p:spPr>
          <a:xfrm>
            <a:off x="2592038" y="2069491"/>
            <a:ext cx="13577688" cy="403065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4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Các hình quạt này biểu diễn tỉ lệ các loại kem: đậu xanh, ốc quế, sô cô la, sữa dừa mà cửa hàng bán được.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Bảng thống kê:</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8" name="Table 17">
            <a:extLst>
              <a:ext uri="{FF2B5EF4-FFF2-40B4-BE49-F238E27FC236}">
                <a16:creationId xmlns:a16="http://schemas.microsoft.com/office/drawing/2014/main" id="{D391302C-868C-0271-9AA5-1ADA4E6224BC}"/>
              </a:ext>
            </a:extLst>
          </p:cNvPr>
          <p:cNvGraphicFramePr>
            <a:graphicFrameLocks noGrp="1"/>
          </p:cNvGraphicFramePr>
          <p:nvPr>
            <p:extLst>
              <p:ext uri="{D42A27DB-BD31-4B8C-83A1-F6EECF244321}">
                <p14:modId xmlns:p14="http://schemas.microsoft.com/office/powerpoint/2010/main" val="254058355"/>
              </p:ext>
            </p:extLst>
          </p:nvPr>
        </p:nvGraphicFramePr>
        <p:xfrm>
          <a:off x="2874173" y="6776455"/>
          <a:ext cx="12297923" cy="1805535"/>
        </p:xfrm>
        <a:graphic>
          <a:graphicData uri="http://schemas.openxmlformats.org/drawingml/2006/table">
            <a:tbl>
              <a:tblPr bandRow="1">
                <a:tableStyleId>{5940675A-B579-460E-94D1-54222C63F5DA}</a:tableStyleId>
              </a:tblPr>
              <a:tblGrid>
                <a:gridCol w="2394359">
                  <a:extLst>
                    <a:ext uri="{9D8B030D-6E8A-4147-A177-3AD203B41FA5}">
                      <a16:colId xmlns:a16="http://schemas.microsoft.com/office/drawing/2014/main" val="456212691"/>
                    </a:ext>
                  </a:extLst>
                </a:gridCol>
                <a:gridCol w="2554708">
                  <a:extLst>
                    <a:ext uri="{9D8B030D-6E8A-4147-A177-3AD203B41FA5}">
                      <a16:colId xmlns:a16="http://schemas.microsoft.com/office/drawing/2014/main" val="6820882"/>
                    </a:ext>
                  </a:extLst>
                </a:gridCol>
                <a:gridCol w="2397074">
                  <a:extLst>
                    <a:ext uri="{9D8B030D-6E8A-4147-A177-3AD203B41FA5}">
                      <a16:colId xmlns:a16="http://schemas.microsoft.com/office/drawing/2014/main" val="948216052"/>
                    </a:ext>
                  </a:extLst>
                </a:gridCol>
                <a:gridCol w="2554708">
                  <a:extLst>
                    <a:ext uri="{9D8B030D-6E8A-4147-A177-3AD203B41FA5}">
                      <a16:colId xmlns:a16="http://schemas.microsoft.com/office/drawing/2014/main" val="3872265466"/>
                    </a:ext>
                  </a:extLst>
                </a:gridCol>
                <a:gridCol w="2397074">
                  <a:extLst>
                    <a:ext uri="{9D8B030D-6E8A-4147-A177-3AD203B41FA5}">
                      <a16:colId xmlns:a16="http://schemas.microsoft.com/office/drawing/2014/main" val="720554962"/>
                    </a:ext>
                  </a:extLst>
                </a:gridCol>
              </a:tblGrid>
              <a:tr h="1004101">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Loại kem</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Đậu xanh</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Ốc quế</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Sô cô la</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Sữa dừa</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53233695"/>
                  </a:ext>
                </a:extLst>
              </a:tr>
              <a:tr h="65702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16,7%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33,3%</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59395067"/>
                  </a:ext>
                </a:extLst>
              </a:tr>
            </a:tbl>
          </a:graphicData>
        </a:graphic>
      </p:graphicFrame>
    </p:spTree>
    <p:extLst>
      <p:ext uri="{BB962C8B-B14F-4D97-AF65-F5344CB8AC3E}">
        <p14:creationId xmlns:p14="http://schemas.microsoft.com/office/powerpoint/2010/main" val="19458943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4)">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87364" y="1356452"/>
            <a:ext cx="4018228" cy="97898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59A0A0B-4F0F-3082-27E3-F54F52AD1D16}"/>
                  </a:ext>
                </a:extLst>
              </p:cNvPr>
              <p:cNvSpPr txBox="1"/>
              <p:nvPr/>
            </p:nvSpPr>
            <p:spPr>
              <a:xfrm>
                <a:off x="4672938" y="3035163"/>
                <a:ext cx="9114971" cy="3534942"/>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400" dirty="0">
                    <a:effectLst/>
                    <a:latin typeface="Arial" panose="020B0604020202020204" pitchFamily="34" charset="0"/>
                    <a:ea typeface="Times New Roman" panose="02020603050405020304" pitchFamily="18" charset="0"/>
                    <a:cs typeface="Arial" panose="020B0604020202020204" pitchFamily="34" charset="0"/>
                  </a:rPr>
                  <a:t>Phần hình quạt ứng với </a:t>
                </a:r>
                <a14:m>
                  <m:oMath xmlns:m="http://schemas.openxmlformats.org/officeDocument/2006/math">
                    <m:f>
                      <m:fPr>
                        <m:ctrlPr>
                          <a:rPr lang="en-US" sz="4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nl-NL" sz="44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nl-NL" sz="4400" i="1">
                            <a:effectLst/>
                            <a:latin typeface="Cambria Math" panose="02040503050406030204" pitchFamily="18" charset="0"/>
                            <a:ea typeface="Cambria Math" panose="02040503050406030204" pitchFamily="18" charset="0"/>
                            <a:cs typeface="Cambria Math" panose="02040503050406030204" pitchFamily="18" charset="0"/>
                          </a:rPr>
                          <m:t>4</m:t>
                        </m:r>
                      </m:den>
                    </m:f>
                  </m:oMath>
                </a14:m>
                <a:r>
                  <a:rPr lang="nl-NL" sz="4400" dirty="0">
                    <a:effectLst/>
                    <a:latin typeface="Arial" panose="020B0604020202020204" pitchFamily="34" charset="0"/>
                    <a:ea typeface="Times New Roman" panose="02020603050405020304" pitchFamily="18" charset="0"/>
                    <a:cs typeface="Arial" panose="020B0604020202020204" pitchFamily="34" charset="0"/>
                  </a:rPr>
                  <a:t> hình tròn biểu diễn tỉ lệ 25%.</a:t>
                </a:r>
                <a:endParaRPr lang="en-US" sz="44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059A0A0B-4F0F-3082-27E3-F54F52AD1D16}"/>
                  </a:ext>
                </a:extLst>
              </p:cNvPr>
              <p:cNvSpPr txBox="1">
                <a:spLocks noRot="1" noChangeAspect="1" noMove="1" noResize="1" noEditPoints="1" noAdjustHandles="1" noChangeArrowheads="1" noChangeShapeType="1" noTextEdit="1"/>
              </p:cNvSpPr>
              <p:nvPr/>
            </p:nvSpPr>
            <p:spPr>
              <a:xfrm>
                <a:off x="4672938" y="3035163"/>
                <a:ext cx="9114971" cy="3534942"/>
              </a:xfrm>
              <a:prstGeom prst="rect">
                <a:avLst/>
              </a:prstGeom>
              <a:blipFill>
                <a:blip r:embed="rId19"/>
                <a:stretch>
                  <a:fillRect l="-2742" r="-2676" b="-7069"/>
                </a:stretch>
              </a:blipFill>
            </p:spPr>
            <p:txBody>
              <a:bodyPr/>
              <a:lstStyle/>
              <a:p>
                <a:r>
                  <a:rPr lang="en-US">
                    <a:noFill/>
                  </a:rPr>
                  <a:t> </a:t>
                </a:r>
              </a:p>
            </p:txBody>
          </p:sp>
        </mc:Fallback>
      </mc:AlternateContent>
    </p:spTree>
    <p:extLst>
      <p:ext uri="{BB962C8B-B14F-4D97-AF65-F5344CB8AC3E}">
        <p14:creationId xmlns:p14="http://schemas.microsoft.com/office/powerpoint/2010/main" val="2185267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id="{B2B00F8C-98D4-4ABB-0900-909B4B58C63E}"/>
              </a:ext>
            </a:extLst>
          </p:cNvPr>
          <p:cNvSpPr txBox="1"/>
          <p:nvPr/>
        </p:nvSpPr>
        <p:spPr>
          <a:xfrm>
            <a:off x="2025477" y="668189"/>
            <a:ext cx="13329459"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 BIỂU DIỄN DỮ LIỆU VÀO BIỂU ĐỒ HÌNH QUẠT TRÒN</a:t>
            </a:r>
          </a:p>
        </p:txBody>
      </p:sp>
      <p:sp>
        <p:nvSpPr>
          <p:cNvPr id="15" name="Oval 14">
            <a:extLst>
              <a:ext uri="{FF2B5EF4-FFF2-40B4-BE49-F238E27FC236}">
                <a16:creationId xmlns:a16="http://schemas.microsoft.com/office/drawing/2014/main" id="{1E4A9E51-DA6B-87D3-E3B7-E6CD853CF601}"/>
              </a:ext>
            </a:extLst>
          </p:cNvPr>
          <p:cNvSpPr/>
          <p:nvPr/>
        </p:nvSpPr>
        <p:spPr>
          <a:xfrm>
            <a:off x="1758141" y="3192586"/>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1</a:t>
            </a:r>
          </a:p>
        </p:txBody>
      </p:sp>
      <p:sp>
        <p:nvSpPr>
          <p:cNvPr id="17" name="TextBox 16">
            <a:extLst>
              <a:ext uri="{FF2B5EF4-FFF2-40B4-BE49-F238E27FC236}">
                <a16:creationId xmlns:a16="http://schemas.microsoft.com/office/drawing/2014/main" id="{9D7E8671-BE54-2F9A-988E-87B6DAE9411A}"/>
              </a:ext>
            </a:extLst>
          </p:cNvPr>
          <p:cNvSpPr txBox="1"/>
          <p:nvPr/>
        </p:nvSpPr>
        <p:spPr>
          <a:xfrm>
            <a:off x="5410199" y="3032321"/>
            <a:ext cx="11118723"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graphicFrame>
        <p:nvGraphicFramePr>
          <p:cNvPr id="18" name="Table 18">
            <a:extLst>
              <a:ext uri="{FF2B5EF4-FFF2-40B4-BE49-F238E27FC236}">
                <a16:creationId xmlns:a16="http://schemas.microsoft.com/office/drawing/2014/main" id="{74DFC935-AC89-3EC5-5717-8B2AD3609C95}"/>
              </a:ext>
            </a:extLst>
          </p:cNvPr>
          <p:cNvGraphicFramePr>
            <a:graphicFrameLocks noGrp="1"/>
          </p:cNvGraphicFramePr>
          <p:nvPr>
            <p:extLst>
              <p:ext uri="{D42A27DB-BD31-4B8C-83A1-F6EECF244321}">
                <p14:modId xmlns:p14="http://schemas.microsoft.com/office/powerpoint/2010/main" val="2058500147"/>
              </p:ext>
            </p:extLst>
          </p:nvPr>
        </p:nvGraphicFramePr>
        <p:xfrm>
          <a:off x="1092386" y="5187357"/>
          <a:ext cx="16341475" cy="2641114"/>
        </p:xfrm>
        <a:graphic>
          <a:graphicData uri="http://schemas.openxmlformats.org/drawingml/2006/table">
            <a:tbl>
              <a:tblPr firstRow="1" bandRow="1">
                <a:tableStyleId>{5940675A-B579-460E-94D1-54222C63F5DA}</a:tableStyleId>
              </a:tblPr>
              <a:tblGrid>
                <a:gridCol w="2714993">
                  <a:extLst>
                    <a:ext uri="{9D8B030D-6E8A-4147-A177-3AD203B41FA5}">
                      <a16:colId xmlns:a16="http://schemas.microsoft.com/office/drawing/2014/main" val="1844395894"/>
                    </a:ext>
                  </a:extLst>
                </a:gridCol>
                <a:gridCol w="3821597">
                  <a:extLst>
                    <a:ext uri="{9D8B030D-6E8A-4147-A177-3AD203B41FA5}">
                      <a16:colId xmlns:a16="http://schemas.microsoft.com/office/drawing/2014/main" val="3833127626"/>
                    </a:ext>
                  </a:extLst>
                </a:gridCol>
                <a:gridCol w="3874603">
                  <a:extLst>
                    <a:ext uri="{9D8B030D-6E8A-4147-A177-3AD203B41FA5}">
                      <a16:colId xmlns:a16="http://schemas.microsoft.com/office/drawing/2014/main" val="772022719"/>
                    </a:ext>
                  </a:extLst>
                </a:gridCol>
                <a:gridCol w="3048000">
                  <a:extLst>
                    <a:ext uri="{9D8B030D-6E8A-4147-A177-3AD203B41FA5}">
                      <a16:colId xmlns:a16="http://schemas.microsoft.com/office/drawing/2014/main" val="3388301501"/>
                    </a:ext>
                  </a:extLst>
                </a:gridCol>
                <a:gridCol w="2882282">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khoa</a:t>
                      </a: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truyện</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40%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val="941654011"/>
                  </a:ext>
                </a:extLst>
              </a:tr>
            </a:tbl>
          </a:graphicData>
        </a:graphic>
      </p:graphicFrame>
      <p:sp>
        <p:nvSpPr>
          <p:cNvPr id="19" name="TextBox 18">
            <a:extLst>
              <a:ext uri="{FF2B5EF4-FFF2-40B4-BE49-F238E27FC236}">
                <a16:creationId xmlns:a16="http://schemas.microsoft.com/office/drawing/2014/main" id="{59C0A9C2-0B5E-31DC-44B1-B69669427334}"/>
              </a:ext>
            </a:extLst>
          </p:cNvPr>
          <p:cNvSpPr txBox="1"/>
          <p:nvPr/>
        </p:nvSpPr>
        <p:spPr>
          <a:xfrm>
            <a:off x="2819400" y="822960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5.8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54555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678543" y="660769"/>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842749570"/>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574008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1516742" y="1762706"/>
            <a:ext cx="15254515" cy="7952793"/>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sp>
        <p:nvSpPr>
          <p:cNvPr id="14" name="Rectangle: Rounded Corners 13">
            <a:extLst>
              <a:ext uri="{FF2B5EF4-FFF2-40B4-BE49-F238E27FC236}">
                <a16:creationId xmlns:a16="http://schemas.microsoft.com/office/drawing/2014/main" id="{9F26A0E6-1BEA-2940-2881-97724BC8AF1B}"/>
              </a:ext>
            </a:extLst>
          </p:cNvPr>
          <p:cNvSpPr/>
          <p:nvPr/>
        </p:nvSpPr>
        <p:spPr>
          <a:xfrm>
            <a:off x="7141483" y="123603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p:sp>
        <p:nvSpPr>
          <p:cNvPr id="15" name="TextBox 14">
            <a:extLst>
              <a:ext uri="{FF2B5EF4-FFF2-40B4-BE49-F238E27FC236}">
                <a16:creationId xmlns:a16="http://schemas.microsoft.com/office/drawing/2014/main" id="{E5261330-8B24-6123-D3F8-E0D6811585E8}"/>
              </a:ext>
            </a:extLst>
          </p:cNvPr>
          <p:cNvSpPr txBox="1"/>
          <p:nvPr/>
        </p:nvSpPr>
        <p:spPr>
          <a:xfrm>
            <a:off x="3341033" y="2694346"/>
            <a:ext cx="11844179"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a:t>
            </a:r>
          </a:p>
        </p:txBody>
      </p:sp>
      <p:graphicFrame>
        <p:nvGraphicFramePr>
          <p:cNvPr id="19" name="Table 18">
            <a:extLst>
              <a:ext uri="{FF2B5EF4-FFF2-40B4-BE49-F238E27FC236}">
                <a16:creationId xmlns:a16="http://schemas.microsoft.com/office/drawing/2014/main" id="{50EE326D-8873-4460-F28A-47D823DE95BF}"/>
              </a:ext>
            </a:extLst>
          </p:cNvPr>
          <p:cNvGraphicFramePr>
            <a:graphicFrameLocks noGrp="1"/>
          </p:cNvGraphicFramePr>
          <p:nvPr>
            <p:extLst>
              <p:ext uri="{D42A27DB-BD31-4B8C-83A1-F6EECF244321}">
                <p14:modId xmlns:p14="http://schemas.microsoft.com/office/powerpoint/2010/main" val="2567274985"/>
              </p:ext>
            </p:extLst>
          </p:nvPr>
        </p:nvGraphicFramePr>
        <p:xfrm>
          <a:off x="3010093" y="4771241"/>
          <a:ext cx="11844179" cy="2641114"/>
        </p:xfrm>
        <a:graphic>
          <a:graphicData uri="http://schemas.openxmlformats.org/drawingml/2006/table">
            <a:tbl>
              <a:tblPr firstRow="1" bandRow="1">
                <a:tableStyleId>{5940675A-B579-460E-94D1-54222C63F5DA}</a:tableStyleId>
              </a:tblPr>
              <a:tblGrid>
                <a:gridCol w="5329228">
                  <a:extLst>
                    <a:ext uri="{9D8B030D-6E8A-4147-A177-3AD203B41FA5}">
                      <a16:colId xmlns:a16="http://schemas.microsoft.com/office/drawing/2014/main" val="1844395894"/>
                    </a:ext>
                  </a:extLst>
                </a:gridCol>
                <a:gridCol w="1705353">
                  <a:extLst>
                    <a:ext uri="{9D8B030D-6E8A-4147-A177-3AD203B41FA5}">
                      <a16:colId xmlns:a16="http://schemas.microsoft.com/office/drawing/2014/main" val="3833127626"/>
                    </a:ext>
                  </a:extLst>
                </a:gridCol>
                <a:gridCol w="1634297">
                  <a:extLst>
                    <a:ext uri="{9D8B030D-6E8A-4147-A177-3AD203B41FA5}">
                      <a16:colId xmlns:a16="http://schemas.microsoft.com/office/drawing/2014/main" val="772022719"/>
                    </a:ext>
                  </a:extLst>
                </a:gridCol>
                <a:gridCol w="1563240">
                  <a:extLst>
                    <a:ext uri="{9D8B030D-6E8A-4147-A177-3AD203B41FA5}">
                      <a16:colId xmlns:a16="http://schemas.microsoft.com/office/drawing/2014/main" val="3388301501"/>
                    </a:ext>
                  </a:extLst>
                </a:gridCol>
                <a:gridCol w="1612061">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7A</a:t>
                      </a:r>
                    </a:p>
                  </a:txBody>
                  <a:tcPr anchor="ctr"/>
                </a:tc>
                <a:tc>
                  <a:txBody>
                    <a:bodyPr/>
                    <a:lstStyle/>
                    <a:p>
                      <a:pPr algn="ctr"/>
                      <a:r>
                        <a:rPr lang="en-US" sz="4000" dirty="0">
                          <a:latin typeface="Arial" panose="020B0604020202020204" pitchFamily="34" charset="0"/>
                          <a:cs typeface="Arial" panose="020B0604020202020204" pitchFamily="34" charset="0"/>
                        </a:rPr>
                        <a:t>7B</a:t>
                      </a:r>
                    </a:p>
                  </a:txBody>
                  <a:tcPr anchor="ctr"/>
                </a:tc>
                <a:tc>
                  <a:txBody>
                    <a:bodyPr/>
                    <a:lstStyle/>
                    <a:p>
                      <a:pPr algn="ctr"/>
                      <a:r>
                        <a:rPr lang="en-US" sz="4000" dirty="0">
                          <a:latin typeface="Arial" panose="020B0604020202020204" pitchFamily="34" charset="0"/>
                          <a:cs typeface="Arial" panose="020B0604020202020204" pitchFamily="34" charset="0"/>
                        </a:rPr>
                        <a:t>7C</a:t>
                      </a:r>
                    </a:p>
                  </a:txBody>
                  <a:tcPr anchor="ctr"/>
                </a:tc>
                <a:tc>
                  <a:txBody>
                    <a:bodyPr/>
                    <a:lstStyle/>
                    <a:p>
                      <a:pPr algn="ctr"/>
                      <a:r>
                        <a:rPr lang="en-US" sz="4000" dirty="0">
                          <a:latin typeface="Arial" panose="020B0604020202020204" pitchFamily="34" charset="0"/>
                          <a:cs typeface="Arial" panose="020B0604020202020204" pitchFamily="34" charset="0"/>
                        </a:rPr>
                        <a:t>7D</a:t>
                      </a: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35%</a:t>
                      </a:r>
                    </a:p>
                  </a:txBody>
                  <a:tcPr anchor="ctr"/>
                </a:tc>
                <a:extLst>
                  <a:ext uri="{0D108BD9-81ED-4DB2-BD59-A6C34878D82A}">
                    <a16:rowId xmlns:a16="http://schemas.microsoft.com/office/drawing/2014/main" val="941654011"/>
                  </a:ext>
                </a:extLst>
              </a:tr>
            </a:tbl>
          </a:graphicData>
        </a:graphic>
      </p:graphicFrame>
      <p:sp>
        <p:nvSpPr>
          <p:cNvPr id="20" name="TextBox 19">
            <a:extLst>
              <a:ext uri="{FF2B5EF4-FFF2-40B4-BE49-F238E27FC236}">
                <a16:creationId xmlns:a16="http://schemas.microsoft.com/office/drawing/2014/main" id="{4A536F23-213D-C969-6E2C-F04B3CA403AF}"/>
              </a:ext>
            </a:extLst>
          </p:cNvPr>
          <p:cNvSpPr txBox="1"/>
          <p:nvPr/>
        </p:nvSpPr>
        <p:spPr>
          <a:xfrm>
            <a:off x="2770571" y="750472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5.10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4692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56059" y="700809"/>
            <a:ext cx="6775882" cy="1650852"/>
          </a:xfrm>
          <a:prstGeom prst="rect">
            <a:avLst/>
          </a:prstGeom>
        </p:spPr>
      </p:pic>
      <p:sp>
        <p:nvSpPr>
          <p:cNvPr id="17" name="TextBox 16">
            <a:extLst>
              <a:ext uri="{FF2B5EF4-FFF2-40B4-BE49-F238E27FC236}">
                <a16:creationId xmlns:a16="http://schemas.microsoft.com/office/drawing/2014/main" id="{B534AB3C-2D1A-C231-88E7-F18615FCA6FE}"/>
              </a:ext>
            </a:extLst>
          </p:cNvPr>
          <p:cNvSpPr txBox="1"/>
          <p:nvPr/>
        </p:nvSpPr>
        <p:spPr>
          <a:xfrm>
            <a:off x="6532902" y="998075"/>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0" name="TextBox 19">
            <a:extLst>
              <a:ext uri="{FF2B5EF4-FFF2-40B4-BE49-F238E27FC236}">
                <a16:creationId xmlns:a16="http://schemas.microsoft.com/office/drawing/2014/main" id="{631955FE-983B-11A4-C846-29606F99F26A}"/>
              </a:ext>
            </a:extLst>
          </p:cNvPr>
          <p:cNvSpPr txBox="1"/>
          <p:nvPr/>
        </p:nvSpPr>
        <p:spPr>
          <a:xfrm>
            <a:off x="3437930" y="3409196"/>
            <a:ext cx="11347881" cy="4594912"/>
          </a:xfrm>
          <a:prstGeom prst="rect">
            <a:avLst/>
          </a:prstGeom>
          <a:noFill/>
        </p:spPr>
        <p:txBody>
          <a:bodyPr wrap="square">
            <a:spAutoFit/>
          </a:bodyPr>
          <a:lstStyle/>
          <a:p>
            <a:pPr marL="0" marR="0" algn="just">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Để thấy được tỉ lệ gây ra tai nạn thương tích theo các nguyên nhân khác nhau ở Việt Nam, báo cáo tổng hợp về phòng chống tai nạn thương tích ở trẻ em đã sử dụng biểu đồ hình quạt tròn như hình vẽ.</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graphicFrame>
        <p:nvGraphicFramePr>
          <p:cNvPr id="14" name="Chart 13">
            <a:extLst>
              <a:ext uri="{FF2B5EF4-FFF2-40B4-BE49-F238E27FC236}">
                <a16:creationId xmlns:a16="http://schemas.microsoft.com/office/drawing/2014/main" id="{6A960ABB-B53E-49D6-061D-A93F2C487E2B}"/>
              </a:ext>
            </a:extLst>
          </p:cNvPr>
          <p:cNvGraphicFramePr/>
          <p:nvPr>
            <p:extLst>
              <p:ext uri="{D42A27DB-BD31-4B8C-83A1-F6EECF244321}">
                <p14:modId xmlns:p14="http://schemas.microsoft.com/office/powerpoint/2010/main" val="1829704516"/>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98035030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6293" y="220527"/>
            <a:ext cx="358627" cy="38000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72574" y="3087356"/>
            <a:ext cx="512253" cy="491123"/>
          </a:xfrm>
          <a:prstGeom prst="rect">
            <a:avLst/>
          </a:prstGeom>
        </p:spPr>
      </p:pic>
      <p:sp>
        <p:nvSpPr>
          <p:cNvPr id="13" name="Oval 12">
            <a:extLst>
              <a:ext uri="{FF2B5EF4-FFF2-40B4-BE49-F238E27FC236}">
                <a16:creationId xmlns:a16="http://schemas.microsoft.com/office/drawing/2014/main" id="{457BF670-A3EC-E997-46B0-C8AE6419B38B}"/>
              </a:ext>
            </a:extLst>
          </p:cNvPr>
          <p:cNvSpPr/>
          <p:nvPr/>
        </p:nvSpPr>
        <p:spPr>
          <a:xfrm>
            <a:off x="7604760" y="452881"/>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2</a:t>
            </a:r>
          </a:p>
        </p:txBody>
      </p:sp>
      <p:sp>
        <p:nvSpPr>
          <p:cNvPr id="14" name="TextBox 13">
            <a:extLst>
              <a:ext uri="{FF2B5EF4-FFF2-40B4-BE49-F238E27FC236}">
                <a16:creationId xmlns:a16="http://schemas.microsoft.com/office/drawing/2014/main" id="{A3533CAB-3457-C427-ADEA-C0E4D94A2470}"/>
              </a:ext>
            </a:extLst>
          </p:cNvPr>
          <p:cNvSpPr txBox="1"/>
          <p:nvPr/>
        </p:nvSpPr>
        <p:spPr>
          <a:xfrm>
            <a:off x="1844040" y="2241840"/>
            <a:ext cx="1459992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Sau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graphicFrame>
        <p:nvGraphicFramePr>
          <p:cNvPr id="17" name="Table 17">
            <a:extLst>
              <a:ext uri="{FF2B5EF4-FFF2-40B4-BE49-F238E27FC236}">
                <a16:creationId xmlns:a16="http://schemas.microsoft.com/office/drawing/2014/main" id="{6F528846-DBF6-9043-1A8D-D95DA0BE7510}"/>
              </a:ext>
            </a:extLst>
          </p:cNvPr>
          <p:cNvGraphicFramePr>
            <a:graphicFrameLocks noGrp="1"/>
          </p:cNvGraphicFramePr>
          <p:nvPr>
            <p:extLst>
              <p:ext uri="{D42A27DB-BD31-4B8C-83A1-F6EECF244321}">
                <p14:modId xmlns:p14="http://schemas.microsoft.com/office/powerpoint/2010/main" val="4228856225"/>
              </p:ext>
            </p:extLst>
          </p:nvPr>
        </p:nvGraphicFramePr>
        <p:xfrm>
          <a:off x="1905000" y="5605894"/>
          <a:ext cx="14599920" cy="3256510"/>
        </p:xfrm>
        <a:graphic>
          <a:graphicData uri="http://schemas.openxmlformats.org/drawingml/2006/table">
            <a:tbl>
              <a:tblPr firstRow="1" bandRow="1">
                <a:tableStyleId>{5940675A-B579-460E-94D1-54222C63F5DA}</a:tableStyleId>
              </a:tblPr>
              <a:tblGrid>
                <a:gridCol w="3093720">
                  <a:extLst>
                    <a:ext uri="{9D8B030D-6E8A-4147-A177-3AD203B41FA5}">
                      <a16:colId xmlns:a16="http://schemas.microsoft.com/office/drawing/2014/main" val="34916085"/>
                    </a:ext>
                  </a:extLst>
                </a:gridCol>
                <a:gridCol w="3810000">
                  <a:extLst>
                    <a:ext uri="{9D8B030D-6E8A-4147-A177-3AD203B41FA5}">
                      <a16:colId xmlns:a16="http://schemas.microsoft.com/office/drawing/2014/main" val="1727121884"/>
                    </a:ext>
                  </a:extLst>
                </a:gridCol>
                <a:gridCol w="4046220">
                  <a:extLst>
                    <a:ext uri="{9D8B030D-6E8A-4147-A177-3AD203B41FA5}">
                      <a16:colId xmlns:a16="http://schemas.microsoft.com/office/drawing/2014/main" val="455447027"/>
                    </a:ext>
                  </a:extLst>
                </a:gridCol>
                <a:gridCol w="3649980">
                  <a:extLst>
                    <a:ext uri="{9D8B030D-6E8A-4147-A177-3AD203B41FA5}">
                      <a16:colId xmlns:a16="http://schemas.microsoft.com/office/drawing/2014/main" val="2287251946"/>
                    </a:ext>
                  </a:extLst>
                </a:gridCol>
              </a:tblGrid>
              <a:tr h="1449236">
                <a:tc>
                  <a:txBody>
                    <a:bodyPr/>
                    <a:lstStyle/>
                    <a:p>
                      <a:pPr algn="ctr">
                        <a:lnSpc>
                          <a:spcPct val="150000"/>
                        </a:lnSpc>
                      </a:pP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endParaRPr lang="en-US" sz="40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b="0" dirty="0" err="1">
                          <a:latin typeface="Arial" panose="020B0604020202020204" pitchFamily="34" charset="0"/>
                          <a:cs typeface="Arial" panose="020B0604020202020204" pitchFamily="34" charset="0"/>
                        </a:rPr>
                        <a:t>Biết</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bơi</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nhưng</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chưa</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thành</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thạo</a:t>
                      </a:r>
                      <a:endParaRPr lang="en-US" sz="4000" b="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endParaRPr lang="en-US" sz="4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2447747"/>
                  </a:ext>
                </a:extLst>
              </a:tr>
              <a:tr h="1449236">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250</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tc>
                <a:extLst>
                  <a:ext uri="{0D108BD9-81ED-4DB2-BD59-A6C34878D82A}">
                    <a16:rowId xmlns:a16="http://schemas.microsoft.com/office/drawing/2014/main" val="3837880937"/>
                  </a:ext>
                </a:extLst>
              </a:tr>
            </a:tbl>
          </a:graphicData>
        </a:graphic>
      </p:graphicFrame>
    </p:spTree>
    <p:extLst>
      <p:ext uri="{BB962C8B-B14F-4D97-AF65-F5344CB8AC3E}">
        <p14:creationId xmlns:p14="http://schemas.microsoft.com/office/powerpoint/2010/main" val="255514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9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87364" y="1356452"/>
            <a:ext cx="4018228" cy="978987"/>
          </a:xfrm>
          <a:prstGeom prst="rect">
            <a:avLst/>
          </a:prstGeom>
        </p:spPr>
      </p:pic>
      <p:sp>
        <p:nvSpPr>
          <p:cNvPr id="13" name="TextBox 12">
            <a:extLst>
              <a:ext uri="{FF2B5EF4-FFF2-40B4-BE49-F238E27FC236}">
                <a16:creationId xmlns:a16="http://schemas.microsoft.com/office/drawing/2014/main" id="{CAD53BE4-601F-CD71-AE76-2316218DB7CE}"/>
              </a:ext>
            </a:extLst>
          </p:cNvPr>
          <p:cNvSpPr txBox="1"/>
          <p:nvPr/>
        </p:nvSpPr>
        <p:spPr>
          <a:xfrm>
            <a:off x="4097710" y="3367001"/>
            <a:ext cx="1009258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8530374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8F4A109-E13E-8E35-338C-0EC3E8512183}"/>
                  </a:ext>
                </a:extLst>
              </p:cNvPr>
              <p:cNvSpPr txBox="1"/>
              <p:nvPr/>
            </p:nvSpPr>
            <p:spPr>
              <a:xfrm>
                <a:off x="2825424" y="2534677"/>
                <a:ext cx="12634805" cy="646247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250+175+75=500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250</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=50%;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=35%;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=15%</m:t>
                      </m:r>
                    </m:oMath>
                  </m:oMathPara>
                </a14:m>
                <a:endParaRPr lang="en-US" sz="40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88F4A109-E13E-8E35-338C-0EC3E8512183}"/>
                  </a:ext>
                </a:extLst>
              </p:cNvPr>
              <p:cNvSpPr txBox="1">
                <a:spLocks noRot="1" noChangeAspect="1" noMove="1" noResize="1" noEditPoints="1" noAdjustHandles="1" noChangeArrowheads="1" noChangeShapeType="1" noTextEdit="1"/>
              </p:cNvSpPr>
              <p:nvPr/>
            </p:nvSpPr>
            <p:spPr>
              <a:xfrm>
                <a:off x="2825424" y="2534677"/>
                <a:ext cx="12634805" cy="6462475"/>
              </a:xfrm>
              <a:prstGeom prst="rect">
                <a:avLst/>
              </a:prstGeom>
              <a:blipFill>
                <a:blip r:embed="rId15"/>
                <a:stretch>
                  <a:fillRect l="-1688" r="-1688"/>
                </a:stretch>
              </a:blipFill>
            </p:spPr>
            <p:txBody>
              <a:bodyPr/>
              <a:lstStyle/>
              <a:p>
                <a:r>
                  <a:rPr lang="en-US">
                    <a:noFill/>
                  </a:rPr>
                  <a:t> </a:t>
                </a:r>
              </a:p>
            </p:txBody>
          </p:sp>
        </mc:Fallback>
      </mc:AlternateContent>
      <p:sp>
        <p:nvSpPr>
          <p:cNvPr id="15" name="Speech Bubble: Oval 14">
            <a:extLst>
              <a:ext uri="{FF2B5EF4-FFF2-40B4-BE49-F238E27FC236}">
                <a16:creationId xmlns:a16="http://schemas.microsoft.com/office/drawing/2014/main" id="{E9F75D07-A4D5-6914-2812-D0CD856766B7}"/>
              </a:ext>
            </a:extLst>
          </p:cNvPr>
          <p:cNvSpPr/>
          <p:nvPr/>
        </p:nvSpPr>
        <p:spPr>
          <a:xfrm>
            <a:off x="7839177" y="1023257"/>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05585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dissolv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dissolve">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dissolve">
                                      <p:cBhvr>
                                        <p:cTn id="2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3785" y="2247900"/>
            <a:ext cx="372167" cy="41467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5807507"/>
            <a:ext cx="372167" cy="414671"/>
          </a:xfrm>
          <a:prstGeom prst="rect">
            <a:avLst/>
          </a:prstGeom>
        </p:spPr>
      </p:pic>
      <p:graphicFrame>
        <p:nvGraphicFramePr>
          <p:cNvPr id="4" name="Chart 3">
            <a:extLst>
              <a:ext uri="{FF2B5EF4-FFF2-40B4-BE49-F238E27FC236}">
                <a16:creationId xmlns:a16="http://schemas.microsoft.com/office/drawing/2014/main" id="{18FA8E85-1F80-9B12-9906-F2C63840D274}"/>
              </a:ext>
            </a:extLst>
          </p:cNvPr>
          <p:cNvGraphicFramePr/>
          <p:nvPr>
            <p:extLst>
              <p:ext uri="{D42A27DB-BD31-4B8C-83A1-F6EECF244321}">
                <p14:modId xmlns:p14="http://schemas.microsoft.com/office/powerpoint/2010/main" val="2303613231"/>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24348995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769799" y="787074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653422" y="9712029"/>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4" name="Rectangle: Rounded Corners 13">
            <a:extLst>
              <a:ext uri="{FF2B5EF4-FFF2-40B4-BE49-F238E27FC236}">
                <a16:creationId xmlns:a16="http://schemas.microsoft.com/office/drawing/2014/main" id="{8DBC39B0-4F78-6476-6ECF-10BC64920F17}"/>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6A562423-F564-E85B-F489-2B9D3425D5C8}"/>
              </a:ext>
            </a:extLst>
          </p:cNvPr>
          <p:cNvSpPr txBox="1"/>
          <p:nvPr/>
        </p:nvSpPr>
        <p:spPr>
          <a:xfrm>
            <a:off x="2888304" y="2470865"/>
            <a:ext cx="12039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7A.</a:t>
            </a:r>
          </a:p>
        </p:txBody>
      </p:sp>
      <p:graphicFrame>
        <p:nvGraphicFramePr>
          <p:cNvPr id="16" name="Table 16">
            <a:extLst>
              <a:ext uri="{FF2B5EF4-FFF2-40B4-BE49-F238E27FC236}">
                <a16:creationId xmlns:a16="http://schemas.microsoft.com/office/drawing/2014/main" id="{EA2FBC0F-0C5A-0BAC-82B9-E6FFA40CC66A}"/>
              </a:ext>
            </a:extLst>
          </p:cNvPr>
          <p:cNvGraphicFramePr>
            <a:graphicFrameLocks noGrp="1"/>
          </p:cNvGraphicFramePr>
          <p:nvPr>
            <p:extLst>
              <p:ext uri="{D42A27DB-BD31-4B8C-83A1-F6EECF244321}">
                <p14:modId xmlns:p14="http://schemas.microsoft.com/office/powerpoint/2010/main" val="1115640783"/>
              </p:ext>
            </p:extLst>
          </p:nvPr>
        </p:nvGraphicFramePr>
        <p:xfrm>
          <a:off x="3048000" y="4789905"/>
          <a:ext cx="12192000" cy="1824924"/>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828117362"/>
                    </a:ext>
                  </a:extLst>
                </a:gridCol>
                <a:gridCol w="2438400">
                  <a:extLst>
                    <a:ext uri="{9D8B030D-6E8A-4147-A177-3AD203B41FA5}">
                      <a16:colId xmlns:a16="http://schemas.microsoft.com/office/drawing/2014/main" val="617087541"/>
                    </a:ext>
                  </a:extLst>
                </a:gridCol>
                <a:gridCol w="2438400">
                  <a:extLst>
                    <a:ext uri="{9D8B030D-6E8A-4147-A177-3AD203B41FA5}">
                      <a16:colId xmlns:a16="http://schemas.microsoft.com/office/drawing/2014/main" val="987392711"/>
                    </a:ext>
                  </a:extLst>
                </a:gridCol>
                <a:gridCol w="2438400">
                  <a:extLst>
                    <a:ext uri="{9D8B030D-6E8A-4147-A177-3AD203B41FA5}">
                      <a16:colId xmlns:a16="http://schemas.microsoft.com/office/drawing/2014/main" val="2504852362"/>
                    </a:ext>
                  </a:extLst>
                </a:gridCol>
                <a:gridCol w="2438400">
                  <a:extLst>
                    <a:ext uri="{9D8B030D-6E8A-4147-A177-3AD203B41FA5}">
                      <a16:colId xmlns:a16="http://schemas.microsoft.com/office/drawing/2014/main" val="454520278"/>
                    </a:ext>
                  </a:extLst>
                </a:gridCol>
              </a:tblGrid>
              <a:tr h="912462">
                <a:tc>
                  <a:txBody>
                    <a:bodyPr/>
                    <a:lstStyle/>
                    <a:p>
                      <a:pPr algn="ct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S</a:t>
                      </a:r>
                    </a:p>
                  </a:txBody>
                  <a:tcPr/>
                </a:tc>
                <a:tc>
                  <a:txBody>
                    <a:bodyPr/>
                    <a:lstStyle/>
                    <a:p>
                      <a:pPr algn="ctr"/>
                      <a:r>
                        <a:rPr lang="en-US" sz="4000" dirty="0">
                          <a:latin typeface="Arial" panose="020B0604020202020204" pitchFamily="34" charset="0"/>
                          <a:cs typeface="Arial" panose="020B0604020202020204" pitchFamily="34" charset="0"/>
                        </a:rPr>
                        <a:t>M</a:t>
                      </a:r>
                    </a:p>
                  </a:txBody>
                  <a:tcPr/>
                </a:tc>
                <a:tc>
                  <a:txBody>
                    <a:bodyPr/>
                    <a:lstStyle/>
                    <a:p>
                      <a:pPr algn="ctr"/>
                      <a:r>
                        <a:rPr lang="en-US" sz="4000" dirty="0">
                          <a:latin typeface="Arial" panose="020B0604020202020204" pitchFamily="34" charset="0"/>
                          <a:cs typeface="Arial" panose="020B0604020202020204" pitchFamily="34" charset="0"/>
                        </a:rPr>
                        <a:t>L</a:t>
                      </a:r>
                    </a:p>
                  </a:txBody>
                  <a:tcPr/>
                </a:tc>
                <a:tc>
                  <a:txBody>
                    <a:bodyPr/>
                    <a:lstStyle/>
                    <a:p>
                      <a:pPr algn="ctr"/>
                      <a:r>
                        <a:rPr lang="en-US" sz="4000" dirty="0">
                          <a:latin typeface="Arial" panose="020B0604020202020204" pitchFamily="34" charset="0"/>
                          <a:cs typeface="Arial" panose="020B0604020202020204" pitchFamily="34" charset="0"/>
                        </a:rPr>
                        <a:t>XL</a:t>
                      </a:r>
                    </a:p>
                  </a:txBody>
                  <a:tcPr/>
                </a:tc>
                <a:extLst>
                  <a:ext uri="{0D108BD9-81ED-4DB2-BD59-A6C34878D82A}">
                    <a16:rowId xmlns:a16="http://schemas.microsoft.com/office/drawing/2014/main" val="1404695273"/>
                  </a:ext>
                </a:extLst>
              </a:tr>
              <a:tr h="912462">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tc>
                <a:tc>
                  <a:txBody>
                    <a:bodyPr/>
                    <a:lstStyle/>
                    <a:p>
                      <a:pPr algn="ctr"/>
                      <a:r>
                        <a:rPr lang="en-US" sz="4000" dirty="0">
                          <a:latin typeface="Arial" panose="020B0604020202020204" pitchFamily="34" charset="0"/>
                          <a:cs typeface="Arial" panose="020B0604020202020204" pitchFamily="34" charset="0"/>
                        </a:rPr>
                        <a:t>50%</a:t>
                      </a:r>
                    </a:p>
                  </a:txBody>
                  <a:tcPr/>
                </a:tc>
                <a:tc>
                  <a:txBody>
                    <a:bodyPr/>
                    <a:lstStyle/>
                    <a:p>
                      <a:pPr algn="ctr"/>
                      <a:r>
                        <a:rPr lang="en-US" sz="4000" dirty="0">
                          <a:latin typeface="Arial" panose="020B0604020202020204" pitchFamily="34" charset="0"/>
                          <a:cs typeface="Arial" panose="020B0604020202020204" pitchFamily="34" charset="0"/>
                        </a:rPr>
                        <a:t>30%</a:t>
                      </a:r>
                    </a:p>
                  </a:txBody>
                  <a:tcPr/>
                </a:tc>
                <a:tc>
                  <a:txBody>
                    <a:bodyPr/>
                    <a:lstStyle/>
                    <a:p>
                      <a:pPr algn="ctr"/>
                      <a:r>
                        <a:rPr lang="en-US" sz="40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1260341677"/>
                  </a:ext>
                </a:extLst>
              </a:tr>
            </a:tbl>
          </a:graphicData>
        </a:graphic>
      </p:graphicFrame>
      <p:sp>
        <p:nvSpPr>
          <p:cNvPr id="17" name="TextBox 16">
            <a:extLst>
              <a:ext uri="{FF2B5EF4-FFF2-40B4-BE49-F238E27FC236}">
                <a16:creationId xmlns:a16="http://schemas.microsoft.com/office/drawing/2014/main" id="{528867FD-A9F4-93FC-F94C-EB081C7C4FE1}"/>
              </a:ext>
            </a:extLst>
          </p:cNvPr>
          <p:cNvSpPr txBox="1"/>
          <p:nvPr/>
        </p:nvSpPr>
        <p:spPr>
          <a:xfrm>
            <a:off x="2857500" y="7156520"/>
            <a:ext cx="125730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5.13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3225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1107386" y="407235"/>
            <a:ext cx="402882" cy="502817"/>
          </a:xfrm>
          <a:prstGeom prst="rect">
            <a:avLst/>
          </a:prstGeom>
        </p:spPr>
      </p:pic>
      <p:graphicFrame>
        <p:nvGraphicFramePr>
          <p:cNvPr id="16" name="Chart 15">
            <a:extLst>
              <a:ext uri="{FF2B5EF4-FFF2-40B4-BE49-F238E27FC236}">
                <a16:creationId xmlns:a16="http://schemas.microsoft.com/office/drawing/2014/main" id="{749CA036-5E46-633D-A03C-BF14A28F9A1F}"/>
              </a:ext>
            </a:extLst>
          </p:cNvPr>
          <p:cNvGraphicFramePr/>
          <p:nvPr>
            <p:extLst>
              <p:ext uri="{D42A27DB-BD31-4B8C-83A1-F6EECF244321}">
                <p14:modId xmlns:p14="http://schemas.microsoft.com/office/powerpoint/2010/main" val="2129637940"/>
              </p:ext>
            </p:extLst>
          </p:nvPr>
        </p:nvGraphicFramePr>
        <p:xfrm>
          <a:off x="2273119" y="1207828"/>
          <a:ext cx="13701168" cy="9079172"/>
        </p:xfrm>
        <a:graphic>
          <a:graphicData uri="http://schemas.openxmlformats.org/drawingml/2006/chart">
            <c:chart xmlns:c="http://schemas.openxmlformats.org/drawingml/2006/chart" xmlns:r="http://schemas.openxmlformats.org/officeDocument/2006/relationships" r:id="rId18"/>
          </a:graphicData>
        </a:graphic>
      </p:graphicFrame>
      <p:sp>
        <p:nvSpPr>
          <p:cNvPr id="17" name="TextBox 16">
            <a:extLst>
              <a:ext uri="{FF2B5EF4-FFF2-40B4-BE49-F238E27FC236}">
                <a16:creationId xmlns:a16="http://schemas.microsoft.com/office/drawing/2014/main" id="{72B81031-32C2-D8BD-9BC2-F355EC7B3F0E}"/>
              </a:ext>
            </a:extLst>
          </p:cNvPr>
          <p:cNvSpPr txBox="1"/>
          <p:nvPr/>
        </p:nvSpPr>
        <p:spPr>
          <a:xfrm>
            <a:off x="7162800" y="342901"/>
            <a:ext cx="3581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78117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63970" y="1690294"/>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 y="457200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61132" y="1174893"/>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400900" y="7931910"/>
            <a:ext cx="2402599" cy="2410130"/>
          </a:xfrm>
          <a:prstGeom prst="rect">
            <a:avLst/>
          </a:prstGeom>
        </p:spPr>
      </p:pic>
      <p:sp>
        <p:nvSpPr>
          <p:cNvPr id="15" name="TextBox 14">
            <a:extLst>
              <a:ext uri="{FF2B5EF4-FFF2-40B4-BE49-F238E27FC236}">
                <a16:creationId xmlns:a16="http://schemas.microsoft.com/office/drawing/2014/main" id="{6007E892-2E52-CD6A-A084-8773ECEBFB4F}"/>
              </a:ext>
            </a:extLst>
          </p:cNvPr>
          <p:cNvSpPr txBox="1"/>
          <p:nvPr/>
        </p:nvSpPr>
        <p:spPr>
          <a:xfrm>
            <a:off x="2438400" y="164011"/>
            <a:ext cx="12300123"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III. PHÂN TÍCH DỮ LIỆU TRONG BIỂU ĐỒ HÌNH QUẠT TRÒN</a:t>
            </a:r>
          </a:p>
        </p:txBody>
      </p:sp>
      <p:sp>
        <p:nvSpPr>
          <p:cNvPr id="16" name="Oval 15">
            <a:extLst>
              <a:ext uri="{FF2B5EF4-FFF2-40B4-BE49-F238E27FC236}">
                <a16:creationId xmlns:a16="http://schemas.microsoft.com/office/drawing/2014/main" id="{D51D2293-01F7-7895-7321-BF03D5BB124A}"/>
              </a:ext>
            </a:extLst>
          </p:cNvPr>
          <p:cNvSpPr/>
          <p:nvPr/>
        </p:nvSpPr>
        <p:spPr>
          <a:xfrm>
            <a:off x="2089513" y="2561305"/>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7" name="TextBox 16">
            <a:extLst>
              <a:ext uri="{FF2B5EF4-FFF2-40B4-BE49-F238E27FC236}">
                <a16:creationId xmlns:a16="http://schemas.microsoft.com/office/drawing/2014/main" id="{652F9963-B40B-84A4-358A-7D155AFF2E99}"/>
              </a:ext>
            </a:extLst>
          </p:cNvPr>
          <p:cNvSpPr txBox="1"/>
          <p:nvPr/>
        </p:nvSpPr>
        <p:spPr>
          <a:xfrm>
            <a:off x="5440290" y="2837714"/>
            <a:ext cx="5504696" cy="901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5.14.</a:t>
            </a:r>
          </a:p>
        </p:txBody>
      </p:sp>
      <p:sp>
        <p:nvSpPr>
          <p:cNvPr id="19" name="TextBox 18">
            <a:extLst>
              <a:ext uri="{FF2B5EF4-FFF2-40B4-BE49-F238E27FC236}">
                <a16:creationId xmlns:a16="http://schemas.microsoft.com/office/drawing/2014/main" id="{57C71741-E766-1E47-2A1D-0BDA275C3B84}"/>
              </a:ext>
            </a:extLst>
          </p:cNvPr>
          <p:cNvSpPr txBox="1"/>
          <p:nvPr/>
        </p:nvSpPr>
        <p:spPr>
          <a:xfrm>
            <a:off x="2146725" y="4241582"/>
            <a:ext cx="8077200" cy="2748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trẻ</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19">
            <a:extLst>
              <a:ext uri="{FF2B5EF4-FFF2-40B4-BE49-F238E27FC236}">
                <a16:creationId xmlns:a16="http://schemas.microsoft.com/office/drawing/2014/main" id="{D93D2837-065E-8A40-B856-B25845BB803B}"/>
              </a:ext>
            </a:extLst>
          </p:cNvPr>
          <p:cNvPicPr>
            <a:picLocks noChangeAspect="1"/>
          </p:cNvPicPr>
          <p:nvPr/>
        </p:nvPicPr>
        <p:blipFill>
          <a:blip r:embed="rId18"/>
          <a:stretch>
            <a:fillRect/>
          </a:stretch>
        </p:blipFill>
        <p:spPr>
          <a:xfrm>
            <a:off x="10922480" y="2978036"/>
            <a:ext cx="6909598" cy="4138744"/>
          </a:xfrm>
          <a:prstGeom prst="rect">
            <a:avLst/>
          </a:prstGeom>
        </p:spPr>
      </p:pic>
      <p:sp>
        <p:nvSpPr>
          <p:cNvPr id="22" name="TextBox 21">
            <a:extLst>
              <a:ext uri="{FF2B5EF4-FFF2-40B4-BE49-F238E27FC236}">
                <a16:creationId xmlns:a16="http://schemas.microsoft.com/office/drawing/2014/main" id="{F2ED1230-32AD-C38D-F8B1-2D61AC1FE40A}"/>
              </a:ext>
            </a:extLst>
          </p:cNvPr>
          <p:cNvSpPr txBox="1"/>
          <p:nvPr/>
        </p:nvSpPr>
        <p:spPr>
          <a:xfrm>
            <a:off x="2089513" y="7222312"/>
            <a:ext cx="15474204"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truyền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98064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up)">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wipe(up)">
                                      <p:cBhvr>
                                        <p:cTn id="2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83371" y="-1346765"/>
            <a:ext cx="3449137" cy="41148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298">
            <a:off x="17572792" y="7757667"/>
            <a:ext cx="824274" cy="68414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59509" y="8065655"/>
            <a:ext cx="1014079" cy="9976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95460" y="1223745"/>
            <a:ext cx="927680" cy="950248"/>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352120" y="1298662"/>
            <a:ext cx="316418" cy="342074"/>
          </a:xfrm>
          <a:prstGeom prst="rect">
            <a:avLst/>
          </a:prstGeom>
        </p:spPr>
      </p:pic>
      <p:sp>
        <p:nvSpPr>
          <p:cNvPr id="14" name="Speech Bubble: Oval 13">
            <a:extLst>
              <a:ext uri="{FF2B5EF4-FFF2-40B4-BE49-F238E27FC236}">
                <a16:creationId xmlns:a16="http://schemas.microsoft.com/office/drawing/2014/main" id="{E844ADBA-60DF-FCDF-5B8C-5F50D245A10F}"/>
              </a:ext>
            </a:extLst>
          </p:cNvPr>
          <p:cNvSpPr/>
          <p:nvPr/>
        </p:nvSpPr>
        <p:spPr>
          <a:xfrm>
            <a:off x="8096071" y="19862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9A3C68F-A230-74EF-103E-6183D1DE0C59}"/>
              </a:ext>
            </a:extLst>
          </p:cNvPr>
          <p:cNvSpPr txBox="1"/>
          <p:nvPr/>
        </p:nvSpPr>
        <p:spPr>
          <a:xfrm>
            <a:off x="2607648" y="1968253"/>
            <a:ext cx="876773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endParaRPr lang="en-US" sz="4000" dirty="0">
              <a:latin typeface="Arial" panose="020B0604020202020204" pitchFamily="34" charset="0"/>
              <a:cs typeface="Arial" panose="020B0604020202020204" pitchFamily="34" charset="0"/>
            </a:endParaRPr>
          </a:p>
        </p:txBody>
      </p:sp>
      <p:graphicFrame>
        <p:nvGraphicFramePr>
          <p:cNvPr id="19" name="Table 19">
            <a:extLst>
              <a:ext uri="{FF2B5EF4-FFF2-40B4-BE49-F238E27FC236}">
                <a16:creationId xmlns:a16="http://schemas.microsoft.com/office/drawing/2014/main" id="{27EA3708-BB31-9041-73B6-9D1FE25E0BCB}"/>
              </a:ext>
            </a:extLst>
          </p:cNvPr>
          <p:cNvGraphicFramePr>
            <a:graphicFrameLocks noGrp="1"/>
          </p:cNvGraphicFramePr>
          <p:nvPr>
            <p:extLst>
              <p:ext uri="{D42A27DB-BD31-4B8C-83A1-F6EECF244321}">
                <p14:modId xmlns:p14="http://schemas.microsoft.com/office/powerpoint/2010/main" val="2686246872"/>
              </p:ext>
            </p:extLst>
          </p:nvPr>
        </p:nvGraphicFramePr>
        <p:xfrm>
          <a:off x="358629" y="3033724"/>
          <a:ext cx="17570742" cy="3271394"/>
        </p:xfrm>
        <a:graphic>
          <a:graphicData uri="http://schemas.openxmlformats.org/drawingml/2006/table">
            <a:tbl>
              <a:tblPr firstRow="1" bandRow="1">
                <a:tableStyleId>{5940675A-B579-460E-94D1-54222C63F5DA}</a:tableStyleId>
              </a:tblPr>
              <a:tblGrid>
                <a:gridCol w="2928457">
                  <a:extLst>
                    <a:ext uri="{9D8B030D-6E8A-4147-A177-3AD203B41FA5}">
                      <a16:colId xmlns:a16="http://schemas.microsoft.com/office/drawing/2014/main" val="1085511680"/>
                    </a:ext>
                  </a:extLst>
                </a:gridCol>
                <a:gridCol w="2928457">
                  <a:extLst>
                    <a:ext uri="{9D8B030D-6E8A-4147-A177-3AD203B41FA5}">
                      <a16:colId xmlns:a16="http://schemas.microsoft.com/office/drawing/2014/main" val="3768345504"/>
                    </a:ext>
                  </a:extLst>
                </a:gridCol>
                <a:gridCol w="2928457">
                  <a:extLst>
                    <a:ext uri="{9D8B030D-6E8A-4147-A177-3AD203B41FA5}">
                      <a16:colId xmlns:a16="http://schemas.microsoft.com/office/drawing/2014/main" val="2797864001"/>
                    </a:ext>
                  </a:extLst>
                </a:gridCol>
                <a:gridCol w="2928457">
                  <a:extLst>
                    <a:ext uri="{9D8B030D-6E8A-4147-A177-3AD203B41FA5}">
                      <a16:colId xmlns:a16="http://schemas.microsoft.com/office/drawing/2014/main" val="1444916300"/>
                    </a:ext>
                  </a:extLst>
                </a:gridCol>
                <a:gridCol w="2928457">
                  <a:extLst>
                    <a:ext uri="{9D8B030D-6E8A-4147-A177-3AD203B41FA5}">
                      <a16:colId xmlns:a16="http://schemas.microsoft.com/office/drawing/2014/main" val="3128167785"/>
                    </a:ext>
                  </a:extLst>
                </a:gridCol>
                <a:gridCol w="2928457">
                  <a:extLst>
                    <a:ext uri="{9D8B030D-6E8A-4147-A177-3AD203B41FA5}">
                      <a16:colId xmlns:a16="http://schemas.microsoft.com/office/drawing/2014/main" val="410408891"/>
                    </a:ext>
                  </a:extLst>
                </a:gridCol>
              </a:tblGrid>
              <a:tr h="1041400">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endParaRPr lang="en-US" sz="36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Di </a:t>
                      </a:r>
                      <a:r>
                        <a:rPr lang="en-US" sz="3600" dirty="0" err="1">
                          <a:latin typeface="Arial" panose="020B0604020202020204" pitchFamily="34" charset="0"/>
                          <a:cs typeface="Arial" panose="020B0604020202020204" pitchFamily="34" charset="0"/>
                        </a:rPr>
                        <a:t>truyền</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Dinh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dưỡng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Giấc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trường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18639669"/>
                  </a:ext>
                </a:extLst>
              </a:tr>
              <a:tr h="1041400">
                <a:tc>
                  <a:txBody>
                    <a:bodyPr/>
                    <a:lstStyle/>
                    <a:p>
                      <a:pPr algn="ctr">
                        <a:lnSpc>
                          <a:spcPct val="150000"/>
                        </a:lnSpc>
                      </a:pPr>
                      <a:r>
                        <a:rPr lang="en-US" sz="3600" dirty="0" err="1">
                          <a:latin typeface="Arial" panose="020B0604020202020204" pitchFamily="34" charset="0"/>
                          <a:cs typeface="Arial" panose="020B0604020202020204" pitchFamily="34" charset="0"/>
                        </a:rPr>
                        <a:t>Mức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hưởng</a:t>
                      </a:r>
                      <a:r>
                        <a:rPr lang="en-US" sz="3600" dirty="0">
                          <a:latin typeface="Arial" panose="020B0604020202020204" pitchFamily="34" charset="0"/>
                          <a:cs typeface="Arial" panose="020B0604020202020204" pitchFamily="34" charset="0"/>
                        </a:rPr>
                        <a:t> (%)</a:t>
                      </a:r>
                    </a:p>
                  </a:txBody>
                  <a:tcPr anchor="ctr">
                    <a:solidFill>
                      <a:srgbClr val="FFFF66"/>
                    </a:solidFill>
                  </a:tcPr>
                </a:tc>
                <a:tc>
                  <a:txBody>
                    <a:bodyPr/>
                    <a:lstStyle/>
                    <a:p>
                      <a:pPr algn="ctr">
                        <a:lnSpc>
                          <a:spcPct val="150000"/>
                        </a:lnSpc>
                      </a:pPr>
                      <a:r>
                        <a:rPr lang="en-US" sz="36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23</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32</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16</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9</a:t>
                      </a:r>
                    </a:p>
                  </a:txBody>
                  <a:tcPr anchor="ctr"/>
                </a:tc>
                <a:extLst>
                  <a:ext uri="{0D108BD9-81ED-4DB2-BD59-A6C34878D82A}">
                    <a16:rowId xmlns:a16="http://schemas.microsoft.com/office/drawing/2014/main" val="1714432571"/>
                  </a:ext>
                </a:extLst>
              </a:tr>
            </a:tbl>
          </a:graphicData>
        </a:graphic>
      </p:graphicFrame>
      <p:sp>
        <p:nvSpPr>
          <p:cNvPr id="20" name="TextBox 19">
            <a:extLst>
              <a:ext uri="{FF2B5EF4-FFF2-40B4-BE49-F238E27FC236}">
                <a16:creationId xmlns:a16="http://schemas.microsoft.com/office/drawing/2014/main" id="{4B3ABCD1-6CF1-99A4-3550-333B05ADC77F}"/>
              </a:ext>
            </a:extLst>
          </p:cNvPr>
          <p:cNvSpPr txBox="1"/>
          <p:nvPr/>
        </p:nvSpPr>
        <p:spPr>
          <a:xfrm>
            <a:off x="568000" y="6879373"/>
            <a:ext cx="17570742"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di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dưỡng</a:t>
            </a:r>
            <a:r>
              <a:rPr lang="en-US" sz="4000" dirty="0">
                <a:latin typeface="Arial" panose="020B0604020202020204" pitchFamily="34" charset="0"/>
                <a:cs typeface="Arial" panose="020B0604020202020204" pitchFamily="34" charset="0"/>
              </a:rPr>
              <a:t>: 32%;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20%; </a:t>
            </a:r>
            <a:r>
              <a:rPr lang="en-US" sz="4000" dirty="0" err="1">
                <a:latin typeface="Arial" panose="020B0604020202020204" pitchFamily="34" charset="0"/>
                <a:cs typeface="Arial" panose="020B0604020202020204" pitchFamily="34" charset="0"/>
              </a:rPr>
              <a:t>giấc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16%.</a:t>
            </a:r>
          </a:p>
          <a:p>
            <a:pPr algn="just">
              <a:lnSpc>
                <a:spcPct val="150000"/>
              </a:lnSpc>
            </a:pP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32%+20%+16% = 68%</a:t>
            </a:r>
          </a:p>
        </p:txBody>
      </p:sp>
    </p:spTree>
    <p:extLst>
      <p:ext uri="{BB962C8B-B14F-4D97-AF65-F5344CB8AC3E}">
        <p14:creationId xmlns:p14="http://schemas.microsoft.com/office/powerpoint/2010/main" val="386205084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fade">
                                      <p:cBhvr>
                                        <p:cTn id="27" dur="500"/>
                                        <p:tgtEl>
                                          <p:spTgt spid="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123482" y="1437322"/>
            <a:ext cx="14041035" cy="74123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sp>
        <p:nvSpPr>
          <p:cNvPr id="14" name="Rectangle: Rounded Corners 13">
            <a:extLst>
              <a:ext uri="{FF2B5EF4-FFF2-40B4-BE49-F238E27FC236}">
                <a16:creationId xmlns:a16="http://schemas.microsoft.com/office/drawing/2014/main" id="{6BADDE55-BEEF-FB92-C064-104BD475FE99}"/>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3D9207C-3E96-F5B4-C243-6C8A6D9915DF}"/>
                  </a:ext>
                </a:extLst>
              </p:cNvPr>
              <p:cNvSpPr txBox="1"/>
              <p:nvPr/>
            </p:nvSpPr>
            <p:spPr>
              <a:xfrm>
                <a:off x="2590799" y="2813175"/>
                <a:ext cx="13106400"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5.15.</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240,1.</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10</m:t>
                        </m:r>
                      </m:e>
                      <m:sup>
                        <m:r>
                          <a:rPr lang="en-US" sz="4000" b="0" i="1" smtClean="0">
                            <a:latin typeface="Cambria Math" panose="02040503050406030204" pitchFamily="18" charset="0"/>
                          </a:rPr>
                          <m:t>9</m:t>
                        </m:r>
                      </m:sup>
                    </m:sSup>
                  </m:oMath>
                </a14:m>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khẩu</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a:t>
                </a:r>
              </a:p>
            </p:txBody>
          </p:sp>
        </mc:Choice>
        <mc:Fallback xmlns="">
          <p:sp>
            <p:nvSpPr>
              <p:cNvPr id="15" name="TextBox 14">
                <a:extLst>
                  <a:ext uri="{FF2B5EF4-FFF2-40B4-BE49-F238E27FC236}">
                    <a16:creationId xmlns:a16="http://schemas.microsoft.com/office/drawing/2014/main" id="{93D9207C-3E96-F5B4-C243-6C8A6D9915DF}"/>
                  </a:ext>
                </a:extLst>
              </p:cNvPr>
              <p:cNvSpPr txBox="1">
                <a:spLocks noRot="1" noChangeAspect="1" noMove="1" noResize="1" noEditPoints="1" noAdjustHandles="1" noChangeArrowheads="1" noChangeShapeType="1" noTextEdit="1"/>
              </p:cNvSpPr>
              <p:nvPr/>
            </p:nvSpPr>
            <p:spPr>
              <a:xfrm>
                <a:off x="2590799" y="2813175"/>
                <a:ext cx="13106400" cy="5518242"/>
              </a:xfrm>
              <a:prstGeom prst="rect">
                <a:avLst/>
              </a:prstGeom>
              <a:blipFill>
                <a:blip r:embed="rId19"/>
                <a:stretch>
                  <a:fillRect l="-1628" r="-1628" b="-3753"/>
                </a:stretch>
              </a:blipFill>
            </p:spPr>
            <p:txBody>
              <a:bodyPr/>
              <a:lstStyle/>
              <a:p>
                <a:r>
                  <a:rPr lang="en-US">
                    <a:noFill/>
                  </a:rPr>
                  <a:t> </a:t>
                </a:r>
              </a:p>
            </p:txBody>
          </p:sp>
        </mc:Fallback>
      </mc:AlternateContent>
    </p:spTree>
    <p:extLst>
      <p:ext uri="{BB962C8B-B14F-4D97-AF65-F5344CB8AC3E}">
        <p14:creationId xmlns:p14="http://schemas.microsoft.com/office/powerpoint/2010/main" val="35941732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24901" y="662018"/>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2958071588"/>
              </p:ext>
            </p:extLst>
          </p:nvPr>
        </p:nvGraphicFramePr>
        <p:xfrm>
          <a:off x="2634337" y="1477440"/>
          <a:ext cx="13019326" cy="7619879"/>
        </p:xfrm>
        <a:graphic>
          <a:graphicData uri="http://schemas.openxmlformats.org/drawingml/2006/chart">
            <c:chart xmlns:c="http://schemas.openxmlformats.org/drawingml/2006/chart" xmlns:r="http://schemas.openxmlformats.org/officeDocument/2006/relationships" r:id="rId18"/>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3252">
            <a:off x="8726429" y="245290"/>
            <a:ext cx="946582" cy="550069"/>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8700" y="6198498"/>
            <a:ext cx="676405" cy="555498"/>
          </a:xfrm>
          <a:prstGeom prst="rect">
            <a:avLst/>
          </a:prstGeom>
        </p:spPr>
      </p:pic>
      <p:graphicFrame>
        <p:nvGraphicFramePr>
          <p:cNvPr id="6" name="Chart 5">
            <a:extLst>
              <a:ext uri="{FF2B5EF4-FFF2-40B4-BE49-F238E27FC236}">
                <a16:creationId xmlns:a16="http://schemas.microsoft.com/office/drawing/2014/main" id="{2D3CC664-BC1B-B32E-3402-91428F42BD6B}"/>
              </a:ext>
            </a:extLst>
          </p:cNvPr>
          <p:cNvGraphicFramePr/>
          <p:nvPr>
            <p:extLst>
              <p:ext uri="{D42A27DB-BD31-4B8C-83A1-F6EECF244321}">
                <p14:modId xmlns:p14="http://schemas.microsoft.com/office/powerpoint/2010/main" val="1558039883"/>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3422005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sp>
        <p:nvSpPr>
          <p:cNvPr id="14" name="Speech Bubble: Oval 13">
            <a:extLst>
              <a:ext uri="{FF2B5EF4-FFF2-40B4-BE49-F238E27FC236}">
                <a16:creationId xmlns:a16="http://schemas.microsoft.com/office/drawing/2014/main" id="{5D5D65B7-FB07-96AB-F85B-1B688119CDE3}"/>
              </a:ext>
            </a:extLst>
          </p:cNvPr>
          <p:cNvSpPr/>
          <p:nvPr/>
        </p:nvSpPr>
        <p:spPr>
          <a:xfrm>
            <a:off x="7886700" y="118232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CDD4FB-94B1-7FD2-3C31-FAED08EDE44E}"/>
                  </a:ext>
                </a:extLst>
              </p:cNvPr>
              <p:cNvSpPr txBox="1"/>
              <p:nvPr/>
            </p:nvSpPr>
            <p:spPr>
              <a:xfrm>
                <a:off x="3261308" y="3520835"/>
                <a:ext cx="11765384" cy="385092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Ba nguồn điện chủ yếu của Việt Nam trong năm 2019: thủy điện, điện than, điện khí.</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Trong năm 2019, Việt Nam đã nhập khẩu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240,1.</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10</m:t>
                        </m:r>
                      </m:e>
                      <m:sup>
                        <m:r>
                          <a:rPr lang="en-US" sz="4000" b="0" i="1" dirty="0" smtClean="0">
                            <a:effectLst/>
                            <a:latin typeface="Cambria Math" panose="02040503050406030204" pitchFamily="18" charset="0"/>
                            <a:cs typeface="Arial" panose="020B0604020202020204" pitchFamily="34" charset="0"/>
                          </a:rPr>
                          <m:t>9</m:t>
                        </m:r>
                      </m:sup>
                    </m:sSup>
                    <m:r>
                      <a:rPr lang="nl-NL" sz="4000" i="1" dirty="0">
                        <a:effectLst/>
                        <a:latin typeface="Cambria Math" panose="02040503050406030204" pitchFamily="18" charset="0"/>
                        <a:ea typeface="Times New Roman" panose="02020603050405020304" pitchFamily="18" charset="0"/>
                        <a:cs typeface="Arial" panose="020B0604020202020204" pitchFamily="34" charset="0"/>
                      </a:rPr>
                      <m:t>.1,4% </m:t>
                    </m:r>
                    <m:r>
                      <a:rPr lang="nl-NL" sz="4000" i="1">
                        <a:effectLst/>
                        <a:latin typeface="Cambria Math" panose="02040503050406030204" pitchFamily="18" charset="0"/>
                        <a:ea typeface="Times New Roman" panose="02020603050405020304" pitchFamily="18" charset="0"/>
                      </a:rPr>
                      <m:t>≈</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 3,4.</m:t>
                    </m:r>
                    <m:sSup>
                      <m:sSupPr>
                        <m:ctrlPr>
                          <a:rPr lang="nl-NL" sz="4000" i="1" dirty="0">
                            <a:latin typeface="Cambria Math" panose="02040503050406030204" pitchFamily="18" charset="0"/>
                            <a:cs typeface="Arial" panose="020B0604020202020204" pitchFamily="34" charset="0"/>
                          </a:rPr>
                        </m:ctrlPr>
                      </m:sSupPr>
                      <m:e>
                        <m:r>
                          <a:rPr lang="en-US" sz="4000" i="1" dirty="0">
                            <a:latin typeface="Cambria Math" panose="02040503050406030204" pitchFamily="18" charset="0"/>
                            <a:cs typeface="Arial" panose="020B0604020202020204" pitchFamily="34" charset="0"/>
                          </a:rPr>
                          <m:t>10</m:t>
                        </m:r>
                      </m:e>
                      <m:sup>
                        <m:r>
                          <a:rPr lang="en-US" sz="4000" i="1" dirty="0">
                            <a:latin typeface="Cambria Math" panose="02040503050406030204" pitchFamily="18" charset="0"/>
                            <a:cs typeface="Arial" panose="020B0604020202020204" pitchFamily="34" charset="0"/>
                          </a:rPr>
                          <m:t>9</m:t>
                        </m:r>
                      </m:sup>
                    </m:sSup>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(kWh).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6ECDD4FB-94B1-7FD2-3C31-FAED08EDE44E}"/>
                  </a:ext>
                </a:extLst>
              </p:cNvPr>
              <p:cNvSpPr txBox="1">
                <a:spLocks noRot="1" noChangeAspect="1" noMove="1" noResize="1" noEditPoints="1" noAdjustHandles="1" noChangeArrowheads="1" noChangeShapeType="1" noTextEdit="1"/>
              </p:cNvSpPr>
              <p:nvPr/>
            </p:nvSpPr>
            <p:spPr>
              <a:xfrm>
                <a:off x="3261308" y="3520835"/>
                <a:ext cx="11765384" cy="3850926"/>
              </a:xfrm>
              <a:prstGeom prst="rect">
                <a:avLst/>
              </a:prstGeom>
              <a:blipFill>
                <a:blip r:embed="rId17"/>
                <a:stretch>
                  <a:fillRect l="-1865" r="-1813" b="-6022"/>
                </a:stretch>
              </a:blipFill>
            </p:spPr>
            <p:txBody>
              <a:bodyPr/>
              <a:lstStyle/>
              <a:p>
                <a:r>
                  <a:rPr lang="en-US">
                    <a:noFill/>
                  </a:rPr>
                  <a:t> </a:t>
                </a:r>
              </a:p>
            </p:txBody>
          </p:sp>
        </mc:Fallback>
      </mc:AlternateContent>
    </p:spTree>
    <p:extLst>
      <p:ext uri="{BB962C8B-B14F-4D97-AF65-F5344CB8AC3E}">
        <p14:creationId xmlns:p14="http://schemas.microsoft.com/office/powerpoint/2010/main" val="4197292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14" name="Oval 13">
            <a:extLst>
              <a:ext uri="{FF2B5EF4-FFF2-40B4-BE49-F238E27FC236}">
                <a16:creationId xmlns:a16="http://schemas.microsoft.com/office/drawing/2014/main" id="{5534F8C0-495E-ACEE-5DDA-67778C701239}"/>
              </a:ext>
            </a:extLst>
          </p:cNvPr>
          <p:cNvSpPr/>
          <p:nvPr/>
        </p:nvSpPr>
        <p:spPr>
          <a:xfrm>
            <a:off x="7543800" y="1639719"/>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8801220A-F837-381A-BD58-534E6D25A096}"/>
              </a:ext>
            </a:extLst>
          </p:cNvPr>
          <p:cNvSpPr txBox="1"/>
          <p:nvPr/>
        </p:nvSpPr>
        <p:spPr>
          <a:xfrm>
            <a:off x="2438400" y="3097529"/>
            <a:ext cx="13411200" cy="5518242"/>
          </a:xfrm>
          <a:prstGeom prst="rect">
            <a:avLst/>
          </a:prstGeom>
          <a:noFill/>
        </p:spPr>
        <p:txBody>
          <a:bodyPr wrap="square" rtlCol="0">
            <a:spAutoFit/>
          </a:bodyPr>
          <a:lstStyle/>
          <a:p>
            <a:pPr algn="just">
              <a:lnSpc>
                <a:spcPct val="150000"/>
              </a:lnSpc>
            </a:pPr>
            <a:r>
              <a:rPr lang="en-US" sz="4000" i="1" dirty="0" err="1">
                <a:latin typeface="Arial" panose="020B0604020202020204" pitchFamily="34" charset="0"/>
                <a:cs typeface="Arial" panose="020B0604020202020204" pitchFamily="34" charset="0"/>
              </a:rPr>
              <a:t>Ứng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dụng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dự</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đoán</a:t>
            </a:r>
            <a:endParaRPr lang="en-US" sz="4000" i="1"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963299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130303" y="928345"/>
            <a:ext cx="15687644" cy="85319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graphicFrame>
        <p:nvGraphicFramePr>
          <p:cNvPr id="13" name="Chart 12">
            <a:extLst>
              <a:ext uri="{FF2B5EF4-FFF2-40B4-BE49-F238E27FC236}">
                <a16:creationId xmlns:a16="http://schemas.microsoft.com/office/drawing/2014/main" id="{7D77AA36-51E1-E4E5-99CA-022F674F997A}"/>
              </a:ext>
            </a:extLst>
          </p:cNvPr>
          <p:cNvGraphicFramePr/>
          <p:nvPr>
            <p:extLst>
              <p:ext uri="{D42A27DB-BD31-4B8C-83A1-F6EECF244321}">
                <p14:modId xmlns:p14="http://schemas.microsoft.com/office/powerpoint/2010/main" val="2527176946"/>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439242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a:solidFill>
            <a:schemeClr val="accent6">
              <a:lumMod val="60000"/>
              <a:lumOff val="40000"/>
            </a:schemeClr>
          </a:solidFill>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grpFill/>
          </p:spPr>
        </p:sp>
        <p:sp>
          <p:nvSpPr>
            <p:cNvPr id="7" name="TextBox 7"/>
            <p:cNvSpPr txBox="1"/>
            <p:nvPr/>
          </p:nvSpPr>
          <p:spPr>
            <a:xfrm>
              <a:off x="0" y="-38100"/>
              <a:ext cx="812800" cy="85090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629400" y="1267824"/>
            <a:ext cx="5535492" cy="1348648"/>
          </a:xfrm>
          <a:prstGeom prst="rect">
            <a:avLst/>
          </a:prstGeom>
        </p:spPr>
      </p:pic>
      <p:sp>
        <p:nvSpPr>
          <p:cNvPr id="13" name="TextBox 12">
            <a:extLst>
              <a:ext uri="{FF2B5EF4-FFF2-40B4-BE49-F238E27FC236}">
                <a16:creationId xmlns:a16="http://schemas.microsoft.com/office/drawing/2014/main" id="{8DB9D99B-4F00-11C0-EA7D-21844FD6630A}"/>
              </a:ext>
            </a:extLst>
          </p:cNvPr>
          <p:cNvSpPr txBox="1"/>
          <p:nvPr/>
        </p:nvSpPr>
        <p:spPr>
          <a:xfrm>
            <a:off x="7543800" y="1562100"/>
            <a:ext cx="38862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11A2DCB-931E-E124-16E6-31FC6E9AA11C}"/>
                  </a:ext>
                </a:extLst>
              </p:cNvPr>
              <p:cNvSpPr txBox="1"/>
              <p:nvPr/>
            </p:nvSpPr>
            <p:spPr>
              <a:xfrm>
                <a:off x="3422187" y="3558632"/>
                <a:ext cx="11363961" cy="314124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Số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200.30%=200.</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=60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011A2DCB-931E-E124-16E6-31FC6E9AA11C}"/>
                  </a:ext>
                </a:extLst>
              </p:cNvPr>
              <p:cNvSpPr txBox="1">
                <a:spLocks noRot="1" noChangeAspect="1" noMove="1" noResize="1" noEditPoints="1" noAdjustHandles="1" noChangeArrowheads="1" noChangeShapeType="1" noTextEdit="1"/>
              </p:cNvSpPr>
              <p:nvPr/>
            </p:nvSpPr>
            <p:spPr>
              <a:xfrm>
                <a:off x="3422187" y="3558632"/>
                <a:ext cx="11363961" cy="3141245"/>
              </a:xfrm>
              <a:prstGeom prst="rect">
                <a:avLst/>
              </a:prstGeom>
              <a:blipFill>
                <a:blip r:embed="rId19"/>
                <a:stretch>
                  <a:fillRect l="-1877" r="-1877" b="-2913"/>
                </a:stretch>
              </a:blipFill>
            </p:spPr>
            <p:txBody>
              <a:bodyPr/>
              <a:lstStyle/>
              <a:p>
                <a:r>
                  <a:rPr lang="en-US">
                    <a:noFill/>
                  </a:rPr>
                  <a:t> </a:t>
                </a:r>
              </a:p>
            </p:txBody>
          </p:sp>
        </mc:Fallback>
      </mc:AlternateContent>
    </p:spTree>
    <p:extLst>
      <p:ext uri="{BB962C8B-B14F-4D97-AF65-F5344CB8AC3E}">
        <p14:creationId xmlns:p14="http://schemas.microsoft.com/office/powerpoint/2010/main" val="15299145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p:sp>
        <p:nvSpPr>
          <p:cNvPr id="14" name="Rectangle: Rounded Corners 13">
            <a:extLst>
              <a:ext uri="{FF2B5EF4-FFF2-40B4-BE49-F238E27FC236}">
                <a16:creationId xmlns:a16="http://schemas.microsoft.com/office/drawing/2014/main" id="{21AD10EE-6A13-4A00-9705-988D305DEA6E}"/>
              </a:ext>
            </a:extLst>
          </p:cNvPr>
          <p:cNvSpPr/>
          <p:nvPr/>
        </p:nvSpPr>
        <p:spPr>
          <a:xfrm>
            <a:off x="7124741" y="1333500"/>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5</a:t>
            </a:r>
          </a:p>
        </p:txBody>
      </p:sp>
      <p:sp>
        <p:nvSpPr>
          <p:cNvPr id="15" name="TextBox 14">
            <a:extLst>
              <a:ext uri="{FF2B5EF4-FFF2-40B4-BE49-F238E27FC236}">
                <a16:creationId xmlns:a16="http://schemas.microsoft.com/office/drawing/2014/main" id="{012738AA-3153-00A2-35D5-C5CE5034A34E}"/>
              </a:ext>
            </a:extLst>
          </p:cNvPr>
          <p:cNvSpPr txBox="1"/>
          <p:nvPr/>
        </p:nvSpPr>
        <p:spPr>
          <a:xfrm>
            <a:off x="3581400" y="3531388"/>
            <a:ext cx="11049000" cy="367158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932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6300" y="122538"/>
            <a:ext cx="16535399" cy="1004192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8700" y="5807507"/>
            <a:ext cx="372167" cy="414671"/>
          </a:xfrm>
          <a:prstGeom prst="rect">
            <a:avLst/>
          </a:prstGeom>
        </p:spPr>
      </p:pic>
      <p:sp>
        <p:nvSpPr>
          <p:cNvPr id="14" name="TextBox 13">
            <a:extLst>
              <a:ext uri="{FF2B5EF4-FFF2-40B4-BE49-F238E27FC236}">
                <a16:creationId xmlns:a16="http://schemas.microsoft.com/office/drawing/2014/main" id="{05AF897B-6A4C-8150-7543-0645B9B4F7AB}"/>
              </a:ext>
            </a:extLst>
          </p:cNvPr>
          <p:cNvSpPr txBox="1"/>
          <p:nvPr/>
        </p:nvSpPr>
        <p:spPr>
          <a:xfrm>
            <a:off x="3780149" y="3203220"/>
            <a:ext cx="10727700" cy="495398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Tỉ lệ HS thích đọc sách hoặc nghe nhạc là </a:t>
            </a:r>
          </a:p>
          <a:p>
            <a:pPr marL="0" marR="0" algn="just">
              <a:lnSpc>
                <a:spcPct val="150000"/>
              </a:lnSpc>
              <a:spcBef>
                <a:spcPts val="600"/>
              </a:spcBef>
              <a:spcAft>
                <a:spcPts val="800"/>
              </a:spcAft>
              <a:tabLst>
                <a:tab pos="360045" algn="l"/>
                <a:tab pos="720090" algn="l"/>
              </a:tabLst>
            </a:pPr>
            <a:r>
              <a:rPr lang="nl-NL" sz="4000" dirty="0">
                <a:latin typeface="Arial" panose="020B0604020202020204" pitchFamily="34" charset="0"/>
                <a:ea typeface="Times New Roman" panose="02020603050405020304" pitchFamily="18" charset="0"/>
                <a:cs typeface="Arial" panose="020B0604020202020204" pitchFamily="34" charset="0"/>
              </a:rPr>
              <a:t>					</a:t>
            </a:r>
            <a:r>
              <a:rPr lang="nl-NL" sz="4000" dirty="0">
                <a:effectLst/>
                <a:latin typeface="Arial" panose="020B0604020202020204" pitchFamily="34" charset="0"/>
                <a:ea typeface="Times New Roman" panose="02020603050405020304" pitchFamily="18" charset="0"/>
                <a:cs typeface="Arial" panose="020B0604020202020204" pitchFamily="34" charset="0"/>
              </a:rPr>
              <a:t>20% + 25% = 45%.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Trong 200 học sinh, số học sinh thích đọc sách hoặc nghe nhạc khoảng: 200. 45% = 90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Speech Bubble: Oval 14">
            <a:extLst>
              <a:ext uri="{FF2B5EF4-FFF2-40B4-BE49-F238E27FC236}">
                <a16:creationId xmlns:a16="http://schemas.microsoft.com/office/drawing/2014/main" id="{A4CFAFB5-EEDC-229D-72DF-B7D594D8FC5A}"/>
              </a:ext>
            </a:extLst>
          </p:cNvPr>
          <p:cNvSpPr/>
          <p:nvPr/>
        </p:nvSpPr>
        <p:spPr>
          <a:xfrm>
            <a:off x="7886699" y="1147781"/>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38788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62956" y="72009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1983" y="2444833"/>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1097107512"/>
              </p:ext>
            </p:extLst>
          </p:nvPr>
        </p:nvGraphicFramePr>
        <p:xfrm>
          <a:off x="2987120" y="1488082"/>
          <a:ext cx="12453263" cy="8484608"/>
        </p:xfrm>
        <a:graphic>
          <a:graphicData uri="http://schemas.openxmlformats.org/drawingml/2006/chart">
            <c:chart xmlns:c="http://schemas.openxmlformats.org/drawingml/2006/chart" xmlns:r="http://schemas.openxmlformats.org/officeDocument/2006/relationships" r:id="rId18"/>
          </a:graphicData>
        </a:graphic>
      </p:graphicFrame>
      <p:sp>
        <p:nvSpPr>
          <p:cNvPr id="2" name="TextBox 1">
            <a:extLst>
              <a:ext uri="{FF2B5EF4-FFF2-40B4-BE49-F238E27FC236}">
                <a16:creationId xmlns:a16="http://schemas.microsoft.com/office/drawing/2014/main" id="{5FF17007-4048-47FF-D452-835D2C6AB55A}"/>
              </a:ext>
            </a:extLst>
          </p:cNvPr>
          <p:cNvSpPr txBox="1"/>
          <p:nvPr/>
        </p:nvSpPr>
        <p:spPr>
          <a:xfrm>
            <a:off x="2637966" y="780196"/>
            <a:ext cx="8610600" cy="707886"/>
          </a:xfrm>
          <a:prstGeom prst="rect">
            <a:avLst/>
          </a:prstGeom>
          <a:noFill/>
        </p:spPr>
        <p:txBody>
          <a:bodyPr wrap="square" rtlCol="0">
            <a:spAutoFit/>
          </a:bodyPr>
          <a:lstStyle/>
          <a:p>
            <a:r>
              <a:rPr lang="en-US" sz="4000" b="1" i="1" dirty="0" err="1">
                <a:solidFill>
                  <a:srgbClr val="0070C0"/>
                </a:solidFill>
                <a:latin typeface="Arial" panose="020B0604020202020204" pitchFamily="34" charset="0"/>
                <a:cs typeface="Arial" panose="020B0604020202020204" pitchFamily="34" charset="0"/>
              </a:rPr>
              <a:t>Tranh</a:t>
            </a:r>
            <a:r>
              <a:rPr lang="en-US" sz="4000" b="1" i="1" dirty="0">
                <a:solidFill>
                  <a:srgbClr val="0070C0"/>
                </a:solidFill>
                <a:latin typeface="Arial" panose="020B0604020202020204" pitchFamily="34" charset="0"/>
                <a:cs typeface="Arial" panose="020B0604020202020204" pitchFamily="34" charset="0"/>
              </a:rPr>
              <a:t> </a:t>
            </a:r>
            <a:r>
              <a:rPr lang="en-US" sz="4000" b="1" i="1" dirty="0" err="1">
                <a:solidFill>
                  <a:srgbClr val="0070C0"/>
                </a:solidFill>
                <a:latin typeface="Arial" panose="020B0604020202020204" pitchFamily="34" charset="0"/>
                <a:cs typeface="Arial" panose="020B0604020202020204" pitchFamily="34" charset="0"/>
              </a:rPr>
              <a:t>luận</a:t>
            </a:r>
            <a:r>
              <a:rPr lang="en-US" sz="4000" b="1" i="1" dirty="0">
                <a:solidFill>
                  <a:srgbClr val="0070C0"/>
                </a:solidFill>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5.17</a:t>
            </a:r>
          </a:p>
        </p:txBody>
      </p:sp>
    </p:spTree>
    <p:extLst>
      <p:ext uri="{BB962C8B-B14F-4D97-AF65-F5344CB8AC3E}">
        <p14:creationId xmlns:p14="http://schemas.microsoft.com/office/powerpoint/2010/main" val="3948441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2653654" y="9200555"/>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810692" y="7962900"/>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4" name="Speech Bubble: Rectangle with Corners Rounded 13">
            <a:extLst>
              <a:ext uri="{FF2B5EF4-FFF2-40B4-BE49-F238E27FC236}">
                <a16:creationId xmlns:a16="http://schemas.microsoft.com/office/drawing/2014/main" id="{D2BF30BF-3B2C-FB88-082B-DA3609206977}"/>
              </a:ext>
            </a:extLst>
          </p:cNvPr>
          <p:cNvSpPr/>
          <p:nvPr/>
        </p:nvSpPr>
        <p:spPr>
          <a:xfrm>
            <a:off x="1697515" y="708648"/>
            <a:ext cx="6502122" cy="4108553"/>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Như</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vậy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nếu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một</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trường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trung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1000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thì</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328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bị</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cận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thị</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5" name="Speech Bubble: Rectangle with Corners Rounded 14">
            <a:extLst>
              <a:ext uri="{FF2B5EF4-FFF2-40B4-BE49-F238E27FC236}">
                <a16:creationId xmlns:a16="http://schemas.microsoft.com/office/drawing/2014/main" id="{47B4DB03-3460-7FFF-CC84-65A82F442C81}"/>
              </a:ext>
            </a:extLst>
          </p:cNvPr>
          <p:cNvSpPr/>
          <p:nvPr/>
        </p:nvSpPr>
        <p:spPr>
          <a:xfrm>
            <a:off x="10084680" y="1257300"/>
            <a:ext cx="5726012" cy="2498624"/>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Tớ</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nghĩ</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đây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chỉ</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là</a:t>
            </a:r>
            <a:r>
              <a:rPr lang="en-US" sz="4000" dirty="0">
                <a:solidFill>
                  <a:sysClr val="windowText" lastClr="000000"/>
                </a:solidFill>
                <a:latin typeface="Arial" panose="020B0604020202020204" pitchFamily="34" charset="0"/>
                <a:cs typeface="Arial" panose="020B0604020202020204" pitchFamily="34" charset="0"/>
              </a:rPr>
              <a:t> con </a:t>
            </a:r>
            <a:r>
              <a:rPr lang="en-US" sz="4000" dirty="0" err="1">
                <a:solidFill>
                  <a:sysClr val="windowText" lastClr="000000"/>
                </a:solidFill>
                <a:latin typeface="Arial" panose="020B0604020202020204" pitchFamily="34" charset="0"/>
                <a:cs typeface="Arial" panose="020B0604020202020204" pitchFamily="34" charset="0"/>
              </a:rPr>
              <a:t>số</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ước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lượng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thôi</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70F42A37-DB34-8D78-E51C-461E99543B1A}"/>
              </a:ext>
            </a:extLst>
          </p:cNvPr>
          <p:cNvSpPr txBox="1"/>
          <p:nvPr/>
        </p:nvSpPr>
        <p:spPr>
          <a:xfrm>
            <a:off x="3706175" y="8676759"/>
            <a:ext cx="11044618" cy="90159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pic>
        <p:nvPicPr>
          <p:cNvPr id="2" name="Picture 6">
            <a:extLst>
              <a:ext uri="{FF2B5EF4-FFF2-40B4-BE49-F238E27FC236}">
                <a16:creationId xmlns:a16="http://schemas.microsoft.com/office/drawing/2014/main" id="{1AB60114-B9F6-63EE-C35D-0D566E71B354}"/>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557374" y="4619203"/>
            <a:ext cx="3256017" cy="2965010"/>
          </a:xfrm>
          <a:prstGeom prst="rect">
            <a:avLst/>
          </a:prstGeom>
        </p:spPr>
      </p:pic>
      <p:pic>
        <p:nvPicPr>
          <p:cNvPr id="5" name="Picture 4">
            <a:extLst>
              <a:ext uri="{FF2B5EF4-FFF2-40B4-BE49-F238E27FC236}">
                <a16:creationId xmlns:a16="http://schemas.microsoft.com/office/drawing/2014/main" id="{AAE98389-FFFB-C8E0-8CC7-71A4026D2C6E}"/>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3927501" y="5282586"/>
            <a:ext cx="2042150" cy="2965010"/>
          </a:xfrm>
          <a:prstGeom prst="rect">
            <a:avLst/>
          </a:prstGeom>
        </p:spPr>
      </p:pic>
    </p:spTree>
    <p:extLst>
      <p:ext uri="{BB962C8B-B14F-4D97-AF65-F5344CB8AC3E}">
        <p14:creationId xmlns:p14="http://schemas.microsoft.com/office/powerpoint/2010/main" val="241136051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56059" y="700809"/>
            <a:ext cx="6775882" cy="1650852"/>
          </a:xfrm>
          <a:prstGeom prst="rect">
            <a:avLst/>
          </a:prstGeom>
        </p:spPr>
      </p:pic>
      <p:sp>
        <p:nvSpPr>
          <p:cNvPr id="13" name="TextBox 12">
            <a:extLst>
              <a:ext uri="{FF2B5EF4-FFF2-40B4-BE49-F238E27FC236}">
                <a16:creationId xmlns:a16="http://schemas.microsoft.com/office/drawing/2014/main" id="{546EEAB4-E701-4F20-4D55-5F06BF753C7A}"/>
              </a:ext>
            </a:extLst>
          </p:cNvPr>
          <p:cNvSpPr txBox="1"/>
          <p:nvPr/>
        </p:nvSpPr>
        <p:spPr>
          <a:xfrm>
            <a:off x="2184007" y="2890633"/>
            <a:ext cx="13846862" cy="664675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Đây chỉ là số ước lượng.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liệu 32,8% người cận thị là tính theo một số tỉnh ở Việt Nam, vì vậy khi tính cụ thể trong 1 trường học 1000 học sinh thì giá trị 1000. 32,8% = 328 học sinh là số ước lượng.</a:t>
            </a:r>
          </a:p>
          <a:p>
            <a:pPr marL="0" marR="0" algn="just">
              <a:lnSpc>
                <a:spcPct val="150000"/>
              </a:lnSpc>
              <a:spcBef>
                <a:spcPts val="0"/>
              </a:spcBef>
              <a:spcAft>
                <a:spcPts val="800"/>
              </a:spcAft>
            </a:pPr>
            <a:r>
              <a:rPr lang="vi-VN" sz="4000" dirty="0">
                <a:effectLst/>
                <a:latin typeface="Arial" panose="020B0604020202020204" pitchFamily="34" charset="0"/>
                <a:ea typeface="Times New Roman" panose="02020603050405020304" pitchFamily="18" charset="0"/>
                <a:cs typeface="Arial" panose="020B0604020202020204" pitchFamily="34" charset="0"/>
              </a:rPr>
              <a:t>Ví dụ: nếu một trường có 1000 HS và có 32,8% HS cận thị thì giá trị 1000. 32,8% = 328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là giá trị chính xác của số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bị cận thị.</a:t>
            </a:r>
          </a:p>
        </p:txBody>
      </p:sp>
      <p:sp>
        <p:nvSpPr>
          <p:cNvPr id="14" name="TextBox 13">
            <a:extLst>
              <a:ext uri="{FF2B5EF4-FFF2-40B4-BE49-F238E27FC236}">
                <a16:creationId xmlns:a16="http://schemas.microsoft.com/office/drawing/2014/main" id="{6E6016C8-E639-9307-1ECA-EDB5CD036C08}"/>
              </a:ext>
            </a:extLst>
          </p:cNvPr>
          <p:cNvSpPr txBox="1"/>
          <p:nvPr/>
        </p:nvSpPr>
        <p:spPr>
          <a:xfrm>
            <a:off x="6997604" y="1202606"/>
            <a:ext cx="4082272"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68028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up)">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up)">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up)">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447648" y="1826978"/>
            <a:ext cx="13401572" cy="6980819"/>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pic>
        <p:nvPicPr>
          <p:cNvPr id="16"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87364" y="1356452"/>
            <a:ext cx="4018228" cy="978987"/>
          </a:xfrm>
          <a:prstGeom prst="rect">
            <a:avLst/>
          </a:prstGeom>
        </p:spPr>
      </p:pic>
      <p:sp>
        <p:nvSpPr>
          <p:cNvPr id="17" name="TextBox 16">
            <a:extLst>
              <a:ext uri="{FF2B5EF4-FFF2-40B4-BE49-F238E27FC236}">
                <a16:creationId xmlns:a16="http://schemas.microsoft.com/office/drawing/2014/main" id="{B6A45A54-FCE9-8FF4-811D-54B2A5D43F48}"/>
              </a:ext>
            </a:extLst>
          </p:cNvPr>
          <p:cNvSpPr txBox="1"/>
          <p:nvPr/>
        </p:nvSpPr>
        <p:spPr>
          <a:xfrm>
            <a:off x="3726414" y="3294677"/>
            <a:ext cx="10835172" cy="3904017"/>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18: BIỂU ĐỒ HÌNH QUẠT TRÒN</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585146" y="9850391"/>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495042" y="9791188"/>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837710" y="288477"/>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130743" y="9791188"/>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204758" y="288477"/>
            <a:ext cx="372167" cy="414671"/>
          </a:xfrm>
          <a:prstGeom prst="rect">
            <a:avLst/>
          </a:prstGeom>
        </p:spPr>
      </p:pic>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67878975"/>
              </p:ext>
            </p:extLst>
          </p:nvPr>
        </p:nvGraphicFramePr>
        <p:xfrm>
          <a:off x="3746038" y="2583180"/>
          <a:ext cx="11778332" cy="7622679"/>
        </p:xfrm>
        <a:graphic>
          <a:graphicData uri="http://schemas.openxmlformats.org/drawingml/2006/chart">
            <c:chart xmlns:c="http://schemas.openxmlformats.org/drawingml/2006/chart" xmlns:r="http://schemas.openxmlformats.org/officeDocument/2006/relationships" r:id="rId17"/>
          </a:graphicData>
        </a:graphic>
      </p:graphicFrame>
      <p:sp>
        <p:nvSpPr>
          <p:cNvPr id="2" name="TextBox 1">
            <a:extLst>
              <a:ext uri="{FF2B5EF4-FFF2-40B4-BE49-F238E27FC236}">
                <a16:creationId xmlns:a16="http://schemas.microsoft.com/office/drawing/2014/main" id="{C70556A0-44AD-CCA9-91D0-61E7D98C279E}"/>
              </a:ext>
            </a:extLst>
          </p:cNvPr>
          <p:cNvSpPr txBox="1"/>
          <p:nvPr/>
        </p:nvSpPr>
        <p:spPr>
          <a:xfrm>
            <a:off x="7010400" y="28847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id="{610D6713-D9CE-4A32-9F59-3BA2C28E02F2}"/>
              </a:ext>
            </a:extLst>
          </p:cNvPr>
          <p:cNvSpPr txBox="1"/>
          <p:nvPr/>
        </p:nvSpPr>
        <p:spPr>
          <a:xfrm>
            <a:off x="3273727" y="1638300"/>
            <a:ext cx="11778332" cy="90159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5.6 (SGK – tr.99)</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5.18</a:t>
            </a:r>
          </a:p>
        </p:txBody>
      </p:sp>
    </p:spTree>
    <p:extLst>
      <p:ext uri="{BB962C8B-B14F-4D97-AF65-F5344CB8AC3E}">
        <p14:creationId xmlns:p14="http://schemas.microsoft.com/office/powerpoint/2010/main" val="2709626535"/>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sp>
        <p:nvSpPr>
          <p:cNvPr id="4" name="Freeform 4"/>
          <p:cNvSpPr/>
          <p:nvPr/>
        </p:nvSpPr>
        <p:spPr>
          <a:xfrm>
            <a:off x="2110493" y="1422765"/>
            <a:ext cx="14091078" cy="7441469"/>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id="{DF2F54A1-EFF6-E46F-D186-271ED2BC57B2}"/>
              </a:ext>
            </a:extLst>
          </p:cNvPr>
          <p:cNvSpPr txBox="1"/>
          <p:nvPr/>
        </p:nvSpPr>
        <p:spPr>
          <a:xfrm>
            <a:off x="3145742" y="2327444"/>
            <a:ext cx="12020579"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Cho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d)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2020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5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7773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61012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03298">
            <a:off x="4209487" y="9560942"/>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011731" y="9784080"/>
            <a:ext cx="316418" cy="342074"/>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44BE15B6-DE75-3C9D-92B3-8266CC69AABE}"/>
                  </a:ext>
                </a:extLst>
              </p:cNvPr>
              <p:cNvSpPr txBox="1"/>
              <p:nvPr/>
            </p:nvSpPr>
            <p:spPr>
              <a:xfrm>
                <a:off x="2903588" y="1777230"/>
                <a:ext cx="12871511" cy="7980454"/>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Biểu đồ gồm ba phần chính: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tiêu đề “Tỉ lệ số dân của các châu lục tính đến ngày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1−7</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2020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tròn biểu diễn dử liệu được chia thành các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chú giải.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5 hình quạt, mỗi hình quạt biểu diễn tỉ lệ dân số của một châu lục.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TextBox 15">
                <a:extLst>
                  <a:ext uri="{FF2B5EF4-FFF2-40B4-BE49-F238E27FC236}">
                    <a16:creationId xmlns:a16="http://schemas.microsoft.com/office/drawing/2014/main" id="{44BE15B6-DE75-3C9D-92B3-8266CC69AABE}"/>
                  </a:ext>
                </a:extLst>
              </p:cNvPr>
              <p:cNvSpPr txBox="1">
                <a:spLocks noRot="1" noChangeAspect="1" noMove="1" noResize="1" noEditPoints="1" noAdjustHandles="1" noChangeArrowheads="1" noChangeShapeType="1" noTextEdit="1"/>
              </p:cNvSpPr>
              <p:nvPr/>
            </p:nvSpPr>
            <p:spPr>
              <a:xfrm>
                <a:off x="2903588" y="1777230"/>
                <a:ext cx="12871511" cy="7980454"/>
              </a:xfrm>
              <a:prstGeom prst="rect">
                <a:avLst/>
              </a:prstGeom>
              <a:blipFill>
                <a:blip r:embed="rId16"/>
                <a:stretch>
                  <a:fillRect l="-1657" r="-1657" b="-2368"/>
                </a:stretch>
              </a:blipFill>
            </p:spPr>
            <p:txBody>
              <a:bodyPr/>
              <a:lstStyle/>
              <a:p>
                <a:r>
                  <a:rPr lang="en-US">
                    <a:noFill/>
                  </a:rPr>
                  <a:t> </a:t>
                </a:r>
              </a:p>
            </p:txBody>
          </p:sp>
        </mc:Fallback>
      </mc:AlternateContent>
      <p:sp>
        <p:nvSpPr>
          <p:cNvPr id="26" name="Speech Bubble: Oval 25">
            <a:extLst>
              <a:ext uri="{FF2B5EF4-FFF2-40B4-BE49-F238E27FC236}">
                <a16:creationId xmlns:a16="http://schemas.microsoft.com/office/drawing/2014/main" id="{7620E4BA-5B2C-2407-40D0-E40871238694}"/>
              </a:ext>
            </a:extLst>
          </p:cNvPr>
          <p:cNvSpPr/>
          <p:nvPr/>
        </p:nvSpPr>
        <p:spPr>
          <a:xfrm>
            <a:off x="7890431" y="15928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988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fade">
                                      <p:cBhvr>
                                        <p:cTn id="3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F905AAC-74DF-6F45-C49A-4704D6FA7267}"/>
                  </a:ext>
                </a:extLst>
              </p:cNvPr>
              <p:cNvSpPr txBox="1"/>
              <p:nvPr/>
            </p:nvSpPr>
            <p:spPr>
              <a:xfrm>
                <a:off x="2243196" y="2230955"/>
                <a:ext cx="14082485" cy="6287683"/>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Châu Á có số dân nhiều nhất, châu Úc có số dân ít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Số dân của châu Á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7773⋅59,52%≈4626</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của châu Phi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7773⋅17,21%≈</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1338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Âu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7773⋅9,61%≈747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dận Châu Mỹ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7773⋅13,11%≈1019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Úc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7773⋅0,55%≈43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CF905AAC-74DF-6F45-C49A-4704D6FA7267}"/>
                  </a:ext>
                </a:extLst>
              </p:cNvPr>
              <p:cNvSpPr txBox="1">
                <a:spLocks noRot="1" noChangeAspect="1" noMove="1" noResize="1" noEditPoints="1" noAdjustHandles="1" noChangeArrowheads="1" noChangeShapeType="1" noTextEdit="1"/>
              </p:cNvSpPr>
              <p:nvPr/>
            </p:nvSpPr>
            <p:spPr>
              <a:xfrm>
                <a:off x="2243196" y="2230955"/>
                <a:ext cx="14082485" cy="6287683"/>
              </a:xfrm>
              <a:prstGeom prst="rect">
                <a:avLst/>
              </a:prstGeom>
              <a:blipFill>
                <a:blip r:embed="rId17"/>
                <a:stretch>
                  <a:fillRect l="-1558" r="-476" b="-3298"/>
                </a:stretch>
              </a:blipFill>
            </p:spPr>
            <p:txBody>
              <a:bodyPr/>
              <a:lstStyle/>
              <a:p>
                <a:r>
                  <a:rPr lang="en-US">
                    <a:noFill/>
                  </a:rPr>
                  <a:t> </a:t>
                </a:r>
              </a:p>
            </p:txBody>
          </p:sp>
        </mc:Fallback>
      </mc:AlternateContent>
    </p:spTree>
    <p:extLst>
      <p:ext uri="{BB962C8B-B14F-4D97-AF65-F5344CB8AC3E}">
        <p14:creationId xmlns:p14="http://schemas.microsoft.com/office/powerpoint/2010/main" val="4250642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88303" y="9810502"/>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2" name="TextBox 1">
            <a:extLst>
              <a:ext uri="{FF2B5EF4-FFF2-40B4-BE49-F238E27FC236}">
                <a16:creationId xmlns:a16="http://schemas.microsoft.com/office/drawing/2014/main" id="{ECEE235E-2D62-9BFA-62A2-C1FF058DD3BF}"/>
              </a:ext>
            </a:extLst>
          </p:cNvPr>
          <p:cNvSpPr txBox="1"/>
          <p:nvPr/>
        </p:nvSpPr>
        <p:spPr>
          <a:xfrm>
            <a:off x="3083617" y="1004792"/>
            <a:ext cx="12120766" cy="274825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5.7 (SGK – tr.99)</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thú</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aphicFrame>
        <p:nvGraphicFramePr>
          <p:cNvPr id="3" name="Table 3">
            <a:extLst>
              <a:ext uri="{FF2B5EF4-FFF2-40B4-BE49-F238E27FC236}">
                <a16:creationId xmlns:a16="http://schemas.microsoft.com/office/drawing/2014/main" id="{D38CCDCF-C659-62EA-8128-39F15AF833EC}"/>
              </a:ext>
            </a:extLst>
          </p:cNvPr>
          <p:cNvGraphicFramePr>
            <a:graphicFrameLocks noGrp="1"/>
          </p:cNvGraphicFramePr>
          <p:nvPr>
            <p:extLst>
              <p:ext uri="{D42A27DB-BD31-4B8C-83A1-F6EECF244321}">
                <p14:modId xmlns:p14="http://schemas.microsoft.com/office/powerpoint/2010/main" val="2007160369"/>
              </p:ext>
            </p:extLst>
          </p:nvPr>
        </p:nvGraphicFramePr>
        <p:xfrm>
          <a:off x="3048000" y="4024779"/>
          <a:ext cx="12192000" cy="2918731"/>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2831199710"/>
                    </a:ext>
                  </a:extLst>
                </a:gridCol>
                <a:gridCol w="2438400">
                  <a:extLst>
                    <a:ext uri="{9D8B030D-6E8A-4147-A177-3AD203B41FA5}">
                      <a16:colId xmlns:a16="http://schemas.microsoft.com/office/drawing/2014/main" val="3536360233"/>
                    </a:ext>
                  </a:extLst>
                </a:gridCol>
                <a:gridCol w="2438400">
                  <a:extLst>
                    <a:ext uri="{9D8B030D-6E8A-4147-A177-3AD203B41FA5}">
                      <a16:colId xmlns:a16="http://schemas.microsoft.com/office/drawing/2014/main" val="1229846956"/>
                    </a:ext>
                  </a:extLst>
                </a:gridCol>
                <a:gridCol w="2438400">
                  <a:extLst>
                    <a:ext uri="{9D8B030D-6E8A-4147-A177-3AD203B41FA5}">
                      <a16:colId xmlns:a16="http://schemas.microsoft.com/office/drawing/2014/main" val="977534948"/>
                    </a:ext>
                  </a:extLst>
                </a:gridCol>
                <a:gridCol w="2438400">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10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2826055343"/>
                  </a:ext>
                </a:extLst>
              </a:tr>
            </a:tbl>
          </a:graphicData>
        </a:graphic>
      </p:graphicFrame>
      <p:sp>
        <p:nvSpPr>
          <p:cNvPr id="4" name="TextBox 3">
            <a:extLst>
              <a:ext uri="{FF2B5EF4-FFF2-40B4-BE49-F238E27FC236}">
                <a16:creationId xmlns:a16="http://schemas.microsoft.com/office/drawing/2014/main" id="{30877871-4EC2-3C71-77A6-979A032ED567}"/>
              </a:ext>
            </a:extLst>
          </p:cNvPr>
          <p:cNvSpPr txBox="1"/>
          <p:nvPr/>
        </p:nvSpPr>
        <p:spPr>
          <a:xfrm>
            <a:off x="2743200" y="7485055"/>
            <a:ext cx="12801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5.19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317979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sp>
        <p:nvSpPr>
          <p:cNvPr id="13" name="Speech Bubble: Oval 12">
            <a:extLst>
              <a:ext uri="{FF2B5EF4-FFF2-40B4-BE49-F238E27FC236}">
                <a16:creationId xmlns:a16="http://schemas.microsoft.com/office/drawing/2014/main" id="{1947F4A7-FA8C-3B3E-59BD-E6E69F1DB311}"/>
              </a:ext>
            </a:extLst>
          </p:cNvPr>
          <p:cNvSpPr/>
          <p:nvPr/>
        </p:nvSpPr>
        <p:spPr>
          <a:xfrm>
            <a:off x="8473253" y="113615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98FBC60-4864-CEF1-8222-AEB47627F381}"/>
              </a:ext>
            </a:extLst>
          </p:cNvPr>
          <p:cNvSpPr txBox="1"/>
          <p:nvPr/>
        </p:nvSpPr>
        <p:spPr>
          <a:xfrm>
            <a:off x="2908760" y="3021613"/>
            <a:ext cx="10951028" cy="707886"/>
          </a:xfrm>
          <a:prstGeom prst="rect">
            <a:avLst/>
          </a:prstGeom>
          <a:noFill/>
        </p:spPr>
        <p:txBody>
          <a:bodyPr wrap="square">
            <a:spAutoFit/>
          </a:bodyPr>
          <a:lstStyle/>
          <a:p>
            <a:r>
              <a:rPr lang="nl-NL" sz="4000" dirty="0">
                <a:effectLst/>
                <a:latin typeface="Arial" panose="020B0604020202020204" pitchFamily="34" charset="0"/>
                <a:ea typeface="Times New Roman" panose="02020603050405020304" pitchFamily="18" charset="0"/>
                <a:cs typeface="Arial" panose="020B0604020202020204" pitchFamily="34" charset="0"/>
              </a:rPr>
              <a:t>Tỉ lệ các loài vật nuôi được yêu thích:</a:t>
            </a:r>
            <a:endParaRPr lang="en-US" sz="4000" dirty="0">
              <a:latin typeface="Arial" panose="020B0604020202020204" pitchFamily="34" charset="0"/>
              <a:cs typeface="Arial" panose="020B0604020202020204" pitchFamily="34" charset="0"/>
            </a:endParaRPr>
          </a:p>
        </p:txBody>
      </p:sp>
      <p:graphicFrame>
        <p:nvGraphicFramePr>
          <p:cNvPr id="20" name="Table 3">
            <a:extLst>
              <a:ext uri="{FF2B5EF4-FFF2-40B4-BE49-F238E27FC236}">
                <a16:creationId xmlns:a16="http://schemas.microsoft.com/office/drawing/2014/main" id="{41E4D1A6-7AB7-1DBA-0976-B4D2B8879C2E}"/>
              </a:ext>
            </a:extLst>
          </p:cNvPr>
          <p:cNvGraphicFramePr>
            <a:graphicFrameLocks noGrp="1"/>
          </p:cNvGraphicFramePr>
          <p:nvPr>
            <p:extLst>
              <p:ext uri="{D42A27DB-BD31-4B8C-83A1-F6EECF244321}">
                <p14:modId xmlns:p14="http://schemas.microsoft.com/office/powerpoint/2010/main" val="3217978325"/>
              </p:ext>
            </p:extLst>
          </p:nvPr>
        </p:nvGraphicFramePr>
        <p:xfrm>
          <a:off x="3035778" y="4799100"/>
          <a:ext cx="11417945" cy="2448230"/>
        </p:xfrm>
        <a:graphic>
          <a:graphicData uri="http://schemas.openxmlformats.org/drawingml/2006/table">
            <a:tbl>
              <a:tblPr firstRow="1" bandRow="1">
                <a:tableStyleId>{5940675A-B579-460E-94D1-54222C63F5DA}</a:tableStyleId>
              </a:tblPr>
              <a:tblGrid>
                <a:gridCol w="4803444">
                  <a:extLst>
                    <a:ext uri="{9D8B030D-6E8A-4147-A177-3AD203B41FA5}">
                      <a16:colId xmlns:a16="http://schemas.microsoft.com/office/drawing/2014/main" val="2831199710"/>
                    </a:ext>
                  </a:extLst>
                </a:gridCol>
                <a:gridCol w="1708808">
                  <a:extLst>
                    <a:ext uri="{9D8B030D-6E8A-4147-A177-3AD203B41FA5}">
                      <a16:colId xmlns:a16="http://schemas.microsoft.com/office/drawing/2014/main" val="3536360233"/>
                    </a:ext>
                  </a:extLst>
                </a:gridCol>
                <a:gridCol w="1631135">
                  <a:extLst>
                    <a:ext uri="{9D8B030D-6E8A-4147-A177-3AD203B41FA5}">
                      <a16:colId xmlns:a16="http://schemas.microsoft.com/office/drawing/2014/main" val="1229846956"/>
                    </a:ext>
                  </a:extLst>
                </a:gridCol>
                <a:gridCol w="1631135">
                  <a:extLst>
                    <a:ext uri="{9D8B030D-6E8A-4147-A177-3AD203B41FA5}">
                      <a16:colId xmlns:a16="http://schemas.microsoft.com/office/drawing/2014/main" val="977534948"/>
                    </a:ext>
                  </a:extLst>
                </a:gridCol>
                <a:gridCol w="1643423">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50%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2826055343"/>
                  </a:ext>
                </a:extLst>
              </a:tr>
            </a:tbl>
          </a:graphicData>
        </a:graphic>
      </p:graphicFrame>
    </p:spTree>
    <p:extLst>
      <p:ext uri="{BB962C8B-B14F-4D97-AF65-F5344CB8AC3E}">
        <p14:creationId xmlns:p14="http://schemas.microsoft.com/office/powerpoint/2010/main" val="363862407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537543429"/>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42736658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id="{A95D73DB-7B39-8208-FF1B-82911689A4CF}"/>
              </a:ext>
            </a:extLst>
          </p:cNvPr>
          <p:cNvSpPr txBox="1"/>
          <p:nvPr/>
        </p:nvSpPr>
        <p:spPr>
          <a:xfrm>
            <a:off x="3364562" y="2634588"/>
            <a:ext cx="11558876"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5.9 (SGK – tr.99)</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dữ</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liệu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(H.5.12),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800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huyện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95473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28700" y="5807507"/>
            <a:ext cx="372167" cy="414671"/>
          </a:xfrm>
          <a:prstGeom prst="rect">
            <a:avLst/>
          </a:prstGeom>
        </p:spPr>
      </p:pic>
      <p:sp>
        <p:nvSpPr>
          <p:cNvPr id="4" name="Speech Bubble: Oval 3">
            <a:extLst>
              <a:ext uri="{FF2B5EF4-FFF2-40B4-BE49-F238E27FC236}">
                <a16:creationId xmlns:a16="http://schemas.microsoft.com/office/drawing/2014/main" id="{F79E1FBF-3604-24FE-80D9-05D2E6124B1E}"/>
              </a:ext>
            </a:extLst>
          </p:cNvPr>
          <p:cNvSpPr/>
          <p:nvPr/>
        </p:nvSpPr>
        <p:spPr>
          <a:xfrm>
            <a:off x="7886699" y="169573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D141DCD-9928-1B0A-F1FB-7D222FD77D71}"/>
                  </a:ext>
                </a:extLst>
              </p:cNvPr>
              <p:cNvSpPr txBox="1"/>
              <p:nvPr/>
            </p:nvSpPr>
            <p:spPr>
              <a:xfrm>
                <a:off x="5049065" y="3594532"/>
                <a:ext cx="9554721"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biết bơi thành thạo khoảng:</a:t>
                </a:r>
              </a:p>
              <a:p>
                <a:pPr marL="0" marR="0" algn="just">
                  <a:lnSpc>
                    <a:spcPct val="150000"/>
                  </a:lnSpc>
                  <a:spcBef>
                    <a:spcPts val="0"/>
                  </a:spcBef>
                  <a:spcAft>
                    <a:spcPts val="1200"/>
                  </a:spcAft>
                </a:pPr>
                <a:r>
                  <a:rPr lang="nl-NL" sz="40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800</m:t>
                    </m:r>
                    <m:r>
                      <a:rPr lang="en-US" sz="4000" b="0" i="1" smtClean="0">
                        <a:effectLst/>
                        <a:latin typeface="Cambria Math" panose="02040503050406030204" pitchFamily="18" charset="0"/>
                        <a:ea typeface="Cambria Math" panose="02040503050406030204" pitchFamily="18" charset="0"/>
                        <a:cs typeface="Cambria Math" panose="02040503050406030204" pitchFamily="18" charset="0"/>
                      </a:rPr>
                      <m:t>.</m:t>
                    </m:r>
                    <m:r>
                      <a:rPr lang="nl-NL" sz="4000" i="1">
                        <a:effectLst/>
                        <a:latin typeface="Cambria Math" panose="02040503050406030204" pitchFamily="18" charset="0"/>
                        <a:ea typeface="Cambria Math" panose="02040503050406030204" pitchFamily="18" charset="0"/>
                        <a:cs typeface="Cambria Math" panose="02040503050406030204" pitchFamily="18" charset="0"/>
                      </a:rPr>
                      <m:t>50%=400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chưa biết bơi khoảng: </a:t>
                </a:r>
              </a:p>
              <a:p>
                <a:pPr marL="0" marR="0" algn="just">
                  <a:lnSpc>
                    <a:spcPct val="150000"/>
                  </a:lnSpc>
                  <a:spcBef>
                    <a:spcPts val="0"/>
                  </a:spcBef>
                  <a:spcAft>
                    <a:spcPts val="1200"/>
                  </a:spcAft>
                </a:pPr>
                <a:r>
                  <a:rPr lang="nl-NL"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800</m:t>
                    </m:r>
                    <m:r>
                      <a:rPr lang="en-US" sz="4000" b="0" i="1" dirty="0" smtClean="0">
                        <a:effectLst/>
                        <a:latin typeface="Cambria Math" panose="02040503050406030204" pitchFamily="18" charset="0"/>
                        <a:ea typeface="Times New Roman" panose="02020603050405020304" pitchFamily="18" charset="0"/>
                        <a:cs typeface="Arial" panose="020B0604020202020204" pitchFamily="34" charset="0"/>
                      </a:rPr>
                      <m:t>.</m:t>
                    </m:r>
                    <m:r>
                      <a:rPr lang="nl-NL" sz="4000" i="1" dirty="0">
                        <a:effectLst/>
                        <a:latin typeface="Cambria Math" panose="02040503050406030204" pitchFamily="18" charset="0"/>
                        <a:ea typeface="Times New Roman" panose="02020603050405020304" pitchFamily="18" charset="0"/>
                        <a:cs typeface="Arial" panose="020B0604020202020204" pitchFamily="34" charset="0"/>
                      </a:rPr>
                      <m:t>15% = 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DD141DCD-9928-1B0A-F1FB-7D222FD77D71}"/>
                  </a:ext>
                </a:extLst>
              </p:cNvPr>
              <p:cNvSpPr txBox="1">
                <a:spLocks noRot="1" noChangeAspect="1" noMove="1" noResize="1" noEditPoints="1" noAdjustHandles="1" noChangeArrowheads="1" noChangeShapeType="1" noTextEdit="1"/>
              </p:cNvSpPr>
              <p:nvPr/>
            </p:nvSpPr>
            <p:spPr>
              <a:xfrm>
                <a:off x="5049065" y="3594532"/>
                <a:ext cx="9554721" cy="4133247"/>
              </a:xfrm>
              <a:prstGeom prst="rect">
                <a:avLst/>
              </a:prstGeom>
              <a:blipFill>
                <a:blip r:embed="rId15"/>
                <a:stretch>
                  <a:fillRect l="-2232" b="-5457"/>
                </a:stretch>
              </a:blipFill>
            </p:spPr>
            <p:txBody>
              <a:bodyPr/>
              <a:lstStyle/>
              <a:p>
                <a:r>
                  <a:rPr lang="en-US">
                    <a:noFill/>
                  </a:rPr>
                  <a:t> </a:t>
                </a:r>
              </a:p>
            </p:txBody>
          </p:sp>
        </mc:Fallback>
      </mc:AlternateContent>
    </p:spTree>
    <p:extLst>
      <p:ext uri="{BB962C8B-B14F-4D97-AF65-F5344CB8AC3E}">
        <p14:creationId xmlns:p14="http://schemas.microsoft.com/office/powerpoint/2010/main" val="105299401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3834109" y="8926073"/>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2624690" y="845133"/>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596772" y="62882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2" name="TextBox 1">
            <a:extLst>
              <a:ext uri="{FF2B5EF4-FFF2-40B4-BE49-F238E27FC236}">
                <a16:creationId xmlns:a16="http://schemas.microsoft.com/office/drawing/2014/main" id="{D2880BA0-73B1-B0BE-A309-685D367917F6}"/>
              </a:ext>
            </a:extLst>
          </p:cNvPr>
          <p:cNvSpPr txBox="1"/>
          <p:nvPr/>
        </p:nvSpPr>
        <p:spPr>
          <a:xfrm>
            <a:off x="6134100" y="62882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5" name="TextBox 4">
            <a:extLst>
              <a:ext uri="{FF2B5EF4-FFF2-40B4-BE49-F238E27FC236}">
                <a16:creationId xmlns:a16="http://schemas.microsoft.com/office/drawing/2014/main" id="{6A341F7C-62A0-B5AF-1986-7FA1076CAD52}"/>
              </a:ext>
            </a:extLst>
          </p:cNvPr>
          <p:cNvSpPr txBox="1"/>
          <p:nvPr/>
        </p:nvSpPr>
        <p:spPr>
          <a:xfrm>
            <a:off x="2743200" y="2684890"/>
            <a:ext cx="12801600"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5.8 (SGK – tr.99)</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5.20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B?</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730890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57701" y="1331715"/>
            <a:ext cx="14758955" cy="82505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593553" y="598802"/>
            <a:ext cx="9100893" cy="2217310"/>
          </a:xfrm>
          <a:prstGeom prst="rect">
            <a:avLst/>
          </a:prstGeom>
        </p:spPr>
      </p:pic>
      <p:sp>
        <p:nvSpPr>
          <p:cNvPr id="19" name="TextBox 18">
            <a:extLst>
              <a:ext uri="{FF2B5EF4-FFF2-40B4-BE49-F238E27FC236}">
                <a16:creationId xmlns:a16="http://schemas.microsoft.com/office/drawing/2014/main" id="{B8846674-42A3-7FBE-E061-81795985FBD9}"/>
              </a:ext>
            </a:extLst>
          </p:cNvPr>
          <p:cNvSpPr txBox="1"/>
          <p:nvPr/>
        </p:nvSpPr>
        <p:spPr>
          <a:xfrm>
            <a:off x="5128967" y="1185415"/>
            <a:ext cx="8238511"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0" name="TextBox 19">
            <a:extLst>
              <a:ext uri="{FF2B5EF4-FFF2-40B4-BE49-F238E27FC236}">
                <a16:creationId xmlns:a16="http://schemas.microsoft.com/office/drawing/2014/main" id="{76E10CF7-FE0E-D7C0-D0FF-8D3292449390}"/>
              </a:ext>
            </a:extLst>
          </p:cNvPr>
          <p:cNvSpPr txBox="1"/>
          <p:nvPr/>
        </p:nvSpPr>
        <p:spPr>
          <a:xfrm>
            <a:off x="1945329" y="3303210"/>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01</a:t>
            </a:r>
          </a:p>
        </p:txBody>
      </p:sp>
      <p:sp>
        <p:nvSpPr>
          <p:cNvPr id="21" name="TextBox 20">
            <a:extLst>
              <a:ext uri="{FF2B5EF4-FFF2-40B4-BE49-F238E27FC236}">
                <a16:creationId xmlns:a16="http://schemas.microsoft.com/office/drawing/2014/main" id="{86972BA7-14AB-0B29-85D2-C297090E9604}"/>
              </a:ext>
            </a:extLst>
          </p:cNvPr>
          <p:cNvSpPr txBox="1"/>
          <p:nvPr/>
        </p:nvSpPr>
        <p:spPr>
          <a:xfrm>
            <a:off x="1945329" y="5351875"/>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02</a:t>
            </a:r>
          </a:p>
        </p:txBody>
      </p:sp>
      <p:sp>
        <p:nvSpPr>
          <p:cNvPr id="22" name="TextBox 21">
            <a:extLst>
              <a:ext uri="{FF2B5EF4-FFF2-40B4-BE49-F238E27FC236}">
                <a16:creationId xmlns:a16="http://schemas.microsoft.com/office/drawing/2014/main" id="{F4F494FC-81DA-1796-1924-45C98B2876E8}"/>
              </a:ext>
            </a:extLst>
          </p:cNvPr>
          <p:cNvSpPr txBox="1"/>
          <p:nvPr/>
        </p:nvSpPr>
        <p:spPr>
          <a:xfrm>
            <a:off x="1987067" y="7512307"/>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03</a:t>
            </a:r>
          </a:p>
        </p:txBody>
      </p:sp>
      <p:sp>
        <p:nvSpPr>
          <p:cNvPr id="23" name="TextBox 22">
            <a:extLst>
              <a:ext uri="{FF2B5EF4-FFF2-40B4-BE49-F238E27FC236}">
                <a16:creationId xmlns:a16="http://schemas.microsoft.com/office/drawing/2014/main" id="{CFB75885-C6E3-33FF-79F5-25CBB4B3DA03}"/>
              </a:ext>
            </a:extLst>
          </p:cNvPr>
          <p:cNvSpPr txBox="1"/>
          <p:nvPr/>
        </p:nvSpPr>
        <p:spPr>
          <a:xfrm>
            <a:off x="3448717" y="3366277"/>
            <a:ext cx="10791436" cy="830997"/>
          </a:xfrm>
          <a:prstGeom prst="rect">
            <a:avLst/>
          </a:prstGeom>
          <a:noFill/>
        </p:spPr>
        <p:txBody>
          <a:bodyPr wrap="square" rtlCol="0">
            <a:spAutoFit/>
          </a:bodyPr>
          <a:lstStyle/>
          <a:p>
            <a:r>
              <a:rPr lang="en-US" sz="4800" dirty="0" err="1">
                <a:solidFill>
                  <a:schemeClr val="accent1">
                    <a:lumMod val="75000"/>
                  </a:schemeClr>
                </a:solidFill>
                <a:latin typeface="Arial" panose="020B0604020202020204" pitchFamily="34" charset="0"/>
                <a:cs typeface="Arial" panose="020B0604020202020204" pitchFamily="34" charset="0"/>
              </a:rPr>
              <a:t>Đọc</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mô</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tả</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6396197-E00C-00DB-4561-2FD906B1F622}"/>
              </a:ext>
            </a:extLst>
          </p:cNvPr>
          <p:cNvSpPr txBox="1"/>
          <p:nvPr/>
        </p:nvSpPr>
        <p:spPr>
          <a:xfrm>
            <a:off x="3448717" y="5441025"/>
            <a:ext cx="12198209"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diễn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vào</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278D841-D3FC-DB41-2D3F-014C7008107A}"/>
              </a:ext>
            </a:extLst>
          </p:cNvPr>
          <p:cNvSpPr txBox="1"/>
          <p:nvPr/>
        </p:nvSpPr>
        <p:spPr>
          <a:xfrm>
            <a:off x="3448717" y="7548252"/>
            <a:ext cx="12516902"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Phân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tích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trong</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3204499942"/>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3820485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901" y="662018"/>
            <a:ext cx="600999" cy="632630"/>
          </a:xfrm>
          <a:prstGeom prst="rect">
            <a:avLst/>
          </a:prstGeom>
        </p:spPr>
      </p:pic>
      <p:sp>
        <p:nvSpPr>
          <p:cNvPr id="8" name="Freeform 8"/>
          <p:cNvSpPr/>
          <p:nvPr/>
        </p:nvSpPr>
        <p:spPr>
          <a:xfrm>
            <a:off x="1535920" y="1542299"/>
            <a:ext cx="15216155" cy="7418821"/>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16165897" y="7910874"/>
            <a:ext cx="2402599" cy="2410130"/>
          </a:xfrm>
          <a:prstGeom prst="rect">
            <a:avLst/>
          </a:prstGeom>
        </p:spPr>
      </p:pic>
      <p:sp>
        <p:nvSpPr>
          <p:cNvPr id="15" name="Speech Bubble: Oval 14">
            <a:extLst>
              <a:ext uri="{FF2B5EF4-FFF2-40B4-BE49-F238E27FC236}">
                <a16:creationId xmlns:a16="http://schemas.microsoft.com/office/drawing/2014/main" id="{C3EDA869-BC03-D51B-4893-E24F2041740B}"/>
              </a:ext>
            </a:extLst>
          </p:cNvPr>
          <p:cNvSpPr/>
          <p:nvPr/>
        </p:nvSpPr>
        <p:spPr>
          <a:xfrm>
            <a:off x="7886697" y="1662524"/>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F3BF2EC-9956-8252-67D3-A95640A111EB}"/>
                  </a:ext>
                </a:extLst>
              </p:cNvPr>
              <p:cNvSpPr txBox="1"/>
              <p:nvPr/>
            </p:nvSpPr>
            <p:spPr>
              <a:xfrm>
                <a:off x="1959427" y="3747811"/>
                <a:ext cx="14369143"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Số người có nhóm máu A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200⋅20%=40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B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200⋅30%=60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20%+40%=60%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200⋅60%=120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9F3BF2EC-9956-8252-67D3-A95640A111EB}"/>
                  </a:ext>
                </a:extLst>
              </p:cNvPr>
              <p:cNvSpPr txBox="1">
                <a:spLocks noRot="1" noChangeAspect="1" noMove="1" noResize="1" noEditPoints="1" noAdjustHandles="1" noChangeArrowheads="1" noChangeShapeType="1" noTextEdit="1"/>
              </p:cNvSpPr>
              <p:nvPr/>
            </p:nvSpPr>
            <p:spPr>
              <a:xfrm>
                <a:off x="1959427" y="3747811"/>
                <a:ext cx="14369143" cy="4133247"/>
              </a:xfrm>
              <a:prstGeom prst="rect">
                <a:avLst/>
              </a:prstGeom>
              <a:blipFill>
                <a:blip r:embed="rId19"/>
                <a:stretch>
                  <a:fillRect l="-1484" r="-594" b="-5457"/>
                </a:stretch>
              </a:blipFill>
            </p:spPr>
            <p:txBody>
              <a:bodyPr/>
              <a:lstStyle/>
              <a:p>
                <a:r>
                  <a:rPr lang="en-US">
                    <a:noFill/>
                  </a:rPr>
                  <a:t> </a:t>
                </a:r>
              </a:p>
            </p:txBody>
          </p:sp>
        </mc:Fallback>
      </mc:AlternateContent>
    </p:spTree>
    <p:extLst>
      <p:ext uri="{BB962C8B-B14F-4D97-AF65-F5344CB8AC3E}">
        <p14:creationId xmlns:p14="http://schemas.microsoft.com/office/powerpoint/2010/main" val="412831710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03298">
            <a:off x="1158103" y="6955919"/>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97952" y="5933393"/>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64439" y="174244"/>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491521" y="6614501"/>
            <a:ext cx="316418" cy="342074"/>
          </a:xfrm>
          <a:prstGeom prst="rect">
            <a:avLst/>
          </a:prstGeom>
        </p:spPr>
      </p:pic>
      <p:sp>
        <p:nvSpPr>
          <p:cNvPr id="20" name="TextBox 19">
            <a:extLst>
              <a:ext uri="{FF2B5EF4-FFF2-40B4-BE49-F238E27FC236}">
                <a16:creationId xmlns:a16="http://schemas.microsoft.com/office/drawing/2014/main" id="{FC317994-C620-34F0-9AAF-AA37ECD9ADEF}"/>
              </a:ext>
            </a:extLst>
          </p:cNvPr>
          <p:cNvSpPr txBox="1"/>
          <p:nvPr/>
        </p:nvSpPr>
        <p:spPr>
          <a:xfrm>
            <a:off x="3276600" y="1565538"/>
            <a:ext cx="10312400" cy="901593"/>
          </a:xfrm>
          <a:prstGeom prst="rect">
            <a:avLst/>
          </a:prstGeom>
          <a:noFill/>
        </p:spPr>
        <p:txBody>
          <a:bodyPr wrap="square">
            <a:spAutoFit/>
          </a:bodyPr>
          <a:lstStyle/>
          <a:p>
            <a:pPr marL="0" marR="0">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tập:</a:t>
            </a:r>
            <a:r>
              <a:rPr lang="nl-NL" sz="4000" dirty="0">
                <a:effectLst/>
                <a:latin typeface="Arial" panose="020B0604020202020204" pitchFamily="34" charset="0"/>
                <a:ea typeface="Times New Roman" panose="02020603050405020304" pitchFamily="18" charset="0"/>
                <a:cs typeface="Arial" panose="020B0604020202020204" pitchFamily="34" charset="0"/>
              </a:rPr>
              <a:t> Cho bảng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2" name="Table 21">
            <a:extLst>
              <a:ext uri="{FF2B5EF4-FFF2-40B4-BE49-F238E27FC236}">
                <a16:creationId xmlns:a16="http://schemas.microsoft.com/office/drawing/2014/main" id="{90E51DD1-2157-70FF-1B4E-B828B569BE03}"/>
              </a:ext>
            </a:extLst>
          </p:cNvPr>
          <p:cNvGraphicFramePr>
            <a:graphicFrameLocks noGrp="1"/>
          </p:cNvGraphicFramePr>
          <p:nvPr>
            <p:extLst>
              <p:ext uri="{D42A27DB-BD31-4B8C-83A1-F6EECF244321}">
                <p14:modId xmlns:p14="http://schemas.microsoft.com/office/powerpoint/2010/main" val="2260410147"/>
              </p:ext>
            </p:extLst>
          </p:nvPr>
        </p:nvGraphicFramePr>
        <p:xfrm>
          <a:off x="1689956" y="2857606"/>
          <a:ext cx="15569344" cy="3648457"/>
        </p:xfrm>
        <a:graphic>
          <a:graphicData uri="http://schemas.openxmlformats.org/drawingml/2006/table">
            <a:tbl>
              <a:tblPr bandRow="1">
                <a:tableStyleId>{5940675A-B579-460E-94D1-54222C63F5DA}</a:tableStyleId>
              </a:tblPr>
              <a:tblGrid>
                <a:gridCol w="9691162">
                  <a:extLst>
                    <a:ext uri="{9D8B030D-6E8A-4147-A177-3AD203B41FA5}">
                      <a16:colId xmlns:a16="http://schemas.microsoft.com/office/drawing/2014/main" val="952553556"/>
                    </a:ext>
                  </a:extLst>
                </a:gridCol>
                <a:gridCol w="5878182">
                  <a:extLst>
                    <a:ext uri="{9D8B030D-6E8A-4147-A177-3AD203B41FA5}">
                      <a16:colId xmlns:a16="http://schemas.microsoft.com/office/drawing/2014/main" val="374495332"/>
                    </a:ext>
                  </a:extLst>
                </a:gridCol>
              </a:tblGrid>
              <a:tr h="0">
                <a:tc gridSpan="2">
                  <a:txBody>
                    <a:bodyPr/>
                    <a:lstStyle/>
                    <a:p>
                      <a:pPr marL="0" marR="0" algn="just">
                        <a:lnSpc>
                          <a:spcPct val="150000"/>
                        </a:lnSpc>
                        <a:spcBef>
                          <a:spcPts val="0"/>
                        </a:spcBef>
                        <a:spcAft>
                          <a:spcPts val="800"/>
                        </a:spcAft>
                      </a:pPr>
                      <a:r>
                        <a:rPr lang="nl-NL" sz="3600" b="1" dirty="0">
                          <a:effectLst/>
                          <a:latin typeface="Arial" panose="020B0604020202020204" pitchFamily="34" charset="0"/>
                          <a:cs typeface="Arial" panose="020B0604020202020204" pitchFamily="34" charset="0"/>
                        </a:rPr>
                        <a:t>Tỉ lệ ngân sách cấp cho các dự án bảo vệ môi trường của thành phố H</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97256102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Dự án</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Tỉ lệ ngân sách</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7622758"/>
                  </a:ext>
                </a:extLst>
              </a:tr>
              <a:tr h="0">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Xử lí chất thải sinh hoạt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50%</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3477261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Xử lí chất thải công nghiệp và nguy hại</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40%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11697370"/>
                  </a:ext>
                </a:extLst>
              </a:tr>
              <a:tr h="763269">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Phương tiện thu gom và vận chuyển chất thải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10%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09269954"/>
                  </a:ext>
                </a:extLst>
              </a:tr>
            </a:tbl>
          </a:graphicData>
        </a:graphic>
      </p:graphicFrame>
      <p:sp>
        <p:nvSpPr>
          <p:cNvPr id="25" name="TextBox 24">
            <a:extLst>
              <a:ext uri="{FF2B5EF4-FFF2-40B4-BE49-F238E27FC236}">
                <a16:creationId xmlns:a16="http://schemas.microsoft.com/office/drawing/2014/main" id="{6A17FBA3-D3AE-1213-6B83-455BA617E2DE}"/>
              </a:ext>
            </a:extLst>
          </p:cNvPr>
          <p:cNvSpPr txBox="1"/>
          <p:nvPr/>
        </p:nvSpPr>
        <p:spPr>
          <a:xfrm>
            <a:off x="3276600" y="7518092"/>
            <a:ext cx="12239171" cy="1824923"/>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Hãy biểu diễn dữ liệu từ bảng thống kê vào biểu đồ dưới, bằng cách điền vào phần …..</a:t>
            </a:r>
          </a:p>
        </p:txBody>
      </p:sp>
    </p:spTree>
    <p:extLst>
      <p:ext uri="{BB962C8B-B14F-4D97-AF65-F5344CB8AC3E}">
        <p14:creationId xmlns:p14="http://schemas.microsoft.com/office/powerpoint/2010/main" val="14246218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37354">
            <a:off x="-1004712" y="8625711"/>
            <a:ext cx="3852615" cy="2412700"/>
          </a:xfrm>
          <a:prstGeom prst="rect">
            <a:avLst/>
          </a:prstGeom>
        </p:spPr>
      </p:pic>
      <p:sp>
        <p:nvSpPr>
          <p:cNvPr id="3" name="TextBox 2">
            <a:extLst>
              <a:ext uri="{FF2B5EF4-FFF2-40B4-BE49-F238E27FC236}">
                <a16:creationId xmlns:a16="http://schemas.microsoft.com/office/drawing/2014/main" id="{CAE222E3-9EEF-162D-C99E-2D3D0CBD1E22}"/>
              </a:ext>
            </a:extLst>
          </p:cNvPr>
          <p:cNvSpPr txBox="1"/>
          <p:nvPr/>
        </p:nvSpPr>
        <p:spPr>
          <a:xfrm>
            <a:off x="3370031" y="2883800"/>
            <a:ext cx="12104913" cy="4902689"/>
          </a:xfrm>
          <a:prstGeom prst="rect">
            <a:avLst/>
          </a:prstGeom>
          <a:noFill/>
        </p:spPr>
        <p:txBody>
          <a:bodyPr wrap="square">
            <a:spAutoFit/>
          </a:bodyPr>
          <a:lstStyle/>
          <a:p>
            <a:pPr algn="just">
              <a:lnSpc>
                <a:spcPct val="1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Hãy hoàn thành biểu đồ hình quạt tròn bằng cách chọn màu thích hợp của từng ô (1), (2), (3).</a:t>
            </a:r>
          </a:p>
          <a:p>
            <a:pPr algn="just">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(1) Xử lí chất thải sinh hoạt</a:t>
            </a:r>
          </a:p>
          <a:p>
            <a:pPr algn="just">
              <a:lnSpc>
                <a:spcPct val="150000"/>
              </a:lnSpc>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effectLst/>
                <a:latin typeface="Arial" panose="020B0604020202020204" pitchFamily="34" charset="0"/>
                <a:ea typeface="Times New Roman" panose="02020603050405020304" pitchFamily="18" charset="0"/>
                <a:cs typeface="Arial" panose="020B0604020202020204" pitchFamily="34" charset="0"/>
              </a:rPr>
              <a:t>Xử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a:latin typeface="Arial" panose="020B0604020202020204" pitchFamily="34" charset="0"/>
                <a:ea typeface="Times New Roman" panose="02020603050405020304" pitchFamily="18" charset="0"/>
                <a:cs typeface="Arial" panose="020B0604020202020204" pitchFamily="34" charset="0"/>
              </a:rPr>
              <a:t>(3) </a:t>
            </a:r>
            <a:r>
              <a:rPr lang="en-US" sz="4000" dirty="0" err="1">
                <a:latin typeface="Arial" panose="020B0604020202020204" pitchFamily="34" charset="0"/>
                <a:ea typeface="Times New Roman" panose="02020603050405020304" pitchFamily="18" charset="0"/>
                <a:cs typeface="Arial" panose="020B0604020202020204" pitchFamily="34" charset="0"/>
              </a:rPr>
              <a:t>Phương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tiện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gom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vận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chuyển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7853801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1436620948"/>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15081058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6329" y="-23328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47679" y="4018671"/>
            <a:ext cx="3679057" cy="293864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8908" y="6570544"/>
            <a:ext cx="688581" cy="67739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08076" y="821365"/>
            <a:ext cx="372167" cy="414671"/>
          </a:xfrm>
          <a:prstGeom prst="rect">
            <a:avLst/>
          </a:prstGeom>
        </p:spPr>
      </p:pic>
      <p:sp>
        <p:nvSpPr>
          <p:cNvPr id="8" name="TextBox 7">
            <a:extLst>
              <a:ext uri="{FF2B5EF4-FFF2-40B4-BE49-F238E27FC236}">
                <a16:creationId xmlns:a16="http://schemas.microsoft.com/office/drawing/2014/main" id="{28D94991-955A-EDDF-BC1C-23DE6597F19D}"/>
              </a:ext>
            </a:extLst>
          </p:cNvPr>
          <p:cNvSpPr txBox="1"/>
          <p:nvPr/>
        </p:nvSpPr>
        <p:spPr>
          <a:xfrm>
            <a:off x="4114800" y="1028700"/>
            <a:ext cx="9726228" cy="1107996"/>
          </a:xfrm>
          <a:prstGeom prst="rect">
            <a:avLst/>
          </a:prstGeom>
          <a:noFill/>
        </p:spPr>
        <p:txBody>
          <a:bodyPr wrap="square" rtlCol="0">
            <a:spAutoFit/>
          </a:bodyPr>
          <a:lstStyle/>
          <a:p>
            <a:pPr algn="ctr"/>
            <a:r>
              <a:rPr lang="en-US" sz="6600" b="1" dirty="0">
                <a:solidFill>
                  <a:schemeClr val="tx2">
                    <a:lumMod val="50000"/>
                  </a:schemeClr>
                </a:solidFill>
                <a:latin typeface="Arial" panose="020B0604020202020204" pitchFamily="34" charset="0"/>
                <a:cs typeface="Arial" panose="020B0604020202020204" pitchFamily="34" charset="0"/>
              </a:rPr>
              <a:t>HƯỚNG DẪN VỀ NHÀ</a:t>
            </a:r>
          </a:p>
        </p:txBody>
      </p:sp>
      <p:sp>
        <p:nvSpPr>
          <p:cNvPr id="23" name="TextBox 22">
            <a:extLst>
              <a:ext uri="{FF2B5EF4-FFF2-40B4-BE49-F238E27FC236}">
                <a16:creationId xmlns:a16="http://schemas.microsoft.com/office/drawing/2014/main" id="{DCFF3FBB-FDB6-4EB6-E47C-B0C035881FCF}"/>
              </a:ext>
            </a:extLst>
          </p:cNvPr>
          <p:cNvSpPr txBox="1"/>
          <p:nvPr/>
        </p:nvSpPr>
        <p:spPr>
          <a:xfrm>
            <a:off x="1262442" y="6892335"/>
            <a:ext cx="43216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EEBA278-997F-3B50-F417-A801D82BCDAC}"/>
              </a:ext>
            </a:extLst>
          </p:cNvPr>
          <p:cNvSpPr txBox="1"/>
          <p:nvPr/>
        </p:nvSpPr>
        <p:spPr>
          <a:xfrm>
            <a:off x="6868885" y="6913345"/>
            <a:ext cx="45502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D65F482-231F-CEE1-A8E3-139954E3B488}"/>
              </a:ext>
            </a:extLst>
          </p:cNvPr>
          <p:cNvSpPr txBox="1"/>
          <p:nvPr/>
        </p:nvSpPr>
        <p:spPr>
          <a:xfrm>
            <a:off x="12058769" y="6913345"/>
            <a:ext cx="52360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mới “Biểu đồ đoạn thẳng”.</a:t>
            </a:r>
            <a:endParaRPr lang="en-US" sz="4000" dirty="0">
              <a:latin typeface="Arial" panose="020B0604020202020204" pitchFamily="34" charset="0"/>
              <a:cs typeface="Arial" panose="020B0604020202020204" pitchFamily="34" charset="0"/>
            </a:endParaRPr>
          </a:p>
        </p:txBody>
      </p:sp>
      <p:pic>
        <p:nvPicPr>
          <p:cNvPr id="30" name="Picture 8">
            <a:extLst>
              <a:ext uri="{FF2B5EF4-FFF2-40B4-BE49-F238E27FC236}">
                <a16:creationId xmlns:a16="http://schemas.microsoft.com/office/drawing/2014/main" id="{37FDF04E-316B-766E-D933-05C7098A92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71604" y="4241036"/>
            <a:ext cx="2503304" cy="2493916"/>
          </a:xfrm>
          <a:prstGeom prst="rect">
            <a:avLst/>
          </a:prstGeom>
        </p:spPr>
      </p:pic>
      <p:pic>
        <p:nvPicPr>
          <p:cNvPr id="31" name="Picture 9">
            <a:extLst>
              <a:ext uri="{FF2B5EF4-FFF2-40B4-BE49-F238E27FC236}">
                <a16:creationId xmlns:a16="http://schemas.microsoft.com/office/drawing/2014/main" id="{B95BC094-A9EB-6E76-D6CE-A65FE10B465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26261" y="4241035"/>
            <a:ext cx="2503305" cy="2493917"/>
          </a:xfrm>
          <a:prstGeom prst="rect">
            <a:avLst/>
          </a:prstGeom>
        </p:spPr>
      </p:pic>
      <p:pic>
        <p:nvPicPr>
          <p:cNvPr id="32" name="Picture 9">
            <a:extLst>
              <a:ext uri="{FF2B5EF4-FFF2-40B4-BE49-F238E27FC236}">
                <a16:creationId xmlns:a16="http://schemas.microsoft.com/office/drawing/2014/main" id="{6E346777-E6F1-6401-45F3-4CD7067FD73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610842" y="4408736"/>
            <a:ext cx="2503305" cy="2493917"/>
          </a:xfrm>
          <a:prstGeom prst="rect">
            <a:avLst/>
          </a:prstGeom>
        </p:spPr>
      </p:pic>
    </p:spTree>
    <p:extLst>
      <p:ext uri="{BB962C8B-B14F-4D97-AF65-F5344CB8AC3E}">
        <p14:creationId xmlns:p14="http://schemas.microsoft.com/office/powerpoint/2010/main" val="206010942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anim calcmode="lin" valueType="num">
                                      <p:cBhvr>
                                        <p:cTn id="42" dur="500" fill="hold"/>
                                        <p:tgtEl>
                                          <p:spTgt spid="29"/>
                                        </p:tgtEl>
                                        <p:attrNameLst>
                                          <p:attrName>ppt_x</p:attrName>
                                        </p:attrNameLst>
                                      </p:cBhvr>
                                      <p:tavLst>
                                        <p:tav tm="0">
                                          <p:val>
                                            <p:strVal val="#ppt_x"/>
                                          </p:val>
                                        </p:tav>
                                        <p:tav tm="100000">
                                          <p:val>
                                            <p:strVal val="#ppt_x"/>
                                          </p:val>
                                        </p:tav>
                                      </p:tavLst>
                                    </p:anim>
                                    <p:anim calcmode="lin" valueType="num">
                                      <p:cBhvr>
                                        <p:cTn id="4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p:sp>
        <p:nvSpPr>
          <p:cNvPr id="6" name="TextBox 5">
            <a:extLst>
              <a:ext uri="{FF2B5EF4-FFF2-40B4-BE49-F238E27FC236}">
                <a16:creationId xmlns:a16="http://schemas.microsoft.com/office/drawing/2014/main" id="{44091B01-101C-F958-B8DA-1790BC37FF3C}"/>
              </a:ext>
            </a:extLst>
          </p:cNvPr>
          <p:cNvSpPr txBox="1"/>
          <p:nvPr/>
        </p:nvSpPr>
        <p:spPr>
          <a:xfrm>
            <a:off x="3344521" y="2859950"/>
            <a:ext cx="11503911" cy="540417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HẸN GẶP LẠI CÁC EM TRONG BUỔI HỌC TIẾP THEO</a:t>
            </a:r>
          </a:p>
        </p:txBody>
      </p:sp>
    </p:spTree>
    <p:extLst>
      <p:ext uri="{BB962C8B-B14F-4D97-AF65-F5344CB8AC3E}">
        <p14:creationId xmlns:p14="http://schemas.microsoft.com/office/powerpoint/2010/main" val="2574647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sp>
        <p:nvSpPr>
          <p:cNvPr id="17" name="TextBox 16">
            <a:extLst>
              <a:ext uri="{FF2B5EF4-FFF2-40B4-BE49-F238E27FC236}">
                <a16:creationId xmlns:a16="http://schemas.microsoft.com/office/drawing/2014/main" id="{F7FB731E-B7E2-9797-F550-2E26E3BA991B}"/>
              </a:ext>
            </a:extLst>
          </p:cNvPr>
          <p:cNvSpPr txBox="1"/>
          <p:nvPr/>
        </p:nvSpPr>
        <p:spPr>
          <a:xfrm>
            <a:off x="2146972" y="1523384"/>
            <a:ext cx="13487400" cy="830997"/>
          </a:xfrm>
          <a:prstGeom prst="rect">
            <a:avLst/>
          </a:prstGeom>
          <a:noFill/>
        </p:spPr>
        <p:txBody>
          <a:bodyPr wrap="square" rtlCol="0">
            <a:spAutoFit/>
          </a:bodyPr>
          <a:lstStyle/>
          <a:p>
            <a:pPr algn="just"/>
            <a:r>
              <a:rPr lang="en-US" sz="4800" b="1" dirty="0">
                <a:solidFill>
                  <a:schemeClr val="accent2">
                    <a:lumMod val="50000"/>
                  </a:schemeClr>
                </a:solidFill>
                <a:latin typeface="Arial" panose="020B0604020202020204" pitchFamily="34" charset="0"/>
                <a:cs typeface="Arial" panose="020B0604020202020204" pitchFamily="34" charset="0"/>
              </a:rPr>
              <a:t>I. ĐỌC VÀ MÔ TẢ BIỂU ĐỒ HÌNH QUẠT TRÒN</a:t>
            </a:r>
          </a:p>
        </p:txBody>
      </p:sp>
      <p:sp>
        <p:nvSpPr>
          <p:cNvPr id="20" name="TextBox 19">
            <a:extLst>
              <a:ext uri="{FF2B5EF4-FFF2-40B4-BE49-F238E27FC236}">
                <a16:creationId xmlns:a16="http://schemas.microsoft.com/office/drawing/2014/main" id="{ADE9CC5F-468E-B43E-EB2B-742360D04F70}"/>
              </a:ext>
            </a:extLst>
          </p:cNvPr>
          <p:cNvSpPr txBox="1"/>
          <p:nvPr/>
        </p:nvSpPr>
        <p:spPr>
          <a:xfrm>
            <a:off x="2377922" y="2713391"/>
            <a:ext cx="13022943" cy="6621108"/>
          </a:xfrm>
          <a:prstGeom prst="rect">
            <a:avLst/>
          </a:prstGeom>
          <a:noFill/>
        </p:spPr>
        <p:txBody>
          <a:bodyPr wrap="square">
            <a:spAutoFit/>
          </a:bodyPr>
          <a:lstStyle/>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Biểu đồ hình quạt tròn</a:t>
            </a:r>
            <a:r>
              <a:rPr lang="nl-NL" sz="4000" dirty="0">
                <a:effectLst/>
                <a:latin typeface="Arial" panose="020B0604020202020204" pitchFamily="34" charset="0"/>
                <a:ea typeface="Times New Roman" panose="02020603050405020304" pitchFamily="18" charset="0"/>
                <a:cs typeface="Arial" panose="020B0604020202020204" pitchFamily="34" charset="0"/>
              </a:rPr>
              <a:t> dùng để so sánh các phần trong toàn bộ dữ liệu.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Trong biểu đồ hình quạt tròn, phần chính là hình tròn biểu diễn dữ kiệu được chia thành nhiều hình quạt. Mỗi hình quạt biểu diễn tỉ lệ của một phân so với toàn bộ dữ liệu. Cả hình tròn biểu diển toàn bộ dữ liệu, tức là ứng với 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fade">
                                      <p:cBhvr>
                                        <p:cTn id="16"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41767" y="9110168"/>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966970433"/>
              </p:ext>
            </p:extLst>
          </p:nvPr>
        </p:nvGraphicFramePr>
        <p:xfrm>
          <a:off x="2868228" y="821364"/>
          <a:ext cx="13019326" cy="8081469"/>
        </p:xfrm>
        <a:graphic>
          <a:graphicData uri="http://schemas.openxmlformats.org/drawingml/2006/chart">
            <c:chart xmlns:c="http://schemas.openxmlformats.org/drawingml/2006/chart" xmlns:r="http://schemas.openxmlformats.org/officeDocument/2006/relationships" r:id="rId17"/>
          </a:graphicData>
        </a:graphic>
      </p:graphicFrame>
      <p:sp>
        <p:nvSpPr>
          <p:cNvPr id="20" name="Rectangle 19">
            <a:extLst>
              <a:ext uri="{FF2B5EF4-FFF2-40B4-BE49-F238E27FC236}">
                <a16:creationId xmlns:a16="http://schemas.microsoft.com/office/drawing/2014/main" id="{2B6A6B8D-29B8-6814-2A78-ABE14F967216}"/>
              </a:ext>
            </a:extLst>
          </p:cNvPr>
          <p:cNvSpPr/>
          <p:nvPr/>
        </p:nvSpPr>
        <p:spPr>
          <a:xfrm>
            <a:off x="4114800" y="1028700"/>
            <a:ext cx="10591800" cy="155448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4328FDF6-236B-4C88-45B3-AF5A585BCCAC}"/>
              </a:ext>
            </a:extLst>
          </p:cNvPr>
          <p:cNvCxnSpPr/>
          <p:nvPr/>
        </p:nvCxnSpPr>
        <p:spPr>
          <a:xfrm flipV="1">
            <a:off x="9372600" y="647700"/>
            <a:ext cx="0" cy="3810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C407DCBB-24F1-7A16-C38E-5ECF0C67CBB0}"/>
              </a:ext>
            </a:extLst>
          </p:cNvPr>
          <p:cNvSpPr txBox="1"/>
          <p:nvPr/>
        </p:nvSpPr>
        <p:spPr>
          <a:xfrm>
            <a:off x="8191500" y="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921EC6-9997-6523-E52C-9435FDBAA217}"/>
              </a:ext>
            </a:extLst>
          </p:cNvPr>
          <p:cNvSpPr/>
          <p:nvPr/>
        </p:nvSpPr>
        <p:spPr>
          <a:xfrm>
            <a:off x="2868228" y="2696658"/>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54D59206-5256-5492-3F17-A7838DC2ED53}"/>
              </a:ext>
            </a:extLst>
          </p:cNvPr>
          <p:cNvCxnSpPr>
            <a:cxnSpLocks/>
            <a:stCxn id="24" idx="1"/>
          </p:cNvCxnSpPr>
          <p:nvPr/>
        </p:nvCxnSpPr>
        <p:spPr>
          <a:xfrm flipH="1">
            <a:off x="2133600" y="5748879"/>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38C39532-47B3-A31E-F779-0775818C5E4E}"/>
              </a:ext>
            </a:extLst>
          </p:cNvPr>
          <p:cNvSpPr txBox="1"/>
          <p:nvPr/>
        </p:nvSpPr>
        <p:spPr>
          <a:xfrm>
            <a:off x="-35474" y="4609953"/>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32E1309-6361-18D7-5C1D-EE87F36F4837}"/>
              </a:ext>
            </a:extLst>
          </p:cNvPr>
          <p:cNvSpPr/>
          <p:nvPr/>
        </p:nvSpPr>
        <p:spPr>
          <a:xfrm>
            <a:off x="10755198" y="3086100"/>
            <a:ext cx="4591303" cy="4995369"/>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244D2E61-4383-3A37-C6F8-ED8704DAC63E}"/>
              </a:ext>
            </a:extLst>
          </p:cNvPr>
          <p:cNvCxnSpPr>
            <a:cxnSpLocks/>
            <a:stCxn id="30" idx="3"/>
          </p:cNvCxnSpPr>
          <p:nvPr/>
        </p:nvCxnSpPr>
        <p:spPr>
          <a:xfrm flipV="1">
            <a:off x="15346501" y="5583784"/>
            <a:ext cx="822977" cy="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56E65CC0-807F-A4B7-FCEE-49438F594DF4}"/>
              </a:ext>
            </a:extLst>
          </p:cNvPr>
          <p:cNvSpPr txBox="1"/>
          <p:nvPr/>
        </p:nvSpPr>
        <p:spPr>
          <a:xfrm>
            <a:off x="15988736" y="514350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2" presetClass="entr" presetSubtype="2"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0" grpId="0" animBg="1"/>
      <p:bldP spid="23" grpId="0"/>
      <p:bldP spid="24" grpId="0" animBg="1"/>
      <p:bldP spid="29" grpId="0"/>
      <p:bldP spid="30"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17" name="Speech Bubble: Rectangle with Corners Rounded 16">
            <a:extLst>
              <a:ext uri="{FF2B5EF4-FFF2-40B4-BE49-F238E27FC236}">
                <a16:creationId xmlns:a16="http://schemas.microsoft.com/office/drawing/2014/main" id="{AB7E8846-807F-F8F2-F684-137EB03619F7}"/>
              </a:ext>
            </a:extLst>
          </p:cNvPr>
          <p:cNvSpPr/>
          <p:nvPr/>
        </p:nvSpPr>
        <p:spPr>
          <a:xfrm>
            <a:off x="1955886" y="933985"/>
            <a:ext cx="1261545" cy="935356"/>
          </a:xfrm>
          <a:prstGeom prst="wedgeRoundRectCallout">
            <a:avLst>
              <a:gd name="adj1" fmla="val 33452"/>
              <a:gd name="adj2" fmla="val 70260"/>
              <a:gd name="adj3" fmla="val 16667"/>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828A95FE-3708-4227-5D05-EB0B657CFAA7}"/>
              </a:ext>
            </a:extLst>
          </p:cNvPr>
          <p:cNvSpPr txBox="1"/>
          <p:nvPr/>
        </p:nvSpPr>
        <p:spPr>
          <a:xfrm>
            <a:off x="3391227" y="652776"/>
            <a:ext cx="1311402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5.4,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p:txBody>
      </p:sp>
      <p:graphicFrame>
        <p:nvGraphicFramePr>
          <p:cNvPr id="20" name="Table 19">
            <a:extLst>
              <a:ext uri="{FF2B5EF4-FFF2-40B4-BE49-F238E27FC236}">
                <a16:creationId xmlns:a16="http://schemas.microsoft.com/office/drawing/2014/main" id="{1A919B8B-5D48-1C53-BB1D-FDA34461C671}"/>
              </a:ext>
            </a:extLst>
          </p:cNvPr>
          <p:cNvGraphicFramePr>
            <a:graphicFrameLocks noGrp="1"/>
          </p:cNvGraphicFramePr>
          <p:nvPr>
            <p:extLst>
              <p:ext uri="{D42A27DB-BD31-4B8C-83A1-F6EECF244321}">
                <p14:modId xmlns:p14="http://schemas.microsoft.com/office/powerpoint/2010/main" val="4164429100"/>
              </p:ext>
            </p:extLst>
          </p:nvPr>
        </p:nvGraphicFramePr>
        <p:xfrm>
          <a:off x="2453458" y="3156895"/>
          <a:ext cx="13381083" cy="5833312"/>
        </p:xfrm>
        <a:graphic>
          <a:graphicData uri="http://schemas.openxmlformats.org/drawingml/2006/table">
            <a:tbl>
              <a:tblPr bandRow="1">
                <a:tableStyleId>{5940675A-B579-460E-94D1-54222C63F5DA}</a:tableStyleId>
              </a:tblPr>
              <a:tblGrid>
                <a:gridCol w="10254875">
                  <a:extLst>
                    <a:ext uri="{9D8B030D-6E8A-4147-A177-3AD203B41FA5}">
                      <a16:colId xmlns:a16="http://schemas.microsoft.com/office/drawing/2014/main" val="4124060815"/>
                    </a:ext>
                  </a:extLst>
                </a:gridCol>
                <a:gridCol w="3126208">
                  <a:extLst>
                    <a:ext uri="{9D8B030D-6E8A-4147-A177-3AD203B41FA5}">
                      <a16:colId xmlns:a16="http://schemas.microsoft.com/office/drawing/2014/main" val="2902503933"/>
                    </a:ext>
                  </a:extLst>
                </a:gridCol>
              </a:tblGrid>
              <a:tr h="102470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Nguyên nhân gây tại nạn thương tích</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52180173"/>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Đuối nước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48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33681918"/>
                  </a:ext>
                </a:extLst>
              </a:tr>
              <a:tr h="670513">
                <a:tc>
                  <a:txBody>
                    <a:bodyPr/>
                    <a:lstStyle/>
                    <a:p>
                      <a:pPr marL="0" marR="0">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Tai nạn giao thông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23976586"/>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Ngã</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37921355"/>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Ngộ độc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70041308"/>
                  </a:ext>
                </a:extLst>
              </a:tr>
              <a:tr h="670513">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Thương tích khác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20</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584920540"/>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Tổng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28042374"/>
                  </a:ext>
                </a:extLst>
              </a:tr>
            </a:tbl>
          </a:graphicData>
        </a:graphic>
      </p:graphicFrame>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sp>
        <p:nvSpPr>
          <p:cNvPr id="17" name="Rectangle: Rounded Corners 16">
            <a:extLst>
              <a:ext uri="{FF2B5EF4-FFF2-40B4-BE49-F238E27FC236}">
                <a16:creationId xmlns:a16="http://schemas.microsoft.com/office/drawing/2014/main" id="{C3396330-E0C3-11A0-FE41-A1C23A722F6B}"/>
              </a:ext>
            </a:extLst>
          </p:cNvPr>
          <p:cNvSpPr/>
          <p:nvPr/>
        </p:nvSpPr>
        <p:spPr>
          <a:xfrm>
            <a:off x="8289387" y="833256"/>
            <a:ext cx="1524000" cy="9906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18" name="TextBox 17">
            <a:extLst>
              <a:ext uri="{FF2B5EF4-FFF2-40B4-BE49-F238E27FC236}">
                <a16:creationId xmlns:a16="http://schemas.microsoft.com/office/drawing/2014/main" id="{97FE6822-202D-9617-E680-931A13596DFB}"/>
              </a:ext>
            </a:extLst>
          </p:cNvPr>
          <p:cNvSpPr txBox="1"/>
          <p:nvPr/>
        </p:nvSpPr>
        <p:spPr>
          <a:xfrm>
            <a:off x="2089152" y="1969697"/>
            <a:ext cx="13924471" cy="736490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Hai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2620</Words>
  <PresentationFormat>Custom</PresentationFormat>
  <Paragraphs>325</Paragraphs>
  <Slides>56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Calibri</vt:lpstr>
      <vt:lpstr>Symbol</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terms:modified xsi:type="dcterms:W3CDTF">2022-10-24T01:59:31Z</dcterms:modified>
  <dc:identifier>DAFPjy546jU</dc:identifier>
</cp:coreProperties>
</file>