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13" r:id="rId3"/>
    <p:sldId id="504" r:id="rId4"/>
    <p:sldId id="301" r:id="rId5"/>
    <p:sldId id="493" r:id="rId6"/>
    <p:sldId id="494" r:id="rId7"/>
    <p:sldId id="506" r:id="rId8"/>
    <p:sldId id="495" r:id="rId9"/>
    <p:sldId id="508" r:id="rId10"/>
    <p:sldId id="509" r:id="rId11"/>
    <p:sldId id="510" r:id="rId12"/>
    <p:sldId id="511" r:id="rId13"/>
    <p:sldId id="499" r:id="rId14"/>
    <p:sldId id="513" r:id="rId15"/>
    <p:sldId id="512" r:id="rId16"/>
    <p:sldId id="514" r:id="rId17"/>
    <p:sldId id="515" r:id="rId18"/>
    <p:sldId id="516" r:id="rId19"/>
    <p:sldId id="517" r:id="rId20"/>
    <p:sldId id="519" r:id="rId21"/>
    <p:sldId id="518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7F7FF"/>
    <a:srgbClr val="D6F7FE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182" autoAdjust="0"/>
  </p:normalViewPr>
  <p:slideViewPr>
    <p:cSldViewPr>
      <p:cViewPr>
        <p:scale>
          <a:sx n="40" d="100"/>
          <a:sy n="40" d="100"/>
        </p:scale>
        <p:origin x="36" y="-4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w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9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3" Type="http://schemas.openxmlformats.org/officeDocument/2006/relationships/image" Target="../media/image97.e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8.e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2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2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2.wmf"/><Relationship Id="rId1" Type="http://schemas.openxmlformats.org/officeDocument/2006/relationships/image" Target="../media/image37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3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51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3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3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43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2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5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98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48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88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4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91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761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0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4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58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09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3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56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7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7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12" Type="http://schemas.openxmlformats.org/officeDocument/2006/relationships/image" Target="../media/image22.wmf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12" Type="http://schemas.openxmlformats.org/officeDocument/2006/relationships/image" Target="../media/image22.wmf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9.wmf"/><Relationship Id="rId26" Type="http://schemas.openxmlformats.org/officeDocument/2006/relationships/image" Target="../media/image53.e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6.e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e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jpg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2.e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7.emf"/><Relationship Id="rId22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7.e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jpg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60.e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5.emf"/><Relationship Id="rId22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jpg"/><Relationship Id="rId11" Type="http://schemas.openxmlformats.org/officeDocument/2006/relationships/image" Target="../media/image61.png"/><Relationship Id="rId5" Type="http://schemas.openxmlformats.org/officeDocument/2006/relationships/image" Target="../media/image7.png"/><Relationship Id="rId15" Type="http://schemas.openxmlformats.org/officeDocument/2006/relationships/image" Target="../media/image65.png"/><Relationship Id="rId10" Type="http://schemas.openxmlformats.org/officeDocument/2006/relationships/image" Target="../media/image5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8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jpg"/><Relationship Id="rId11" Type="http://schemas.openxmlformats.org/officeDocument/2006/relationships/image" Target="../media/image67.png"/><Relationship Id="rId5" Type="http://schemas.openxmlformats.org/officeDocument/2006/relationships/image" Target="../media/image7.png"/><Relationship Id="rId15" Type="http://schemas.openxmlformats.org/officeDocument/2006/relationships/image" Target="../media/image65.png"/><Relationship Id="rId10" Type="http://schemas.openxmlformats.org/officeDocument/2006/relationships/image" Target="../media/image5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1.e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65.emf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jpg"/><Relationship Id="rId11" Type="http://schemas.openxmlformats.org/officeDocument/2006/relationships/image" Target="../media/image69.png"/><Relationship Id="rId5" Type="http://schemas.openxmlformats.org/officeDocument/2006/relationships/image" Target="../media/image70.png"/><Relationship Id="rId15" Type="http://schemas.openxmlformats.org/officeDocument/2006/relationships/image" Target="../media/image62.emf"/><Relationship Id="rId10" Type="http://schemas.openxmlformats.org/officeDocument/2006/relationships/image" Target="../media/image50.wmf"/><Relationship Id="rId19" Type="http://schemas.openxmlformats.org/officeDocument/2006/relationships/image" Target="../media/image64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74.png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0.emf"/><Relationship Id="rId17" Type="http://schemas.openxmlformats.org/officeDocument/2006/relationships/image" Target="../media/image72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jp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7.png"/><Relationship Id="rId15" Type="http://schemas.openxmlformats.org/officeDocument/2006/relationships/image" Target="../media/image71.emf"/><Relationship Id="rId10" Type="http://schemas.openxmlformats.org/officeDocument/2006/relationships/image" Target="../media/image50.wmf"/><Relationship Id="rId19" Type="http://schemas.openxmlformats.org/officeDocument/2006/relationships/image" Target="../media/image73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75.emf"/><Relationship Id="rId18" Type="http://schemas.openxmlformats.org/officeDocument/2006/relationships/oleObject" Target="../embeddings/oleObject77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7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jpg"/><Relationship Id="rId11" Type="http://schemas.openxmlformats.org/officeDocument/2006/relationships/image" Target="../media/image79.png"/><Relationship Id="rId5" Type="http://schemas.openxmlformats.org/officeDocument/2006/relationships/image" Target="../media/image7.png"/><Relationship Id="rId15" Type="http://schemas.openxmlformats.org/officeDocument/2006/relationships/image" Target="../media/image76.emf"/><Relationship Id="rId10" Type="http://schemas.openxmlformats.org/officeDocument/2006/relationships/image" Target="../media/image50.wmf"/><Relationship Id="rId19" Type="http://schemas.openxmlformats.org/officeDocument/2006/relationships/image" Target="../media/image78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81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4.pn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jpg"/><Relationship Id="rId11" Type="http://schemas.openxmlformats.org/officeDocument/2006/relationships/oleObject" Target="../embeddings/oleObject80.bin"/><Relationship Id="rId5" Type="http://schemas.openxmlformats.org/officeDocument/2006/relationships/image" Target="../media/image7.png"/><Relationship Id="rId15" Type="http://schemas.openxmlformats.org/officeDocument/2006/relationships/image" Target="../media/image83.png"/><Relationship Id="rId10" Type="http://schemas.openxmlformats.org/officeDocument/2006/relationships/image" Target="../media/image5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85.emf"/><Relationship Id="rId18" Type="http://schemas.openxmlformats.org/officeDocument/2006/relationships/oleObject" Target="../embeddings/oleObject86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89.emf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87.emf"/><Relationship Id="rId25" Type="http://schemas.openxmlformats.org/officeDocument/2006/relationships/image" Target="../media/image91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jpg"/><Relationship Id="rId11" Type="http://schemas.openxmlformats.org/officeDocument/2006/relationships/image" Target="../media/image92.png"/><Relationship Id="rId24" Type="http://schemas.openxmlformats.org/officeDocument/2006/relationships/oleObject" Target="../embeddings/oleObject89.bin"/><Relationship Id="rId5" Type="http://schemas.openxmlformats.org/officeDocument/2006/relationships/image" Target="../media/image7.png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10" Type="http://schemas.openxmlformats.org/officeDocument/2006/relationships/image" Target="../media/image50.wmf"/><Relationship Id="rId19" Type="http://schemas.openxmlformats.org/officeDocument/2006/relationships/image" Target="../media/image88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8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98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jpg"/><Relationship Id="rId11" Type="http://schemas.openxmlformats.org/officeDocument/2006/relationships/oleObject" Target="../embeddings/oleObject92.bin"/><Relationship Id="rId5" Type="http://schemas.openxmlformats.org/officeDocument/2006/relationships/image" Target="../media/image7.png"/><Relationship Id="rId10" Type="http://schemas.openxmlformats.org/officeDocument/2006/relationships/image" Target="../media/image5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22.wmf"/><Relationship Id="rId5" Type="http://schemas.openxmlformats.org/officeDocument/2006/relationships/image" Target="../media/image9.jpg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8.png"/><Relationship Id="rId9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22.wmf"/><Relationship Id="rId5" Type="http://schemas.openxmlformats.org/officeDocument/2006/relationships/image" Target="../media/image9.jpg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8.png"/><Relationship Id="rId9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22.wmf"/><Relationship Id="rId5" Type="http://schemas.openxmlformats.org/officeDocument/2006/relationships/image" Target="../media/image9.jpg"/><Relationship Id="rId10" Type="http://schemas.openxmlformats.org/officeDocument/2006/relationships/oleObject" Target="../embeddings/oleObject96.bin"/><Relationship Id="rId4" Type="http://schemas.openxmlformats.org/officeDocument/2006/relationships/image" Target="../media/image8.png"/><Relationship Id="rId9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9.wmf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5.emf"/><Relationship Id="rId5" Type="http://schemas.openxmlformats.org/officeDocument/2006/relationships/image" Target="../media/image9.jpg"/><Relationship Id="rId10" Type="http://schemas.openxmlformats.org/officeDocument/2006/relationships/oleObject" Target="../embeddings/oleObject98.bin"/><Relationship Id="rId4" Type="http://schemas.openxmlformats.org/officeDocument/2006/relationships/image" Target="../media/image8.png"/><Relationship Id="rId9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103.bin"/><Relationship Id="rId26" Type="http://schemas.openxmlformats.org/officeDocument/2006/relationships/oleObject" Target="../embeddings/oleObject107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02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29" Type="http://schemas.openxmlformats.org/officeDocument/2006/relationships/image" Target="../media/image106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7.emf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0.bin"/><Relationship Id="rId5" Type="http://schemas.openxmlformats.org/officeDocument/2006/relationships/image" Target="../media/image9.jpg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08.bin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101.wmf"/><Relationship Id="rId31" Type="http://schemas.openxmlformats.org/officeDocument/2006/relationships/image" Target="../media/image107.wmf"/><Relationship Id="rId4" Type="http://schemas.openxmlformats.org/officeDocument/2006/relationships/image" Target="../media/image8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5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09.bin"/><Relationship Id="rId8" Type="http://schemas.openxmlformats.org/officeDocument/2006/relationships/oleObject" Target="../embeddings/oleObject8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.wmf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g"/><Relationship Id="rId11" Type="http://schemas.openxmlformats.org/officeDocument/2006/relationships/image" Target="../media/image5.wmf"/><Relationship Id="rId5" Type="http://schemas.openxmlformats.org/officeDocument/2006/relationships/image" Target="../media/image7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4.wmf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1.wmf"/><Relationship Id="rId5" Type="http://schemas.openxmlformats.org/officeDocument/2006/relationships/image" Target="../media/image160.png"/><Relationship Id="rId15" Type="http://schemas.openxmlformats.org/officeDocument/2006/relationships/image" Target="../media/image19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png"/><Relationship Id="rId9" Type="http://schemas.openxmlformats.org/officeDocument/2006/relationships/image" Target="../media/image10.emf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image" Target="../media/image14.emf"/><Relationship Id="rId5" Type="http://schemas.openxmlformats.org/officeDocument/2006/relationships/image" Target="../media/image160.png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7.wmf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23.wmf"/><Relationship Id="rId10" Type="http://schemas.openxmlformats.org/officeDocument/2006/relationships/image" Target="../media/image18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12" Type="http://schemas.openxmlformats.org/officeDocument/2006/relationships/image" Target="../media/image22.wmf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57912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537460" y="4396393"/>
              <a:ext cx="13217553" cy="777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58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</a:t>
              </a:r>
              <a:r>
                <a:rPr lang="en-US" sz="58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 ĐỒ </a:t>
              </a:r>
              <a:r>
                <a:rPr lang="en-US" sz="58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  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5800" b="1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BẬC HAI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 </a:t>
              </a:r>
              <a:r>
                <a:rPr lang="en-US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46121"/>
              </p:ext>
            </p:extLst>
          </p:nvPr>
        </p:nvGraphicFramePr>
        <p:xfrm>
          <a:off x="4267200" y="5003800"/>
          <a:ext cx="37861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9" imgW="1002960" imgH="241200" progId="Equation.DSMT4">
                  <p:embed/>
                </p:oleObj>
              </mc:Choice>
              <mc:Fallback>
                <p:oleObj name="Equation" r:id="rId9" imgW="10029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5003800"/>
                        <a:ext cx="3786188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257800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0498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đỉn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260096"/>
              </p:ext>
            </p:extLst>
          </p:nvPr>
        </p:nvGraphicFramePr>
        <p:xfrm>
          <a:off x="5132388" y="6497638"/>
          <a:ext cx="40925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13" imgW="1409400" imgH="393480" progId="Equation.DSMT4">
                  <p:embed/>
                </p:oleObj>
              </mc:Choice>
              <mc:Fallback>
                <p:oleObj name="Equation" r:id="rId13" imgW="140940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2388" y="6497638"/>
                        <a:ext cx="40925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Trục</a:t>
            </a:r>
            <a:r>
              <a:rPr lang="en-GB" dirty="0" smtClean="0"/>
              <a:t> </a:t>
            </a:r>
            <a:r>
              <a:rPr lang="en-GB" dirty="0" err="1" smtClean="0"/>
              <a:t>đối</a:t>
            </a:r>
            <a:r>
              <a:rPr lang="en-GB" dirty="0" smtClean="0"/>
              <a:t> </a:t>
            </a:r>
            <a:r>
              <a:rPr lang="en-GB" dirty="0" err="1" smtClean="0"/>
              <a:t>xứng</a:t>
            </a:r>
            <a:r>
              <a:rPr lang="en-GB" dirty="0" smtClean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8904"/>
              </p:ext>
            </p:extLst>
          </p:nvPr>
        </p:nvGraphicFramePr>
        <p:xfrm>
          <a:off x="6192838" y="7753350"/>
          <a:ext cx="2549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Equation" r:id="rId15" imgW="787320" imgH="393480" progId="Equation.DSMT4">
                  <p:embed/>
                </p:oleObj>
              </mc:Choice>
              <mc:Fallback>
                <p:oleObj name="Equation" r:id="rId15" imgW="78732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92838" y="7753350"/>
                        <a:ext cx="25495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Bề</a:t>
            </a:r>
            <a:r>
              <a:rPr lang="en-GB" dirty="0" smtClean="0"/>
              <a:t> </a:t>
            </a:r>
            <a:r>
              <a:rPr lang="en-GB" dirty="0" err="1" smtClean="0"/>
              <a:t>lõm</a:t>
            </a:r>
            <a:r>
              <a:rPr lang="en-GB" dirty="0" smtClean="0"/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a&gt;0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8840" y="10565207"/>
            <a:ext cx="857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007465" y="5127609"/>
            <a:ext cx="1082040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2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93409"/>
              </p:ext>
            </p:extLst>
          </p:nvPr>
        </p:nvGraphicFramePr>
        <p:xfrm>
          <a:off x="4124325" y="5003800"/>
          <a:ext cx="40735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9" imgW="1079280" imgH="241200" progId="Equation.DSMT4">
                  <p:embed/>
                </p:oleObj>
              </mc:Choice>
              <mc:Fallback>
                <p:oleObj name="Equation" r:id="rId9" imgW="107928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4325" y="5003800"/>
                        <a:ext cx="407352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257800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0498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đỉn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25628"/>
              </p:ext>
            </p:extLst>
          </p:nvPr>
        </p:nvGraphicFramePr>
        <p:xfrm>
          <a:off x="4984750" y="6497638"/>
          <a:ext cx="4387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13" imgW="1511280" imgH="393480" progId="Equation.DSMT4">
                  <p:embed/>
                </p:oleObj>
              </mc:Choice>
              <mc:Fallback>
                <p:oleObj name="Equation" r:id="rId13" imgW="15112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84750" y="6497638"/>
                        <a:ext cx="43878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Trục</a:t>
            </a:r>
            <a:r>
              <a:rPr lang="en-GB" dirty="0" smtClean="0"/>
              <a:t> </a:t>
            </a:r>
            <a:r>
              <a:rPr lang="en-GB" dirty="0" err="1" smtClean="0"/>
              <a:t>đối</a:t>
            </a:r>
            <a:r>
              <a:rPr lang="en-GB" dirty="0" smtClean="0"/>
              <a:t> </a:t>
            </a:r>
            <a:r>
              <a:rPr lang="en-GB" dirty="0" err="1" smtClean="0"/>
              <a:t>xứng</a:t>
            </a:r>
            <a:r>
              <a:rPr lang="en-GB" dirty="0" smtClean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04435"/>
              </p:ext>
            </p:extLst>
          </p:nvPr>
        </p:nvGraphicFramePr>
        <p:xfrm>
          <a:off x="6070600" y="7753350"/>
          <a:ext cx="279558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15" imgW="863280" imgH="393480" progId="Equation.DSMT4">
                  <p:embed/>
                </p:oleObj>
              </mc:Choice>
              <mc:Fallback>
                <p:oleObj name="Equation" r:id="rId15" imgW="86328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0600" y="7753350"/>
                        <a:ext cx="2795588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Bề</a:t>
            </a:r>
            <a:r>
              <a:rPr lang="en-GB" dirty="0" smtClean="0"/>
              <a:t> </a:t>
            </a:r>
            <a:r>
              <a:rPr lang="en-GB" dirty="0" err="1" smtClean="0"/>
              <a:t>lõm</a:t>
            </a:r>
            <a:r>
              <a:rPr lang="en-GB" dirty="0" smtClean="0"/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a&lt;0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8840" y="10565207"/>
            <a:ext cx="857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01799" y="4902007"/>
            <a:ext cx="754380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8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23732"/>
              </p:ext>
            </p:extLst>
          </p:nvPr>
        </p:nvGraphicFramePr>
        <p:xfrm>
          <a:off x="4908550" y="2390775"/>
          <a:ext cx="80645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550" y="2390775"/>
                        <a:ext cx="80645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442;p3">
            <a:extLst>
              <a:ext uri="{FF2B5EF4-FFF2-40B4-BE49-F238E27FC236}">
                <a16:creationId xmlns:a16="http://schemas.microsoft.com/office/drawing/2014/main" id="{8A5A8C8A-BE6F-4A39-87E6-00ECE44B7F55}"/>
              </a:ext>
            </a:extLst>
          </p:cNvPr>
          <p:cNvSpPr/>
          <p:nvPr/>
        </p:nvSpPr>
        <p:spPr>
          <a:xfrm>
            <a:off x="349144" y="2421319"/>
            <a:ext cx="23736760" cy="531676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>
              <a:defRPr/>
            </a:pPr>
            <a:endParaRPr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446;p3">
            <a:extLst>
              <a:ext uri="{FF2B5EF4-FFF2-40B4-BE49-F238E27FC236}">
                <a16:creationId xmlns:a16="http://schemas.microsoft.com/office/drawing/2014/main" id="{968A31D9-BD77-4C71-9525-154735529808}"/>
              </a:ext>
            </a:extLst>
          </p:cNvPr>
          <p:cNvSpPr/>
          <p:nvPr/>
        </p:nvSpPr>
        <p:spPr>
          <a:xfrm rot="5400000">
            <a:off x="1724949" y="957949"/>
            <a:ext cx="930455" cy="3502426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8" tIns="45692" rIns="91408" bIns="45692" anchor="t" anchorCtr="0">
            <a:noAutofit/>
          </a:bodyPr>
          <a:lstStyle/>
          <a:p>
            <a:pPr defTabSz="2177060">
              <a:defRPr/>
            </a:pPr>
            <a:endParaRPr b="1">
              <a:solidFill>
                <a:prstClr val="black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47;p3">
            <a:extLst>
              <a:ext uri="{FF2B5EF4-FFF2-40B4-BE49-F238E27FC236}">
                <a16:creationId xmlns:a16="http://schemas.microsoft.com/office/drawing/2014/main" id="{1A253C9E-0323-4DA2-85D7-5E4DD4461B09}"/>
              </a:ext>
            </a:extLst>
          </p:cNvPr>
          <p:cNvSpPr txBox="1"/>
          <p:nvPr/>
        </p:nvSpPr>
        <p:spPr>
          <a:xfrm>
            <a:off x="1046517" y="2313012"/>
            <a:ext cx="2419957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algn="ctr" defTabSz="2177060">
              <a:defRPr/>
            </a:pPr>
            <a:r>
              <a:rPr lang="en-US" sz="4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11" name="Google Shape;448;p3">
            <a:extLst>
              <a:ext uri="{FF2B5EF4-FFF2-40B4-BE49-F238E27FC236}">
                <a16:creationId xmlns:a16="http://schemas.microsoft.com/office/drawing/2014/main" id="{4D2688FC-39DF-4F0C-A171-7FE4A9F1A6B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0" y="2088756"/>
            <a:ext cx="1076161" cy="116345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2819400"/>
            <a:ext cx="15697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dirty="0"/>
              <a:t>Một VĐV chạy xe đạp trong 1 giờ 30 phút đầu với vận tốc trung bình là 42 km/h. Sau đó người này nghỉ tại chỗ 15 phút và tiếp tục đạp 2 giờ liền với vận tốc 30 km/h.</a:t>
            </a:r>
          </a:p>
          <a:p>
            <a:pPr algn="just">
              <a:spcBef>
                <a:spcPts val="1200"/>
              </a:spcBef>
            </a:pPr>
            <a:r>
              <a:rPr lang="vi-VN" dirty="0"/>
              <a:t>a)</a:t>
            </a:r>
            <a:r>
              <a:rPr lang="en-GB" dirty="0"/>
              <a:t> </a:t>
            </a:r>
            <a:r>
              <a:rPr lang="vi-VN" dirty="0"/>
              <a:t>Hãy biểu diễn quãng đường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/>
              <a:t> (</a:t>
            </a:r>
            <a:r>
              <a:rPr lang="en-GB" dirty="0" err="1"/>
              <a:t>tín</a:t>
            </a:r>
            <a:r>
              <a:rPr lang="vi-VN" dirty="0"/>
              <a:t>h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km)</a:t>
            </a:r>
            <a:r>
              <a:rPr lang="vi-VN" dirty="0"/>
              <a:t> mà người này đi được sau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/>
              <a:t> </a:t>
            </a:r>
            <a:r>
              <a:rPr lang="vi-VN" dirty="0"/>
              <a:t>phút bằng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/>
              <a:t> </a:t>
            </a:r>
            <a:r>
              <a:rPr lang="vi-VN" dirty="0"/>
              <a:t>hàm số.</a:t>
            </a:r>
          </a:p>
          <a:p>
            <a:pPr algn="just">
              <a:spcBef>
                <a:spcPts val="1200"/>
              </a:spcBef>
            </a:pPr>
            <a:r>
              <a:rPr lang="vi-VN" dirty="0"/>
              <a:t>b)</a:t>
            </a:r>
            <a:r>
              <a:rPr lang="en-GB" dirty="0"/>
              <a:t> </a:t>
            </a:r>
            <a:r>
              <a:rPr lang="vi-VN" dirty="0"/>
              <a:t>Vẽ dồ thị biểu diễn hàm số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dirty="0"/>
              <a:t>  theo</a:t>
            </a:r>
            <a:r>
              <a:rPr lang="en-GB" dirty="0"/>
              <a:t> t</a:t>
            </a:r>
            <a:r>
              <a:rPr lang="vi-VN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8772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57400"/>
            <a:ext cx="1866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Xem</a:t>
            </a:r>
            <a:r>
              <a:rPr lang="en-GB" b="1" i="1" dirty="0" smtClean="0"/>
              <a:t> </a:t>
            </a:r>
            <a:r>
              <a:rPr lang="en-GB" b="1" i="1" dirty="0" err="1" smtClean="0"/>
              <a:t>quãng</a:t>
            </a:r>
            <a:r>
              <a:rPr lang="en-GB" b="1" i="1" dirty="0" smtClean="0"/>
              <a:t> </a:t>
            </a:r>
            <a:r>
              <a:rPr lang="en-GB" b="1" i="1" dirty="0" err="1" smtClean="0"/>
              <a:t>đường</a:t>
            </a:r>
            <a:r>
              <a:rPr lang="en-GB" b="1" i="1" dirty="0" smtClean="0"/>
              <a:t> s ( </a:t>
            </a:r>
            <a:r>
              <a:rPr lang="en-GB" b="1" i="1" dirty="0" err="1" smtClean="0"/>
              <a:t>tín</a:t>
            </a:r>
            <a:r>
              <a:rPr lang="vi-VN" b="1" i="1" dirty="0" smtClean="0"/>
              <a:t>h</a:t>
            </a:r>
            <a:r>
              <a:rPr lang="en-GB" b="1" i="1" dirty="0" smtClean="0"/>
              <a:t> </a:t>
            </a:r>
            <a:r>
              <a:rPr lang="en-GB" b="1" i="1" dirty="0" err="1" smtClean="0"/>
              <a:t>bằng</a:t>
            </a:r>
            <a:r>
              <a:rPr lang="en-GB" b="1" i="1" dirty="0" smtClean="0"/>
              <a:t> km) </a:t>
            </a:r>
            <a:r>
              <a:rPr lang="en-GB" b="1" i="1" dirty="0" err="1" smtClean="0"/>
              <a:t>mà</a:t>
            </a:r>
            <a:r>
              <a:rPr lang="en-GB" b="1" i="1" dirty="0" smtClean="0"/>
              <a:t> </a:t>
            </a:r>
            <a:r>
              <a:rPr lang="en-GB" b="1" i="1" dirty="0" err="1" smtClean="0"/>
              <a:t>người</a:t>
            </a:r>
            <a:r>
              <a:rPr lang="en-GB" b="1" i="1" dirty="0" smtClean="0"/>
              <a:t> </a:t>
            </a:r>
            <a:r>
              <a:rPr lang="en-GB" b="1" i="1" dirty="0" err="1" smtClean="0"/>
              <a:t>vận</a:t>
            </a:r>
            <a:r>
              <a:rPr lang="en-GB" b="1" i="1" dirty="0" smtClean="0"/>
              <a:t> </a:t>
            </a:r>
            <a:r>
              <a:rPr lang="en-GB" b="1" i="1" dirty="0" err="1" smtClean="0"/>
              <a:t>động</a:t>
            </a:r>
            <a:r>
              <a:rPr lang="en-GB" b="1" i="1" dirty="0" smtClean="0"/>
              <a:t> </a:t>
            </a:r>
            <a:r>
              <a:rPr lang="en-GB" b="1" i="1" dirty="0" err="1" smtClean="0"/>
              <a:t>viên</a:t>
            </a:r>
            <a:r>
              <a:rPr lang="en-GB" b="1" i="1" dirty="0" smtClean="0"/>
              <a:t> </a:t>
            </a:r>
            <a:r>
              <a:rPr lang="en-GB" b="1" i="1" dirty="0" err="1" smtClean="0"/>
              <a:t>xe</a:t>
            </a:r>
            <a:r>
              <a:rPr lang="en-GB" b="1" i="1" dirty="0" smtClean="0"/>
              <a:t> </a:t>
            </a:r>
            <a:r>
              <a:rPr lang="en-GB" b="1" i="1" dirty="0" err="1" smtClean="0"/>
              <a:t>đạp</a:t>
            </a:r>
            <a:r>
              <a:rPr lang="en-GB" b="1" i="1" dirty="0" smtClean="0"/>
              <a:t> </a:t>
            </a:r>
            <a:r>
              <a:rPr lang="en-GB" b="1" i="1" dirty="0" err="1" smtClean="0"/>
              <a:t>đi</a:t>
            </a:r>
            <a:r>
              <a:rPr lang="en-GB" b="1" i="1" dirty="0" smtClean="0"/>
              <a:t> </a:t>
            </a:r>
            <a:r>
              <a:rPr lang="en-GB" b="1" i="1" dirty="0" err="1" smtClean="0"/>
              <a:t>được</a:t>
            </a:r>
            <a:r>
              <a:rPr lang="en-GB" b="1" i="1" dirty="0" smtClean="0"/>
              <a:t> </a:t>
            </a:r>
            <a:r>
              <a:rPr lang="en-GB" b="1" i="1" dirty="0" err="1" smtClean="0"/>
              <a:t>sau</a:t>
            </a:r>
            <a:r>
              <a:rPr lang="en-GB" b="1" i="1" dirty="0" smtClean="0"/>
              <a:t> t p</a:t>
            </a:r>
            <a:r>
              <a:rPr lang="vi-VN" b="1" i="1" dirty="0" smtClean="0"/>
              <a:t>h</a:t>
            </a:r>
            <a:r>
              <a:rPr lang="en-GB" b="1" i="1" dirty="0" err="1" smtClean="0"/>
              <a:t>út</a:t>
            </a:r>
            <a:r>
              <a:rPr lang="en-GB" b="1" i="1" dirty="0" smtClean="0"/>
              <a:t> </a:t>
            </a:r>
            <a:r>
              <a:rPr lang="en-GB" b="1" i="1" dirty="0" err="1" smtClean="0"/>
              <a:t>là</a:t>
            </a:r>
            <a:r>
              <a:rPr lang="en-GB" b="1" i="1" dirty="0" smtClean="0"/>
              <a:t> </a:t>
            </a:r>
            <a:r>
              <a:rPr lang="en-GB" b="1" i="1" dirty="0" err="1" smtClean="0"/>
              <a:t>một</a:t>
            </a:r>
            <a:r>
              <a:rPr lang="en-GB" b="1" i="1" dirty="0" smtClean="0"/>
              <a:t> </a:t>
            </a:r>
            <a:r>
              <a:rPr lang="vi-VN" b="1" i="1" dirty="0" smtClean="0"/>
              <a:t>h</a:t>
            </a:r>
            <a:r>
              <a:rPr lang="en-GB" b="1" i="1" dirty="0" err="1" smtClean="0"/>
              <a:t>àm</a:t>
            </a:r>
            <a:r>
              <a:rPr lang="en-GB" b="1" i="1" dirty="0" smtClean="0"/>
              <a:t> </a:t>
            </a:r>
            <a:r>
              <a:rPr lang="en-GB" b="1" i="1" dirty="0" err="1" smtClean="0"/>
              <a:t>số</a:t>
            </a:r>
            <a:r>
              <a:rPr lang="en-GB" b="1" i="1" dirty="0" smtClean="0"/>
              <a:t> t</a:t>
            </a:r>
            <a:r>
              <a:rPr lang="vi-VN" b="1" i="1" dirty="0" smtClean="0"/>
              <a:t>h</a:t>
            </a:r>
            <a:r>
              <a:rPr lang="en-GB" b="1" i="1" dirty="0" err="1" smtClean="0"/>
              <a:t>eo</a:t>
            </a:r>
            <a:r>
              <a:rPr lang="en-GB" b="1" i="1" dirty="0" smtClean="0"/>
              <a:t> </a:t>
            </a:r>
            <a:r>
              <a:rPr lang="en-GB" b="1" i="1" dirty="0" err="1" smtClean="0"/>
              <a:t>t.C</a:t>
            </a:r>
            <a:r>
              <a:rPr lang="vi-VN" b="1" i="1" dirty="0" smtClean="0"/>
              <a:t>h</a:t>
            </a:r>
            <a:r>
              <a:rPr lang="en-GB" b="1" i="1" dirty="0" err="1" smtClean="0"/>
              <a:t>ọn</a:t>
            </a:r>
            <a:r>
              <a:rPr lang="en-GB" b="1" i="1" dirty="0" smtClean="0"/>
              <a:t> </a:t>
            </a:r>
            <a:r>
              <a:rPr lang="en-GB" b="1" i="1" dirty="0" err="1" smtClean="0"/>
              <a:t>gốc</a:t>
            </a:r>
            <a:r>
              <a:rPr lang="en-GB" b="1" i="1" dirty="0" smtClean="0"/>
              <a:t> t</a:t>
            </a:r>
            <a:r>
              <a:rPr lang="vi-VN" b="1" i="1" dirty="0" smtClean="0"/>
              <a:t>h</a:t>
            </a:r>
            <a:r>
              <a:rPr lang="en-GB" b="1" i="1" dirty="0" err="1" smtClean="0"/>
              <a:t>ời</a:t>
            </a:r>
            <a:r>
              <a:rPr lang="en-GB" b="1" i="1" dirty="0" smtClean="0"/>
              <a:t> </a:t>
            </a:r>
            <a:r>
              <a:rPr lang="en-GB" b="1" i="1" dirty="0" err="1" smtClean="0"/>
              <a:t>gian</a:t>
            </a:r>
            <a:r>
              <a:rPr lang="en-GB" b="1" i="1" dirty="0" smtClean="0"/>
              <a:t> </a:t>
            </a:r>
            <a:r>
              <a:rPr lang="en-GB" b="1" i="1" dirty="0" err="1" smtClean="0"/>
              <a:t>là</a:t>
            </a:r>
            <a:r>
              <a:rPr lang="en-GB" b="1" i="1" dirty="0" smtClean="0"/>
              <a:t> </a:t>
            </a:r>
            <a:r>
              <a:rPr lang="en-GB" b="1" i="1" dirty="0" err="1" smtClean="0"/>
              <a:t>lúc</a:t>
            </a:r>
            <a:r>
              <a:rPr lang="en-GB" b="1" i="1" dirty="0" smtClean="0"/>
              <a:t> </a:t>
            </a:r>
            <a:r>
              <a:rPr lang="en-GB" b="1" i="1" dirty="0" err="1" smtClean="0"/>
              <a:t>bắt</a:t>
            </a:r>
            <a:r>
              <a:rPr lang="en-GB" b="1" i="1" dirty="0" smtClean="0"/>
              <a:t> </a:t>
            </a:r>
            <a:r>
              <a:rPr lang="en-GB" b="1" i="1" dirty="0" err="1" smtClean="0"/>
              <a:t>đầu</a:t>
            </a:r>
            <a:r>
              <a:rPr lang="en-GB" b="1" i="1" dirty="0" smtClean="0"/>
              <a:t> </a:t>
            </a:r>
            <a:r>
              <a:rPr lang="en-GB" b="1" i="1" dirty="0" err="1" smtClean="0"/>
              <a:t>đạp</a:t>
            </a:r>
            <a:r>
              <a:rPr lang="en-GB" b="1" i="1" dirty="0" smtClean="0"/>
              <a:t> </a:t>
            </a:r>
            <a:r>
              <a:rPr lang="en-GB" b="1" i="1" dirty="0" err="1" smtClean="0"/>
              <a:t>xe</a:t>
            </a:r>
            <a:r>
              <a:rPr lang="en-GB" b="1" i="1" dirty="0" smtClean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37065"/>
              </p:ext>
            </p:extLst>
          </p:nvPr>
        </p:nvGraphicFramePr>
        <p:xfrm>
          <a:off x="2032000" y="5410200"/>
          <a:ext cx="18465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450">
                  <a:extLst>
                    <a:ext uri="{9D8B030D-6E8A-4147-A177-3AD203B41FA5}">
                      <a16:colId xmlns:a16="http://schemas.microsoft.com/office/drawing/2014/main" val="848542824"/>
                    </a:ext>
                  </a:extLst>
                </a:gridCol>
                <a:gridCol w="4616450">
                  <a:extLst>
                    <a:ext uri="{9D8B030D-6E8A-4147-A177-3AD203B41FA5}">
                      <a16:colId xmlns:a16="http://schemas.microsoft.com/office/drawing/2014/main" val="1548500040"/>
                    </a:ext>
                  </a:extLst>
                </a:gridCol>
                <a:gridCol w="4616450">
                  <a:extLst>
                    <a:ext uri="{9D8B030D-6E8A-4147-A177-3AD203B41FA5}">
                      <a16:colId xmlns:a16="http://schemas.microsoft.com/office/drawing/2014/main" val="3070448741"/>
                    </a:ext>
                  </a:extLst>
                </a:gridCol>
                <a:gridCol w="4616450">
                  <a:extLst>
                    <a:ext uri="{9D8B030D-6E8A-4147-A177-3AD203B41FA5}">
                      <a16:colId xmlns:a16="http://schemas.microsoft.com/office/drawing/2014/main" val="244155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err="1" smtClean="0"/>
                        <a:t>ời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gian</a:t>
                      </a:r>
                      <a:r>
                        <a:rPr lang="en-GB" baseline="0" dirty="0" smtClean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 p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err="1" smtClean="0"/>
                        <a:t>út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đầu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p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err="1" smtClean="0"/>
                        <a:t>út</a:t>
                      </a:r>
                      <a:r>
                        <a:rPr lang="en-GB" baseline="0" dirty="0" smtClean="0"/>
                        <a:t> ng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smtClean="0"/>
                        <a:t>ỉ </a:t>
                      </a:r>
                      <a:r>
                        <a:rPr lang="en-GB" dirty="0" err="1" smtClean="0"/>
                        <a:t>tiếp</a:t>
                      </a:r>
                      <a:r>
                        <a:rPr lang="en-GB" baseline="0" dirty="0" smtClean="0"/>
                        <a:t> t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err="1" smtClean="0"/>
                        <a:t>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 </a:t>
                      </a:r>
                      <a:r>
                        <a:rPr lang="en-GB" baseline="0" dirty="0" err="1" smtClean="0"/>
                        <a:t>giờ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sau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đó</a:t>
                      </a:r>
                      <a:r>
                        <a:rPr lang="en-GB" baseline="0" dirty="0" smtClean="0"/>
                        <a:t> :  </a:t>
                      </a:r>
                      <a:r>
                        <a:rPr lang="en-GB" dirty="0" smtClean="0"/>
                        <a:t>t-105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Vận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tốc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42km/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smtClean="0"/>
                        <a:t>= 0,7km/p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err="1" smtClean="0"/>
                        <a:t>út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30km/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smtClean="0"/>
                        <a:t>=0,5km/p</a:t>
                      </a:r>
                      <a:r>
                        <a:rPr lang="vi-VN" dirty="0" smtClean="0"/>
                        <a:t>h</a:t>
                      </a:r>
                      <a:r>
                        <a:rPr lang="en-GB" dirty="0" err="1" smtClean="0"/>
                        <a:t>út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Quãng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đường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0,7t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0,7*90= 63(km)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63+0,5(t-105) (km)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96728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140221"/>
              </p:ext>
            </p:extLst>
          </p:nvPr>
        </p:nvGraphicFramePr>
        <p:xfrm>
          <a:off x="4034518" y="8896260"/>
          <a:ext cx="14253482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2539800" imgH="711000" progId="Equation.DSMT4">
                  <p:embed/>
                </p:oleObj>
              </mc:Choice>
              <mc:Fallback>
                <p:oleObj name="Equation" r:id="rId3" imgW="2539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4518" y="8896260"/>
                        <a:ext cx="14253482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4518" y="762000"/>
            <a:ext cx="465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err="1" smtClean="0"/>
              <a:t>Giải</a:t>
            </a:r>
            <a:r>
              <a:rPr lang="en-GB" sz="4400" dirty="0" smtClean="0"/>
              <a:t> :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00" y="4038600"/>
            <a:ext cx="513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Bảng</a:t>
            </a:r>
            <a:r>
              <a:rPr lang="en-GB" u="sng" dirty="0" smtClean="0"/>
              <a:t> </a:t>
            </a:r>
            <a:r>
              <a:rPr lang="en-GB" u="sng" dirty="0" err="1" smtClean="0"/>
              <a:t>mô</a:t>
            </a:r>
            <a:r>
              <a:rPr lang="en-GB" u="sng" dirty="0" smtClean="0"/>
              <a:t> </a:t>
            </a:r>
            <a:r>
              <a:rPr lang="en-GB" u="sng" dirty="0" err="1" smtClean="0"/>
              <a:t>tả</a:t>
            </a:r>
            <a:r>
              <a:rPr lang="en-GB" u="sng" dirty="0" smtClean="0"/>
              <a:t> 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2000" y="8001000"/>
            <a:ext cx="3606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</a:t>
            </a:r>
            <a:r>
              <a:rPr lang="en-GB" dirty="0" err="1" smtClean="0"/>
              <a:t>àm</a:t>
            </a:r>
            <a:r>
              <a:rPr lang="en-GB" dirty="0" smtClean="0"/>
              <a:t> </a:t>
            </a:r>
            <a:r>
              <a:rPr lang="en-GB" dirty="0" err="1" smtClean="0"/>
              <a:t>số</a:t>
            </a:r>
            <a:r>
              <a:rPr lang="en-GB" dirty="0" smtClean="0"/>
              <a:t> y=s(t)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8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19400"/>
            <a:ext cx="19259550" cy="941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752600" y="1398597"/>
            <a:ext cx="55302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Đồ</a:t>
            </a:r>
            <a:r>
              <a:rPr lang="en-GB" dirty="0" smtClean="0"/>
              <a:t> t</a:t>
            </a:r>
            <a:r>
              <a:rPr lang="vi-VN" dirty="0" smtClean="0"/>
              <a:t>h</a:t>
            </a:r>
            <a:r>
              <a:rPr lang="en-GB" dirty="0" smtClean="0"/>
              <a:t>ị </a:t>
            </a:r>
            <a:r>
              <a:rPr lang="vi-VN" dirty="0" smtClean="0"/>
              <a:t>h</a:t>
            </a:r>
            <a:r>
              <a:rPr lang="en-GB" dirty="0" err="1" smtClean="0"/>
              <a:t>àm</a:t>
            </a:r>
            <a:r>
              <a:rPr lang="en-GB" dirty="0" smtClean="0"/>
              <a:t> </a:t>
            </a:r>
            <a:r>
              <a:rPr lang="en-GB" dirty="0" err="1" smtClean="0"/>
              <a:t>số</a:t>
            </a:r>
            <a:r>
              <a:rPr lang="en-GB" dirty="0" smtClean="0"/>
              <a:t> y=s(t)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2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3" y="615845"/>
            <a:ext cx="21354267" cy="2028233"/>
            <a:chOff x="143124" y="617975"/>
            <a:chExt cx="24427955" cy="20284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300"/>
              <a:ext cx="184752" cy="7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>
                <a:defRPr/>
              </a:pP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5146813" y="617975"/>
              <a:ext cx="19424266" cy="83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>
                <a:defRPr/>
              </a:pPr>
              <a:r>
                <a:rPr lang="en-US" sz="4800" b="1" dirty="0" smtClean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</a:t>
              </a:r>
              <a:r>
                <a:rPr lang="en-US" sz="48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sz="4800" b="1" dirty="0" smtClean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IỆM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381313"/>
            <a:ext cx="24085904" cy="330891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6880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776769"/>
            <a:ext cx="18373857" cy="3385176"/>
            <a:chOff x="241306" y="1268432"/>
            <a:chExt cx="8805895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417544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2200688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2200689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45247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90DF381-0E58-408C-A934-A55EF4E4CBD2}"/>
              </a:ext>
            </a:extLst>
          </p:cNvPr>
          <p:cNvSpPr txBox="1"/>
          <p:nvPr/>
        </p:nvSpPr>
        <p:spPr>
          <a:xfrm>
            <a:off x="6580722" y="2600763"/>
            <a:ext cx="12212696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29170"/>
              </p:ext>
            </p:extLst>
          </p:nvPr>
        </p:nvGraphicFramePr>
        <p:xfrm>
          <a:off x="14459319" y="2341456"/>
          <a:ext cx="2761881" cy="172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9" name="Equation" r:id="rId7" imgW="731529" imgH="457929" progId="Equation.DSMT4">
                  <p:embed/>
                </p:oleObj>
              </mc:Choice>
              <mc:Fallback>
                <p:oleObj name="Equation" r:id="rId7" imgW="731529" imgH="4579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59319" y="2341456"/>
                        <a:ext cx="2761881" cy="172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11681"/>
              </p:ext>
            </p:extLst>
          </p:nvPr>
        </p:nvGraphicFramePr>
        <p:xfrm>
          <a:off x="4053558" y="4843108"/>
          <a:ext cx="3677844" cy="141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" name="Equation" r:id="rId9" imgW="456083" imgH="276560" progId="Equation.DSMT4">
                  <p:embed/>
                </p:oleObj>
              </mc:Choice>
              <mc:Fallback>
                <p:oleObj name="Equation" r:id="rId9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3558" y="4843108"/>
                        <a:ext cx="3677844" cy="1414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4012"/>
              </p:ext>
            </p:extLst>
          </p:nvPr>
        </p:nvGraphicFramePr>
        <p:xfrm>
          <a:off x="17365174" y="4749059"/>
          <a:ext cx="2808915" cy="170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1" name="Equation" r:id="rId11" imgW="456083" imgH="276560" progId="Equation.DSMT4">
                  <p:embed/>
                </p:oleObj>
              </mc:Choice>
              <mc:Fallback>
                <p:oleObj name="Equation" r:id="rId11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365174" y="4749059"/>
                        <a:ext cx="2808915" cy="170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300823"/>
              </p:ext>
            </p:extLst>
          </p:nvPr>
        </p:nvGraphicFramePr>
        <p:xfrm>
          <a:off x="4544215" y="6775097"/>
          <a:ext cx="2378568" cy="144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2" name="Equation" r:id="rId13" imgW="456083" imgH="276560" progId="Equation.DSMT4">
                  <p:embed/>
                </p:oleObj>
              </mc:Choice>
              <mc:Fallback>
                <p:oleObj name="Equation" r:id="rId13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44215" y="6775097"/>
                        <a:ext cx="2378568" cy="1442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036473"/>
              </p:ext>
            </p:extLst>
          </p:nvPr>
        </p:nvGraphicFramePr>
        <p:xfrm>
          <a:off x="17186344" y="6719888"/>
          <a:ext cx="2828960" cy="129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" name="Equation" r:id="rId15" imgW="456083" imgH="276560" progId="Equation.DSMT4">
                  <p:embed/>
                </p:oleObj>
              </mc:Choice>
              <mc:Fallback>
                <p:oleObj name="Equation" r:id="rId15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186344" y="6719888"/>
                        <a:ext cx="2828960" cy="1295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3550888" y="10058400"/>
            <a:ext cx="167119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/>
              <a:t>Chọn</a:t>
            </a:r>
            <a:r>
              <a:rPr lang="en-US" sz="6600" dirty="0"/>
              <a:t> D</a:t>
            </a:r>
          </a:p>
          <a:p>
            <a:r>
              <a:rPr lang="en-US" sz="6600" dirty="0" err="1"/>
              <a:t>Hàm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   </a:t>
            </a:r>
            <a:r>
              <a:rPr lang="en-US" sz="6600" dirty="0" smtClean="0"/>
              <a:t>. </a:t>
            </a:r>
            <a:endParaRPr lang="en-US" sz="6600" dirty="0"/>
          </a:p>
          <a:p>
            <a:r>
              <a:rPr lang="en-US" sz="6600" dirty="0" err="1"/>
              <a:t>Vậy</a:t>
            </a:r>
            <a:r>
              <a:rPr lang="en-US" sz="6600" dirty="0"/>
              <a:t> </a:t>
            </a:r>
            <a:r>
              <a:rPr lang="en-US" sz="6600" dirty="0" err="1"/>
              <a:t>tập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 .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Equation" r:id="rId17" imgW="748975" imgH="177723" progId="Equation.DSMT4">
                  <p:embed/>
                </p:oleObj>
              </mc:Choice>
              <mc:Fallback>
                <p:oleObj name="Equation" r:id="rId17" imgW="748975" imgH="177723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" name="Equation" r:id="rId19" imgW="545626" imgH="177646" progId="Equation.DSMT4">
                  <p:embed/>
                </p:oleObj>
              </mc:Choice>
              <mc:Fallback>
                <p:oleObj name="Equation" r:id="rId19" imgW="545626" imgH="177646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31945"/>
              </p:ext>
            </p:extLst>
          </p:nvPr>
        </p:nvGraphicFramePr>
        <p:xfrm>
          <a:off x="10205704" y="10954995"/>
          <a:ext cx="4507267" cy="111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6" name="Equation" r:id="rId21" imgW="731529" imgH="181369" progId="Equation.DSMT4">
                  <p:embed/>
                </p:oleObj>
              </mc:Choice>
              <mc:Fallback>
                <p:oleObj name="Equation" r:id="rId21" imgW="731529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205704" y="10954995"/>
                        <a:ext cx="4507267" cy="111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22729"/>
              </p:ext>
            </p:extLst>
          </p:nvPr>
        </p:nvGraphicFramePr>
        <p:xfrm>
          <a:off x="14924138" y="10907533"/>
          <a:ext cx="3461706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7" name="Equation" r:id="rId23" imgW="541554" imgH="181369" progId="Equation.DSMT4">
                  <p:embed/>
                </p:oleObj>
              </mc:Choice>
              <mc:Fallback>
                <p:oleObj name="Equation" r:id="rId23" imgW="541554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924138" y="10907533"/>
                        <a:ext cx="3461706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93886"/>
              </p:ext>
            </p:extLst>
          </p:nvPr>
        </p:nvGraphicFramePr>
        <p:xfrm>
          <a:off x="11491251" y="12125372"/>
          <a:ext cx="3432887" cy="129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8" name="Equation" r:id="rId25" imgW="731529" imgH="276560" progId="Equation.DSMT4">
                  <p:embed/>
                </p:oleObj>
              </mc:Choice>
              <mc:Fallback>
                <p:oleObj name="Equation" r:id="rId25" imgW="731529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491251" y="12125372"/>
                        <a:ext cx="3432887" cy="1295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59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990600"/>
            <a:ext cx="24085904" cy="310611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6880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2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419600"/>
            <a:ext cx="18373857" cy="3385176"/>
            <a:chOff x="241306" y="1268432"/>
            <a:chExt cx="8805895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417544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2200688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347251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45247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7543800"/>
            <a:ext cx="23874618" cy="61722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90DF381-0E58-408C-A934-A55EF4E4CBD2}"/>
              </a:ext>
            </a:extLst>
          </p:cNvPr>
          <p:cNvSpPr txBox="1"/>
          <p:nvPr/>
        </p:nvSpPr>
        <p:spPr>
          <a:xfrm>
            <a:off x="6580722" y="2209800"/>
            <a:ext cx="16353538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6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7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84536"/>
              </p:ext>
            </p:extLst>
          </p:nvPr>
        </p:nvGraphicFramePr>
        <p:xfrm>
          <a:off x="14712971" y="1752600"/>
          <a:ext cx="6421586" cy="200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Equation" r:id="rId11" imgW="1187612" imgH="372113" progId="Equation.DSMT4">
                  <p:embed/>
                </p:oleObj>
              </mc:Choice>
              <mc:Fallback>
                <p:oleObj name="Equation" r:id="rId11" imgW="1187612" imgH="3721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12971" y="1752600"/>
                        <a:ext cx="6421586" cy="2008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738123"/>
              </p:ext>
            </p:extLst>
          </p:nvPr>
        </p:nvGraphicFramePr>
        <p:xfrm>
          <a:off x="4304039" y="4764078"/>
          <a:ext cx="3877097" cy="9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Equation" r:id="rId13" imgW="731529" imgH="181369" progId="Equation.DSMT4">
                  <p:embed/>
                </p:oleObj>
              </mc:Choice>
              <mc:Fallback>
                <p:oleObj name="Equation" r:id="rId13" imgW="731529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04039" y="4764078"/>
                        <a:ext cx="3877097" cy="95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75351"/>
              </p:ext>
            </p:extLst>
          </p:nvPr>
        </p:nvGraphicFramePr>
        <p:xfrm>
          <a:off x="17022963" y="4724400"/>
          <a:ext cx="3703437" cy="12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Equation" r:id="rId15" imgW="826696" imgH="276560" progId="Equation.DSMT4">
                  <p:embed/>
                </p:oleObj>
              </mc:Choice>
              <mc:Fallback>
                <p:oleObj name="Equation" r:id="rId15" imgW="826696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022963" y="4724400"/>
                        <a:ext cx="3703437" cy="12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72128"/>
              </p:ext>
            </p:extLst>
          </p:nvPr>
        </p:nvGraphicFramePr>
        <p:xfrm>
          <a:off x="4343400" y="6548264"/>
          <a:ext cx="6491448" cy="115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Equation" r:id="rId17" imgW="1453721" imgH="276560" progId="Equation.DSMT4">
                  <p:embed/>
                </p:oleObj>
              </mc:Choice>
              <mc:Fallback>
                <p:oleObj name="Equation" r:id="rId17" imgW="1453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43400" y="6548264"/>
                        <a:ext cx="6491448" cy="115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41563"/>
              </p:ext>
            </p:extLst>
          </p:nvPr>
        </p:nvGraphicFramePr>
        <p:xfrm>
          <a:off x="17107461" y="6403977"/>
          <a:ext cx="3483054" cy="131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Equation" r:id="rId19" imgW="731529" imgH="276560" progId="Equation.DSMT4">
                  <p:embed/>
                </p:oleObj>
              </mc:Choice>
              <mc:Fallback>
                <p:oleObj name="Equation" r:id="rId19" imgW="731529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107461" y="6403977"/>
                        <a:ext cx="3483054" cy="1314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257799" y="8001000"/>
            <a:ext cx="1888911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/>
              <a:t>Chọn</a:t>
            </a:r>
            <a:r>
              <a:rPr lang="en-US" sz="6600" dirty="0"/>
              <a:t> C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6600" dirty="0" err="1"/>
              <a:t>Điều</a:t>
            </a:r>
            <a:r>
              <a:rPr lang="en-US" sz="6600" dirty="0"/>
              <a:t> </a:t>
            </a:r>
            <a:r>
              <a:rPr lang="en-US" sz="6600" dirty="0" err="1"/>
              <a:t>kiện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hàm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 .</a:t>
            </a:r>
          </a:p>
          <a:p>
            <a:pPr>
              <a:lnSpc>
                <a:spcPct val="200000"/>
              </a:lnSpc>
              <a:spcBef>
                <a:spcPts val="3600"/>
              </a:spcBef>
            </a:pPr>
            <a:r>
              <a:rPr lang="en-US" sz="6600" dirty="0" err="1"/>
              <a:t>Vậy</a:t>
            </a:r>
            <a:r>
              <a:rPr lang="en-US" sz="6600" dirty="0"/>
              <a:t> </a:t>
            </a:r>
            <a:r>
              <a:rPr lang="en-US" sz="6600" dirty="0" err="1"/>
              <a:t>tập</a:t>
            </a:r>
            <a:r>
              <a:rPr lang="en-US" sz="6600" dirty="0"/>
              <a:t> </a:t>
            </a:r>
            <a:r>
              <a:rPr lang="en-US" sz="6600" dirty="0" err="1"/>
              <a:t>xác</a:t>
            </a:r>
            <a:r>
              <a:rPr lang="en-US" sz="6600" dirty="0"/>
              <a:t> </a:t>
            </a:r>
            <a:r>
              <a:rPr lang="en-US" sz="6600" dirty="0" err="1"/>
              <a:t>định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hàm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 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58011"/>
              </p:ext>
            </p:extLst>
          </p:nvPr>
        </p:nvGraphicFramePr>
        <p:xfrm>
          <a:off x="15909950" y="8598316"/>
          <a:ext cx="7461858" cy="37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Equation" r:id="rId21" imgW="1453721" imgH="734490" progId="Equation.DSMT4">
                  <p:embed/>
                </p:oleObj>
              </mc:Choice>
              <mc:Fallback>
                <p:oleObj name="Equation" r:id="rId21" imgW="1453721" imgH="7344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09950" y="8598316"/>
                        <a:ext cx="7461858" cy="377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68738"/>
              </p:ext>
            </p:extLst>
          </p:nvPr>
        </p:nvGraphicFramePr>
        <p:xfrm>
          <a:off x="16259512" y="12146267"/>
          <a:ext cx="7591518" cy="144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Equation" r:id="rId23" imgW="1453721" imgH="276560" progId="Equation.DSMT4">
                  <p:embed/>
                </p:oleObj>
              </mc:Choice>
              <mc:Fallback>
                <p:oleObj name="Equation" r:id="rId23" imgW="1453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259512" y="12146267"/>
                        <a:ext cx="7591518" cy="1442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22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363246"/>
            <a:ext cx="24085904" cy="332698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509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3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776769"/>
            <a:ext cx="17672588" cy="3385176"/>
            <a:chOff x="241306" y="1268432"/>
            <a:chExt cx="8469803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081452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1926461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1895238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17575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4890" y="2537591"/>
            <a:ext cx="13329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nl-NL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</a:rPr>
              <a:t> </a:t>
            </a:r>
            <a:r>
              <a:rPr lang="nl-NL" sz="4400" dirty="0" smtClean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</a:rPr>
              <a:t>số                                ng</a:t>
            </a:r>
            <a:r>
              <a:rPr lang="en-US" sz="4400" dirty="0" err="1" smtClean="0"/>
              <a:t>hịch</a:t>
            </a:r>
            <a:r>
              <a:rPr lang="en-US" sz="4400" dirty="0" smtClean="0"/>
              <a:t> </a:t>
            </a:r>
            <a:r>
              <a:rPr lang="en-US" sz="4400" dirty="0" err="1" smtClean="0"/>
              <a:t>biến</a:t>
            </a:r>
            <a:r>
              <a:rPr lang="en-US" sz="4400" dirty="0" smtClean="0"/>
              <a:t> 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khoảng</a:t>
            </a:r>
            <a:r>
              <a:rPr lang="en-US" sz="4400" dirty="0" smtClean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48291" y="2522547"/>
                <a:ext cx="584370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91" y="2522547"/>
                <a:ext cx="5843709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261742" y="9982200"/>
                <a:ext cx="17355035" cy="294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</a:pPr>
                <a:r>
                  <a:rPr lang="en-US" sz="4400" dirty="0" err="1"/>
                  <a:t>Chọn</a:t>
                </a:r>
                <a:r>
                  <a:rPr lang="en-US" sz="4400" dirty="0"/>
                  <a:t> </a:t>
                </a:r>
                <a:r>
                  <a:rPr lang="en-US" sz="4400" dirty="0" smtClean="0"/>
                  <a:t>A.</a:t>
                </a:r>
                <a:endParaRPr lang="en-US" sz="4400" dirty="0"/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 smtClean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 smtClean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2</m:t>
                    </m:r>
                  </m:oMath>
                </a14:m>
                <a:r>
                  <a:rPr lang="en-US" sz="4400" dirty="0" err="1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𝑏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a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hệ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0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6</m:t>
                            </m:r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+∞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2" y="9982200"/>
                <a:ext cx="17355035" cy="2945230"/>
              </a:xfrm>
              <a:prstGeom prst="rect">
                <a:avLst/>
              </a:prstGeom>
              <a:blipFill>
                <a:blip r:embed="rId16"/>
                <a:stretch>
                  <a:fillRect t="-3934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91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363246"/>
            <a:ext cx="24085904" cy="332698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509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4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776769"/>
            <a:ext cx="17672588" cy="3385176"/>
            <a:chOff x="241306" y="1268432"/>
            <a:chExt cx="8469803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081452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1926461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1895238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17575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4890" y="2537591"/>
            <a:ext cx="12701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nl-NL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</a:rPr>
              <a:t> </a:t>
            </a:r>
            <a:r>
              <a:rPr lang="nl-NL" sz="4400" dirty="0" smtClean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</a:rPr>
              <a:t>số                              ng</a:t>
            </a:r>
            <a:r>
              <a:rPr lang="en-US" sz="4400" dirty="0" err="1" smtClean="0"/>
              <a:t>hịch</a:t>
            </a:r>
            <a:r>
              <a:rPr lang="en-US" sz="4400" dirty="0" smtClean="0"/>
              <a:t> </a:t>
            </a:r>
            <a:r>
              <a:rPr lang="en-US" sz="4400" dirty="0" err="1" smtClean="0"/>
              <a:t>biến</a:t>
            </a:r>
            <a:r>
              <a:rPr lang="en-US" sz="4400" dirty="0" smtClean="0"/>
              <a:t> 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khoảng</a:t>
            </a:r>
            <a:r>
              <a:rPr lang="en-US" sz="4400" dirty="0" smtClean="0"/>
              <a:t> 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172200" y="2522547"/>
                <a:ext cx="584370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522547"/>
                <a:ext cx="5843709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73" y="4769011"/>
                <a:ext cx="2458302" cy="1579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2" y="4800600"/>
                <a:ext cx="2870273" cy="1579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09" y="6629400"/>
                <a:ext cx="2962158" cy="1579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1040" y="6574250"/>
                <a:ext cx="2366417" cy="15791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261742" y="9982200"/>
                <a:ext cx="19196578" cy="294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</a:pPr>
                <a:r>
                  <a:rPr lang="en-US" sz="4400" dirty="0" err="1" smtClean="0"/>
                  <a:t>Chọn</a:t>
                </a:r>
                <a:r>
                  <a:rPr lang="en-US" sz="4400" dirty="0"/>
                  <a:t> B</a:t>
                </a:r>
                <a:r>
                  <a:rPr lang="en-US" sz="4400" dirty="0" smtClean="0"/>
                  <a:t>.</a:t>
                </a:r>
                <a:endParaRPr lang="en-US" sz="4400" dirty="0"/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 smtClean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 smtClean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2</m:t>
                    </m:r>
                  </m:oMath>
                </a14:m>
                <a:r>
                  <a:rPr lang="en-US" sz="4400" dirty="0" smtClean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𝑏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a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GB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hệ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3</m:t>
                    </m:r>
                    <m:r>
                      <a:rPr lang="en-GB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&gt;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0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Chu Van An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</m:ctrlPr>
                      </m:dPr>
                      <m:e>
                        <m:r>
                          <a:rPr lang="en-GB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∞</m:t>
                        </m:r>
                        <m:r>
                          <a:rPr lang="en-GB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;</m:t>
                        </m:r>
                        <m:r>
                          <a:rPr lang="en-GB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hu Van An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hu Van An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hu Van An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2" y="9982200"/>
                <a:ext cx="19196578" cy="2945230"/>
              </a:xfrm>
              <a:prstGeom prst="rect">
                <a:avLst/>
              </a:prstGeom>
              <a:blipFill>
                <a:blip r:embed="rId16"/>
                <a:stretch>
                  <a:fillRect t="-3934" r="-1302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54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499240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509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kumimoji="0" lang="en-GB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5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6" y="5259181"/>
            <a:ext cx="20399275" cy="3275220"/>
            <a:chOff x="241306" y="1323423"/>
            <a:chExt cx="9538742" cy="1637989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3150391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387368"/>
              <a:ext cx="3503736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3465300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3244694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361172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5959" y="1066800"/>
            <a:ext cx="14795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Hàm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thiên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đưới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 Van An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16" y="1836241"/>
            <a:ext cx="18212304" cy="32656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05988"/>
              </p:ext>
            </p:extLst>
          </p:nvPr>
        </p:nvGraphicFramePr>
        <p:xfrm>
          <a:off x="4415946" y="5401753"/>
          <a:ext cx="6162200" cy="138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" name="Equation" r:id="rId12" imgW="1016671" imgH="228965" progId="Equation.DSMT4">
                  <p:embed/>
                </p:oleObj>
              </mc:Choice>
              <mc:Fallback>
                <p:oleObj name="Equation" r:id="rId12" imgW="1016671" imgH="228965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15946" y="5401753"/>
                        <a:ext cx="6162200" cy="138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74845"/>
              </p:ext>
            </p:extLst>
          </p:nvPr>
        </p:nvGraphicFramePr>
        <p:xfrm>
          <a:off x="17279141" y="5394586"/>
          <a:ext cx="5338785" cy="122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Equation" r:id="rId14" imgW="997638" imgH="228965" progId="Equation.DSMT4">
                  <p:embed/>
                </p:oleObj>
              </mc:Choice>
              <mc:Fallback>
                <p:oleObj name="Equation" r:id="rId14" imgW="997638" imgH="22896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279141" y="5394586"/>
                        <a:ext cx="5338785" cy="1224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36663"/>
              </p:ext>
            </p:extLst>
          </p:nvPr>
        </p:nvGraphicFramePr>
        <p:xfrm>
          <a:off x="4415946" y="7080104"/>
          <a:ext cx="5642639" cy="140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16" imgW="921504" imgH="228965" progId="Equation.DSMT4">
                  <p:embed/>
                </p:oleObj>
              </mc:Choice>
              <mc:Fallback>
                <p:oleObj name="Equation" r:id="rId16" imgW="921504" imgH="228965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15946" y="7080104"/>
                        <a:ext cx="5642639" cy="1400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91344"/>
              </p:ext>
            </p:extLst>
          </p:nvPr>
        </p:nvGraphicFramePr>
        <p:xfrm>
          <a:off x="17449800" y="6707566"/>
          <a:ext cx="5338067" cy="202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18" imgW="1026367" imgH="391223" progId="Equation.DSMT4">
                  <p:embed/>
                </p:oleObj>
              </mc:Choice>
              <mc:Fallback>
                <p:oleObj name="Equation" r:id="rId18" imgW="1026367" imgH="391223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449800" y="6707566"/>
                        <a:ext cx="5338067" cy="202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099738" y="8951809"/>
            <a:ext cx="137216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Căn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BBT ta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A.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Gọi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đỉnh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parabol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Suy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B,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9007"/>
              </p:ext>
            </p:extLst>
          </p:nvPr>
        </p:nvGraphicFramePr>
        <p:xfrm>
          <a:off x="12209606" y="10210698"/>
          <a:ext cx="2590094" cy="250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20" imgW="503487" imgH="486415" progId="Equation.DSMT4">
                  <p:embed/>
                </p:oleObj>
              </mc:Choice>
              <mc:Fallback>
                <p:oleObj name="Equation" r:id="rId20" imgW="503487" imgH="486415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209606" y="10210698"/>
                        <a:ext cx="2590094" cy="2500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1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64526" y="3048000"/>
            <a:ext cx="14394873" cy="9731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609600"/>
            <a:ext cx="14401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SƠ ĐỒ TƯ DUY CÁC KIẾN T</a:t>
            </a: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HỨC ĐÃ HỌC Ở CHƯƠNG III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8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499240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6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9" y="7216900"/>
            <a:ext cx="23622002" cy="3275220"/>
            <a:chOff x="49670" y="1323423"/>
            <a:chExt cx="9436446" cy="1637989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323423"/>
              <a:ext cx="4167317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387368"/>
              <a:ext cx="4158586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412736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184710"/>
              <a:ext cx="4261620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41853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11259226"/>
            <a:ext cx="23874618" cy="2480270"/>
            <a:chOff x="-498659" y="3844156"/>
            <a:chExt cx="23774398" cy="8090310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498659" y="4248432"/>
              <a:ext cx="23774398" cy="76860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3336206"/>
              <a:chOff x="71413" y="4110856"/>
              <a:chExt cx="3966807" cy="3336206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116465" y="4525308"/>
                <a:ext cx="28565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46816" y="12282018"/>
            <a:ext cx="1372166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Chọn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148836" y="990600"/>
            <a:ext cx="1362264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Cho hàm số   </a:t>
            </a:r>
            <a:r>
              <a:rPr lang="en-GB" dirty="0" smtClean="0"/>
              <a:t>                   </a:t>
            </a:r>
            <a:r>
              <a:rPr lang="vi-VN" dirty="0" smtClean="0"/>
              <a:t>có </a:t>
            </a:r>
            <a:r>
              <a:rPr lang="vi-VN" dirty="0"/>
              <a:t>bảng biến thiên như hình vẽ.</a:t>
            </a:r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80396"/>
              </p:ext>
            </p:extLst>
          </p:nvPr>
        </p:nvGraphicFramePr>
        <p:xfrm>
          <a:off x="8213334" y="793774"/>
          <a:ext cx="2736537" cy="118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Equation" r:id="rId11" imgW="636721" imgH="276560" progId="Equation.DSMT4">
                  <p:embed/>
                </p:oleObj>
              </mc:Choice>
              <mc:Fallback>
                <p:oleObj name="Equation" r:id="rId11" imgW="636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13334" y="793774"/>
                        <a:ext cx="2736537" cy="118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Picture 6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30" y="1671811"/>
            <a:ext cx="16155069" cy="352926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54"/>
          <p:cNvSpPr/>
          <p:nvPr/>
        </p:nvSpPr>
        <p:spPr>
          <a:xfrm>
            <a:off x="842707" y="5872235"/>
            <a:ext cx="603370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hu Van An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14600" y="7637245"/>
            <a:ext cx="568854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 .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030847"/>
              </p:ext>
            </p:extLst>
          </p:nvPr>
        </p:nvGraphicFramePr>
        <p:xfrm>
          <a:off x="7881657" y="7467600"/>
          <a:ext cx="2401052" cy="122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Equation" r:id="rId14" imgW="541554" imgH="276560" progId="Equation.DSMT4">
                  <p:embed/>
                </p:oleObj>
              </mc:Choice>
              <mc:Fallback>
                <p:oleObj name="Equation" r:id="rId14" imgW="541554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81657" y="7467600"/>
                        <a:ext cx="2401052" cy="122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14853564" y="7448117"/>
            <a:ext cx="773231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trong </a:t>
            </a:r>
            <a:r>
              <a:rPr lang="en-US" dirty="0" err="1"/>
              <a:t>khoảng</a:t>
            </a:r>
            <a:r>
              <a:rPr lang="en-US" dirty="0"/>
              <a:t>  .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46836"/>
              </p:ext>
            </p:extLst>
          </p:nvPr>
        </p:nvGraphicFramePr>
        <p:xfrm>
          <a:off x="22262743" y="7340384"/>
          <a:ext cx="2130123" cy="129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Equation" r:id="rId16" imgW="456083" imgH="276560" progId="Equation.DSMT4">
                  <p:embed/>
                </p:oleObj>
              </mc:Choice>
              <mc:Fallback>
                <p:oleObj name="Equation" r:id="rId16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262743" y="7340384"/>
                        <a:ext cx="2130123" cy="129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2561123" y="9324613"/>
            <a:ext cx="848248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smtClean="0"/>
              <a:t> -1 </a:t>
            </a:r>
            <a:r>
              <a:rPr lang="en-US" dirty="0"/>
              <a:t>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4630400" y="9324612"/>
            <a:ext cx="753841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nghịch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59285"/>
              </p:ext>
            </p:extLst>
          </p:nvPr>
        </p:nvGraphicFramePr>
        <p:xfrm>
          <a:off x="22021800" y="8931204"/>
          <a:ext cx="2541548" cy="1540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" name="Equation" r:id="rId18" imgW="456083" imgH="276560" progId="Equation.DSMT4">
                  <p:embed/>
                </p:oleObj>
              </mc:Choice>
              <mc:Fallback>
                <p:oleObj name="Equation" r:id="rId18" imgW="456083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021800" y="8931204"/>
                        <a:ext cx="2541548" cy="1540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28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4992407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7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5295111"/>
            <a:ext cx="23621999" cy="4520580"/>
            <a:chOff x="49670" y="1127280"/>
            <a:chExt cx="9436445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3832475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4158586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4127363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4261620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9982200"/>
            <a:ext cx="23874618" cy="3614314"/>
            <a:chOff x="-741252" y="3844156"/>
            <a:chExt cx="23774398" cy="7757219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741252" y="3915343"/>
              <a:ext cx="23774398" cy="7686032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962531"/>
              <a:chOff x="71413" y="4110856"/>
              <a:chExt cx="3966807" cy="1962531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845556"/>
                <a:ext cx="2986971" cy="122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3097" y="907273"/>
            <a:ext cx="15011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Hàm số nào sau đây có bảng biến thiên như hình </a:t>
            </a:r>
            <a:r>
              <a:rPr lang="en-GB" dirty="0" err="1" smtClean="0"/>
              <a:t>dưới</a:t>
            </a:r>
            <a:r>
              <a:rPr lang="vi-VN" dirty="0" smtClean="0"/>
              <a:t>?</a:t>
            </a:r>
            <a:endParaRPr lang="en-US" dirty="0"/>
          </a:p>
        </p:txBody>
      </p:sp>
      <p:pic>
        <p:nvPicPr>
          <p:cNvPr id="54" name="Picture 5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15" y="1739901"/>
            <a:ext cx="16652886" cy="34766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52593"/>
              </p:ext>
            </p:extLst>
          </p:nvPr>
        </p:nvGraphicFramePr>
        <p:xfrm>
          <a:off x="2494803" y="5638800"/>
          <a:ext cx="6405046" cy="144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12" imgW="1016671" imgH="228965" progId="Equation.DSMT4">
                  <p:embed/>
                </p:oleObj>
              </mc:Choice>
              <mc:Fallback>
                <p:oleObj name="Equation" r:id="rId12" imgW="1016671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94803" y="5638800"/>
                        <a:ext cx="6405046" cy="1441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36921"/>
              </p:ext>
            </p:extLst>
          </p:nvPr>
        </p:nvGraphicFramePr>
        <p:xfrm>
          <a:off x="15078444" y="5410200"/>
          <a:ext cx="7855816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14" imgW="817000" imgH="362377" progId="Equation.DSMT4">
                  <p:embed/>
                </p:oleObj>
              </mc:Choice>
              <mc:Fallback>
                <p:oleObj name="Equation" r:id="rId14" imgW="817000" imgH="3623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78444" y="5410200"/>
                        <a:ext cx="7855816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65669"/>
              </p:ext>
            </p:extLst>
          </p:nvPr>
        </p:nvGraphicFramePr>
        <p:xfrm>
          <a:off x="2466152" y="7897802"/>
          <a:ext cx="6429689" cy="162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16" imgW="902830" imgH="228965" progId="Equation.DSMT4">
                  <p:embed/>
                </p:oleObj>
              </mc:Choice>
              <mc:Fallback>
                <p:oleObj name="Equation" r:id="rId16" imgW="902830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66152" y="7897802"/>
                        <a:ext cx="6429689" cy="162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78385"/>
              </p:ext>
            </p:extLst>
          </p:nvPr>
        </p:nvGraphicFramePr>
        <p:xfrm>
          <a:off x="15110973" y="7634118"/>
          <a:ext cx="7820025" cy="227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18" imgW="1007334" imgH="362377" progId="Equation.DSMT4">
                  <p:embed/>
                </p:oleObj>
              </mc:Choice>
              <mc:Fallback>
                <p:oleObj name="Equation" r:id="rId18" imgW="1007334" imgH="3623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110973" y="7634118"/>
                        <a:ext cx="7820025" cy="2271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65129" y="10381273"/>
            <a:ext cx="1219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Chọn B</a:t>
            </a:r>
          </a:p>
          <a:p>
            <a:r>
              <a:rPr lang="vi-VN" dirty="0"/>
              <a:t>Nhận xét:</a:t>
            </a:r>
          </a:p>
          <a:p>
            <a:r>
              <a:rPr lang="vi-VN" dirty="0"/>
              <a:t> Bảng biến thiên có bề lõm hướng xuống. Loại đáp án C </a:t>
            </a:r>
            <a:r>
              <a:rPr lang="vi-VN" dirty="0" smtClean="0"/>
              <a:t>và</a:t>
            </a:r>
            <a:r>
              <a:rPr lang="en-GB" dirty="0" smtClean="0"/>
              <a:t> D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6595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200"/>
            <a:ext cx="24085904" cy="7764133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8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0766399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5850702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6220361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21270896" y="7668729"/>
            <a:ext cx="1362444" cy="688225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8915400"/>
            <a:ext cx="23874618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775" y="457200"/>
            <a:ext cx="1638903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                                          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trong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74157"/>
              </p:ext>
            </p:extLst>
          </p:nvPr>
        </p:nvGraphicFramePr>
        <p:xfrm>
          <a:off x="7213146" y="502547"/>
          <a:ext cx="4948873" cy="88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11" imgW="1007334" imgH="181369" progId="Equation.DSMT4">
                  <p:embed/>
                </p:oleObj>
              </mc:Choice>
              <mc:Fallback>
                <p:oleObj name="Equation" r:id="rId11" imgW="1007334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13146" y="502547"/>
                        <a:ext cx="4948873" cy="88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81" y="1393665"/>
            <a:ext cx="4633913" cy="584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50" y="1383655"/>
            <a:ext cx="4569674" cy="59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209" y="1330571"/>
            <a:ext cx="4766749" cy="59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951" y="1424452"/>
            <a:ext cx="4522049" cy="581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351621" y="9203343"/>
            <a:ext cx="1219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vi-VN" dirty="0"/>
              <a:t>Chọn B</a:t>
            </a:r>
          </a:p>
          <a:p>
            <a:pPr>
              <a:spcBef>
                <a:spcPts val="1200"/>
              </a:spcBef>
            </a:pPr>
            <a:r>
              <a:rPr lang="vi-VN" dirty="0"/>
              <a:t>Parabol quay bề lõm xuống dưới nên loại C</a:t>
            </a:r>
          </a:p>
          <a:p>
            <a:pPr>
              <a:spcBef>
                <a:spcPts val="1200"/>
              </a:spcBef>
            </a:pPr>
            <a:r>
              <a:rPr lang="vi-VN" dirty="0" smtClean="0"/>
              <a:t>Parabol </a:t>
            </a:r>
            <a:r>
              <a:rPr lang="vi-VN" dirty="0"/>
              <a:t>có hoành độ đỉnh  nên loại A và D</a:t>
            </a:r>
          </a:p>
          <a:p>
            <a:pPr>
              <a:spcBef>
                <a:spcPts val="1200"/>
              </a:spcBef>
            </a:pPr>
            <a:r>
              <a:rPr lang="vi-VN" dirty="0" smtClean="0"/>
              <a:t>Vậy </a:t>
            </a:r>
            <a:r>
              <a:rPr lang="vi-VN" dirty="0"/>
              <a:t>B đúng.</a:t>
            </a:r>
          </a:p>
        </p:txBody>
      </p:sp>
    </p:spTree>
    <p:extLst>
      <p:ext uri="{BB962C8B-B14F-4D97-AF65-F5344CB8AC3E}">
        <p14:creationId xmlns:p14="http://schemas.microsoft.com/office/powerpoint/2010/main" val="128039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199"/>
            <a:ext cx="24085904" cy="6256955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183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9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288947" y="832106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399412" y="6322987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5836821" y="629725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5836821" y="8296432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06254"/>
            <a:ext cx="23874618" cy="3581146"/>
            <a:chOff x="-530853" y="4171789"/>
            <a:chExt cx="23774398" cy="7686033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4239682"/>
              <a:ext cx="3966807" cy="2711813"/>
              <a:chOff x="71413" y="4506382"/>
              <a:chExt cx="3966807" cy="271181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230900" y="4410876"/>
                <a:ext cx="262766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910659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506382"/>
                <a:ext cx="1058947" cy="1730549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6681" y="617547"/>
            <a:ext cx="1653734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Hàm số nào dưới đây có bảng biến thiên như hình </a:t>
            </a:r>
            <a:r>
              <a:rPr lang="en-GB" dirty="0" err="1" smtClean="0"/>
              <a:t>dưới</a:t>
            </a:r>
            <a:r>
              <a:rPr lang="vi-VN" dirty="0" smtClean="0"/>
              <a:t>?</a:t>
            </a:r>
            <a:endParaRPr lang="en-US" dirty="0"/>
          </a:p>
        </p:txBody>
      </p:sp>
      <p:pic>
        <p:nvPicPr>
          <p:cNvPr id="37" name="Picture 3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71" y="1498427"/>
            <a:ext cx="14968946" cy="3721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926986" y="10340133"/>
            <a:ext cx="1753133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Chọn</a:t>
            </a:r>
            <a:r>
              <a:rPr lang="en-US" dirty="0"/>
              <a:t> A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 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lõm</a:t>
            </a:r>
            <a:r>
              <a:rPr lang="en-US" dirty="0"/>
              <a:t> quay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               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parabol</a:t>
            </a:r>
            <a:r>
              <a:rPr lang="en-US" dirty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      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93494"/>
              </p:ext>
            </p:extLst>
          </p:nvPr>
        </p:nvGraphicFramePr>
        <p:xfrm>
          <a:off x="8422642" y="11014914"/>
          <a:ext cx="4148323" cy="101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Equation" r:id="rId12" imgW="978604" imgH="238340" progId="Equation.DSMT4">
                  <p:embed/>
                </p:oleObj>
              </mc:Choice>
              <mc:Fallback>
                <p:oleObj name="Equation" r:id="rId12" imgW="978604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22642" y="11014914"/>
                        <a:ext cx="4148323" cy="101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44513"/>
              </p:ext>
            </p:extLst>
          </p:nvPr>
        </p:nvGraphicFramePr>
        <p:xfrm>
          <a:off x="18973800" y="10956904"/>
          <a:ext cx="1803467" cy="93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Equation" r:id="rId14" imgW="351579" imgH="181369" progId="Equation.DSMT4">
                  <p:embed/>
                </p:oleObj>
              </mc:Choice>
              <mc:Fallback>
                <p:oleObj name="Equation" r:id="rId14" imgW="351579" imgH="1813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973800" y="10956904"/>
                        <a:ext cx="1803467" cy="930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62086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82498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62086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824982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74980"/>
              </p:ext>
            </p:extLst>
          </p:nvPr>
        </p:nvGraphicFramePr>
        <p:xfrm>
          <a:off x="2635561" y="6322987"/>
          <a:ext cx="4695763" cy="151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Equation" r:id="rId16" imgW="693462" imgH="238340" progId="Equation.DSMT4">
                  <p:embed/>
                </p:oleObj>
              </mc:Choice>
              <mc:Fallback>
                <p:oleObj name="Equation" r:id="rId16" imgW="693462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35561" y="6322987"/>
                        <a:ext cx="4695763" cy="1511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42217"/>
              </p:ext>
            </p:extLst>
          </p:nvPr>
        </p:nvGraphicFramePr>
        <p:xfrm>
          <a:off x="2829828" y="8233445"/>
          <a:ext cx="3021694" cy="152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18" imgW="513184" imgH="238340" progId="Equation.DSMT4">
                  <p:embed/>
                </p:oleObj>
              </mc:Choice>
              <mc:Fallback>
                <p:oleObj name="Equation" r:id="rId18" imgW="513184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29828" y="8233445"/>
                        <a:ext cx="3021694" cy="152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39040"/>
              </p:ext>
            </p:extLst>
          </p:nvPr>
        </p:nvGraphicFramePr>
        <p:xfrm>
          <a:off x="17500185" y="6266062"/>
          <a:ext cx="3708822" cy="143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20" imgW="617688" imgH="238340" progId="Equation.DSMT4">
                  <p:embed/>
                </p:oleObj>
              </mc:Choice>
              <mc:Fallback>
                <p:oleObj name="Equation" r:id="rId20" imgW="617688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500185" y="6266062"/>
                        <a:ext cx="3708822" cy="143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0229"/>
              </p:ext>
            </p:extLst>
          </p:nvPr>
        </p:nvGraphicFramePr>
        <p:xfrm>
          <a:off x="17176773" y="8247048"/>
          <a:ext cx="5646637" cy="135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22" imgW="988300" imgH="238340" progId="Equation.DSMT4">
                  <p:embed/>
                </p:oleObj>
              </mc:Choice>
              <mc:Fallback>
                <p:oleObj name="Equation" r:id="rId22" imgW="988300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176773" y="8247048"/>
                        <a:ext cx="5646637" cy="135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34911"/>
              </p:ext>
            </p:extLst>
          </p:nvPr>
        </p:nvGraphicFramePr>
        <p:xfrm>
          <a:off x="9327809" y="12025057"/>
          <a:ext cx="1035391" cy="77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Equation" r:id="rId24" imgW="342242" imgH="257450" progId="Equation.DSMT4">
                  <p:embed/>
                </p:oleObj>
              </mc:Choice>
              <mc:Fallback>
                <p:oleObj name="Equation" r:id="rId24" imgW="342242" imgH="2574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327809" y="12025057"/>
                        <a:ext cx="1035391" cy="77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213584"/>
            <a:ext cx="24085904" cy="3021720"/>
            <a:chOff x="923003" y="4033042"/>
            <a:chExt cx="24090260" cy="208756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4033042"/>
              <a:ext cx="3942104" cy="1040476"/>
              <a:chOff x="923003" y="4033042"/>
              <a:chExt cx="3942104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7" y="4118103"/>
                <a:ext cx="3503060" cy="748099"/>
                <a:chOff x="2028797" y="4480053"/>
                <a:chExt cx="3503060" cy="748099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433134" y="3129430"/>
                  <a:ext cx="694385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708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10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403304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288947" y="607484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399412" y="4076767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5836821" y="405103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5836821" y="6050212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8185289"/>
            <a:ext cx="23874618" cy="3777857"/>
            <a:chOff x="-530853" y="478173"/>
            <a:chExt cx="23774398" cy="8108224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900364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dirty="0" err="1"/>
                <a:t>Chọn</a:t>
              </a:r>
              <a:r>
                <a:rPr lang="en-US" dirty="0"/>
                <a:t> </a:t>
              </a:r>
              <a:r>
                <a:rPr lang="en-US" dirty="0" smtClean="0"/>
                <a:t>A</a:t>
              </a:r>
              <a:endParaRPr lang="en-US" dirty="0"/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478173"/>
              <a:ext cx="3966807" cy="1913919"/>
              <a:chOff x="71413" y="744873"/>
              <a:chExt cx="3966807" cy="1913919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582988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1149149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744873"/>
                <a:ext cx="1058947" cy="173054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39624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(5;0)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60036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(-2;0)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39624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(3;0)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5943600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(0;5)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0878" y="789835"/>
            <a:ext cx="890596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91847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78297" y="399627"/>
                <a:ext cx="4804649" cy="1493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297" y="399627"/>
                <a:ext cx="4804649" cy="1493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40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376299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4"/>
                <a:chOff x="2028796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4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33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11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4648200"/>
            <a:ext cx="18192517" cy="4520580"/>
            <a:chOff x="49670" y="1127280"/>
            <a:chExt cx="7267492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1998363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(5;1)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1983472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(1;4)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1968579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(1;0)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2092667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(0;1)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82200"/>
            <a:ext cx="21658287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2474893"/>
              <a:chOff x="71413" y="4110856"/>
              <a:chExt cx="3966807" cy="247489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547123" y="4094653"/>
                <a:ext cx="1995223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6" imgW="748975" imgH="177723" progId="Equation.DSMT4">
                  <p:embed/>
                </p:oleObj>
              </mc:Choice>
              <mc:Fallback>
                <p:oleObj name="Equation" r:id="rId6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8" imgW="545626" imgH="177646" progId="Equation.DSMT4">
                  <p:embed/>
                </p:oleObj>
              </mc:Choice>
              <mc:Fallback>
                <p:oleObj name="Equation" r:id="rId8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129" y="10381273"/>
            <a:ext cx="33788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Chọn </a:t>
            </a:r>
            <a:r>
              <a:rPr lang="en-US" dirty="0"/>
              <a:t>C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5084243" y="1684347"/>
            <a:ext cx="184615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Cho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</a:t>
            </a:r>
            <a:r>
              <a:rPr lang="en-US" dirty="0" smtClean="0"/>
              <a:t>                                        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312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408226"/>
              </p:ext>
            </p:extLst>
          </p:nvPr>
        </p:nvGraphicFramePr>
        <p:xfrm>
          <a:off x="7942545" y="937316"/>
          <a:ext cx="49022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12" imgW="1460160" imgH="660240" progId="Equation.DSMT4">
                  <p:embed/>
                </p:oleObj>
              </mc:Choice>
              <mc:Fallback>
                <p:oleObj name="Equation" r:id="rId12" imgW="1460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42545" y="937316"/>
                        <a:ext cx="490220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36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376299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4"/>
                <a:chOff x="2028796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4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60" y="4480053"/>
                  <a:ext cx="2230660" cy="4504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12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4648200"/>
            <a:ext cx="18192517" cy="4520580"/>
            <a:chOff x="49670" y="1127280"/>
            <a:chExt cx="7267492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1998363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(3</a:t>
              </a:r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;7)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1983472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(2;4)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1968579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(0;1)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2092667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(1</a:t>
              </a:r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;2)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82200"/>
            <a:ext cx="21658287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2474893"/>
              <a:chOff x="71413" y="4110856"/>
              <a:chExt cx="3966807" cy="247489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547123" y="4094653"/>
                <a:ext cx="1995223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6" imgW="748975" imgH="177723" progId="Equation.DSMT4">
                  <p:embed/>
                </p:oleObj>
              </mc:Choice>
              <mc:Fallback>
                <p:oleObj name="Equation" r:id="rId6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8" imgW="545626" imgH="177646" progId="Equation.DSMT4">
                  <p:embed/>
                </p:oleObj>
              </mc:Choice>
              <mc:Fallback>
                <p:oleObj name="Equation" r:id="rId8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1329" y="10381273"/>
            <a:ext cx="33788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Chọn </a:t>
            </a:r>
            <a:r>
              <a:rPr lang="en-US" dirty="0" smtClean="0"/>
              <a:t>D</a:t>
            </a:r>
            <a:endParaRPr lang="vi-VN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312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84981" y="1715444"/>
            <a:ext cx="1387367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Cho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 y=3x-1  </a:t>
            </a:r>
            <a:r>
              <a:rPr lang="en-US" dirty="0"/>
              <a:t>,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220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304799"/>
            <a:ext cx="24085904" cy="3762993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1040476"/>
              <a:chOff x="923003" y="3917552"/>
              <a:chExt cx="3942103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832104"/>
                <a:chOff x="2028796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4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4504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13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761998" y="4648200"/>
            <a:ext cx="18192517" cy="4520580"/>
            <a:chOff x="49670" y="1127280"/>
            <a:chExt cx="7267492" cy="2260814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5318799" y="1138217"/>
              <a:ext cx="1998363" cy="9993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9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5041853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127280"/>
              <a:ext cx="1983472" cy="101027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7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49670" y="151405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351796"/>
              <a:ext cx="1968579" cy="102203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11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80892" y="262812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5224495" y="2337836"/>
              <a:ext cx="2092667" cy="10502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 smtClean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5011414" y="25519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515913" y="9982200"/>
            <a:ext cx="21658287" cy="3733800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2474893"/>
              <a:chOff x="71413" y="4110856"/>
              <a:chExt cx="3966807" cy="2474893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547123" y="4094653"/>
                <a:ext cx="1995223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6" imgW="748975" imgH="177723" progId="Equation.DSMT4">
                  <p:embed/>
                </p:oleObj>
              </mc:Choice>
              <mc:Fallback>
                <p:oleObj name="Equation" r:id="rId6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8" imgW="545626" imgH="177646" progId="Equation.DSMT4">
                  <p:embed/>
                </p:oleObj>
              </mc:Choice>
              <mc:Fallback>
                <p:oleObj name="Equation" r:id="rId8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129" y="10381273"/>
            <a:ext cx="33788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Chọn </a:t>
            </a:r>
            <a:r>
              <a:rPr lang="en-US" dirty="0"/>
              <a:t>C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724400" y="1684347"/>
            <a:ext cx="191262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Cho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 </a:t>
            </a:r>
            <a:r>
              <a:rPr lang="en-US" dirty="0" smtClean="0"/>
              <a:t>                                         .              .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Q = f(2) + f(-2) </a:t>
            </a:r>
            <a:r>
              <a:rPr lang="en-US" dirty="0" err="1" smtClean="0"/>
              <a:t>là</a:t>
            </a:r>
            <a:r>
              <a:rPr lang="en-US" dirty="0" smtClean="0"/>
              <a:t> :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3128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87633"/>
              </p:ext>
            </p:extLst>
          </p:nvPr>
        </p:nvGraphicFramePr>
        <p:xfrm>
          <a:off x="7620000" y="1352550"/>
          <a:ext cx="639286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12" imgW="1904760" imgH="482400" progId="Equation.DSMT4">
                  <p:embed/>
                </p:oleObj>
              </mc:Choice>
              <mc:Fallback>
                <p:oleObj name="Equation" r:id="rId12" imgW="1904760" imgH="482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0000" y="1352550"/>
                        <a:ext cx="6392863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3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199"/>
            <a:ext cx="24085904" cy="7694796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708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14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1288947" y="9410926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399412" y="7412853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5836821" y="7387116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5836821" y="9386298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10820400"/>
            <a:ext cx="23874618" cy="2667000"/>
            <a:chOff x="-741252" y="766168"/>
            <a:chExt cx="23774398" cy="8565318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741252" y="1645453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513439" y="766168"/>
              <a:ext cx="4152240" cy="3738389"/>
              <a:chOff x="-151489" y="1032868"/>
              <a:chExt cx="4152240" cy="3738389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452637" y="1408578"/>
                <a:ext cx="373838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749234" y="1345130"/>
                <a:ext cx="3251517" cy="256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-151489" y="2047586"/>
                <a:ext cx="1058947" cy="173054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6" imgW="748975" imgH="177723" progId="Equation.DSMT4">
                  <p:embed/>
                </p:oleObj>
              </mc:Choice>
              <mc:Fallback>
                <p:oleObj name="Equation" r:id="rId6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8" imgW="545626" imgH="177646" progId="Equation.DSMT4">
                  <p:embed/>
                </p:oleObj>
              </mc:Choice>
              <mc:Fallback>
                <p:oleObj name="Equation" r:id="rId8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6816" y="11995978"/>
            <a:ext cx="1753133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72984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(-1;1)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2494803" y="93396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(-∞;1)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72984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(1;+∞)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6927655" y="9339686"/>
            <a:ext cx="5895755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(-∞;+∞)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5080" y="759499"/>
            <a:ext cx="1811492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Hàm số   </a:t>
            </a:r>
            <a:r>
              <a:rPr lang="en-US" dirty="0" smtClean="0"/>
              <a:t>                </a:t>
            </a:r>
            <a:r>
              <a:rPr lang="vi-VN" dirty="0" smtClean="0"/>
              <a:t>có </a:t>
            </a:r>
            <a:r>
              <a:rPr lang="vi-VN" dirty="0"/>
              <a:t>đồ thị như hình vẽ bên chỉ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 smtClean="0"/>
              <a:t>ị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dirty="0"/>
              <a:t>h</a:t>
            </a:r>
            <a:r>
              <a:rPr lang="vi-VN" dirty="0" smtClean="0"/>
              <a:t> </a:t>
            </a:r>
            <a:r>
              <a:rPr lang="vi-VN" dirty="0"/>
              <a:t>biến trên tập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45143"/>
              </p:ext>
            </p:extLst>
          </p:nvPr>
        </p:nvGraphicFramePr>
        <p:xfrm>
          <a:off x="6794495" y="733114"/>
          <a:ext cx="2349505" cy="101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10" imgW="636721" imgH="276560" progId="Equation.DSMT4">
                  <p:embed/>
                </p:oleObj>
              </mc:Choice>
              <mc:Fallback>
                <p:oleObj name="Equation" r:id="rId10" imgW="636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94495" y="733114"/>
                        <a:ext cx="2349505" cy="1019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00200"/>
            <a:ext cx="8040975" cy="557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86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-457198"/>
            <a:ext cx="24085904" cy="8226880"/>
            <a:chOff x="923003" y="3917552"/>
            <a:chExt cx="24090260" cy="22030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3"/>
              <a:ext cx="23741053" cy="190563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2202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</a:t>
                  </a: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15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6" name="Google Shape;429;p3">
            <a:extLst>
              <a:ext uri="{FF2B5EF4-FFF2-40B4-BE49-F238E27FC236}">
                <a16:creationId xmlns:a16="http://schemas.microsoft.com/office/drawing/2014/main" id="{47DEDA32-4E8E-42FD-8732-4FD105546133}"/>
              </a:ext>
            </a:extLst>
          </p:cNvPr>
          <p:cNvSpPr/>
          <p:nvPr/>
        </p:nvSpPr>
        <p:spPr>
          <a:xfrm>
            <a:off x="-152400" y="10172926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-41935" y="8532787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33;p3">
            <a:extLst>
              <a:ext uri="{FF2B5EF4-FFF2-40B4-BE49-F238E27FC236}">
                <a16:creationId xmlns:a16="http://schemas.microsoft.com/office/drawing/2014/main" id="{628DD239-181D-487C-B72A-69AE2C69CB86}"/>
              </a:ext>
            </a:extLst>
          </p:cNvPr>
          <p:cNvSpPr/>
          <p:nvPr/>
        </p:nvSpPr>
        <p:spPr>
          <a:xfrm>
            <a:off x="14554200" y="8507050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31;p3">
            <a:extLst>
              <a:ext uri="{FF2B5EF4-FFF2-40B4-BE49-F238E27FC236}">
                <a16:creationId xmlns:a16="http://schemas.microsoft.com/office/drawing/2014/main" id="{ABEDC07A-3872-4573-B082-D48FC2CDBF4C}"/>
              </a:ext>
            </a:extLst>
          </p:cNvPr>
          <p:cNvSpPr/>
          <p:nvPr/>
        </p:nvSpPr>
        <p:spPr>
          <a:xfrm>
            <a:off x="14554200" y="10148298"/>
            <a:ext cx="1663364" cy="1220813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304627" y="11445260"/>
            <a:ext cx="23874618" cy="2042140"/>
            <a:chOff x="-741252" y="766168"/>
            <a:chExt cx="23774398" cy="8565318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741252" y="1645453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513439" y="766168"/>
              <a:ext cx="4152240" cy="3738389"/>
              <a:chOff x="-151489" y="1032868"/>
              <a:chExt cx="4152240" cy="3738389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452637" y="1408578"/>
                <a:ext cx="373838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749234" y="1345130"/>
                <a:ext cx="3251517" cy="256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-151489" y="2047586"/>
                <a:ext cx="1058947" cy="173054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0" y="0"/>
          <a:ext cx="7334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Equation" r:id="rId6" imgW="748975" imgH="177723" progId="Equation.DSMT4">
                  <p:embed/>
                </p:oleObj>
              </mc:Choice>
              <mc:Fallback>
                <p:oleObj name="Equation" r:id="rId6" imgW="748975" imgH="177723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34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0" y="180975"/>
          <a:ext cx="542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1" name="Equation" r:id="rId8" imgW="545626" imgH="177646" progId="Equation.DSMT4">
                  <p:embed/>
                </p:oleObj>
              </mc:Choice>
              <mc:Fallback>
                <p:oleObj name="Equation" r:id="rId8" imgW="545626" imgH="177646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542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0" y="1809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0" y="361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hu Van An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6816" y="11995978"/>
            <a:ext cx="1753133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/>
              <a:t>D</a:t>
            </a:r>
            <a:endParaRPr lang="en-US" dirty="0"/>
          </a:p>
        </p:txBody>
      </p:sp>
      <p:sp>
        <p:nvSpPr>
          <p:cNvPr id="4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053456" y="8418420"/>
            <a:ext cx="10492267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àm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ng</a:t>
            </a:r>
            <a:r>
              <a:rPr lang="vi-VN" sz="4800" b="1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ịc</a:t>
            </a:r>
            <a:r>
              <a:rPr lang="vi-VN" sz="4800" b="1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(-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1;2)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053456" y="10101686"/>
            <a:ext cx="12973797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đồng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(-3;-1)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(1;4)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5819884" y="8418420"/>
            <a:ext cx="8008266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àm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đồng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(-3;3)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4980" y="838200"/>
            <a:ext cx="191431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Cho hàm số   </a:t>
            </a:r>
            <a:r>
              <a:rPr lang="en-US" dirty="0" smtClean="0"/>
              <a:t>              </a:t>
            </a:r>
            <a:r>
              <a:rPr lang="vi-VN" dirty="0" smtClean="0"/>
              <a:t>có </a:t>
            </a:r>
            <a:r>
              <a:rPr lang="vi-VN" dirty="0"/>
              <a:t>tập xác định </a:t>
            </a:r>
            <a:r>
              <a:rPr lang="en-US" dirty="0" smtClean="0"/>
              <a:t>[3;-3]</a:t>
            </a:r>
            <a:r>
              <a:rPr lang="vi-VN" dirty="0" smtClean="0"/>
              <a:t> </a:t>
            </a:r>
            <a:r>
              <a:rPr lang="vi-VN" dirty="0"/>
              <a:t>và đồ thị của nó được biểu diễn như hình dưới </a:t>
            </a:r>
            <a:r>
              <a:rPr lang="vi-VN" dirty="0" smtClean="0"/>
              <a:t>đây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5282"/>
              </p:ext>
            </p:extLst>
          </p:nvPr>
        </p:nvGraphicFramePr>
        <p:xfrm>
          <a:off x="7788958" y="762000"/>
          <a:ext cx="2040842" cy="88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2" name="Equation" r:id="rId10" imgW="636721" imgH="276560" progId="Equation.DSMT4">
                  <p:embed/>
                </p:oleObj>
              </mc:Choice>
              <mc:Fallback>
                <p:oleObj name="Equation" r:id="rId10" imgW="636721" imgH="2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88958" y="762000"/>
                        <a:ext cx="2040842" cy="88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" name="Group 90"/>
          <p:cNvGrpSpPr>
            <a:grpSpLocks/>
          </p:cNvGrpSpPr>
          <p:nvPr/>
        </p:nvGrpSpPr>
        <p:grpSpPr bwMode="auto">
          <a:xfrm>
            <a:off x="8915400" y="1828800"/>
            <a:ext cx="6553200" cy="4823180"/>
            <a:chOff x="3928" y="6698"/>
            <a:chExt cx="2464" cy="2071"/>
          </a:xfrm>
        </p:grpSpPr>
        <p:cxnSp>
          <p:nvCxnSpPr>
            <p:cNvPr id="25691" name="AutoShape 91"/>
            <p:cNvCxnSpPr>
              <a:cxnSpLocks noChangeShapeType="1"/>
            </p:cNvCxnSpPr>
            <p:nvPr/>
          </p:nvCxnSpPr>
          <p:spPr bwMode="auto">
            <a:xfrm>
              <a:off x="4022" y="8292"/>
              <a:ext cx="2324" cy="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2" name="AutoShape 92"/>
            <p:cNvCxnSpPr>
              <a:cxnSpLocks noChangeShapeType="1"/>
            </p:cNvCxnSpPr>
            <p:nvPr/>
          </p:nvCxnSpPr>
          <p:spPr bwMode="auto">
            <a:xfrm flipV="1">
              <a:off x="5130" y="6728"/>
              <a:ext cx="1" cy="204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21" name="Object 120"/>
            <p:cNvGraphicFramePr>
              <a:graphicFrameLocks noChangeAspect="1"/>
            </p:cNvGraphicFramePr>
            <p:nvPr/>
          </p:nvGraphicFramePr>
          <p:xfrm>
            <a:off x="6192" y="803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3" name="Equation" r:id="rId12" imgW="126720" imgH="139680" progId="Equation.DSMT4">
                    <p:embed/>
                  </p:oleObj>
                </mc:Choice>
                <mc:Fallback>
                  <p:oleObj name="Equation" r:id="rId12" imgW="126720" imgH="139680" progId="Equation.DSMT4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2" y="803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/>
          </p:nvGraphicFramePr>
          <p:xfrm>
            <a:off x="4890" y="6698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4" name="Equation" r:id="rId14" imgW="139680" imgH="164880" progId="Equation.DSMT4">
                    <p:embed/>
                  </p:oleObj>
                </mc:Choice>
                <mc:Fallback>
                  <p:oleObj name="Equation" r:id="rId14" imgW="139680" imgH="164880" progId="Equation.DSMT4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0" y="6698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" name="Oval 95"/>
            <p:cNvSpPr>
              <a:spLocks noChangeArrowheads="1"/>
            </p:cNvSpPr>
            <p:nvPr/>
          </p:nvSpPr>
          <p:spPr bwMode="auto">
            <a:xfrm>
              <a:off x="5103" y="8257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4" name="Object 123"/>
            <p:cNvGraphicFramePr>
              <a:graphicFrameLocks noChangeAspect="1"/>
            </p:cNvGraphicFramePr>
            <p:nvPr/>
          </p:nvGraphicFramePr>
          <p:xfrm>
            <a:off x="4867" y="8288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5" name="Equation" r:id="rId16" imgW="152280" imgH="177480" progId="Equation.DSMT4">
                    <p:embed/>
                  </p:oleObj>
                </mc:Choice>
                <mc:Fallback>
                  <p:oleObj name="Equation" r:id="rId16" imgW="152280" imgH="177480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7" y="8288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697" name="AutoShape 97"/>
            <p:cNvCxnSpPr>
              <a:cxnSpLocks noChangeShapeType="1"/>
            </p:cNvCxnSpPr>
            <p:nvPr/>
          </p:nvCxnSpPr>
          <p:spPr bwMode="auto">
            <a:xfrm>
              <a:off x="4184" y="8284"/>
              <a:ext cx="0" cy="32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8" name="AutoShape 98"/>
            <p:cNvCxnSpPr>
              <a:cxnSpLocks noChangeShapeType="1"/>
            </p:cNvCxnSpPr>
            <p:nvPr/>
          </p:nvCxnSpPr>
          <p:spPr bwMode="auto">
            <a:xfrm>
              <a:off x="4184" y="8614"/>
              <a:ext cx="946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99" name="AutoShape 99"/>
            <p:cNvCxnSpPr>
              <a:cxnSpLocks noChangeShapeType="1"/>
            </p:cNvCxnSpPr>
            <p:nvPr/>
          </p:nvCxnSpPr>
          <p:spPr bwMode="auto">
            <a:xfrm>
              <a:off x="4819" y="7980"/>
              <a:ext cx="0" cy="31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0" name="AutoShape 100"/>
            <p:cNvCxnSpPr>
              <a:cxnSpLocks noChangeShapeType="1"/>
            </p:cNvCxnSpPr>
            <p:nvPr/>
          </p:nvCxnSpPr>
          <p:spPr bwMode="auto">
            <a:xfrm>
              <a:off x="4823" y="7984"/>
              <a:ext cx="307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1" name="AutoShape 101"/>
            <p:cNvCxnSpPr>
              <a:cxnSpLocks noChangeShapeType="1"/>
            </p:cNvCxnSpPr>
            <p:nvPr/>
          </p:nvCxnSpPr>
          <p:spPr bwMode="auto">
            <a:xfrm>
              <a:off x="5130" y="7032"/>
              <a:ext cx="94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2" name="AutoShape 102"/>
            <p:cNvCxnSpPr>
              <a:cxnSpLocks noChangeShapeType="1"/>
            </p:cNvCxnSpPr>
            <p:nvPr/>
          </p:nvCxnSpPr>
          <p:spPr bwMode="auto">
            <a:xfrm>
              <a:off x="6082" y="7032"/>
              <a:ext cx="0" cy="124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3" name="AutoShape 103"/>
            <p:cNvCxnSpPr>
              <a:cxnSpLocks noChangeShapeType="1"/>
            </p:cNvCxnSpPr>
            <p:nvPr/>
          </p:nvCxnSpPr>
          <p:spPr bwMode="auto">
            <a:xfrm flipV="1">
              <a:off x="4184" y="7988"/>
              <a:ext cx="635" cy="630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4" name="AutoShape 104"/>
            <p:cNvCxnSpPr>
              <a:cxnSpLocks noChangeShapeType="1"/>
            </p:cNvCxnSpPr>
            <p:nvPr/>
          </p:nvCxnSpPr>
          <p:spPr bwMode="auto">
            <a:xfrm>
              <a:off x="4819" y="7988"/>
              <a:ext cx="628" cy="304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05" name="AutoShape 105"/>
            <p:cNvCxnSpPr>
              <a:cxnSpLocks noChangeShapeType="1"/>
            </p:cNvCxnSpPr>
            <p:nvPr/>
          </p:nvCxnSpPr>
          <p:spPr bwMode="auto">
            <a:xfrm flipV="1">
              <a:off x="5447" y="7024"/>
              <a:ext cx="636" cy="1268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Oval 106"/>
            <p:cNvSpPr>
              <a:spLocks noChangeArrowheads="1"/>
            </p:cNvSpPr>
            <p:nvPr/>
          </p:nvSpPr>
          <p:spPr bwMode="auto">
            <a:xfrm>
              <a:off x="4154" y="8583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07"/>
            <p:cNvSpPr>
              <a:spLocks noChangeArrowheads="1"/>
            </p:cNvSpPr>
            <p:nvPr/>
          </p:nvSpPr>
          <p:spPr bwMode="auto">
            <a:xfrm>
              <a:off x="4787" y="7951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08"/>
            <p:cNvSpPr>
              <a:spLocks noChangeArrowheads="1"/>
            </p:cNvSpPr>
            <p:nvPr/>
          </p:nvSpPr>
          <p:spPr bwMode="auto">
            <a:xfrm>
              <a:off x="5418" y="8257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0" name="Oval 109"/>
            <p:cNvSpPr>
              <a:spLocks noChangeArrowheads="1"/>
            </p:cNvSpPr>
            <p:nvPr/>
          </p:nvSpPr>
          <p:spPr bwMode="auto">
            <a:xfrm>
              <a:off x="6052" y="7000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5601" name="Object 25600"/>
            <p:cNvGraphicFramePr>
              <a:graphicFrameLocks noChangeAspect="1"/>
            </p:cNvGraphicFramePr>
            <p:nvPr/>
          </p:nvGraphicFramePr>
          <p:xfrm>
            <a:off x="5386" y="8322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6" name="Equation" r:id="rId18" imgW="88560" imgH="164880" progId="Equation.DSMT4">
                    <p:embed/>
                  </p:oleObj>
                </mc:Choice>
                <mc:Fallback>
                  <p:oleObj name="Equation" r:id="rId18" imgW="88560" imgH="164880" progId="Equation.DSMT4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" y="8322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2" name="Object 25601"/>
            <p:cNvGraphicFramePr>
              <a:graphicFrameLocks noChangeAspect="1"/>
            </p:cNvGraphicFramePr>
            <p:nvPr/>
          </p:nvGraphicFramePr>
          <p:xfrm>
            <a:off x="5120" y="8464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7" name="Equation" r:id="rId20" imgW="190440" imgH="164880" progId="Equation.DSMT4">
                    <p:embed/>
                  </p:oleObj>
                </mc:Choice>
                <mc:Fallback>
                  <p:oleObj name="Equation" r:id="rId20" imgW="190440" imgH="164880" progId="Equation.DSMT4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0" y="8464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3" name="Object 25602"/>
            <p:cNvGraphicFramePr>
              <a:graphicFrameLocks noChangeAspect="1"/>
            </p:cNvGraphicFramePr>
            <p:nvPr/>
          </p:nvGraphicFramePr>
          <p:xfrm>
            <a:off x="3928" y="8022"/>
            <a:ext cx="3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8" name="Equation" r:id="rId22" imgW="203040" imgH="177480" progId="Equation.DSMT4">
                    <p:embed/>
                  </p:oleObj>
                </mc:Choice>
                <mc:Fallback>
                  <p:oleObj name="Equation" r:id="rId22" imgW="203040" imgH="177480" progId="Equation.DSMT4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8" y="8022"/>
                          <a:ext cx="3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4" name="Object 25603"/>
            <p:cNvGraphicFramePr>
              <a:graphicFrameLocks noChangeAspect="1"/>
            </p:cNvGraphicFramePr>
            <p:nvPr/>
          </p:nvGraphicFramePr>
          <p:xfrm>
            <a:off x="4586" y="8292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69" name="Equation" r:id="rId24" imgW="190440" imgH="164880" progId="Equation.DSMT4">
                    <p:embed/>
                  </p:oleObj>
                </mc:Choice>
                <mc:Fallback>
                  <p:oleObj name="Equation" r:id="rId24" imgW="190440" imgH="164880" progId="Equation.DSMT4">
                    <p:embed/>
                    <p:pic>
                      <p:nvPicPr>
                        <p:cNvPr id="0" name="Object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8292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25604"/>
            <p:cNvGraphicFramePr>
              <a:graphicFrameLocks noChangeAspect="1"/>
            </p:cNvGraphicFramePr>
            <p:nvPr/>
          </p:nvGraphicFramePr>
          <p:xfrm>
            <a:off x="5135" y="7830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0" name="Equation" r:id="rId26" imgW="88560" imgH="164880" progId="Equation.DSMT4">
                    <p:embed/>
                  </p:oleObj>
                </mc:Choice>
                <mc:Fallback>
                  <p:oleObj name="Equation" r:id="rId26" imgW="88560" imgH="164880" progId="Equation.DSMT4">
                    <p:embed/>
                    <p:pic>
                      <p:nvPicPr>
                        <p:cNvPr id="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5" y="7830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25605"/>
            <p:cNvGraphicFramePr>
              <a:graphicFrameLocks noChangeAspect="1"/>
            </p:cNvGraphicFramePr>
            <p:nvPr/>
          </p:nvGraphicFramePr>
          <p:xfrm>
            <a:off x="4917" y="6885"/>
            <a:ext cx="2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1" name="Equation" r:id="rId28" imgW="126720" imgH="164880" progId="Equation.DSMT4">
                    <p:embed/>
                  </p:oleObj>
                </mc:Choice>
                <mc:Fallback>
                  <p:oleObj name="Equation" r:id="rId28" imgW="126720" imgH="164880" progId="Equation.DSMT4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7" y="6885"/>
                          <a:ext cx="2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25606"/>
            <p:cNvGraphicFramePr>
              <a:graphicFrameLocks noChangeAspect="1"/>
            </p:cNvGraphicFramePr>
            <p:nvPr/>
          </p:nvGraphicFramePr>
          <p:xfrm>
            <a:off x="5994" y="8318"/>
            <a:ext cx="1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2" name="Equation" r:id="rId30" imgW="114120" imgH="177480" progId="Equation.DSMT4">
                    <p:embed/>
                  </p:oleObj>
                </mc:Choice>
                <mc:Fallback>
                  <p:oleObj name="Equation" r:id="rId30" imgW="114120" imgH="177480" progId="Equation.DSMT4">
                    <p:embed/>
                    <p:pic>
                      <p:nvPicPr>
                        <p:cNvPr id="0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4" y="8318"/>
                          <a:ext cx="1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25607"/>
            <p:cNvGraphicFramePr>
              <a:graphicFrameLocks noChangeAspect="1"/>
            </p:cNvGraphicFramePr>
            <p:nvPr/>
          </p:nvGraphicFramePr>
          <p:xfrm>
            <a:off x="4243" y="8022"/>
            <a:ext cx="3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3" name="Equation" r:id="rId32" imgW="203040" imgH="164880" progId="Equation.DSMT4">
                    <p:embed/>
                  </p:oleObj>
                </mc:Choice>
                <mc:Fallback>
                  <p:oleObj name="Equation" r:id="rId32" imgW="203040" imgH="164880" progId="Equation.DSMT4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" y="8022"/>
                          <a:ext cx="3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9" name="Rectangle 25608"/>
          <p:cNvSpPr/>
          <p:nvPr/>
        </p:nvSpPr>
        <p:spPr>
          <a:xfrm>
            <a:off x="1288947" y="6768145"/>
            <a:ext cx="716189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?</a:t>
            </a:r>
          </a:p>
        </p:txBody>
      </p:sp>
      <p:sp>
        <p:nvSpPr>
          <p:cNvPr id="161" name="Google Shape;430;p3">
            <a:extLst>
              <a:ext uri="{FF2B5EF4-FFF2-40B4-BE49-F238E27FC236}">
                <a16:creationId xmlns:a16="http://schemas.microsoft.com/office/drawing/2014/main" id="{F8EB14EE-4B0A-495A-9F58-A0BC29FC6314}"/>
              </a:ext>
            </a:extLst>
          </p:cNvPr>
          <p:cNvSpPr/>
          <p:nvPr/>
        </p:nvSpPr>
        <p:spPr>
          <a:xfrm>
            <a:off x="15757037" y="10301957"/>
            <a:ext cx="8008266" cy="1328314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4" tIns="45690" rIns="91404" bIns="45690" anchor="ctr" anchorCtr="0">
            <a:no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H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àm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đồng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biến</a:t>
            </a: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trên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 (-3;-1) </a:t>
            </a:r>
            <a:r>
              <a:rPr lang="en-US" sz="4800" b="1" dirty="0" err="1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và</a:t>
            </a:r>
            <a:r>
              <a:rPr lang="en-US" sz="4800" b="1" dirty="0" smtClean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 (1;3)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174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9" y="3347059"/>
            <a:ext cx="22808130" cy="11316843"/>
            <a:chOff x="1447797" y="1793813"/>
            <a:chExt cx="22808130" cy="1131684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793813"/>
              <a:ext cx="22808130" cy="11316843"/>
              <a:chOff x="1447797" y="1793813"/>
              <a:chExt cx="22808130" cy="1131684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7102269"/>
                <a:chOff x="-3538955" y="3448230"/>
                <a:chExt cx="22680054" cy="7102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7102269"/>
                  <a:chOff x="-3538955" y="3448230"/>
                  <a:chExt cx="22680054" cy="7102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6957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 TẬP 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9000979" cy="2623119"/>
                <a:chOff x="7459670" y="7086600"/>
                <a:chExt cx="9002022" cy="2623423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58244" y="8894321"/>
                  <a:ext cx="720344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6866299"/>
                <a:ext cx="1426580" cy="853271"/>
                <a:chOff x="7459659" y="5595841"/>
                <a:chExt cx="1414965" cy="85336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26" y="558557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03024" y="5717690"/>
                  <a:ext cx="1371600" cy="731520"/>
                  <a:chOff x="7503024" y="5717690"/>
                  <a:chExt cx="1371600" cy="731520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23064" y="539765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92641" y="5721324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3" y="11270140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1" y="1016380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19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2995652" y="7061666"/>
            <a:ext cx="522931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3" y="615845"/>
            <a:ext cx="21354267" cy="2028233"/>
            <a:chOff x="143124" y="617975"/>
            <a:chExt cx="24427955" cy="20284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300"/>
              <a:ext cx="184752" cy="754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>
                <a:defRPr/>
              </a:pP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5146813" y="617975"/>
              <a:ext cx="19424266" cy="83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>
                <a:defRPr/>
              </a:pPr>
              <a:r>
                <a:rPr lang="en-US" sz="4800" b="1" dirty="0" smtClean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TỰ LUẬN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04627" y="1676400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6880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GB" sz="44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BÀI 1</a:t>
                  </a:r>
                  <a:endParaRPr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2917927" y="4216040"/>
            <a:ext cx="18373857" cy="3945905"/>
            <a:chOff x="241306" y="1268432"/>
            <a:chExt cx="8805895" cy="1692980"/>
          </a:xfrm>
        </p:grpSpPr>
        <p:sp>
          <p:nvSpPr>
            <p:cNvPr id="45" name="Google Shape;428;p3">
              <a:extLst>
                <a:ext uri="{FF2B5EF4-FFF2-40B4-BE49-F238E27FC236}">
                  <a16:creationId xmlns:a16="http://schemas.microsoft.com/office/drawing/2014/main" id="{4C8703D3-B80F-48CF-A314-1F0EAC4CF7EE}"/>
                </a:ext>
              </a:extLst>
            </p:cNvPr>
            <p:cNvSpPr/>
            <p:nvPr/>
          </p:nvSpPr>
          <p:spPr>
            <a:xfrm>
              <a:off x="6629657" y="1323423"/>
              <a:ext cx="2417544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29;p3">
              <a:extLst>
                <a:ext uri="{FF2B5EF4-FFF2-40B4-BE49-F238E27FC236}">
                  <a16:creationId xmlns:a16="http://schemas.microsoft.com/office/drawing/2014/main" id="{47DEDA32-4E8E-42FD-8732-4FD105546133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1" y="1268432"/>
              <a:ext cx="2200688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2200689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4254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34;p3">
              <a:extLst>
                <a:ext uri="{FF2B5EF4-FFF2-40B4-BE49-F238E27FC236}">
                  <a16:creationId xmlns:a16="http://schemas.microsoft.com/office/drawing/2014/main" id="{FCB06A81-24BC-4CBF-A8F6-3889C6602CD7}"/>
                </a:ext>
              </a:extLst>
            </p:cNvPr>
            <p:cNvSpPr/>
            <p:nvPr/>
          </p:nvSpPr>
          <p:spPr>
            <a:xfrm>
              <a:off x="6535354" y="2184710"/>
              <a:ext cx="2452473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6339111" y="238795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222404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90DF381-0E58-408C-A934-A55EF4E4CBD2}"/>
              </a:ext>
            </a:extLst>
          </p:cNvPr>
          <p:cNvSpPr txBox="1"/>
          <p:nvPr/>
        </p:nvSpPr>
        <p:spPr>
          <a:xfrm>
            <a:off x="6580722" y="2050377"/>
            <a:ext cx="12212696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5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ập</a:t>
            </a:r>
            <a:r>
              <a:rPr lang="en-US" sz="5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26271" y="4648200"/>
                <a:ext cx="395486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271" y="4648200"/>
                <a:ext cx="3954865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917927" y="9753600"/>
            <a:ext cx="767387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AutoNum type="alphaUcPeriod"/>
            </a:pPr>
            <a:r>
              <a:rPr lang="en-GB" dirty="0" smtClean="0"/>
              <a:t>TXĐ: D= R</a:t>
            </a:r>
          </a:p>
          <a:p>
            <a:pPr marL="742950" indent="-742950">
              <a:spcBef>
                <a:spcPts val="1200"/>
              </a:spcBef>
              <a:buAutoNum type="alphaUcPeriod"/>
            </a:pPr>
            <a:r>
              <a:rPr lang="en-GB" dirty="0" smtClean="0"/>
              <a:t>TXĐ: D=R</a:t>
            </a:r>
          </a:p>
          <a:p>
            <a:pPr marL="742950" indent="-742950">
              <a:spcBef>
                <a:spcPts val="1200"/>
              </a:spcBef>
              <a:buAutoNum type="alphaUcPeriod"/>
            </a:pPr>
            <a:r>
              <a:rPr lang="en-GB" dirty="0" smtClean="0"/>
              <a:t>ĐK: 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63376"/>
              </p:ext>
            </p:extLst>
          </p:nvPr>
        </p:nvGraphicFramePr>
        <p:xfrm>
          <a:off x="4768587" y="11435979"/>
          <a:ext cx="1403613" cy="71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8587" y="11435979"/>
                        <a:ext cx="1403613" cy="71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80722" y="11435979"/>
            <a:ext cx="370627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TXĐ: </a:t>
            </a:r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4187"/>
              </p:ext>
            </p:extLst>
          </p:nvPr>
        </p:nvGraphicFramePr>
        <p:xfrm>
          <a:off x="7931139" y="11500042"/>
          <a:ext cx="1903855" cy="69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10" imgW="736560" imgH="203040" progId="Equation.DSMT4">
                  <p:embed/>
                </p:oleObj>
              </mc:Choice>
              <mc:Fallback>
                <p:oleObj name="Equation" r:id="rId10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31139" y="11500042"/>
                        <a:ext cx="1903855" cy="691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17927" y="12268200"/>
            <a:ext cx="63784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D. ĐK: 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14783"/>
              </p:ext>
            </p:extLst>
          </p:nvPr>
        </p:nvGraphicFramePr>
        <p:xfrm>
          <a:off x="4746816" y="12304653"/>
          <a:ext cx="3897621" cy="6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tion" r:id="rId12" imgW="1143000" imgH="177480" progId="Equation.DSMT4">
                  <p:embed/>
                </p:oleObj>
              </mc:Choice>
              <mc:Fallback>
                <p:oleObj name="Equation" r:id="rId12" imgW="1143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6816" y="12304653"/>
                        <a:ext cx="3897621" cy="68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48213"/>
              </p:ext>
            </p:extLst>
          </p:nvPr>
        </p:nvGraphicFramePr>
        <p:xfrm>
          <a:off x="11125289" y="12426937"/>
          <a:ext cx="3055412" cy="8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14" imgW="838080" imgH="203040" progId="Equation.DSMT4">
                  <p:embed/>
                </p:oleObj>
              </mc:Choice>
              <mc:Fallback>
                <p:oleObj name="Equation" r:id="rId14" imgW="838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25289" y="12426937"/>
                        <a:ext cx="3055412" cy="8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609881" y="12399827"/>
            <a:ext cx="15384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TXĐ: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057668" y="4343400"/>
                <a:ext cx="3571747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EEF7E9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EEF7E9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EEF7E9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668" y="4343400"/>
                <a:ext cx="3571747" cy="16673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19600" y="6477000"/>
                <a:ext cx="3234347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477000"/>
                <a:ext cx="3234347" cy="16535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083835" y="6705600"/>
                <a:ext cx="3689151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835" y="6705600"/>
                <a:ext cx="3689151" cy="10211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37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3466474" y="4839416"/>
            <a:ext cx="9944727" cy="3366655"/>
            <a:chOff x="241306" y="1268432"/>
            <a:chExt cx="4766132" cy="1683717"/>
          </a:xfrm>
        </p:grpSpPr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2" y="1268432"/>
              <a:ext cx="3489551" cy="75586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4444364" cy="75347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1606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222404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FC6569D-16C6-4EF1-8821-95F6CF125A24}"/>
              </a:ext>
            </a:extLst>
          </p:cNvPr>
          <p:cNvSpPr txBox="1"/>
          <p:nvPr/>
        </p:nvSpPr>
        <p:spPr>
          <a:xfrm>
            <a:off x="6594417" y="8792789"/>
            <a:ext cx="14693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AutoNum type="alphaLcPeriod"/>
            </a:pPr>
            <a:r>
              <a:rPr lang="en-US" sz="4800" dirty="0" err="1" smtClean="0"/>
              <a:t>Hàm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 </a:t>
            </a: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n-GB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082" y="2661916"/>
            <a:ext cx="12192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16685"/>
              </p:ext>
            </p:extLst>
          </p:nvPr>
        </p:nvGraphicFramePr>
        <p:xfrm>
          <a:off x="9595718" y="9083837"/>
          <a:ext cx="4067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8" imgW="4067119" imgH="800147" progId="Equation.DSMT4">
                  <p:embed/>
                </p:oleObj>
              </mc:Choice>
              <mc:Fallback>
                <p:oleObj name="Equation" r:id="rId8" imgW="4067119" imgH="8001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95718" y="9083837"/>
                        <a:ext cx="40671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36411"/>
              </p:ext>
            </p:extLst>
          </p:nvPr>
        </p:nvGraphicFramePr>
        <p:xfrm>
          <a:off x="7696663" y="9915656"/>
          <a:ext cx="4403416" cy="136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10" imgW="1269720" imgH="393480" progId="Equation.DSMT4">
                  <p:embed/>
                </p:oleObj>
              </mc:Choice>
              <mc:Fallback>
                <p:oleObj name="Equation" r:id="rId10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96663" y="9915656"/>
                        <a:ext cx="4403416" cy="1365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1451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7155" y="5267361"/>
                <a:ext cx="632955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=(1−3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155" y="5267361"/>
                <a:ext cx="6329553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6569" y="7229581"/>
                <a:ext cx="753821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=2(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EEF7E9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+1)+11−</m:t>
                      </m:r>
                      <m:r>
                        <a:rPr lang="en-US" sz="5400" b="1" i="1">
                          <a:solidFill>
                            <a:srgbClr val="EEF7E9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5400" b="1" i="1" dirty="0">
                  <a:solidFill>
                    <a:srgbClr val="EEF7E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569" y="7229581"/>
                <a:ext cx="7538217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95" y="5554986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18" y="5486066"/>
                <a:ext cx="478609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oogle Shape;427;p3">
            <a:extLst>
              <a:ext uri="{FF2B5EF4-FFF2-40B4-BE49-F238E27FC236}">
                <a16:creationId xmlns:a16="http://schemas.microsoft.com/office/drawing/2014/main" id="{5CE8A6F9-E886-471B-9BE0-E7B49FD0C953}"/>
              </a:ext>
            </a:extLst>
          </p:cNvPr>
          <p:cNvGrpSpPr/>
          <p:nvPr/>
        </p:nvGrpSpPr>
        <p:grpSpPr>
          <a:xfrm>
            <a:off x="3466474" y="4839416"/>
            <a:ext cx="6134725" cy="3598451"/>
            <a:chOff x="241306" y="1268432"/>
            <a:chExt cx="2940142" cy="1799642"/>
          </a:xfrm>
        </p:grpSpPr>
        <p:sp>
          <p:nvSpPr>
            <p:cNvPr id="47" name="Google Shape;430;p3">
              <a:extLst>
                <a:ext uri="{FF2B5EF4-FFF2-40B4-BE49-F238E27FC236}">
                  <a16:creationId xmlns:a16="http://schemas.microsoft.com/office/drawing/2014/main" id="{F8EB14EE-4B0A-495A-9F58-A0BC29FC6314}"/>
                </a:ext>
              </a:extLst>
            </p:cNvPr>
            <p:cNvSpPr/>
            <p:nvPr/>
          </p:nvSpPr>
          <p:spPr>
            <a:xfrm>
              <a:off x="531852" y="1268432"/>
              <a:ext cx="2649596" cy="75586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31;p3">
              <a:extLst>
                <a:ext uri="{FF2B5EF4-FFF2-40B4-BE49-F238E27FC236}">
                  <a16:creationId xmlns:a16="http://schemas.microsoft.com/office/drawing/2014/main" id="{ABEDC07A-3872-4573-B082-D48FC2CDBF4C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32;p3">
              <a:extLst>
                <a:ext uri="{FF2B5EF4-FFF2-40B4-BE49-F238E27FC236}">
                  <a16:creationId xmlns:a16="http://schemas.microsoft.com/office/drawing/2014/main" id="{D52CEDA3-A59A-4855-A651-3B78BF4C4F62}"/>
                </a:ext>
              </a:extLst>
            </p:cNvPr>
            <p:cNvSpPr/>
            <p:nvPr/>
          </p:nvSpPr>
          <p:spPr>
            <a:xfrm>
              <a:off x="563074" y="2198670"/>
              <a:ext cx="2615747" cy="86940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433;p3">
              <a:extLst>
                <a:ext uri="{FF2B5EF4-FFF2-40B4-BE49-F238E27FC236}">
                  <a16:creationId xmlns:a16="http://schemas.microsoft.com/office/drawing/2014/main" id="{628DD239-181D-487C-B72A-69AE2C69CB86}"/>
                </a:ext>
              </a:extLst>
            </p:cNvPr>
            <p:cNvSpPr/>
            <p:nvPr/>
          </p:nvSpPr>
          <p:spPr>
            <a:xfrm>
              <a:off x="272528" y="231606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4" tIns="45690" rIns="91404" bIns="4569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421;p3">
            <a:extLst>
              <a:ext uri="{FF2B5EF4-FFF2-40B4-BE49-F238E27FC236}">
                <a16:creationId xmlns:a16="http://schemas.microsoft.com/office/drawing/2014/main" id="{A0A11155-78D6-4D7C-895C-BEC1788CE03E}"/>
              </a:ext>
            </a:extLst>
          </p:cNvPr>
          <p:cNvGrpSpPr/>
          <p:nvPr/>
        </p:nvGrpSpPr>
        <p:grpSpPr>
          <a:xfrm>
            <a:off x="272297" y="8354828"/>
            <a:ext cx="23874618" cy="5222404"/>
            <a:chOff x="-530853" y="3844156"/>
            <a:chExt cx="23774398" cy="8013666"/>
          </a:xfrm>
        </p:grpSpPr>
        <p:sp>
          <p:nvSpPr>
            <p:cNvPr id="59" name="Google Shape;422;p3">
              <a:extLst>
                <a:ext uri="{FF2B5EF4-FFF2-40B4-BE49-F238E27FC236}">
                  <a16:creationId xmlns:a16="http://schemas.microsoft.com/office/drawing/2014/main" id="{6C40A648-E07C-4775-8904-0B4C919B22B8}"/>
                </a:ext>
              </a:extLst>
            </p:cNvPr>
            <p:cNvSpPr/>
            <p:nvPr/>
          </p:nvSpPr>
          <p:spPr>
            <a:xfrm>
              <a:off x="-530853" y="4171789"/>
              <a:ext cx="23774398" cy="7686033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23;p3">
              <a:extLst>
                <a:ext uri="{FF2B5EF4-FFF2-40B4-BE49-F238E27FC236}">
                  <a16:creationId xmlns:a16="http://schemas.microsoft.com/office/drawing/2014/main" id="{8A5D5F9D-761A-489F-937B-28CFBAB2C335}"/>
                </a:ext>
              </a:extLst>
            </p:cNvPr>
            <p:cNvGrpSpPr/>
            <p:nvPr/>
          </p:nvGrpSpPr>
          <p:grpSpPr>
            <a:xfrm>
              <a:off x="-290537" y="3844156"/>
              <a:ext cx="3966807" cy="1730550"/>
              <a:chOff x="71413" y="4110856"/>
              <a:chExt cx="3966807" cy="1730550"/>
            </a:xfrm>
          </p:grpSpPr>
          <p:sp>
            <p:nvSpPr>
              <p:cNvPr id="61" name="Google Shape;424;p3">
                <a:extLst>
                  <a:ext uri="{FF2B5EF4-FFF2-40B4-BE49-F238E27FC236}">
                    <a16:creationId xmlns:a16="http://schemas.microsoft.com/office/drawing/2014/main" id="{90196B7D-789D-420B-ABF7-386750A21604}"/>
                  </a:ext>
                </a:extLst>
              </p:cNvPr>
              <p:cNvSpPr/>
              <p:nvPr/>
            </p:nvSpPr>
            <p:spPr>
              <a:xfrm rot="5400000" flipH="1">
                <a:off x="1962415" y="3679360"/>
                <a:ext cx="1164639" cy="2986970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5;p3">
                <a:extLst>
                  <a:ext uri="{FF2B5EF4-FFF2-40B4-BE49-F238E27FC236}">
                    <a16:creationId xmlns:a16="http://schemas.microsoft.com/office/drawing/2014/main" id="{30CFEC47-FA75-4F30-A770-559F8CD6D3CE}"/>
                  </a:ext>
                </a:extLst>
              </p:cNvPr>
              <p:cNvSpPr txBox="1"/>
              <p:nvPr/>
            </p:nvSpPr>
            <p:spPr>
              <a:xfrm>
                <a:off x="972136" y="4515133"/>
                <a:ext cx="2986971" cy="1227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3" name="Google Shape;426;p3">
                <a:extLst>
                  <a:ext uri="{FF2B5EF4-FFF2-40B4-BE49-F238E27FC236}">
                    <a16:creationId xmlns:a16="http://schemas.microsoft.com/office/drawing/2014/main" id="{B01FD3DC-F280-44C5-813C-DE3CDC0675A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71413" y="4110856"/>
                <a:ext cx="1058947" cy="173055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FC6569D-16C6-4EF1-8821-95F6CF125A24}"/>
              </a:ext>
            </a:extLst>
          </p:cNvPr>
          <p:cNvSpPr txBox="1"/>
          <p:nvPr/>
        </p:nvSpPr>
        <p:spPr>
          <a:xfrm>
            <a:off x="6594417" y="8792789"/>
            <a:ext cx="146938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/>
              <a:t>b. </a:t>
            </a:r>
            <a:r>
              <a:rPr lang="en-US" sz="4800" dirty="0" err="1" smtClean="0"/>
              <a:t>Hàm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 </a:t>
            </a: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en-US" sz="4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082" y="2661916"/>
            <a:ext cx="12192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32417" y="5218847"/>
          <a:ext cx="4074505" cy="81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Equation" r:id="rId8" imgW="1197309" imgH="238340" progId="Equation.DSMT4">
                  <p:embed/>
                </p:oleObj>
              </mc:Choice>
              <mc:Fallback>
                <p:oleObj name="Equation" r:id="rId8" imgW="1197309" imgH="2383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32417" y="5218847"/>
                        <a:ext cx="4074505" cy="81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16639" y="7340506"/>
          <a:ext cx="4471055" cy="75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Equation" r:id="rId10" imgW="1415654" imgH="238340" progId="Equation.DSMT4">
                  <p:embed/>
                </p:oleObj>
              </mc:Choice>
              <mc:Fallback>
                <p:oleObj name="Equation" r:id="rId10" imgW="1415654" imgH="2383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6639" y="7340506"/>
                        <a:ext cx="4471055" cy="751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70529"/>
              </p:ext>
            </p:extLst>
          </p:nvPr>
        </p:nvGraphicFramePr>
        <p:xfrm>
          <a:off x="9296403" y="9107469"/>
          <a:ext cx="44577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14" imgW="4457832" imgH="742832" progId="Equation.DSMT4">
                  <p:embed/>
                </p:oleObj>
              </mc:Choice>
              <mc:Fallback>
                <p:oleObj name="Equation" r:id="rId14" imgW="4457832" imgH="7428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96403" y="9107469"/>
                        <a:ext cx="44577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34457"/>
              </p:ext>
            </p:extLst>
          </p:nvPr>
        </p:nvGraphicFramePr>
        <p:xfrm>
          <a:off x="8763000" y="9794576"/>
          <a:ext cx="3256478" cy="86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6" imgW="1231560" imgH="228600" progId="Equation.DSMT4">
                  <p:embed/>
                </p:oleObj>
              </mc:Choice>
              <mc:Fallback>
                <p:oleObj name="Equation" r:id="rId16" imgW="1231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63000" y="9794576"/>
                        <a:ext cx="3256478" cy="862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1353800"/>
            <a:ext cx="72918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 </a:t>
            </a:r>
            <a:r>
              <a:rPr lang="en-GB" dirty="0" err="1" smtClean="0"/>
              <a:t>có</a:t>
            </a:r>
            <a:r>
              <a:rPr lang="en-GB" dirty="0" smtClean="0"/>
              <a:t>: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79235"/>
              </p:ext>
            </p:extLst>
          </p:nvPr>
        </p:nvGraphicFramePr>
        <p:xfrm>
          <a:off x="4269400" y="11345556"/>
          <a:ext cx="2325018" cy="70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8" imgW="583920" imgH="177480" progId="Equation.DSMT4">
                  <p:embed/>
                </p:oleObj>
              </mc:Choice>
              <mc:Fallback>
                <p:oleObj name="Equation" r:id="rId18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69400" y="11345556"/>
                        <a:ext cx="2325018" cy="70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64784" y="11353800"/>
            <a:ext cx="124806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Nên</a:t>
            </a:r>
            <a:r>
              <a:rPr lang="en-GB" dirty="0" smtClean="0"/>
              <a:t> </a:t>
            </a:r>
            <a:r>
              <a:rPr lang="en-GB" dirty="0" err="1" smtClean="0"/>
              <a:t>luôn</a:t>
            </a:r>
            <a:r>
              <a:rPr lang="en-GB" dirty="0" smtClean="0"/>
              <a:t> </a:t>
            </a:r>
            <a:r>
              <a:rPr lang="en-GB" dirty="0" err="1" smtClean="0"/>
              <a:t>là</a:t>
            </a:r>
            <a:r>
              <a:rPr lang="en-GB" dirty="0" smtClean="0"/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0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3" y="1890025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>
              <a:defRPr/>
            </a:pPr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371600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50786"/>
              </p:ext>
            </p:extLst>
          </p:nvPr>
        </p:nvGraphicFramePr>
        <p:xfrm>
          <a:off x="4188164" y="5232101"/>
          <a:ext cx="3505723" cy="109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9" imgW="997638" imgH="238340" progId="Equation.DSMT4">
                  <p:embed/>
                </p:oleObj>
              </mc:Choice>
              <mc:Fallback>
                <p:oleObj name="Equation" r:id="rId9" imgW="997638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88164" y="5232101"/>
                        <a:ext cx="3505723" cy="109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97512"/>
              </p:ext>
            </p:extLst>
          </p:nvPr>
        </p:nvGraphicFramePr>
        <p:xfrm>
          <a:off x="4176473" y="6818224"/>
          <a:ext cx="5003532" cy="108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11" imgW="1102142" imgH="238340" progId="Equation.DSMT4">
                  <p:embed/>
                </p:oleObj>
              </mc:Choice>
              <mc:Fallback>
                <p:oleObj name="Equation" r:id="rId11" imgW="1102142" imgH="238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76473" y="6818224"/>
                        <a:ext cx="5003532" cy="108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07789" y="5375191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07789" y="7018347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33311" y="8686801"/>
            <a:ext cx="87590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50181"/>
              </p:ext>
            </p:extLst>
          </p:nvPr>
        </p:nvGraphicFramePr>
        <p:xfrm>
          <a:off x="3981283" y="8462173"/>
          <a:ext cx="5772317" cy="106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13" imgW="1002960" imgH="241200" progId="Equation.DSMT4">
                  <p:embed/>
                </p:oleObj>
              </mc:Choice>
              <mc:Fallback>
                <p:oleObj name="Equation" r:id="rId13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81283" y="8462173"/>
                        <a:ext cx="5772317" cy="106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05354"/>
              </p:ext>
            </p:extLst>
          </p:nvPr>
        </p:nvGraphicFramePr>
        <p:xfrm>
          <a:off x="3926784" y="10087493"/>
          <a:ext cx="5229553" cy="116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15" imgW="1079280" imgH="241200" progId="Equation.DSMT4">
                  <p:embed/>
                </p:oleObj>
              </mc:Choice>
              <mc:Fallback>
                <p:oleObj name="Equation" r:id="rId15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26784" y="10087493"/>
                        <a:ext cx="5229553" cy="1168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852355" y="10294947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12511"/>
              </p:ext>
            </p:extLst>
          </p:nvPr>
        </p:nvGraphicFramePr>
        <p:xfrm>
          <a:off x="4277749" y="5011324"/>
          <a:ext cx="3398705" cy="105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9" imgW="997638" imgH="238340" progId="Equation.DSMT4">
                  <p:embed/>
                </p:oleObj>
              </mc:Choice>
              <mc:Fallback>
                <p:oleObj name="Equation" r:id="rId9" imgW="997638" imgH="2383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7749" y="5011324"/>
                        <a:ext cx="3398705" cy="1059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257800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đỉn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7633" y="4899203"/>
            <a:ext cx="7429500" cy="83248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0029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285635"/>
              </p:ext>
            </p:extLst>
          </p:nvPr>
        </p:nvGraphicFramePr>
        <p:xfrm>
          <a:off x="4984801" y="6497880"/>
          <a:ext cx="4388361" cy="11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14" imgW="1511280" imgH="393480" progId="Equation.DSMT4">
                  <p:embed/>
                </p:oleObj>
              </mc:Choice>
              <mc:Fallback>
                <p:oleObj name="Equation" r:id="rId14" imgW="1511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4801" y="6497880"/>
                        <a:ext cx="4388361" cy="114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Trục</a:t>
            </a:r>
            <a:r>
              <a:rPr lang="en-GB" dirty="0" smtClean="0"/>
              <a:t> </a:t>
            </a:r>
            <a:r>
              <a:rPr lang="en-GB" dirty="0" err="1" smtClean="0"/>
              <a:t>đối</a:t>
            </a:r>
            <a:r>
              <a:rPr lang="en-GB" dirty="0" smtClean="0"/>
              <a:t> </a:t>
            </a:r>
            <a:r>
              <a:rPr lang="en-GB" dirty="0" err="1" smtClean="0"/>
              <a:t>xứng</a:t>
            </a:r>
            <a:r>
              <a:rPr lang="en-GB" dirty="0" smtClean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24187"/>
              </p:ext>
            </p:extLst>
          </p:nvPr>
        </p:nvGraphicFramePr>
        <p:xfrm>
          <a:off x="6069006" y="7752685"/>
          <a:ext cx="2797774" cy="1275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16" imgW="863280" imgH="393480" progId="Equation.DSMT4">
                  <p:embed/>
                </p:oleObj>
              </mc:Choice>
              <mc:Fallback>
                <p:oleObj name="Equation" r:id="rId16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69006" y="7752685"/>
                        <a:ext cx="2797774" cy="1275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336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Bề</a:t>
            </a:r>
            <a:r>
              <a:rPr lang="en-GB" dirty="0" smtClean="0"/>
              <a:t> </a:t>
            </a:r>
            <a:r>
              <a:rPr lang="en-GB" dirty="0" err="1" smtClean="0"/>
              <a:t>lõm</a:t>
            </a:r>
            <a:r>
              <a:rPr lang="en-GB" dirty="0" smtClean="0"/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a&gt;0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13446" y="10565207"/>
            <a:ext cx="8578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Cắt</a:t>
            </a:r>
            <a:r>
              <a:rPr lang="en-GB" dirty="0" smtClean="0"/>
              <a:t> </a:t>
            </a:r>
            <a:r>
              <a:rPr lang="en-GB" dirty="0" err="1" smtClean="0"/>
              <a:t>trục</a:t>
            </a:r>
            <a:r>
              <a:rPr lang="en-GB" dirty="0" smtClean="0"/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x= 1; x=3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4" y="3358984"/>
            <a:ext cx="2970064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90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088756"/>
            <a:ext cx="24085904" cy="246344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214962"/>
              <a:ext cx="23741053" cy="1905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>
                <a:defRPr/>
              </a:pPr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>
                    <a:defRPr/>
                  </a:pPr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9" y="4480053"/>
                  <a:ext cx="2420395" cy="743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>
                    <a:defRPr/>
                  </a:pPr>
                  <a:r>
                    <a:rPr lang="en-US" sz="4800" b="1" dirty="0" err="1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  <a:endParaRPr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8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6" algn="l"/>
                    <a:tab pos="5039996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047" y="6510856"/>
                <a:ext cx="4369273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7" y="5463672"/>
                <a:ext cx="2825389" cy="925446"/>
              </a:xfrm>
              <a:prstGeom prst="rect">
                <a:avLst/>
              </a:prstGeom>
              <a:blipFill>
                <a:blip r:embed="rId7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85" y="5519468"/>
                <a:ext cx="47860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36280" y="2816722"/>
            <a:ext cx="748218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80565" algn="l"/>
                <a:tab pos="3600450" algn="l"/>
              </a:tabLst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05588"/>
              </p:ext>
            </p:extLst>
          </p:nvPr>
        </p:nvGraphicFramePr>
        <p:xfrm>
          <a:off x="4075113" y="5003800"/>
          <a:ext cx="41687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9" imgW="1104840" imgH="241200" progId="Equation.DSMT4">
                  <p:embed/>
                </p:oleObj>
              </mc:Choice>
              <mc:Fallback>
                <p:oleObj name="Equation" r:id="rId9" imgW="11048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5113" y="5003800"/>
                        <a:ext cx="41687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374" y="5375191"/>
            <a:ext cx="8568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0498" y="6634139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đỉn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016194"/>
              </p:ext>
            </p:extLst>
          </p:nvPr>
        </p:nvGraphicFramePr>
        <p:xfrm>
          <a:off x="4965700" y="6497638"/>
          <a:ext cx="4425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Equation" r:id="rId13" imgW="1523880" imgH="393480" progId="Equation.DSMT4">
                  <p:embed/>
                </p:oleObj>
              </mc:Choice>
              <mc:Fallback>
                <p:oleObj name="Equation" r:id="rId13" imgW="152388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65700" y="6497638"/>
                        <a:ext cx="44259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8840" y="7866550"/>
            <a:ext cx="45896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Trục</a:t>
            </a:r>
            <a:r>
              <a:rPr lang="en-GB" dirty="0" smtClean="0"/>
              <a:t> </a:t>
            </a:r>
            <a:r>
              <a:rPr lang="en-GB" dirty="0" err="1" smtClean="0"/>
              <a:t>đối</a:t>
            </a:r>
            <a:r>
              <a:rPr lang="en-GB" dirty="0" smtClean="0"/>
              <a:t> </a:t>
            </a:r>
            <a:r>
              <a:rPr lang="en-GB" dirty="0" err="1" smtClean="0"/>
              <a:t>xứng</a:t>
            </a:r>
            <a:r>
              <a:rPr lang="en-GB" dirty="0" smtClean="0"/>
              <a:t>: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80744"/>
              </p:ext>
            </p:extLst>
          </p:nvPr>
        </p:nvGraphicFramePr>
        <p:xfrm>
          <a:off x="6048375" y="7753350"/>
          <a:ext cx="283845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Equation" r:id="rId15" imgW="876240" imgH="393480" progId="Equation.DSMT4">
                  <p:embed/>
                </p:oleObj>
              </mc:Choice>
              <mc:Fallback>
                <p:oleObj name="Equation" r:id="rId15" imgW="87624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8375" y="7753350"/>
                        <a:ext cx="2838450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9218708"/>
            <a:ext cx="8335305" cy="76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Bề</a:t>
            </a:r>
            <a:r>
              <a:rPr lang="en-GB" dirty="0" smtClean="0"/>
              <a:t> </a:t>
            </a:r>
            <a:r>
              <a:rPr lang="en-GB" dirty="0" err="1" smtClean="0"/>
              <a:t>lõm</a:t>
            </a:r>
            <a:r>
              <a:rPr lang="en-GB" dirty="0" smtClean="0"/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a&lt;0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8840" y="10565207"/>
            <a:ext cx="8578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Cắt</a:t>
            </a:r>
            <a:r>
              <a:rPr lang="en-GB" dirty="0" smtClean="0"/>
              <a:t> </a:t>
            </a:r>
            <a:r>
              <a:rPr lang="en-GB" dirty="0" err="1" smtClean="0"/>
              <a:t>trục</a:t>
            </a:r>
            <a:r>
              <a:rPr lang="en-GB" dirty="0" smtClean="0"/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x= 1; x=-5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418462" y="5127609"/>
            <a:ext cx="1082040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9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3758</TotalTime>
  <Words>1466</Words>
  <Application>Microsoft Office PowerPoint</Application>
  <PresentationFormat>Custom</PresentationFormat>
  <Paragraphs>469</Paragraphs>
  <Slides>29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Chu Van An</vt:lpstr>
      <vt:lpstr>Tahoma</vt:lpstr>
      <vt:lpstr>Times New Roman</vt:lpstr>
      <vt:lpstr>Tomaho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PC</cp:lastModifiedBy>
  <cp:revision>441</cp:revision>
  <dcterms:created xsi:type="dcterms:W3CDTF">2013-08-31T11:42:51Z</dcterms:created>
  <dcterms:modified xsi:type="dcterms:W3CDTF">2022-08-18T08:41:07Z</dcterms:modified>
  <cp:category>9Slide.vn</cp:category>
</cp:coreProperties>
</file>