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57" r:id="rId2"/>
    <p:sldId id="258" r:id="rId3"/>
    <p:sldId id="298" r:id="rId4"/>
    <p:sldId id="259" r:id="rId5"/>
    <p:sldId id="303" r:id="rId6"/>
    <p:sldId id="260" r:id="rId7"/>
    <p:sldId id="305" r:id="rId8"/>
    <p:sldId id="261" r:id="rId9"/>
    <p:sldId id="306" r:id="rId10"/>
    <p:sldId id="277" r:id="rId11"/>
    <p:sldId id="307" r:id="rId12"/>
    <p:sldId id="308" r:id="rId13"/>
    <p:sldId id="309" r:id="rId14"/>
    <p:sldId id="310" r:id="rId15"/>
    <p:sldId id="312" r:id="rId16"/>
    <p:sldId id="311" r:id="rId17"/>
    <p:sldId id="313" r:id="rId18"/>
    <p:sldId id="314" r:id="rId19"/>
    <p:sldId id="292" r:id="rId20"/>
    <p:sldId id="293" r:id="rId21"/>
    <p:sldId id="294" r:id="rId22"/>
    <p:sldId id="295" r:id="rId23"/>
    <p:sldId id="296" r:id="rId24"/>
    <p:sldId id="263" r:id="rId25"/>
    <p:sldId id="297" r:id="rId26"/>
    <p:sldId id="299" r:id="rId27"/>
    <p:sldId id="300" r:id="rId28"/>
    <p:sldId id="302" r:id="rId29"/>
    <p:sldId id="272" r:id="rId30"/>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Palatino Linotype" panose="02040502050505030304" pitchFamily="18"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000000"/>
          </p15:clr>
        </p15:guide>
        <p15:guide id="2" pos="3840" userDrawn="1">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iie82qyNu2xBbxuRVyFwiQBzYi1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extLst>
      <p:ext uri="{19B8F6BF-5375-455C-9EA6-DF929625EA0E}">
        <p15:presenceInfo xmlns:p15="http://schemas.microsoft.com/office/powerpoint/2012/main" userId="Administra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74" autoAdjust="0"/>
  </p:normalViewPr>
  <p:slideViewPr>
    <p:cSldViewPr snapToGrid="0">
      <p:cViewPr varScale="1">
        <p:scale>
          <a:sx n="110" d="100"/>
          <a:sy n="110" d="100"/>
        </p:scale>
        <p:origin x="59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commentAuthors" Target="commentAuthors.xml"/><Relationship Id="rId20" Type="http://schemas.openxmlformats.org/officeDocument/2006/relationships/slide" Target="slides/slide19.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7-10T15:38:10.901" idx="1">
    <p:pos x="10" y="10"/>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07-10T15:38:10.901" idx="1">
    <p:pos x="10" y="10"/>
    <p:text/>
    <p:extLst>
      <p:ext uri="{C676402C-5697-4E1C-873F-D02D1690AC5C}">
        <p15:threadingInfo xmlns:p15="http://schemas.microsoft.com/office/powerpoint/2012/main" timeZoneBias="-420"/>
      </p:ext>
    </p:extLst>
  </p:cm>
</p:cmLst>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5" Type="http://schemas.openxmlformats.org/officeDocument/2006/relationships/image" Target="../media/image5.wmf"/><Relationship Id="rId4"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84.emf"/><Relationship Id="rId13" Type="http://schemas.openxmlformats.org/officeDocument/2006/relationships/image" Target="../media/image89.emf"/><Relationship Id="rId18" Type="http://schemas.openxmlformats.org/officeDocument/2006/relationships/image" Target="../media/image94.wmf"/><Relationship Id="rId3" Type="http://schemas.openxmlformats.org/officeDocument/2006/relationships/image" Target="../media/image79.wmf"/><Relationship Id="rId7" Type="http://schemas.openxmlformats.org/officeDocument/2006/relationships/image" Target="../media/image83.wmf"/><Relationship Id="rId12" Type="http://schemas.openxmlformats.org/officeDocument/2006/relationships/image" Target="../media/image88.wmf"/><Relationship Id="rId17" Type="http://schemas.openxmlformats.org/officeDocument/2006/relationships/image" Target="../media/image93.wmf"/><Relationship Id="rId2" Type="http://schemas.openxmlformats.org/officeDocument/2006/relationships/image" Target="../media/image78.wmf"/><Relationship Id="rId16" Type="http://schemas.openxmlformats.org/officeDocument/2006/relationships/image" Target="../media/image92.wmf"/><Relationship Id="rId20" Type="http://schemas.openxmlformats.org/officeDocument/2006/relationships/image" Target="../media/image96.wmf"/><Relationship Id="rId1" Type="http://schemas.openxmlformats.org/officeDocument/2006/relationships/image" Target="../media/image77.wmf"/><Relationship Id="rId6" Type="http://schemas.openxmlformats.org/officeDocument/2006/relationships/image" Target="../media/image82.wmf"/><Relationship Id="rId11" Type="http://schemas.openxmlformats.org/officeDocument/2006/relationships/image" Target="../media/image87.emf"/><Relationship Id="rId5" Type="http://schemas.openxmlformats.org/officeDocument/2006/relationships/image" Target="../media/image81.wmf"/><Relationship Id="rId15" Type="http://schemas.openxmlformats.org/officeDocument/2006/relationships/image" Target="../media/image91.wmf"/><Relationship Id="rId10" Type="http://schemas.openxmlformats.org/officeDocument/2006/relationships/image" Target="../media/image86.wmf"/><Relationship Id="rId19" Type="http://schemas.openxmlformats.org/officeDocument/2006/relationships/image" Target="../media/image95.wmf"/><Relationship Id="rId4" Type="http://schemas.openxmlformats.org/officeDocument/2006/relationships/image" Target="../media/image80.wmf"/><Relationship Id="rId9" Type="http://schemas.openxmlformats.org/officeDocument/2006/relationships/image" Target="../media/image85.wmf"/><Relationship Id="rId14" Type="http://schemas.openxmlformats.org/officeDocument/2006/relationships/image" Target="../media/image9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image" Target="../media/image98.wmf"/><Relationship Id="rId1" Type="http://schemas.openxmlformats.org/officeDocument/2006/relationships/image" Target="../media/image97.emf"/><Relationship Id="rId4" Type="http://schemas.openxmlformats.org/officeDocument/2006/relationships/image" Target="../media/image100.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image" Target="../media/image99.wmf"/><Relationship Id="rId1" Type="http://schemas.openxmlformats.org/officeDocument/2006/relationships/image" Target="../media/image97.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15.wmf"/><Relationship Id="rId2" Type="http://schemas.openxmlformats.org/officeDocument/2006/relationships/image" Target="../media/image114.wmf"/><Relationship Id="rId1" Type="http://schemas.openxmlformats.org/officeDocument/2006/relationships/image" Target="../media/image113.wmf"/><Relationship Id="rId5" Type="http://schemas.openxmlformats.org/officeDocument/2006/relationships/image" Target="../media/image117.wmf"/><Relationship Id="rId4" Type="http://schemas.openxmlformats.org/officeDocument/2006/relationships/image" Target="../media/image116.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21.wmf"/><Relationship Id="rId2" Type="http://schemas.openxmlformats.org/officeDocument/2006/relationships/image" Target="../media/image120.wmf"/><Relationship Id="rId1" Type="http://schemas.openxmlformats.org/officeDocument/2006/relationships/image" Target="../media/image119.wmf"/><Relationship Id="rId5" Type="http://schemas.openxmlformats.org/officeDocument/2006/relationships/image" Target="../media/image123.wmf"/><Relationship Id="rId4" Type="http://schemas.openxmlformats.org/officeDocument/2006/relationships/image" Target="../media/image122.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27.wmf"/><Relationship Id="rId2" Type="http://schemas.openxmlformats.org/officeDocument/2006/relationships/image" Target="../media/image126.wmf"/><Relationship Id="rId1" Type="http://schemas.openxmlformats.org/officeDocument/2006/relationships/image" Target="../media/image125.emf"/><Relationship Id="rId5" Type="http://schemas.openxmlformats.org/officeDocument/2006/relationships/image" Target="../media/image129.wmf"/><Relationship Id="rId4" Type="http://schemas.openxmlformats.org/officeDocument/2006/relationships/image" Target="../media/image128.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emf"/><Relationship Id="rId11" Type="http://schemas.openxmlformats.org/officeDocument/2006/relationships/image" Target="../media/image23.wmf"/><Relationship Id="rId5" Type="http://schemas.openxmlformats.org/officeDocument/2006/relationships/image" Target="../media/image17.wmf"/><Relationship Id="rId10" Type="http://schemas.openxmlformats.org/officeDocument/2006/relationships/image" Target="../media/image22.wmf"/><Relationship Id="rId4" Type="http://schemas.openxmlformats.org/officeDocument/2006/relationships/image" Target="../media/image16.emf"/><Relationship Id="rId9"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0.wmf"/><Relationship Id="rId7" Type="http://schemas.openxmlformats.org/officeDocument/2006/relationships/image" Target="../media/image34.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3.wmf"/><Relationship Id="rId11" Type="http://schemas.openxmlformats.org/officeDocument/2006/relationships/image" Target="../media/image38.wmf"/><Relationship Id="rId5" Type="http://schemas.openxmlformats.org/officeDocument/2006/relationships/image" Target="../media/image32.wmf"/><Relationship Id="rId10" Type="http://schemas.openxmlformats.org/officeDocument/2006/relationships/image" Target="../media/image37.emf"/><Relationship Id="rId4" Type="http://schemas.openxmlformats.org/officeDocument/2006/relationships/image" Target="../media/image31.wmf"/><Relationship Id="rId9" Type="http://schemas.openxmlformats.org/officeDocument/2006/relationships/image" Target="../media/image36.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image" Target="../media/image45.wmf"/><Relationship Id="rId7" Type="http://schemas.openxmlformats.org/officeDocument/2006/relationships/image" Target="../media/image49.wmf"/><Relationship Id="rId2" Type="http://schemas.openxmlformats.org/officeDocument/2006/relationships/image" Target="../media/image44.wmf"/><Relationship Id="rId1" Type="http://schemas.openxmlformats.org/officeDocument/2006/relationships/image" Target="../media/image43.wmf"/><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 Id="rId9" Type="http://schemas.openxmlformats.org/officeDocument/2006/relationships/image" Target="../media/image51.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image" Target="../media/image54.wmf"/><Relationship Id="rId7" Type="http://schemas.openxmlformats.org/officeDocument/2006/relationships/image" Target="../media/image58.wmf"/><Relationship Id="rId2" Type="http://schemas.openxmlformats.org/officeDocument/2006/relationships/image" Target="../media/image53.wmf"/><Relationship Id="rId1" Type="http://schemas.openxmlformats.org/officeDocument/2006/relationships/image" Target="../media/image52.wmf"/><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 Id="rId9" Type="http://schemas.openxmlformats.org/officeDocument/2006/relationships/image" Target="../media/image6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2.wmf"/><Relationship Id="rId1" Type="http://schemas.openxmlformats.org/officeDocument/2006/relationships/image" Target="../media/image61.wmf"/><Relationship Id="rId6" Type="http://schemas.openxmlformats.org/officeDocument/2006/relationships/image" Target="../media/image68.wmf"/><Relationship Id="rId5" Type="http://schemas.openxmlformats.org/officeDocument/2006/relationships/image" Target="../media/image67.emf"/><Relationship Id="rId4" Type="http://schemas.openxmlformats.org/officeDocument/2006/relationships/image" Target="../media/image6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1984247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3270258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2062299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1907539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2637839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68" name="Google Shape;46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2307336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68" name="Google Shape;46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270003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68" name="Google Shape;46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2961335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Hướng dẫn: GV bấm vào câu hỏi, bấm hình lập phương tương ứng  sẽ xuất hiện câu hỏi. Bấm vào đáp án có tiếng vỗ tay là đáp án đúng.  Bấm vào biểu tượng nhóm Trạng Tí ở trên góc trái câu hỏi để về màn hình trò chơi chính. Khi thực hiện xong 5 câu hỏi, bấm vào biểu tượng nhóm Trạng Tí để đến Slide 31 kết thúc game.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8419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Thiết kế game: Thầy Toán Họa</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73352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4197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29" name="Google Shape;129;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29" name="Google Shape;129;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217339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2937587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1942065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4"/>
          <p:cNvSpPr txBox="1">
            <a:spLocks noGrp="1"/>
          </p:cNvSpPr>
          <p:nvPr>
            <p:ph type="ctrTitle"/>
          </p:nvPr>
        </p:nvSpPr>
        <p:spPr>
          <a:xfrm>
            <a:off x="914400" y="2130427"/>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4"/>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24"/>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4"/>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4"/>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285038" y="1828801"/>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697039" y="-812798"/>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5"/>
          <p:cNvSpPr txBox="1">
            <a:spLocks noGrp="1"/>
          </p:cNvSpPr>
          <p:nvPr>
            <p:ph type="body" idx="1"/>
          </p:nvPr>
        </p:nvSpPr>
        <p:spPr>
          <a:xfrm>
            <a:off x="609600" y="1600202"/>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25"/>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5"/>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5"/>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6"/>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6"/>
          <p:cNvSpPr txBox="1">
            <a:spLocks noGrp="1"/>
          </p:cNvSpPr>
          <p:nvPr>
            <p:ph type="body" idx="1"/>
          </p:nvPr>
        </p:nvSpPr>
        <p:spPr>
          <a:xfrm>
            <a:off x="963084" y="2906715"/>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26"/>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6"/>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6"/>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7"/>
          <p:cNvSpPr txBox="1">
            <a:spLocks noGrp="1"/>
          </p:cNvSpPr>
          <p:nvPr>
            <p:ph type="body" idx="1"/>
          </p:nvPr>
        </p:nvSpPr>
        <p:spPr>
          <a:xfrm>
            <a:off x="609600" y="1600202"/>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27"/>
          <p:cNvSpPr txBox="1">
            <a:spLocks noGrp="1"/>
          </p:cNvSpPr>
          <p:nvPr>
            <p:ph type="body" idx="2"/>
          </p:nvPr>
        </p:nvSpPr>
        <p:spPr>
          <a:xfrm>
            <a:off x="6197600" y="1600202"/>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27"/>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7"/>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7"/>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8"/>
          <p:cNvSpPr txBox="1">
            <a:spLocks noGrp="1"/>
          </p:cNvSpPr>
          <p:nvPr>
            <p:ph type="body" idx="1"/>
          </p:nvPr>
        </p:nvSpPr>
        <p:spPr>
          <a:xfrm>
            <a:off x="609602"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28"/>
          <p:cNvSpPr txBox="1">
            <a:spLocks noGrp="1"/>
          </p:cNvSpPr>
          <p:nvPr>
            <p:ph type="body" idx="2"/>
          </p:nvPr>
        </p:nvSpPr>
        <p:spPr>
          <a:xfrm>
            <a:off x="609602"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28"/>
          <p:cNvSpPr txBox="1">
            <a:spLocks noGrp="1"/>
          </p:cNvSpPr>
          <p:nvPr>
            <p:ph type="body" idx="3"/>
          </p:nvPr>
        </p:nvSpPr>
        <p:spPr>
          <a:xfrm>
            <a:off x="6193369"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8"/>
          <p:cNvSpPr txBox="1">
            <a:spLocks noGrp="1"/>
          </p:cNvSpPr>
          <p:nvPr>
            <p:ph type="body" idx="4"/>
          </p:nvPr>
        </p:nvSpPr>
        <p:spPr>
          <a:xfrm>
            <a:off x="6193369"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8"/>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8"/>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9"/>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609602"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4766734" y="273052"/>
            <a:ext cx="6815668"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609602" y="1435102"/>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30"/>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2389717" y="4800601"/>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2389717" y="612775"/>
            <a:ext cx="7315200" cy="4114800"/>
          </a:xfrm>
          <a:prstGeom prst="rect">
            <a:avLst/>
          </a:prstGeom>
          <a:noFill/>
          <a:ln>
            <a:noFill/>
          </a:ln>
        </p:spPr>
      </p:sp>
      <p:sp>
        <p:nvSpPr>
          <p:cNvPr id="68" name="Google Shape;68;p31"/>
          <p:cNvSpPr txBox="1">
            <a:spLocks noGrp="1"/>
          </p:cNvSpPr>
          <p:nvPr>
            <p:ph type="body" idx="1"/>
          </p:nvPr>
        </p:nvSpPr>
        <p:spPr>
          <a:xfrm>
            <a:off x="2389717" y="5367339"/>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31"/>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609600" y="1600202"/>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wmf"/><Relationship Id="rId13" Type="http://schemas.openxmlformats.org/officeDocument/2006/relationships/image" Target="../media/image3.wmf"/><Relationship Id="rId3" Type="http://schemas.openxmlformats.org/officeDocument/2006/relationships/notesSlide" Target="../notesSlides/notesSlide1.xml"/><Relationship Id="rId7" Type="http://schemas.openxmlformats.org/officeDocument/2006/relationships/oleObject" Target="../embeddings/oleObject1.bin"/><Relationship Id="rId12" Type="http://schemas.openxmlformats.org/officeDocument/2006/relationships/oleObject" Target="../embeddings/oleObject3.bin"/><Relationship Id="rId17" Type="http://schemas.openxmlformats.org/officeDocument/2006/relationships/image" Target="../media/image5.wmf"/><Relationship Id="rId2" Type="http://schemas.openxmlformats.org/officeDocument/2006/relationships/slideLayout" Target="../slideLayouts/slideLayout1.xml"/><Relationship Id="rId16" Type="http://schemas.openxmlformats.org/officeDocument/2006/relationships/oleObject" Target="../embeddings/oleObject5.bin"/><Relationship Id="rId1" Type="http://schemas.openxmlformats.org/officeDocument/2006/relationships/vmlDrawing" Target="../drawings/vmlDrawing1.vml"/><Relationship Id="rId6" Type="http://schemas.openxmlformats.org/officeDocument/2006/relationships/image" Target="../media/image8.png"/><Relationship Id="rId11" Type="http://schemas.openxmlformats.org/officeDocument/2006/relationships/image" Target="../media/image9.png"/><Relationship Id="rId5" Type="http://schemas.openxmlformats.org/officeDocument/2006/relationships/image" Target="../media/image7.png"/><Relationship Id="rId15" Type="http://schemas.openxmlformats.org/officeDocument/2006/relationships/image" Target="../media/image4.wmf"/><Relationship Id="rId10" Type="http://schemas.openxmlformats.org/officeDocument/2006/relationships/image" Target="../media/image2.wmf"/><Relationship Id="rId4" Type="http://schemas.openxmlformats.org/officeDocument/2006/relationships/image" Target="../media/image6.png"/><Relationship Id="rId9" Type="http://schemas.openxmlformats.org/officeDocument/2006/relationships/oleObject" Target="../embeddings/oleObject2.bin"/><Relationship Id="rId14" Type="http://schemas.openxmlformats.org/officeDocument/2006/relationships/oleObject" Target="../embeddings/oleObject4.bin"/></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notesSlide" Target="../notesSlides/notesSlide9.xml"/><Relationship Id="rId7" Type="http://schemas.openxmlformats.org/officeDocument/2006/relationships/image" Target="../media/image61.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50.bin"/><Relationship Id="rId11" Type="http://schemas.openxmlformats.org/officeDocument/2006/relationships/image" Target="../media/image64.png"/><Relationship Id="rId5" Type="http://schemas.openxmlformats.org/officeDocument/2006/relationships/image" Target="../media/image7.png"/><Relationship Id="rId10" Type="http://schemas.openxmlformats.org/officeDocument/2006/relationships/image" Target="../media/image63.png"/><Relationship Id="rId4" Type="http://schemas.openxmlformats.org/officeDocument/2006/relationships/image" Target="../media/image6.png"/><Relationship Id="rId9" Type="http://schemas.openxmlformats.org/officeDocument/2006/relationships/image" Target="../media/image62.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image" Target="../media/image65.wmf"/><Relationship Id="rId18" Type="http://schemas.openxmlformats.org/officeDocument/2006/relationships/oleObject" Target="../embeddings/oleObject57.bin"/><Relationship Id="rId3" Type="http://schemas.openxmlformats.org/officeDocument/2006/relationships/notesSlide" Target="../notesSlides/notesSlide10.xml"/><Relationship Id="rId7" Type="http://schemas.openxmlformats.org/officeDocument/2006/relationships/image" Target="../media/image61.wmf"/><Relationship Id="rId12" Type="http://schemas.openxmlformats.org/officeDocument/2006/relationships/oleObject" Target="../embeddings/oleObject54.bin"/><Relationship Id="rId17" Type="http://schemas.openxmlformats.org/officeDocument/2006/relationships/image" Target="../media/image67.emf"/><Relationship Id="rId2" Type="http://schemas.openxmlformats.org/officeDocument/2006/relationships/slideLayout" Target="../slideLayouts/slideLayout2.xml"/><Relationship Id="rId16" Type="http://schemas.openxmlformats.org/officeDocument/2006/relationships/oleObject" Target="../embeddings/oleObject56.bin"/><Relationship Id="rId1" Type="http://schemas.openxmlformats.org/officeDocument/2006/relationships/vmlDrawing" Target="../drawings/vmlDrawing9.vml"/><Relationship Id="rId6" Type="http://schemas.openxmlformats.org/officeDocument/2006/relationships/oleObject" Target="../embeddings/oleObject52.bin"/><Relationship Id="rId11" Type="http://schemas.openxmlformats.org/officeDocument/2006/relationships/image" Target="../media/image64.png"/><Relationship Id="rId5" Type="http://schemas.openxmlformats.org/officeDocument/2006/relationships/image" Target="../media/image7.png"/><Relationship Id="rId15" Type="http://schemas.openxmlformats.org/officeDocument/2006/relationships/image" Target="../media/image66.wmf"/><Relationship Id="rId10" Type="http://schemas.openxmlformats.org/officeDocument/2006/relationships/image" Target="../media/image63.png"/><Relationship Id="rId19" Type="http://schemas.openxmlformats.org/officeDocument/2006/relationships/image" Target="../media/image68.wmf"/><Relationship Id="rId4" Type="http://schemas.openxmlformats.org/officeDocument/2006/relationships/image" Target="../media/image6.png"/><Relationship Id="rId9" Type="http://schemas.openxmlformats.org/officeDocument/2006/relationships/image" Target="../media/image62.wmf"/><Relationship Id="rId14" Type="http://schemas.openxmlformats.org/officeDocument/2006/relationships/oleObject" Target="../embeddings/oleObject55.bin"/></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1.wmf"/><Relationship Id="rId3" Type="http://schemas.openxmlformats.org/officeDocument/2006/relationships/notesSlide" Target="../notesSlides/notesSlide12.xml"/><Relationship Id="rId7" Type="http://schemas.openxmlformats.org/officeDocument/2006/relationships/image" Target="../media/image69.wmf"/><Relationship Id="rId12"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58.bin"/><Relationship Id="rId11" Type="http://schemas.openxmlformats.org/officeDocument/2006/relationships/image" Target="../media/image70.wmf"/><Relationship Id="rId5" Type="http://schemas.openxmlformats.org/officeDocument/2006/relationships/image" Target="../media/image7.png"/><Relationship Id="rId10" Type="http://schemas.openxmlformats.org/officeDocument/2006/relationships/oleObject" Target="../embeddings/oleObject59.bin"/><Relationship Id="rId4" Type="http://schemas.openxmlformats.org/officeDocument/2006/relationships/image" Target="../media/image6.png"/><Relationship Id="rId9" Type="http://schemas.microsoft.com/office/2007/relationships/hdphoto" Target="../media/hdphoto2.wdp"/><Relationship Id="rId14" Type="http://schemas.openxmlformats.org/officeDocument/2006/relationships/image" Target="../media/image73.png"/></Relationships>
</file>

<file path=ppt/slides/_rels/slide14.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oleObject" Target="../embeddings/oleObject63.bin"/><Relationship Id="rId3" Type="http://schemas.openxmlformats.org/officeDocument/2006/relationships/notesSlide" Target="../notesSlides/notesSlide13.xml"/><Relationship Id="rId7" Type="http://schemas.microsoft.com/office/2007/relationships/hdphoto" Target="../media/hdphoto2.wdp"/><Relationship Id="rId12" Type="http://schemas.openxmlformats.org/officeDocument/2006/relationships/image" Target="../media/image75.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72.png"/><Relationship Id="rId11" Type="http://schemas.openxmlformats.org/officeDocument/2006/relationships/oleObject" Target="../embeddings/oleObject62.bin"/><Relationship Id="rId5" Type="http://schemas.openxmlformats.org/officeDocument/2006/relationships/image" Target="../media/image7.png"/><Relationship Id="rId10" Type="http://schemas.openxmlformats.org/officeDocument/2006/relationships/image" Target="../media/image74.wmf"/><Relationship Id="rId4" Type="http://schemas.openxmlformats.org/officeDocument/2006/relationships/image" Target="../media/image6.png"/><Relationship Id="rId9" Type="http://schemas.openxmlformats.org/officeDocument/2006/relationships/oleObject" Target="../embeddings/oleObject61.bin"/><Relationship Id="rId14" Type="http://schemas.openxmlformats.org/officeDocument/2006/relationships/image" Target="../media/image76.wmf"/></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3" Type="http://schemas.openxmlformats.org/officeDocument/2006/relationships/oleObject" Target="../embeddings/oleObject67.bin"/><Relationship Id="rId18" Type="http://schemas.openxmlformats.org/officeDocument/2006/relationships/image" Target="../media/image82.wmf"/><Relationship Id="rId26" Type="http://schemas.openxmlformats.org/officeDocument/2006/relationships/image" Target="../media/image86.wmf"/><Relationship Id="rId39" Type="http://schemas.openxmlformats.org/officeDocument/2006/relationships/oleObject" Target="../embeddings/oleObject80.bin"/><Relationship Id="rId21" Type="http://schemas.openxmlformats.org/officeDocument/2006/relationships/oleObject" Target="../embeddings/oleObject71.bin"/><Relationship Id="rId34" Type="http://schemas.openxmlformats.org/officeDocument/2006/relationships/image" Target="../media/image90.wmf"/><Relationship Id="rId42" Type="http://schemas.openxmlformats.org/officeDocument/2006/relationships/image" Target="../media/image94.wmf"/><Relationship Id="rId7" Type="http://schemas.openxmlformats.org/officeDocument/2006/relationships/oleObject" Target="../embeddings/oleObject64.bin"/><Relationship Id="rId2" Type="http://schemas.openxmlformats.org/officeDocument/2006/relationships/slideLayout" Target="../slideLayouts/slideLayout2.xml"/><Relationship Id="rId16" Type="http://schemas.openxmlformats.org/officeDocument/2006/relationships/image" Target="../media/image81.wmf"/><Relationship Id="rId29" Type="http://schemas.openxmlformats.org/officeDocument/2006/relationships/oleObject" Target="../embeddings/oleObject75.bin"/><Relationship Id="rId1" Type="http://schemas.openxmlformats.org/officeDocument/2006/relationships/vmlDrawing" Target="../drawings/vmlDrawing12.vml"/><Relationship Id="rId6" Type="http://schemas.openxmlformats.org/officeDocument/2006/relationships/image" Target="../media/image25.png"/><Relationship Id="rId11" Type="http://schemas.openxmlformats.org/officeDocument/2006/relationships/oleObject" Target="../embeddings/oleObject66.bin"/><Relationship Id="rId24" Type="http://schemas.openxmlformats.org/officeDocument/2006/relationships/image" Target="../media/image85.wmf"/><Relationship Id="rId32" Type="http://schemas.openxmlformats.org/officeDocument/2006/relationships/image" Target="../media/image89.emf"/><Relationship Id="rId37" Type="http://schemas.openxmlformats.org/officeDocument/2006/relationships/oleObject" Target="../embeddings/oleObject79.bin"/><Relationship Id="rId40" Type="http://schemas.openxmlformats.org/officeDocument/2006/relationships/image" Target="../media/image93.wmf"/><Relationship Id="rId45" Type="http://schemas.openxmlformats.org/officeDocument/2006/relationships/oleObject" Target="../embeddings/oleObject83.bin"/><Relationship Id="rId5" Type="http://schemas.openxmlformats.org/officeDocument/2006/relationships/image" Target="../media/image7.png"/><Relationship Id="rId15" Type="http://schemas.openxmlformats.org/officeDocument/2006/relationships/oleObject" Target="../embeddings/oleObject68.bin"/><Relationship Id="rId23" Type="http://schemas.openxmlformats.org/officeDocument/2006/relationships/oleObject" Target="../embeddings/oleObject72.bin"/><Relationship Id="rId28" Type="http://schemas.openxmlformats.org/officeDocument/2006/relationships/image" Target="../media/image87.emf"/><Relationship Id="rId36" Type="http://schemas.openxmlformats.org/officeDocument/2006/relationships/image" Target="../media/image91.wmf"/><Relationship Id="rId10" Type="http://schemas.openxmlformats.org/officeDocument/2006/relationships/image" Target="../media/image78.wmf"/><Relationship Id="rId19" Type="http://schemas.openxmlformats.org/officeDocument/2006/relationships/oleObject" Target="../embeddings/oleObject70.bin"/><Relationship Id="rId31" Type="http://schemas.openxmlformats.org/officeDocument/2006/relationships/oleObject" Target="../embeddings/oleObject76.bin"/><Relationship Id="rId44" Type="http://schemas.openxmlformats.org/officeDocument/2006/relationships/image" Target="../media/image95.wmf"/><Relationship Id="rId4" Type="http://schemas.openxmlformats.org/officeDocument/2006/relationships/image" Target="../media/image6.png"/><Relationship Id="rId9" Type="http://schemas.openxmlformats.org/officeDocument/2006/relationships/oleObject" Target="../embeddings/oleObject65.bin"/><Relationship Id="rId14" Type="http://schemas.openxmlformats.org/officeDocument/2006/relationships/image" Target="../media/image80.wmf"/><Relationship Id="rId22" Type="http://schemas.openxmlformats.org/officeDocument/2006/relationships/image" Target="../media/image84.emf"/><Relationship Id="rId27" Type="http://schemas.openxmlformats.org/officeDocument/2006/relationships/oleObject" Target="../embeddings/oleObject74.bin"/><Relationship Id="rId30" Type="http://schemas.openxmlformats.org/officeDocument/2006/relationships/image" Target="../media/image88.wmf"/><Relationship Id="rId35" Type="http://schemas.openxmlformats.org/officeDocument/2006/relationships/oleObject" Target="../embeddings/oleObject78.bin"/><Relationship Id="rId43" Type="http://schemas.openxmlformats.org/officeDocument/2006/relationships/oleObject" Target="../embeddings/oleObject82.bin"/><Relationship Id="rId8" Type="http://schemas.openxmlformats.org/officeDocument/2006/relationships/image" Target="../media/image77.wmf"/><Relationship Id="rId3" Type="http://schemas.openxmlformats.org/officeDocument/2006/relationships/notesSlide" Target="../notesSlides/notesSlide15.xml"/><Relationship Id="rId12" Type="http://schemas.openxmlformats.org/officeDocument/2006/relationships/image" Target="../media/image79.wmf"/><Relationship Id="rId17" Type="http://schemas.openxmlformats.org/officeDocument/2006/relationships/oleObject" Target="../embeddings/oleObject69.bin"/><Relationship Id="rId25" Type="http://schemas.openxmlformats.org/officeDocument/2006/relationships/oleObject" Target="../embeddings/oleObject73.bin"/><Relationship Id="rId33" Type="http://schemas.openxmlformats.org/officeDocument/2006/relationships/oleObject" Target="../embeddings/oleObject77.bin"/><Relationship Id="rId38" Type="http://schemas.openxmlformats.org/officeDocument/2006/relationships/image" Target="../media/image92.wmf"/><Relationship Id="rId46" Type="http://schemas.openxmlformats.org/officeDocument/2006/relationships/image" Target="../media/image96.wmf"/><Relationship Id="rId20" Type="http://schemas.openxmlformats.org/officeDocument/2006/relationships/image" Target="../media/image83.wmf"/><Relationship Id="rId41" Type="http://schemas.openxmlformats.org/officeDocument/2006/relationships/oleObject" Target="../embeddings/oleObject81.bin"/></Relationships>
</file>

<file path=ppt/slides/_rels/slide17.xml.rels><?xml version="1.0" encoding="UTF-8" standalone="yes"?>
<Relationships xmlns="http://schemas.openxmlformats.org/package/2006/relationships"><Relationship Id="rId8" Type="http://schemas.openxmlformats.org/officeDocument/2006/relationships/image" Target="../media/image97.emf"/><Relationship Id="rId13" Type="http://schemas.openxmlformats.org/officeDocument/2006/relationships/oleObject" Target="../embeddings/oleObject87.bin"/><Relationship Id="rId3" Type="http://schemas.openxmlformats.org/officeDocument/2006/relationships/notesSlide" Target="../notesSlides/notesSlide16.xml"/><Relationship Id="rId7" Type="http://schemas.openxmlformats.org/officeDocument/2006/relationships/oleObject" Target="../embeddings/oleObject84.bin"/><Relationship Id="rId12" Type="http://schemas.openxmlformats.org/officeDocument/2006/relationships/image" Target="../media/image99.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25.png"/><Relationship Id="rId11" Type="http://schemas.openxmlformats.org/officeDocument/2006/relationships/oleObject" Target="../embeddings/oleObject86.bin"/><Relationship Id="rId5" Type="http://schemas.openxmlformats.org/officeDocument/2006/relationships/image" Target="../media/image7.png"/><Relationship Id="rId10" Type="http://schemas.openxmlformats.org/officeDocument/2006/relationships/image" Target="../media/image98.wmf"/><Relationship Id="rId4" Type="http://schemas.openxmlformats.org/officeDocument/2006/relationships/image" Target="../media/image6.png"/><Relationship Id="rId9" Type="http://schemas.openxmlformats.org/officeDocument/2006/relationships/oleObject" Target="../embeddings/oleObject85.bin"/><Relationship Id="rId14" Type="http://schemas.openxmlformats.org/officeDocument/2006/relationships/image" Target="../media/image100.wmf"/></Relationships>
</file>

<file path=ppt/slides/_rels/slide18.xml.rels><?xml version="1.0" encoding="UTF-8" standalone="yes"?>
<Relationships xmlns="http://schemas.openxmlformats.org/package/2006/relationships"><Relationship Id="rId8" Type="http://schemas.openxmlformats.org/officeDocument/2006/relationships/image" Target="../media/image97.emf"/><Relationship Id="rId3" Type="http://schemas.openxmlformats.org/officeDocument/2006/relationships/notesSlide" Target="../notesSlides/notesSlide17.xml"/><Relationship Id="rId7" Type="http://schemas.openxmlformats.org/officeDocument/2006/relationships/oleObject" Target="../embeddings/oleObject88.bin"/><Relationship Id="rId12" Type="http://schemas.openxmlformats.org/officeDocument/2006/relationships/image" Target="../media/image101.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25.png"/><Relationship Id="rId11" Type="http://schemas.openxmlformats.org/officeDocument/2006/relationships/oleObject" Target="../embeddings/oleObject90.bin"/><Relationship Id="rId5" Type="http://schemas.openxmlformats.org/officeDocument/2006/relationships/image" Target="../media/image7.png"/><Relationship Id="rId10" Type="http://schemas.openxmlformats.org/officeDocument/2006/relationships/image" Target="../media/image99.wmf"/><Relationship Id="rId4" Type="http://schemas.openxmlformats.org/officeDocument/2006/relationships/image" Target="../media/image6.png"/><Relationship Id="rId9" Type="http://schemas.openxmlformats.org/officeDocument/2006/relationships/oleObject" Target="../embeddings/oleObject89.bin"/></Relationships>
</file>

<file path=ppt/slides/_rels/slide1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jpg"/><Relationship Id="rId1" Type="http://schemas.openxmlformats.org/officeDocument/2006/relationships/slideLayout" Target="../slideLayouts/slideLayout2.xml"/><Relationship Id="rId6" Type="http://schemas.openxmlformats.org/officeDocument/2006/relationships/image" Target="../media/image104.jpg"/><Relationship Id="rId5" Type="http://schemas.openxmlformats.org/officeDocument/2006/relationships/slide" Target="slide20.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jp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image" Target="../media/image110.png"/><Relationship Id="rId3" Type="http://schemas.openxmlformats.org/officeDocument/2006/relationships/image" Target="../media/image106.jpg"/><Relationship Id="rId7" Type="http://schemas.openxmlformats.org/officeDocument/2006/relationships/slide" Target="slide24.xml"/><Relationship Id="rId12" Type="http://schemas.openxmlformats.org/officeDocument/2006/relationships/image" Target="../media/image109.png"/><Relationship Id="rId17" Type="http://schemas.microsoft.com/office/2007/relationships/hdphoto" Target="../media/hdphoto5.wdp"/><Relationship Id="rId2" Type="http://schemas.openxmlformats.org/officeDocument/2006/relationships/notesSlide" Target="../notesSlides/notesSlide18.xml"/><Relationship Id="rId16" Type="http://schemas.openxmlformats.org/officeDocument/2006/relationships/image" Target="../media/image112.png"/><Relationship Id="rId1" Type="http://schemas.openxmlformats.org/officeDocument/2006/relationships/slideLayout" Target="../slideLayouts/slideLayout2.xml"/><Relationship Id="rId6" Type="http://schemas.openxmlformats.org/officeDocument/2006/relationships/slide" Target="slide23.xml"/><Relationship Id="rId11" Type="http://schemas.microsoft.com/office/2007/relationships/hdphoto" Target="../media/hdphoto4.wdp"/><Relationship Id="rId5" Type="http://schemas.openxmlformats.org/officeDocument/2006/relationships/image" Target="../media/image107.jpeg"/><Relationship Id="rId15" Type="http://schemas.openxmlformats.org/officeDocument/2006/relationships/slide" Target="slide27.xml"/><Relationship Id="rId10" Type="http://schemas.openxmlformats.org/officeDocument/2006/relationships/image" Target="../media/image108.png"/><Relationship Id="rId4" Type="http://schemas.openxmlformats.org/officeDocument/2006/relationships/slide" Target="slide22.xml"/><Relationship Id="rId9" Type="http://schemas.openxmlformats.org/officeDocument/2006/relationships/slide" Target="slide26.xml"/><Relationship Id="rId14" Type="http://schemas.openxmlformats.org/officeDocument/2006/relationships/image" Target="../media/image111.png"/></Relationships>
</file>

<file path=ppt/slides/_rels/slide22.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oleObject" Target="../embeddings/oleObject93.bin"/><Relationship Id="rId18" Type="http://schemas.openxmlformats.org/officeDocument/2006/relationships/image" Target="../media/image117.wmf"/><Relationship Id="rId3" Type="http://schemas.openxmlformats.org/officeDocument/2006/relationships/audio" Target="../media/audio1.wav"/><Relationship Id="rId7" Type="http://schemas.openxmlformats.org/officeDocument/2006/relationships/image" Target="../media/image112.png"/><Relationship Id="rId12" Type="http://schemas.openxmlformats.org/officeDocument/2006/relationships/image" Target="../media/image114.wmf"/><Relationship Id="rId17" Type="http://schemas.openxmlformats.org/officeDocument/2006/relationships/oleObject" Target="../embeddings/oleObject95.bin"/><Relationship Id="rId2" Type="http://schemas.openxmlformats.org/officeDocument/2006/relationships/slideLayout" Target="../slideLayouts/slideLayout2.xml"/><Relationship Id="rId16" Type="http://schemas.openxmlformats.org/officeDocument/2006/relationships/image" Target="../media/image116.wmf"/><Relationship Id="rId1" Type="http://schemas.openxmlformats.org/officeDocument/2006/relationships/vmlDrawing" Target="../drawings/vmlDrawing15.vml"/><Relationship Id="rId6" Type="http://schemas.openxmlformats.org/officeDocument/2006/relationships/slide" Target="slide21.xml"/><Relationship Id="rId11" Type="http://schemas.openxmlformats.org/officeDocument/2006/relationships/oleObject" Target="../embeddings/oleObject92.bin"/><Relationship Id="rId5" Type="http://schemas.openxmlformats.org/officeDocument/2006/relationships/image" Target="../media/image118.png"/><Relationship Id="rId15" Type="http://schemas.openxmlformats.org/officeDocument/2006/relationships/oleObject" Target="../embeddings/oleObject94.bin"/><Relationship Id="rId10" Type="http://schemas.openxmlformats.org/officeDocument/2006/relationships/image" Target="../media/image113.wmf"/><Relationship Id="rId4" Type="http://schemas.openxmlformats.org/officeDocument/2006/relationships/audio" Target="../media/audio2.wav"/><Relationship Id="rId9" Type="http://schemas.openxmlformats.org/officeDocument/2006/relationships/oleObject" Target="../embeddings/oleObject91.bin"/><Relationship Id="rId14" Type="http://schemas.openxmlformats.org/officeDocument/2006/relationships/image" Target="../media/image115.wmf"/></Relationships>
</file>

<file path=ppt/slides/_rels/slide23.xml.rels><?xml version="1.0" encoding="UTF-8" standalone="yes"?>
<Relationships xmlns="http://schemas.openxmlformats.org/package/2006/relationships"><Relationship Id="rId8" Type="http://schemas.openxmlformats.org/officeDocument/2006/relationships/image" Target="../media/image124.png"/><Relationship Id="rId13" Type="http://schemas.openxmlformats.org/officeDocument/2006/relationships/oleObject" Target="../embeddings/oleObject98.bin"/><Relationship Id="rId18" Type="http://schemas.openxmlformats.org/officeDocument/2006/relationships/image" Target="../media/image123.wmf"/><Relationship Id="rId3" Type="http://schemas.openxmlformats.org/officeDocument/2006/relationships/audio" Target="../media/audio1.wav"/><Relationship Id="rId7" Type="http://schemas.microsoft.com/office/2007/relationships/hdphoto" Target="../media/hdphoto5.wdp"/><Relationship Id="rId12" Type="http://schemas.openxmlformats.org/officeDocument/2006/relationships/image" Target="../media/image120.wmf"/><Relationship Id="rId17" Type="http://schemas.openxmlformats.org/officeDocument/2006/relationships/oleObject" Target="../embeddings/oleObject100.bin"/><Relationship Id="rId2" Type="http://schemas.openxmlformats.org/officeDocument/2006/relationships/slideLayout" Target="../slideLayouts/slideLayout2.xml"/><Relationship Id="rId16" Type="http://schemas.openxmlformats.org/officeDocument/2006/relationships/image" Target="../media/image122.wmf"/><Relationship Id="rId1" Type="http://schemas.openxmlformats.org/officeDocument/2006/relationships/vmlDrawing" Target="../drawings/vmlDrawing16.vml"/><Relationship Id="rId6" Type="http://schemas.openxmlformats.org/officeDocument/2006/relationships/image" Target="../media/image112.png"/><Relationship Id="rId11" Type="http://schemas.openxmlformats.org/officeDocument/2006/relationships/oleObject" Target="../embeddings/oleObject97.bin"/><Relationship Id="rId5" Type="http://schemas.openxmlformats.org/officeDocument/2006/relationships/slide" Target="slide21.xml"/><Relationship Id="rId15" Type="http://schemas.openxmlformats.org/officeDocument/2006/relationships/oleObject" Target="../embeddings/oleObject99.bin"/><Relationship Id="rId10" Type="http://schemas.openxmlformats.org/officeDocument/2006/relationships/image" Target="../media/image119.wmf"/><Relationship Id="rId4" Type="http://schemas.openxmlformats.org/officeDocument/2006/relationships/audio" Target="../media/audio2.wav"/><Relationship Id="rId9" Type="http://schemas.openxmlformats.org/officeDocument/2006/relationships/oleObject" Target="../embeddings/oleObject96.bin"/><Relationship Id="rId14" Type="http://schemas.openxmlformats.org/officeDocument/2006/relationships/image" Target="../media/image121.wmf"/></Relationships>
</file>

<file path=ppt/slides/_rels/slide24.xml.rels><?xml version="1.0" encoding="UTF-8" standalone="yes"?>
<Relationships xmlns="http://schemas.openxmlformats.org/package/2006/relationships"><Relationship Id="rId8" Type="http://schemas.openxmlformats.org/officeDocument/2006/relationships/image" Target="../media/image130.jpg"/><Relationship Id="rId13" Type="http://schemas.openxmlformats.org/officeDocument/2006/relationships/oleObject" Target="../embeddings/oleObject103.bin"/><Relationship Id="rId18" Type="http://schemas.openxmlformats.org/officeDocument/2006/relationships/image" Target="../media/image129.wmf"/><Relationship Id="rId3" Type="http://schemas.openxmlformats.org/officeDocument/2006/relationships/audio" Target="../media/audio1.wav"/><Relationship Id="rId7" Type="http://schemas.microsoft.com/office/2007/relationships/hdphoto" Target="../media/hdphoto5.wdp"/><Relationship Id="rId12" Type="http://schemas.openxmlformats.org/officeDocument/2006/relationships/image" Target="../media/image126.wmf"/><Relationship Id="rId17" Type="http://schemas.openxmlformats.org/officeDocument/2006/relationships/oleObject" Target="../embeddings/oleObject105.bin"/><Relationship Id="rId2" Type="http://schemas.openxmlformats.org/officeDocument/2006/relationships/slideLayout" Target="../slideLayouts/slideLayout2.xml"/><Relationship Id="rId16" Type="http://schemas.openxmlformats.org/officeDocument/2006/relationships/image" Target="../media/image128.wmf"/><Relationship Id="rId1" Type="http://schemas.openxmlformats.org/officeDocument/2006/relationships/vmlDrawing" Target="../drawings/vmlDrawing17.vml"/><Relationship Id="rId6" Type="http://schemas.openxmlformats.org/officeDocument/2006/relationships/image" Target="../media/image112.png"/><Relationship Id="rId11" Type="http://schemas.openxmlformats.org/officeDocument/2006/relationships/oleObject" Target="../embeddings/oleObject102.bin"/><Relationship Id="rId5" Type="http://schemas.openxmlformats.org/officeDocument/2006/relationships/slide" Target="slide21.xml"/><Relationship Id="rId15" Type="http://schemas.openxmlformats.org/officeDocument/2006/relationships/oleObject" Target="../embeddings/oleObject104.bin"/><Relationship Id="rId10" Type="http://schemas.openxmlformats.org/officeDocument/2006/relationships/image" Target="../media/image125.emf"/><Relationship Id="rId4" Type="http://schemas.openxmlformats.org/officeDocument/2006/relationships/audio" Target="../media/audio2.wav"/><Relationship Id="rId9" Type="http://schemas.openxmlformats.org/officeDocument/2006/relationships/oleObject" Target="../embeddings/oleObject101.bin"/><Relationship Id="rId14" Type="http://schemas.openxmlformats.org/officeDocument/2006/relationships/image" Target="../media/image127.wmf"/></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31.jpe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12.png"/><Relationship Id="rId4" Type="http://schemas.openxmlformats.org/officeDocument/2006/relationships/slide" Target="slide21.xml"/></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18.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12.png"/><Relationship Id="rId4" Type="http://schemas.openxmlformats.org/officeDocument/2006/relationships/slide" Target="slide21.xml"/></Relationships>
</file>

<file path=ppt/slides/_rels/slide27.xml.rels><?xml version="1.0" encoding="UTF-8" standalone="yes"?>
<Relationships xmlns="http://schemas.openxmlformats.org/package/2006/relationships"><Relationship Id="rId3" Type="http://schemas.openxmlformats.org/officeDocument/2006/relationships/image" Target="../media/image132.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3.gif"/></Relationships>
</file>

<file path=ppt/slides/_rels/slide28.xml.rels><?xml version="1.0" encoding="UTF-8" standalone="yes"?>
<Relationships xmlns="http://schemas.openxmlformats.org/package/2006/relationships"><Relationship Id="rId3" Type="http://schemas.openxmlformats.org/officeDocument/2006/relationships/image" Target="../media/image135.wmf"/><Relationship Id="rId7" Type="http://schemas.openxmlformats.org/officeDocument/2006/relationships/image" Target="../media/image7.png"/><Relationship Id="rId2" Type="http://schemas.openxmlformats.org/officeDocument/2006/relationships/image" Target="../media/image134.gi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37.png"/><Relationship Id="rId4" Type="http://schemas.openxmlformats.org/officeDocument/2006/relationships/image" Target="../media/image136.gif"/></Relationships>
</file>

<file path=ppt/slides/_rels/slide29.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5.wmf"/><Relationship Id="rId18" Type="http://schemas.openxmlformats.org/officeDocument/2006/relationships/oleObject" Target="../embeddings/oleObject11.bin"/><Relationship Id="rId26" Type="http://schemas.openxmlformats.org/officeDocument/2006/relationships/image" Target="../media/image21.wmf"/><Relationship Id="rId3" Type="http://schemas.openxmlformats.org/officeDocument/2006/relationships/notesSlide" Target="../notesSlides/notesSlide3.xml"/><Relationship Id="rId21" Type="http://schemas.openxmlformats.org/officeDocument/2006/relationships/image" Target="../media/image19.wmf"/><Relationship Id="rId7" Type="http://schemas.openxmlformats.org/officeDocument/2006/relationships/image" Target="../media/image25.png"/><Relationship Id="rId12" Type="http://schemas.openxmlformats.org/officeDocument/2006/relationships/oleObject" Target="../embeddings/oleObject8.bin"/><Relationship Id="rId17" Type="http://schemas.openxmlformats.org/officeDocument/2006/relationships/image" Target="../media/image17.wmf"/><Relationship Id="rId25" Type="http://schemas.openxmlformats.org/officeDocument/2006/relationships/oleObject" Target="../embeddings/oleObject14.bin"/><Relationship Id="rId2" Type="http://schemas.openxmlformats.org/officeDocument/2006/relationships/slideLayout" Target="../slideLayouts/slideLayout2.xml"/><Relationship Id="rId16" Type="http://schemas.openxmlformats.org/officeDocument/2006/relationships/oleObject" Target="../embeddings/oleObject10.bin"/><Relationship Id="rId20" Type="http://schemas.openxmlformats.org/officeDocument/2006/relationships/oleObject" Target="../embeddings/oleObject12.bin"/><Relationship Id="rId29" Type="http://schemas.openxmlformats.org/officeDocument/2006/relationships/oleObject" Target="../embeddings/oleObject16.bin"/><Relationship Id="rId1" Type="http://schemas.openxmlformats.org/officeDocument/2006/relationships/vmlDrawing" Target="../drawings/vmlDrawing2.vml"/><Relationship Id="rId6" Type="http://schemas.openxmlformats.org/officeDocument/2006/relationships/image" Target="../media/image24.png"/><Relationship Id="rId11" Type="http://schemas.openxmlformats.org/officeDocument/2006/relationships/image" Target="../media/image14.wmf"/><Relationship Id="rId24" Type="http://schemas.openxmlformats.org/officeDocument/2006/relationships/image" Target="../media/image20.wmf"/><Relationship Id="rId5" Type="http://schemas.openxmlformats.org/officeDocument/2006/relationships/image" Target="../media/image7.png"/><Relationship Id="rId15" Type="http://schemas.openxmlformats.org/officeDocument/2006/relationships/image" Target="../media/image16.emf"/><Relationship Id="rId23" Type="http://schemas.openxmlformats.org/officeDocument/2006/relationships/oleObject" Target="../embeddings/oleObject13.bin"/><Relationship Id="rId28" Type="http://schemas.openxmlformats.org/officeDocument/2006/relationships/image" Target="../media/image22.wmf"/><Relationship Id="rId10" Type="http://schemas.openxmlformats.org/officeDocument/2006/relationships/oleObject" Target="../embeddings/oleObject7.bin"/><Relationship Id="rId19" Type="http://schemas.openxmlformats.org/officeDocument/2006/relationships/image" Target="../media/image18.emf"/><Relationship Id="rId4" Type="http://schemas.openxmlformats.org/officeDocument/2006/relationships/image" Target="../media/image6.png"/><Relationship Id="rId9" Type="http://schemas.openxmlformats.org/officeDocument/2006/relationships/image" Target="../media/image13.wmf"/><Relationship Id="rId14" Type="http://schemas.openxmlformats.org/officeDocument/2006/relationships/oleObject" Target="../embeddings/oleObject9.bin"/><Relationship Id="rId22" Type="http://schemas.openxmlformats.org/officeDocument/2006/relationships/image" Target="../media/image26.png"/><Relationship Id="rId27" Type="http://schemas.openxmlformats.org/officeDocument/2006/relationships/oleObject" Target="../embeddings/oleObject15.bin"/><Relationship Id="rId30" Type="http://schemas.openxmlformats.org/officeDocument/2006/relationships/image" Target="../media/image23.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4.xml"/><Relationship Id="rId7" Type="http://schemas.openxmlformats.org/officeDocument/2006/relationships/image" Target="../media/image25.png"/><Relationship Id="rId12"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4.png"/><Relationship Id="rId11" Type="http://schemas.openxmlformats.org/officeDocument/2006/relationships/image" Target="../media/image15.wmf"/><Relationship Id="rId5" Type="http://schemas.openxmlformats.org/officeDocument/2006/relationships/image" Target="../media/image7.png"/><Relationship Id="rId10" Type="http://schemas.openxmlformats.org/officeDocument/2006/relationships/oleObject" Target="../embeddings/oleObject18.bin"/><Relationship Id="rId4" Type="http://schemas.openxmlformats.org/officeDocument/2006/relationships/image" Target="../media/image6.png"/><Relationship Id="rId9" Type="http://schemas.openxmlformats.org/officeDocument/2006/relationships/image" Target="../media/image13.wmf"/></Relationships>
</file>

<file path=ppt/slides/_rels/slide6.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oleObject" Target="../embeddings/oleObject22.bin"/><Relationship Id="rId18" Type="http://schemas.openxmlformats.org/officeDocument/2006/relationships/image" Target="../media/image33.wmf"/><Relationship Id="rId26" Type="http://schemas.openxmlformats.org/officeDocument/2006/relationships/image" Target="../media/image37.emf"/><Relationship Id="rId3" Type="http://schemas.openxmlformats.org/officeDocument/2006/relationships/notesSlide" Target="../notesSlides/notesSlide5.xml"/><Relationship Id="rId21" Type="http://schemas.openxmlformats.org/officeDocument/2006/relationships/oleObject" Target="../embeddings/oleObject26.bin"/><Relationship Id="rId7" Type="http://schemas.openxmlformats.org/officeDocument/2006/relationships/oleObject" Target="../embeddings/oleObject19.bin"/><Relationship Id="rId12" Type="http://schemas.openxmlformats.org/officeDocument/2006/relationships/image" Target="../media/image30.wmf"/><Relationship Id="rId17" Type="http://schemas.openxmlformats.org/officeDocument/2006/relationships/oleObject" Target="../embeddings/oleObject24.bin"/><Relationship Id="rId25" Type="http://schemas.openxmlformats.org/officeDocument/2006/relationships/oleObject" Target="../embeddings/oleObject28.bin"/><Relationship Id="rId2" Type="http://schemas.openxmlformats.org/officeDocument/2006/relationships/slideLayout" Target="../slideLayouts/slideLayout2.xml"/><Relationship Id="rId16" Type="http://schemas.openxmlformats.org/officeDocument/2006/relationships/image" Target="../media/image32.wmf"/><Relationship Id="rId20" Type="http://schemas.openxmlformats.org/officeDocument/2006/relationships/image" Target="../media/image34.wmf"/><Relationship Id="rId29" Type="http://schemas.openxmlformats.org/officeDocument/2006/relationships/image" Target="../media/image38.wmf"/><Relationship Id="rId1" Type="http://schemas.openxmlformats.org/officeDocument/2006/relationships/vmlDrawing" Target="../drawings/vmlDrawing4.vml"/><Relationship Id="rId6" Type="http://schemas.openxmlformats.org/officeDocument/2006/relationships/image" Target="../media/image39.png"/><Relationship Id="rId11" Type="http://schemas.openxmlformats.org/officeDocument/2006/relationships/oleObject" Target="../embeddings/oleObject21.bin"/><Relationship Id="rId24" Type="http://schemas.openxmlformats.org/officeDocument/2006/relationships/image" Target="../media/image36.emf"/><Relationship Id="rId5" Type="http://schemas.openxmlformats.org/officeDocument/2006/relationships/image" Target="../media/image7.png"/><Relationship Id="rId15" Type="http://schemas.openxmlformats.org/officeDocument/2006/relationships/oleObject" Target="../embeddings/oleObject23.bin"/><Relationship Id="rId23" Type="http://schemas.openxmlformats.org/officeDocument/2006/relationships/oleObject" Target="../embeddings/oleObject27.bin"/><Relationship Id="rId28" Type="http://schemas.openxmlformats.org/officeDocument/2006/relationships/oleObject" Target="../embeddings/oleObject29.bin"/><Relationship Id="rId10" Type="http://schemas.openxmlformats.org/officeDocument/2006/relationships/image" Target="../media/image29.wmf"/><Relationship Id="rId19" Type="http://schemas.openxmlformats.org/officeDocument/2006/relationships/oleObject" Target="../embeddings/oleObject25.bin"/><Relationship Id="rId4" Type="http://schemas.openxmlformats.org/officeDocument/2006/relationships/image" Target="../media/image6.png"/><Relationship Id="rId9" Type="http://schemas.openxmlformats.org/officeDocument/2006/relationships/oleObject" Target="../embeddings/oleObject20.bin"/><Relationship Id="rId14" Type="http://schemas.openxmlformats.org/officeDocument/2006/relationships/image" Target="../media/image31.wmf"/><Relationship Id="rId22" Type="http://schemas.openxmlformats.org/officeDocument/2006/relationships/image" Target="../media/image35.emf"/><Relationship Id="rId27" Type="http://schemas.openxmlformats.org/officeDocument/2006/relationships/image" Target="../media/image40.png"/><Relationship Id="rId30"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notesSlide" Target="../notesSlides/notesSlide6.xml"/><Relationship Id="rId7"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9.png"/><Relationship Id="rId11" Type="http://schemas.openxmlformats.org/officeDocument/2006/relationships/comments" Target="../comments/comment2.xml"/><Relationship Id="rId5" Type="http://schemas.openxmlformats.org/officeDocument/2006/relationships/image" Target="../media/image7.png"/><Relationship Id="rId10" Type="http://schemas.openxmlformats.org/officeDocument/2006/relationships/image" Target="../media/image42.emf"/><Relationship Id="rId4" Type="http://schemas.openxmlformats.org/officeDocument/2006/relationships/image" Target="../media/image6.png"/><Relationship Id="rId9" Type="http://schemas.openxmlformats.org/officeDocument/2006/relationships/oleObject" Target="../embeddings/oleObject31.bin"/></Relationships>
</file>

<file path=ppt/slides/_rels/slide8.xml.rels><?xml version="1.0" encoding="UTF-8" standalone="yes"?>
<Relationships xmlns="http://schemas.openxmlformats.org/package/2006/relationships"><Relationship Id="rId8" Type="http://schemas.openxmlformats.org/officeDocument/2006/relationships/image" Target="../media/image43.wmf"/><Relationship Id="rId13" Type="http://schemas.openxmlformats.org/officeDocument/2006/relationships/oleObject" Target="../embeddings/oleObject35.bin"/><Relationship Id="rId18" Type="http://schemas.openxmlformats.org/officeDocument/2006/relationships/image" Target="../media/image48.wmf"/><Relationship Id="rId3" Type="http://schemas.openxmlformats.org/officeDocument/2006/relationships/notesSlide" Target="../notesSlides/notesSlide7.xml"/><Relationship Id="rId21" Type="http://schemas.openxmlformats.org/officeDocument/2006/relationships/oleObject" Target="../embeddings/oleObject39.bin"/><Relationship Id="rId7" Type="http://schemas.openxmlformats.org/officeDocument/2006/relationships/oleObject" Target="../embeddings/oleObject32.bin"/><Relationship Id="rId12" Type="http://schemas.openxmlformats.org/officeDocument/2006/relationships/image" Target="../media/image45.wmf"/><Relationship Id="rId17" Type="http://schemas.openxmlformats.org/officeDocument/2006/relationships/oleObject" Target="../embeddings/oleObject37.bin"/><Relationship Id="rId2" Type="http://schemas.openxmlformats.org/officeDocument/2006/relationships/slideLayout" Target="../slideLayouts/slideLayout2.xml"/><Relationship Id="rId16" Type="http://schemas.openxmlformats.org/officeDocument/2006/relationships/image" Target="../media/image47.wmf"/><Relationship Id="rId20" Type="http://schemas.openxmlformats.org/officeDocument/2006/relationships/image" Target="../media/image49.wmf"/><Relationship Id="rId1" Type="http://schemas.openxmlformats.org/officeDocument/2006/relationships/vmlDrawing" Target="../drawings/vmlDrawing6.vml"/><Relationship Id="rId6" Type="http://schemas.openxmlformats.org/officeDocument/2006/relationships/image" Target="../media/image25.png"/><Relationship Id="rId11" Type="http://schemas.openxmlformats.org/officeDocument/2006/relationships/oleObject" Target="../embeddings/oleObject34.bin"/><Relationship Id="rId24" Type="http://schemas.openxmlformats.org/officeDocument/2006/relationships/image" Target="../media/image51.wmf"/><Relationship Id="rId5" Type="http://schemas.openxmlformats.org/officeDocument/2006/relationships/image" Target="../media/image7.png"/><Relationship Id="rId15" Type="http://schemas.openxmlformats.org/officeDocument/2006/relationships/oleObject" Target="../embeddings/oleObject36.bin"/><Relationship Id="rId23" Type="http://schemas.openxmlformats.org/officeDocument/2006/relationships/oleObject" Target="../embeddings/oleObject40.bin"/><Relationship Id="rId10" Type="http://schemas.openxmlformats.org/officeDocument/2006/relationships/image" Target="../media/image44.wmf"/><Relationship Id="rId19" Type="http://schemas.openxmlformats.org/officeDocument/2006/relationships/oleObject" Target="../embeddings/oleObject38.bin"/><Relationship Id="rId4" Type="http://schemas.openxmlformats.org/officeDocument/2006/relationships/image" Target="../media/image6.png"/><Relationship Id="rId9" Type="http://schemas.openxmlformats.org/officeDocument/2006/relationships/oleObject" Target="../embeddings/oleObject33.bin"/><Relationship Id="rId14" Type="http://schemas.openxmlformats.org/officeDocument/2006/relationships/image" Target="../media/image46.wmf"/><Relationship Id="rId22" Type="http://schemas.openxmlformats.org/officeDocument/2006/relationships/image" Target="../media/image50.wmf"/></Relationships>
</file>

<file path=ppt/slides/_rels/slide9.xml.rels><?xml version="1.0" encoding="UTF-8" standalone="yes"?>
<Relationships xmlns="http://schemas.openxmlformats.org/package/2006/relationships"><Relationship Id="rId8" Type="http://schemas.openxmlformats.org/officeDocument/2006/relationships/image" Target="../media/image52.wmf"/><Relationship Id="rId13" Type="http://schemas.openxmlformats.org/officeDocument/2006/relationships/oleObject" Target="../embeddings/oleObject44.bin"/><Relationship Id="rId18" Type="http://schemas.openxmlformats.org/officeDocument/2006/relationships/image" Target="../media/image57.wmf"/><Relationship Id="rId3" Type="http://schemas.openxmlformats.org/officeDocument/2006/relationships/notesSlide" Target="../notesSlides/notesSlide8.xml"/><Relationship Id="rId21" Type="http://schemas.openxmlformats.org/officeDocument/2006/relationships/oleObject" Target="../embeddings/oleObject48.bin"/><Relationship Id="rId7" Type="http://schemas.openxmlformats.org/officeDocument/2006/relationships/oleObject" Target="../embeddings/oleObject41.bin"/><Relationship Id="rId12" Type="http://schemas.openxmlformats.org/officeDocument/2006/relationships/image" Target="../media/image54.wmf"/><Relationship Id="rId17" Type="http://schemas.openxmlformats.org/officeDocument/2006/relationships/oleObject" Target="../embeddings/oleObject46.bin"/><Relationship Id="rId2" Type="http://schemas.openxmlformats.org/officeDocument/2006/relationships/slideLayout" Target="../slideLayouts/slideLayout2.xml"/><Relationship Id="rId16" Type="http://schemas.openxmlformats.org/officeDocument/2006/relationships/image" Target="../media/image56.wmf"/><Relationship Id="rId20" Type="http://schemas.openxmlformats.org/officeDocument/2006/relationships/image" Target="../media/image58.wmf"/><Relationship Id="rId1" Type="http://schemas.openxmlformats.org/officeDocument/2006/relationships/vmlDrawing" Target="../drawings/vmlDrawing7.vml"/><Relationship Id="rId6" Type="http://schemas.openxmlformats.org/officeDocument/2006/relationships/image" Target="../media/image25.png"/><Relationship Id="rId11" Type="http://schemas.openxmlformats.org/officeDocument/2006/relationships/oleObject" Target="../embeddings/oleObject43.bin"/><Relationship Id="rId24" Type="http://schemas.openxmlformats.org/officeDocument/2006/relationships/image" Target="../media/image60.wmf"/><Relationship Id="rId5" Type="http://schemas.openxmlformats.org/officeDocument/2006/relationships/image" Target="../media/image7.png"/><Relationship Id="rId15" Type="http://schemas.openxmlformats.org/officeDocument/2006/relationships/oleObject" Target="../embeddings/oleObject45.bin"/><Relationship Id="rId23" Type="http://schemas.openxmlformats.org/officeDocument/2006/relationships/oleObject" Target="../embeddings/oleObject49.bin"/><Relationship Id="rId10" Type="http://schemas.openxmlformats.org/officeDocument/2006/relationships/image" Target="../media/image53.wmf"/><Relationship Id="rId19" Type="http://schemas.openxmlformats.org/officeDocument/2006/relationships/oleObject" Target="../embeddings/oleObject47.bin"/><Relationship Id="rId4" Type="http://schemas.openxmlformats.org/officeDocument/2006/relationships/image" Target="../media/image6.png"/><Relationship Id="rId9" Type="http://schemas.openxmlformats.org/officeDocument/2006/relationships/oleObject" Target="../embeddings/oleObject42.bin"/><Relationship Id="rId14" Type="http://schemas.openxmlformats.org/officeDocument/2006/relationships/image" Target="../media/image55.wmf"/><Relationship Id="rId22" Type="http://schemas.openxmlformats.org/officeDocument/2006/relationships/image" Target="../media/image5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p:nvPr/>
        </p:nvSpPr>
        <p:spPr>
          <a:xfrm>
            <a:off x="477078" y="1366641"/>
            <a:ext cx="11475436" cy="954067"/>
          </a:xfrm>
          <a:prstGeom prst="rect">
            <a:avLst/>
          </a:prstGeom>
          <a:noFill/>
          <a:ln>
            <a:noFill/>
          </a:ln>
        </p:spPr>
        <p:txBody>
          <a:bodyPr spcFirstLastPara="1" wrap="square" lIns="91425" tIns="45700" rIns="91425" bIns="45700" anchor="t" anchorCtr="0">
            <a:spAutoFit/>
          </a:bodyPr>
          <a:lstStyle/>
          <a:p>
            <a:r>
              <a:rPr lang="en-US" sz="2800" dirty="0" err="1">
                <a:solidFill>
                  <a:schemeClr val="dk1"/>
                </a:solidFill>
                <a:latin typeface="Times New Roman" panose="02020603050405020304" pitchFamily="18" charset="0"/>
                <a:cs typeface="Times New Roman" panose="02020603050405020304" pitchFamily="18" charset="0"/>
                <a:sym typeface="Times New Roman"/>
              </a:rPr>
              <a:t>Khi</a:t>
            </a:r>
            <a:r>
              <a:rPr lang="en-US" sz="2800" dirty="0">
                <a:solidFill>
                  <a:schemeClr val="dk1"/>
                </a:solidFill>
                <a:latin typeface="Times New Roman" panose="02020603050405020304" pitchFamily="18" charset="0"/>
                <a:cs typeface="Times New Roman" panose="02020603050405020304" pitchFamily="18" charset="0"/>
                <a:sym typeface="Times New Roman"/>
              </a:rPr>
              <a:t> </a:t>
            </a:r>
            <a:r>
              <a:rPr lang="en-US" sz="2800" dirty="0" err="1">
                <a:solidFill>
                  <a:schemeClr val="dk1"/>
                </a:solidFill>
                <a:latin typeface="Times New Roman" panose="02020603050405020304" pitchFamily="18" charset="0"/>
                <a:cs typeface="Times New Roman" panose="02020603050405020304" pitchFamily="18" charset="0"/>
                <a:sym typeface="Times New Roman"/>
              </a:rPr>
              <a:t>nào</a:t>
            </a:r>
            <a:r>
              <a:rPr lang="en-US" sz="2800" dirty="0">
                <a:solidFill>
                  <a:schemeClr val="dk1"/>
                </a:solidFill>
                <a:latin typeface="Times New Roman" panose="02020603050405020304" pitchFamily="18" charset="0"/>
                <a:cs typeface="Times New Roman" panose="02020603050405020304" pitchFamily="18" charset="0"/>
                <a:sym typeface="Times New Roman"/>
              </a:rPr>
              <a:t> </a:t>
            </a:r>
            <a:r>
              <a:rPr lang="en-US" sz="2800" dirty="0" err="1">
                <a:solidFill>
                  <a:schemeClr val="dk1"/>
                </a:solidFill>
                <a:latin typeface="Times New Roman" panose="02020603050405020304" pitchFamily="18" charset="0"/>
                <a:cs typeface="Times New Roman" panose="02020603050405020304" pitchFamily="18" charset="0"/>
                <a:sym typeface="Times New Roman"/>
              </a:rPr>
              <a:t>thi</a:t>
            </a:r>
            <a:r>
              <a:rPr lang="en-US" sz="2800" dirty="0">
                <a:solidFill>
                  <a:schemeClr val="dk1"/>
                </a:solidFill>
                <a:latin typeface="Times New Roman" panose="02020603050405020304" pitchFamily="18" charset="0"/>
                <a:cs typeface="Times New Roman" panose="02020603050405020304" pitchFamily="18" charset="0"/>
                <a:sym typeface="Times New Roman"/>
              </a:rPr>
              <a:t>̀ </a:t>
            </a:r>
            <a:r>
              <a:rPr lang="en-US" sz="2800" dirty="0" err="1">
                <a:solidFill>
                  <a:schemeClr val="dk1"/>
                </a:solidFill>
                <a:latin typeface="Times New Roman" panose="02020603050405020304" pitchFamily="18" charset="0"/>
                <a:cs typeface="Times New Roman" panose="02020603050405020304" pitchFamily="18" charset="0"/>
                <a:sym typeface="Times New Roman"/>
              </a:rPr>
              <a:t>hai</a:t>
            </a:r>
            <a:r>
              <a:rPr lang="en-US" sz="2800" dirty="0">
                <a:solidFill>
                  <a:schemeClr val="dk1"/>
                </a:solidFill>
                <a:latin typeface="Times New Roman" panose="02020603050405020304" pitchFamily="18" charset="0"/>
                <a:cs typeface="Times New Roman" panose="02020603050405020304" pitchFamily="18" charset="0"/>
                <a:sym typeface="Times New Roman"/>
              </a:rPr>
              <a:t> </a:t>
            </a:r>
            <a:r>
              <a:rPr lang="en-US" sz="2800" dirty="0" err="1">
                <a:solidFill>
                  <a:schemeClr val="dk1"/>
                </a:solidFill>
                <a:latin typeface="Times New Roman" panose="02020603050405020304" pitchFamily="18" charset="0"/>
                <a:cs typeface="Times New Roman" panose="02020603050405020304" pitchFamily="18" charset="0"/>
                <a:sym typeface="Times New Roman"/>
              </a:rPr>
              <a:t>đường</a:t>
            </a:r>
            <a:r>
              <a:rPr lang="en-US" sz="2800" dirty="0">
                <a:solidFill>
                  <a:schemeClr val="dk1"/>
                </a:solidFill>
                <a:latin typeface="Times New Roman" panose="02020603050405020304" pitchFamily="18" charset="0"/>
                <a:cs typeface="Times New Roman" panose="02020603050405020304" pitchFamily="18" charset="0"/>
                <a:sym typeface="Times New Roman"/>
              </a:rPr>
              <a:t> </a:t>
            </a:r>
            <a:r>
              <a:rPr lang="en-US" sz="2800" dirty="0" err="1">
                <a:solidFill>
                  <a:schemeClr val="dk1"/>
                </a:solidFill>
                <a:latin typeface="Times New Roman" panose="02020603050405020304" pitchFamily="18" charset="0"/>
                <a:cs typeface="Times New Roman" panose="02020603050405020304" pitchFamily="18" charset="0"/>
                <a:sym typeface="Times New Roman"/>
              </a:rPr>
              <a:t>thẳng</a:t>
            </a:r>
            <a:r>
              <a:rPr lang="en-US" sz="2800" dirty="0">
                <a:solidFill>
                  <a:schemeClr val="dk1"/>
                </a:solidFill>
                <a:latin typeface="Times New Roman" panose="02020603050405020304" pitchFamily="18" charset="0"/>
                <a:cs typeface="Times New Roman" panose="02020603050405020304" pitchFamily="18" charset="0"/>
                <a:sym typeface="Times New Roman"/>
              </a:rPr>
              <a:t>                             </a:t>
            </a:r>
            <a:r>
              <a:rPr lang="en-US" sz="2800" dirty="0" err="1">
                <a:solidFill>
                  <a:schemeClr val="dk1"/>
                </a:solidFill>
                <a:latin typeface="Times New Roman" panose="02020603050405020304" pitchFamily="18" charset="0"/>
                <a:cs typeface="Times New Roman" panose="02020603050405020304" pitchFamily="18" charset="0"/>
                <a:sym typeface="Times New Roman"/>
              </a:rPr>
              <a:t>va</a:t>
            </a:r>
            <a:r>
              <a:rPr lang="en-US" sz="2800" dirty="0">
                <a:solidFill>
                  <a:schemeClr val="dk1"/>
                </a:solidFill>
                <a:latin typeface="Times New Roman" panose="02020603050405020304" pitchFamily="18" charset="0"/>
                <a:cs typeface="Times New Roman" panose="02020603050405020304" pitchFamily="18" charset="0"/>
                <a:sym typeface="Times New Roman"/>
              </a:rPr>
              <a:t>̀                                 song song </a:t>
            </a:r>
            <a:r>
              <a:rPr lang="en-US" sz="2800" dirty="0" err="1">
                <a:solidFill>
                  <a:schemeClr val="dk1"/>
                </a:solidFill>
                <a:latin typeface="Times New Roman" panose="02020603050405020304" pitchFamily="18" charset="0"/>
                <a:cs typeface="Times New Roman" panose="02020603050405020304" pitchFamily="18" charset="0"/>
                <a:sym typeface="Times New Roman"/>
              </a:rPr>
              <a:t>với</a:t>
            </a:r>
            <a:r>
              <a:rPr lang="en-US" sz="2800" dirty="0">
                <a:solidFill>
                  <a:schemeClr val="dk1"/>
                </a:solidFill>
                <a:latin typeface="Times New Roman" panose="02020603050405020304" pitchFamily="18" charset="0"/>
                <a:cs typeface="Times New Roman" panose="02020603050405020304" pitchFamily="18" charset="0"/>
                <a:sym typeface="Times New Roman"/>
              </a:rPr>
              <a:t> </a:t>
            </a:r>
            <a:r>
              <a:rPr lang="en-US" sz="2800" dirty="0" err="1">
                <a:solidFill>
                  <a:schemeClr val="dk1"/>
                </a:solidFill>
                <a:latin typeface="Times New Roman" panose="02020603050405020304" pitchFamily="18" charset="0"/>
                <a:cs typeface="Times New Roman" panose="02020603050405020304" pitchFamily="18" charset="0"/>
                <a:sym typeface="Times New Roman"/>
              </a:rPr>
              <a:t>nhau</a:t>
            </a:r>
            <a:r>
              <a:rPr lang="en-US" sz="2800" dirty="0">
                <a:solidFill>
                  <a:schemeClr val="dk1"/>
                </a:solidFill>
                <a:latin typeface="Times New Roman" panose="02020603050405020304" pitchFamily="18" charset="0"/>
                <a:cs typeface="Times New Roman" panose="02020603050405020304" pitchFamily="18" charset="0"/>
                <a:sym typeface="Times New Roman"/>
              </a:rPr>
              <a:t>, </a:t>
            </a:r>
            <a:r>
              <a:rPr lang="en-US" sz="2800" dirty="0" err="1">
                <a:solidFill>
                  <a:schemeClr val="dk1"/>
                </a:solidFill>
                <a:latin typeface="Times New Roman" panose="02020603050405020304" pitchFamily="18" charset="0"/>
                <a:cs typeface="Times New Roman" panose="02020603050405020304" pitchFamily="18" charset="0"/>
                <a:sym typeface="Times New Roman"/>
              </a:rPr>
              <a:t>trùng</a:t>
            </a:r>
            <a:r>
              <a:rPr lang="en-US" sz="2800" dirty="0">
                <a:solidFill>
                  <a:schemeClr val="dk1"/>
                </a:solidFill>
                <a:latin typeface="Times New Roman" panose="02020603050405020304" pitchFamily="18" charset="0"/>
                <a:cs typeface="Times New Roman" panose="02020603050405020304" pitchFamily="18" charset="0"/>
                <a:sym typeface="Times New Roman"/>
              </a:rPr>
              <a:t> </a:t>
            </a:r>
            <a:r>
              <a:rPr lang="en-US" sz="2800" dirty="0" err="1">
                <a:solidFill>
                  <a:schemeClr val="dk1"/>
                </a:solidFill>
                <a:latin typeface="Times New Roman" panose="02020603050405020304" pitchFamily="18" charset="0"/>
                <a:cs typeface="Times New Roman" panose="02020603050405020304" pitchFamily="18" charset="0"/>
                <a:sym typeface="Times New Roman"/>
              </a:rPr>
              <a:t>nhau</a:t>
            </a:r>
            <a:r>
              <a:rPr lang="en-US" sz="2800" dirty="0">
                <a:solidFill>
                  <a:schemeClr val="dk1"/>
                </a:solidFill>
                <a:latin typeface="Times New Roman" panose="02020603050405020304" pitchFamily="18" charset="0"/>
                <a:cs typeface="Times New Roman" panose="02020603050405020304" pitchFamily="18" charset="0"/>
                <a:sym typeface="Times New Roman"/>
              </a:rPr>
              <a:t>, </a:t>
            </a:r>
            <a:r>
              <a:rPr lang="en-US" sz="2800" dirty="0" err="1">
                <a:solidFill>
                  <a:schemeClr val="dk1"/>
                </a:solidFill>
                <a:latin typeface="Times New Roman" panose="02020603050405020304" pitchFamily="18" charset="0"/>
                <a:cs typeface="Times New Roman" panose="02020603050405020304" pitchFamily="18" charset="0"/>
                <a:sym typeface="Times New Roman"/>
              </a:rPr>
              <a:t>cắt</a:t>
            </a:r>
            <a:r>
              <a:rPr lang="en-US" sz="2800" dirty="0">
                <a:solidFill>
                  <a:schemeClr val="dk1"/>
                </a:solidFill>
                <a:latin typeface="Times New Roman" panose="02020603050405020304" pitchFamily="18" charset="0"/>
                <a:cs typeface="Times New Roman" panose="02020603050405020304" pitchFamily="18" charset="0"/>
                <a:sym typeface="Times New Roman"/>
              </a:rPr>
              <a:t> </a:t>
            </a:r>
            <a:r>
              <a:rPr lang="en-US" sz="2800" dirty="0" err="1">
                <a:solidFill>
                  <a:schemeClr val="dk1"/>
                </a:solidFill>
                <a:latin typeface="Times New Roman" panose="02020603050405020304" pitchFamily="18" charset="0"/>
                <a:cs typeface="Times New Roman" panose="02020603050405020304" pitchFamily="18" charset="0"/>
                <a:sym typeface="Times New Roman"/>
              </a:rPr>
              <a:t>nhau</a:t>
            </a:r>
            <a:r>
              <a:rPr lang="en-US" sz="2800" dirty="0">
                <a:solidFill>
                  <a:schemeClr val="dk1"/>
                </a:solidFill>
                <a:latin typeface="Times New Roman" panose="02020603050405020304" pitchFamily="18" charset="0"/>
                <a:cs typeface="Times New Roman" panose="02020603050405020304" pitchFamily="18" charset="0"/>
                <a:sym typeface="Times New Roman"/>
              </a:rPr>
              <a:t>?</a:t>
            </a:r>
            <a:endParaRPr sz="2800" dirty="0">
              <a:latin typeface="Times New Roman" panose="02020603050405020304" pitchFamily="18" charset="0"/>
              <a:cs typeface="Times New Roman" panose="02020603050405020304" pitchFamily="18" charset="0"/>
            </a:endParaRPr>
          </a:p>
        </p:txBody>
      </p:sp>
      <p:sp>
        <p:nvSpPr>
          <p:cNvPr id="97" name="Google Shape;97;p2"/>
          <p:cNvSpPr/>
          <p:nvPr/>
        </p:nvSpPr>
        <p:spPr>
          <a:xfrm>
            <a:off x="0" y="42048"/>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endParaRPr sz="1800">
              <a:solidFill>
                <a:schemeClr val="dk1"/>
              </a:solidFill>
              <a:latin typeface="Calibri"/>
              <a:ea typeface="Calibri"/>
              <a:cs typeface="Calibri"/>
              <a:sym typeface="Calibri"/>
            </a:endParaRPr>
          </a:p>
        </p:txBody>
      </p:sp>
      <p:pic>
        <p:nvPicPr>
          <p:cNvPr id="98" name="Google Shape;98;p2" descr="child001 - 04 01"/>
          <p:cNvPicPr preferRelativeResize="0"/>
          <p:nvPr/>
        </p:nvPicPr>
        <p:blipFill rotWithShape="1">
          <a:blip r:embed="rId4">
            <a:alphaModFix/>
          </a:blip>
          <a:srcRect/>
          <a:stretch/>
        </p:blipFill>
        <p:spPr>
          <a:xfrm>
            <a:off x="11072734" y="86724"/>
            <a:ext cx="1006366" cy="861847"/>
          </a:xfrm>
          <a:prstGeom prst="rect">
            <a:avLst/>
          </a:prstGeom>
          <a:noFill/>
          <a:ln>
            <a:noFill/>
          </a:ln>
        </p:spPr>
      </p:pic>
      <p:pic>
        <p:nvPicPr>
          <p:cNvPr id="99" name="Google Shape;99;p2" descr="child001 - 04 02"/>
          <p:cNvPicPr preferRelativeResize="0"/>
          <p:nvPr/>
        </p:nvPicPr>
        <p:blipFill rotWithShape="1">
          <a:blip r:embed="rId5">
            <a:alphaModFix/>
          </a:blip>
          <a:srcRect/>
          <a:stretch/>
        </p:blipFill>
        <p:spPr>
          <a:xfrm>
            <a:off x="202098" y="20105"/>
            <a:ext cx="769937" cy="1219200"/>
          </a:xfrm>
          <a:prstGeom prst="rect">
            <a:avLst/>
          </a:prstGeom>
          <a:noFill/>
          <a:ln>
            <a:noFill/>
          </a:ln>
        </p:spPr>
      </p:pic>
      <p:sp>
        <p:nvSpPr>
          <p:cNvPr id="100" name="Google Shape;100;p2"/>
          <p:cNvSpPr/>
          <p:nvPr/>
        </p:nvSpPr>
        <p:spPr>
          <a:xfrm>
            <a:off x="3352801" y="36800"/>
            <a:ext cx="6177639" cy="685800"/>
          </a:xfrm>
          <a:prstGeom prst="rect">
            <a:avLst/>
          </a:prstGeom>
        </p:spPr>
        <p:txBody>
          <a:bodyPr>
            <a:prstTxWarp prst="textPlain">
              <a:avLst/>
            </a:prstTxWarp>
          </a:bodyPr>
          <a:lstStyle/>
          <a:p>
            <a:pPr lvl="0" algn="ctr"/>
            <a:r>
              <a:rPr b="1">
                <a:ln w="10525" cap="flat" cmpd="sng">
                  <a:solidFill>
                    <a:srgbClr val="7D7D7D"/>
                  </a:solidFill>
                  <a:prstDash val="solid"/>
                  <a:round/>
                  <a:headEnd type="none" w="sm" len="sm"/>
                  <a:tailEnd type="none" w="sm" len="sm"/>
                </a:ln>
                <a:solidFill>
                  <a:srgbClr val="FF0000"/>
                </a:solidFill>
                <a:latin typeface="Calibri"/>
              </a:rPr>
              <a:t>KHỞI ĐỘNG</a:t>
            </a:r>
          </a:p>
        </p:txBody>
      </p:sp>
      <p:pic>
        <p:nvPicPr>
          <p:cNvPr id="101" name="Google Shape;101;p2"/>
          <p:cNvPicPr preferRelativeResize="0"/>
          <p:nvPr/>
        </p:nvPicPr>
        <p:blipFill rotWithShape="1">
          <a:blip r:embed="rId6">
            <a:alphaModFix/>
          </a:blip>
          <a:srcRect/>
          <a:stretch/>
        </p:blipFill>
        <p:spPr>
          <a:xfrm>
            <a:off x="5918200" y="2448518"/>
            <a:ext cx="914400" cy="198438"/>
          </a:xfrm>
          <a:prstGeom prst="rect">
            <a:avLst/>
          </a:prstGeom>
          <a:noFill/>
          <a:ln>
            <a:noFill/>
          </a:ln>
        </p:spPr>
      </p:pic>
      <p:sp>
        <p:nvSpPr>
          <p:cNvPr id="14" name="TextBox 13">
            <a:extLst>
              <a:ext uri="{FF2B5EF4-FFF2-40B4-BE49-F238E27FC236}">
                <a16:creationId xmlns:a16="http://schemas.microsoft.com/office/drawing/2014/main" id="{4AE1ECC2-DB2C-2E1A-EF11-571E621CBAFA}"/>
              </a:ext>
            </a:extLst>
          </p:cNvPr>
          <p:cNvSpPr txBox="1"/>
          <p:nvPr/>
        </p:nvSpPr>
        <p:spPr>
          <a:xfrm>
            <a:off x="8683190" y="2547469"/>
            <a:ext cx="1166649" cy="523220"/>
          </a:xfrm>
          <a:prstGeom prst="rect">
            <a:avLst/>
          </a:prstGeom>
          <a:noFill/>
        </p:spPr>
        <p:txBody>
          <a:bodyPr wrap="square">
            <a:spAutoFit/>
          </a:bodyPr>
          <a:lstStyle/>
          <a:p>
            <a:r>
              <a:rPr lang="en-US" sz="2800" b="1" dirty="0" err="1">
                <a:solidFill>
                  <a:srgbClr val="FF0000"/>
                </a:solidFill>
                <a:latin typeface="Times New Roman" panose="02020603050405020304" pitchFamily="18" charset="0"/>
                <a:cs typeface="Times New Roman" panose="02020603050405020304" pitchFamily="18" charset="0"/>
              </a:rPr>
              <a:t>Giải</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9" name="Google Shape;100;p2">
            <a:extLst>
              <a:ext uri="{FF2B5EF4-FFF2-40B4-BE49-F238E27FC236}">
                <a16:creationId xmlns:a16="http://schemas.microsoft.com/office/drawing/2014/main" id="{0267225F-8C3C-F95A-6E51-166EAC39A96A}"/>
              </a:ext>
            </a:extLst>
          </p:cNvPr>
          <p:cNvSpPr/>
          <p:nvPr/>
        </p:nvSpPr>
        <p:spPr>
          <a:xfrm>
            <a:off x="3352801" y="5261"/>
            <a:ext cx="6177639" cy="685800"/>
          </a:xfrm>
          <a:prstGeom prst="rect">
            <a:avLst/>
          </a:prstGeom>
        </p:spPr>
        <p:txBody>
          <a:bodyPr>
            <a:prstTxWarp prst="textPlain">
              <a:avLst/>
            </a:prstTxWarp>
          </a:bodyPr>
          <a:lstStyle/>
          <a:p>
            <a:pPr lvl="0" algn="ctr"/>
            <a:r>
              <a:rPr b="1" dirty="0">
                <a:ln w="10525" cap="flat" cmpd="sng">
                  <a:solidFill>
                    <a:srgbClr val="7D7D7D"/>
                  </a:solidFill>
                  <a:prstDash val="solid"/>
                  <a:round/>
                  <a:headEnd type="none" w="sm" len="sm"/>
                  <a:tailEnd type="none" w="sm" len="sm"/>
                </a:ln>
                <a:solidFill>
                  <a:srgbClr val="FF0000"/>
                </a:solidFill>
                <a:latin typeface="Calibri"/>
              </a:rPr>
              <a:t>KHỞI ĐỘNG</a:t>
            </a:r>
          </a:p>
        </p:txBody>
      </p:sp>
      <p:graphicFrame>
        <p:nvGraphicFramePr>
          <p:cNvPr id="2" name="Object 1">
            <a:extLst>
              <a:ext uri="{FF2B5EF4-FFF2-40B4-BE49-F238E27FC236}">
                <a16:creationId xmlns:a16="http://schemas.microsoft.com/office/drawing/2014/main" id="{9C583106-2102-478D-840E-E0E0022C4D41}"/>
              </a:ext>
            </a:extLst>
          </p:cNvPr>
          <p:cNvGraphicFramePr>
            <a:graphicFrameLocks noChangeAspect="1"/>
          </p:cNvGraphicFramePr>
          <p:nvPr>
            <p:extLst>
              <p:ext uri="{D42A27DB-BD31-4B8C-83A1-F6EECF244321}">
                <p14:modId xmlns:p14="http://schemas.microsoft.com/office/powerpoint/2010/main" val="1019310117"/>
              </p:ext>
            </p:extLst>
          </p:nvPr>
        </p:nvGraphicFramePr>
        <p:xfrm>
          <a:off x="4587804" y="1412988"/>
          <a:ext cx="2463800" cy="482600"/>
        </p:xfrm>
        <a:graphic>
          <a:graphicData uri="http://schemas.openxmlformats.org/presentationml/2006/ole">
            <mc:AlternateContent xmlns:mc="http://schemas.openxmlformats.org/markup-compatibility/2006">
              <mc:Choice xmlns:v="urn:schemas-microsoft-com:vml" Requires="v">
                <p:oleObj spid="_x0000_s1104" name="Equation" r:id="rId7" imgW="2463480" imgH="482400" progId="Equation.DSMT4">
                  <p:embed/>
                </p:oleObj>
              </mc:Choice>
              <mc:Fallback>
                <p:oleObj name="Equation" r:id="rId7" imgW="2463480" imgH="482400" progId="Equation.DSMT4">
                  <p:embed/>
                  <p:pic>
                    <p:nvPicPr>
                      <p:cNvPr id="0" name=""/>
                      <p:cNvPicPr/>
                      <p:nvPr/>
                    </p:nvPicPr>
                    <p:blipFill>
                      <a:blip r:embed="rId8"/>
                      <a:stretch>
                        <a:fillRect/>
                      </a:stretch>
                    </p:blipFill>
                    <p:spPr>
                      <a:xfrm>
                        <a:off x="4587804" y="1412988"/>
                        <a:ext cx="2463800" cy="48260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366C70F3-5CE1-4EBE-BF27-77366D4CC354}"/>
              </a:ext>
            </a:extLst>
          </p:cNvPr>
          <p:cNvGraphicFramePr>
            <a:graphicFrameLocks noChangeAspect="1"/>
          </p:cNvGraphicFramePr>
          <p:nvPr>
            <p:extLst>
              <p:ext uri="{D42A27DB-BD31-4B8C-83A1-F6EECF244321}">
                <p14:modId xmlns:p14="http://schemas.microsoft.com/office/powerpoint/2010/main" val="301374546"/>
              </p:ext>
            </p:extLst>
          </p:nvPr>
        </p:nvGraphicFramePr>
        <p:xfrm>
          <a:off x="7574332" y="1425153"/>
          <a:ext cx="2781300" cy="482600"/>
        </p:xfrm>
        <a:graphic>
          <a:graphicData uri="http://schemas.openxmlformats.org/presentationml/2006/ole">
            <mc:AlternateContent xmlns:mc="http://schemas.openxmlformats.org/markup-compatibility/2006">
              <mc:Choice xmlns:v="urn:schemas-microsoft-com:vml" Requires="v">
                <p:oleObj spid="_x0000_s1105" name="Equation" r:id="rId9" imgW="2781000" imgH="482400" progId="Equation.DSMT4">
                  <p:embed/>
                </p:oleObj>
              </mc:Choice>
              <mc:Fallback>
                <p:oleObj name="Equation" r:id="rId9" imgW="2781000" imgH="482400" progId="Equation.DSMT4">
                  <p:embed/>
                  <p:pic>
                    <p:nvPicPr>
                      <p:cNvPr id="0" name=""/>
                      <p:cNvPicPr/>
                      <p:nvPr/>
                    </p:nvPicPr>
                    <p:blipFill>
                      <a:blip r:embed="rId10"/>
                      <a:stretch>
                        <a:fillRect/>
                      </a:stretch>
                    </p:blipFill>
                    <p:spPr>
                      <a:xfrm>
                        <a:off x="7574332" y="1425153"/>
                        <a:ext cx="2781300" cy="482600"/>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6BEA2CDF-4983-4DA8-9A46-F96C04C43AFF}"/>
              </a:ext>
            </a:extLst>
          </p:cNvPr>
          <p:cNvPicPr>
            <a:picLocks noChangeAspect="1"/>
          </p:cNvPicPr>
          <p:nvPr/>
        </p:nvPicPr>
        <p:blipFill>
          <a:blip r:embed="rId11"/>
          <a:stretch>
            <a:fillRect/>
          </a:stretch>
        </p:blipFill>
        <p:spPr>
          <a:xfrm>
            <a:off x="837995" y="2320707"/>
            <a:ext cx="4970186" cy="4381015"/>
          </a:xfrm>
          <a:prstGeom prst="rect">
            <a:avLst/>
          </a:prstGeom>
        </p:spPr>
      </p:pic>
      <p:sp>
        <p:nvSpPr>
          <p:cNvPr id="41" name="Rectangle 40">
            <a:extLst>
              <a:ext uri="{FF2B5EF4-FFF2-40B4-BE49-F238E27FC236}">
                <a16:creationId xmlns:a16="http://schemas.microsoft.com/office/drawing/2014/main" id="{27058510-88A6-46A2-BA9D-436FE0A9534A}"/>
              </a:ext>
            </a:extLst>
          </p:cNvPr>
          <p:cNvSpPr/>
          <p:nvPr/>
        </p:nvSpPr>
        <p:spPr>
          <a:xfrm>
            <a:off x="6038566" y="3080254"/>
            <a:ext cx="4970186" cy="523220"/>
          </a:xfrm>
          <a:prstGeom prst="rect">
            <a:avLst/>
          </a:prstGeom>
        </p:spPr>
        <p:txBody>
          <a:bodyPr wrap="square">
            <a:spAutoFit/>
          </a:bodyPr>
          <a:lstStyle/>
          <a:p>
            <a:r>
              <a:rPr lang="en-US" sz="2800" dirty="0">
                <a:latin typeface="Times New Roman" panose="02020603050405020304" pitchFamily="18" charset="0"/>
                <a:ea typeface="Times New Roman" panose="02020603050405020304" pitchFamily="18" charset="0"/>
              </a:rPr>
              <a:t>- Hai </a:t>
            </a:r>
            <a:r>
              <a:rPr lang="en-US" sz="2800" dirty="0" err="1">
                <a:latin typeface="Times New Roman" panose="02020603050405020304" pitchFamily="18" charset="0"/>
                <a:ea typeface="Times New Roman" panose="02020603050405020304" pitchFamily="18" charset="0"/>
              </a:rPr>
              <a:t>đường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thẳng</a:t>
            </a:r>
            <a:r>
              <a:rPr lang="en-US" sz="2800" dirty="0">
                <a:latin typeface="Times New Roman" panose="02020603050405020304" pitchFamily="18" charset="0"/>
                <a:ea typeface="Times New Roman" panose="02020603050405020304" pitchFamily="18" charset="0"/>
              </a:rPr>
              <a:t> song </a:t>
            </a:r>
            <a:r>
              <a:rPr lang="en-US" sz="2800" dirty="0" err="1">
                <a:latin typeface="Times New Roman" panose="02020603050405020304" pitchFamily="18" charset="0"/>
                <a:ea typeface="Times New Roman" panose="02020603050405020304" pitchFamily="18" charset="0"/>
              </a:rPr>
              <a:t>song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khi</a:t>
            </a:r>
            <a:endParaRPr lang="en-US" sz="2800" dirty="0"/>
          </a:p>
        </p:txBody>
      </p:sp>
      <p:graphicFrame>
        <p:nvGraphicFramePr>
          <p:cNvPr id="42" name="Object 41">
            <a:extLst>
              <a:ext uri="{FF2B5EF4-FFF2-40B4-BE49-F238E27FC236}">
                <a16:creationId xmlns:a16="http://schemas.microsoft.com/office/drawing/2014/main" id="{A174AC93-AECD-4722-B22E-9253F534A175}"/>
              </a:ext>
            </a:extLst>
          </p:cNvPr>
          <p:cNvGraphicFramePr>
            <a:graphicFrameLocks noChangeAspect="1"/>
          </p:cNvGraphicFramePr>
          <p:nvPr>
            <p:extLst>
              <p:ext uri="{D42A27DB-BD31-4B8C-83A1-F6EECF244321}">
                <p14:modId xmlns:p14="http://schemas.microsoft.com/office/powerpoint/2010/main" val="3605221537"/>
              </p:ext>
            </p:extLst>
          </p:nvPr>
        </p:nvGraphicFramePr>
        <p:xfrm>
          <a:off x="10928555" y="3183114"/>
          <a:ext cx="850900" cy="317500"/>
        </p:xfrm>
        <a:graphic>
          <a:graphicData uri="http://schemas.openxmlformats.org/presentationml/2006/ole">
            <mc:AlternateContent xmlns:mc="http://schemas.openxmlformats.org/markup-compatibility/2006">
              <mc:Choice xmlns:v="urn:schemas-microsoft-com:vml" Requires="v">
                <p:oleObj spid="_x0000_s1106" name="Equation" r:id="rId12" imgW="850680" imgH="317160" progId="Equation.DSMT4">
                  <p:embed/>
                </p:oleObj>
              </mc:Choice>
              <mc:Fallback>
                <p:oleObj name="Equation" r:id="rId12" imgW="850680" imgH="317160" progId="Equation.DSMT4">
                  <p:embed/>
                  <p:pic>
                    <p:nvPicPr>
                      <p:cNvPr id="0" name=""/>
                      <p:cNvPicPr/>
                      <p:nvPr/>
                    </p:nvPicPr>
                    <p:blipFill>
                      <a:blip r:embed="rId13"/>
                      <a:stretch>
                        <a:fillRect/>
                      </a:stretch>
                    </p:blipFill>
                    <p:spPr>
                      <a:xfrm>
                        <a:off x="10928555" y="3183114"/>
                        <a:ext cx="850900" cy="317500"/>
                      </a:xfrm>
                      <a:prstGeom prst="rect">
                        <a:avLst/>
                      </a:prstGeom>
                    </p:spPr>
                  </p:pic>
                </p:oleObj>
              </mc:Fallback>
            </mc:AlternateContent>
          </a:graphicData>
        </a:graphic>
      </p:graphicFrame>
      <p:sp>
        <p:nvSpPr>
          <p:cNvPr id="44" name="Rectangle 30">
            <a:extLst>
              <a:ext uri="{FF2B5EF4-FFF2-40B4-BE49-F238E27FC236}">
                <a16:creationId xmlns:a16="http://schemas.microsoft.com/office/drawing/2014/main" id="{CD2E0592-3528-4ADD-BADA-CA6B455963B7}"/>
              </a:ext>
            </a:extLst>
          </p:cNvPr>
          <p:cNvSpPr>
            <a:spLocks noChangeArrowheads="1"/>
          </p:cNvSpPr>
          <p:nvPr/>
        </p:nvSpPr>
        <p:spPr bwMode="auto">
          <a:xfrm>
            <a:off x="6038566" y="3568929"/>
            <a:ext cx="5740889"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8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Hai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đường</a:t>
            </a:r>
            <a:r>
              <a:rPr kumimoji="0" lang="en-US" altLang="en-US" sz="28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thẳng</a:t>
            </a:r>
            <a:r>
              <a:rPr kumimoji="0" lang="en-US" altLang="en-US" sz="28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cắt</a:t>
            </a:r>
            <a:r>
              <a:rPr kumimoji="0" lang="en-US" altLang="en-US" sz="28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nhau</a:t>
            </a:r>
            <a:r>
              <a:rPr kumimoji="0" lang="en-US" altLang="en-US" sz="28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khi</a:t>
            </a:r>
            <a:r>
              <a:rPr kumimoji="0" lang="en-US" altLang="en-US" sz="28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45" name="Object 44">
            <a:extLst>
              <a:ext uri="{FF2B5EF4-FFF2-40B4-BE49-F238E27FC236}">
                <a16:creationId xmlns:a16="http://schemas.microsoft.com/office/drawing/2014/main" id="{189D254B-FA65-42BE-B766-A1441D783F46}"/>
              </a:ext>
            </a:extLst>
          </p:cNvPr>
          <p:cNvGraphicFramePr>
            <a:graphicFrameLocks noChangeAspect="1"/>
          </p:cNvGraphicFramePr>
          <p:nvPr>
            <p:extLst>
              <p:ext uri="{D42A27DB-BD31-4B8C-83A1-F6EECF244321}">
                <p14:modId xmlns:p14="http://schemas.microsoft.com/office/powerpoint/2010/main" val="1115410398"/>
              </p:ext>
            </p:extLst>
          </p:nvPr>
        </p:nvGraphicFramePr>
        <p:xfrm>
          <a:off x="10712317" y="3739523"/>
          <a:ext cx="863600" cy="317500"/>
        </p:xfrm>
        <a:graphic>
          <a:graphicData uri="http://schemas.openxmlformats.org/presentationml/2006/ole">
            <mc:AlternateContent xmlns:mc="http://schemas.openxmlformats.org/markup-compatibility/2006">
              <mc:Choice xmlns:v="urn:schemas-microsoft-com:vml" Requires="v">
                <p:oleObj spid="_x0000_s1107" name="Equation" r:id="rId14" imgW="863280" imgH="317160" progId="Equation.DSMT4">
                  <p:embed/>
                </p:oleObj>
              </mc:Choice>
              <mc:Fallback>
                <p:oleObj name="Equation" r:id="rId14" imgW="863280" imgH="317160" progId="Equation.DSMT4">
                  <p:embed/>
                  <p:pic>
                    <p:nvPicPr>
                      <p:cNvPr id="0" name="Object 29"/>
                      <p:cNvPicPr>
                        <a:picLocks noChangeAspect="1" noChangeArrowheads="1"/>
                      </p:cNvPicPr>
                      <p:nvPr/>
                    </p:nvPicPr>
                    <p:blipFill>
                      <a:blip r:embed="rId15"/>
                      <a:srcRect/>
                      <a:stretch>
                        <a:fillRect/>
                      </a:stretch>
                    </p:blipFill>
                    <p:spPr bwMode="auto">
                      <a:xfrm>
                        <a:off x="10712317" y="3739523"/>
                        <a:ext cx="8636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 name="Rectangle 31">
            <a:extLst>
              <a:ext uri="{FF2B5EF4-FFF2-40B4-BE49-F238E27FC236}">
                <a16:creationId xmlns:a16="http://schemas.microsoft.com/office/drawing/2014/main" id="{3817AC3A-34F9-47C6-AAD4-19CFD716BA05}"/>
              </a:ext>
            </a:extLst>
          </p:cNvPr>
          <p:cNvSpPr>
            <a:spLocks noChangeArrowheads="1"/>
          </p:cNvSpPr>
          <p:nvPr/>
        </p:nvSpPr>
        <p:spPr bwMode="auto">
          <a:xfrm>
            <a:off x="111125" y="685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33">
            <a:extLst>
              <a:ext uri="{FF2B5EF4-FFF2-40B4-BE49-F238E27FC236}">
                <a16:creationId xmlns:a16="http://schemas.microsoft.com/office/drawing/2014/main" id="{1DAB32AF-727B-4868-9DD1-25AF872929F7}"/>
              </a:ext>
            </a:extLst>
          </p:cNvPr>
          <p:cNvSpPr>
            <a:spLocks noChangeArrowheads="1"/>
          </p:cNvSpPr>
          <p:nvPr/>
        </p:nvSpPr>
        <p:spPr bwMode="auto">
          <a:xfrm>
            <a:off x="6038566" y="4067965"/>
            <a:ext cx="54400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Hai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đường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thẳng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49" name="Object 48">
            <a:extLst>
              <a:ext uri="{FF2B5EF4-FFF2-40B4-BE49-F238E27FC236}">
                <a16:creationId xmlns:a16="http://schemas.microsoft.com/office/drawing/2014/main" id="{0F625696-5C0C-42A7-8147-44D1FA07F840}"/>
              </a:ext>
            </a:extLst>
          </p:cNvPr>
          <p:cNvGraphicFramePr>
            <a:graphicFrameLocks noChangeAspect="1"/>
          </p:cNvGraphicFramePr>
          <p:nvPr>
            <p:extLst>
              <p:ext uri="{D42A27DB-BD31-4B8C-83A1-F6EECF244321}">
                <p14:modId xmlns:p14="http://schemas.microsoft.com/office/powerpoint/2010/main" val="2192821460"/>
              </p:ext>
            </p:extLst>
          </p:nvPr>
        </p:nvGraphicFramePr>
        <p:xfrm>
          <a:off x="6207125" y="4639252"/>
          <a:ext cx="1758950" cy="361950"/>
        </p:xfrm>
        <a:graphic>
          <a:graphicData uri="http://schemas.openxmlformats.org/presentationml/2006/ole">
            <mc:AlternateContent xmlns:mc="http://schemas.openxmlformats.org/markup-compatibility/2006">
              <mc:Choice xmlns:v="urn:schemas-microsoft-com:vml" Requires="v">
                <p:oleObj spid="_x0000_s1108" name="Equation" r:id="rId16" imgW="1765080" imgH="368280" progId="Equation.DSMT4">
                  <p:embed/>
                </p:oleObj>
              </mc:Choice>
              <mc:Fallback>
                <p:oleObj name="Equation" r:id="rId16" imgW="1765080" imgH="368280" progId="Equation.DSMT4">
                  <p:embed/>
                  <p:pic>
                    <p:nvPicPr>
                      <p:cNvPr id="0" name="Object 32"/>
                      <p:cNvPicPr>
                        <a:picLocks noChangeAspect="1" noChangeArrowheads="1"/>
                      </p:cNvPicPr>
                      <p:nvPr/>
                    </p:nvPicPr>
                    <p:blipFill>
                      <a:blip r:embed="rId17"/>
                      <a:srcRect/>
                      <a:stretch>
                        <a:fillRect/>
                      </a:stretch>
                    </p:blipFill>
                    <p:spPr bwMode="auto">
                      <a:xfrm>
                        <a:off x="6207125" y="4639252"/>
                        <a:ext cx="1758950"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 name="Rectangle 34">
            <a:extLst>
              <a:ext uri="{FF2B5EF4-FFF2-40B4-BE49-F238E27FC236}">
                <a16:creationId xmlns:a16="http://schemas.microsoft.com/office/drawing/2014/main" id="{FD1C8853-F274-4130-A789-3414B3AA5FE5}"/>
              </a:ext>
            </a:extLst>
          </p:cNvPr>
          <p:cNvSpPr>
            <a:spLocks noChangeArrowheads="1"/>
          </p:cNvSpPr>
          <p:nvPr/>
        </p:nvSpPr>
        <p:spPr bwMode="auto">
          <a:xfrm>
            <a:off x="6108190" y="454311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a:t>
            </a:r>
            <a:r>
              <a:rPr kumimoji="0" lang="en-US" altLang="en-US" sz="8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circle(in)">
                                      <p:cBhvr>
                                        <p:cTn id="7" dur="2000"/>
                                        <p:tgtEl>
                                          <p:spTgt spid="96"/>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par>
                                <p:cTn id="14" presetID="6" presetClass="entr" presetSubtype="1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ircle(in)">
                                      <p:cBhvr>
                                        <p:cTn id="21" dur="2000"/>
                                        <p:tgtEl>
                                          <p:spTgt spid="14"/>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circle(in)">
                                      <p:cBhvr>
                                        <p:cTn id="24" dur="2000"/>
                                        <p:tgtEl>
                                          <p:spTgt spid="46"/>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circle(in)">
                                      <p:cBhvr>
                                        <p:cTn id="27" dur="2000"/>
                                        <p:tgtEl>
                                          <p:spTgt spid="41"/>
                                        </p:tgtEl>
                                      </p:cBhvr>
                                    </p:animEffect>
                                  </p:childTnLst>
                                </p:cTn>
                              </p:par>
                              <p:par>
                                <p:cTn id="28" presetID="6" presetClass="entr" presetSubtype="16"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circle(in)">
                                      <p:cBhvr>
                                        <p:cTn id="30" dur="2000"/>
                                        <p:tgtEl>
                                          <p:spTgt spid="42"/>
                                        </p:tgtEl>
                                      </p:cBhvr>
                                    </p:animEffect>
                                  </p:childTnLst>
                                </p:cTn>
                              </p:par>
                              <p:par>
                                <p:cTn id="31" presetID="6" presetClass="entr" presetSubtype="16" fill="hold"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circle(in)">
                                      <p:cBhvr>
                                        <p:cTn id="33" dur="2000"/>
                                        <p:tgtEl>
                                          <p:spTgt spid="45"/>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circle(in)">
                                      <p:cBhvr>
                                        <p:cTn id="36" dur="2000"/>
                                        <p:tgtEl>
                                          <p:spTgt spid="48"/>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circle(in)">
                                      <p:cBhvr>
                                        <p:cTn id="39" dur="2000"/>
                                        <p:tgtEl>
                                          <p:spTgt spid="44"/>
                                        </p:tgtEl>
                                      </p:cBhvr>
                                    </p:animEffect>
                                  </p:childTnLst>
                                </p:cTn>
                              </p:par>
                              <p:par>
                                <p:cTn id="40" presetID="6" presetClass="entr" presetSubtype="16" fill="hold" nodeType="with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circle(in)">
                                      <p:cBhvr>
                                        <p:cTn id="42"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4" grpId="0"/>
      <p:bldP spid="41" grpId="0"/>
      <p:bldP spid="44" grpId="0"/>
      <p:bldP spid="46" grpId="0"/>
      <p:bldP spid="4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a16="http://schemas.microsoft.com/office/drawing/2014/main" id="{531F7791-29BA-1419-A9DA-80F87E69DDE9}"/>
              </a:ext>
            </a:extLst>
          </p:cNvPr>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a16="http://schemas.microsoft.com/office/drawing/2014/main" id="{3798B6D0-AC61-0553-A7D5-B045C5BC0B9F}"/>
              </a:ext>
            </a:extLst>
          </p:cNvPr>
          <p:cNvSpPr txBox="1">
            <a:spLocks noGrp="1"/>
          </p:cNvSpPr>
          <p:nvPr>
            <p:ph type="title"/>
          </p:nvPr>
        </p:nvSpPr>
        <p:spPr>
          <a:xfrm>
            <a:off x="2560983" y="457200"/>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dirty="0">
                <a:solidFill>
                  <a:srgbClr val="0000FF"/>
                </a:solidFill>
                <a:latin typeface="Times New Roman"/>
                <a:ea typeface="Times New Roman"/>
                <a:cs typeface="Times New Roman"/>
                <a:sym typeface="Times New Roman"/>
              </a:rPr>
              <a:t>BÀI 4: HỆ SỐ GÓC CỦA Đ</a:t>
            </a:r>
            <a:r>
              <a:rPr lang="vi-VN" sz="2400" b="1" dirty="0">
                <a:solidFill>
                  <a:srgbClr val="0000FF"/>
                </a:solidFill>
                <a:latin typeface="Times New Roman"/>
                <a:ea typeface="Times New Roman"/>
                <a:cs typeface="Times New Roman"/>
                <a:sym typeface="Times New Roman"/>
              </a:rPr>
              <a:t>Ư</a:t>
            </a:r>
            <a:r>
              <a:rPr lang="en-US" sz="2400" b="1" dirty="0">
                <a:solidFill>
                  <a:srgbClr val="0000FF"/>
                </a:solidFill>
                <a:latin typeface="Times New Roman"/>
                <a:ea typeface="Times New Roman"/>
                <a:cs typeface="Times New Roman"/>
                <a:sym typeface="Times New Roman"/>
              </a:rPr>
              <a:t>ỜNG THẲNG</a:t>
            </a:r>
            <a:endParaRPr sz="2400" b="1" dirty="0">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a16="http://schemas.microsoft.com/office/drawing/2014/main" id="{F0CAAD38-A826-10DE-7966-91D1CFB35833}"/>
              </a:ext>
            </a:extLst>
          </p:cNvPr>
          <p:cNvSpPr txBox="1"/>
          <p:nvPr/>
        </p:nvSpPr>
        <p:spPr>
          <a:xfrm>
            <a:off x="151682" y="1015703"/>
            <a:ext cx="9347425" cy="523180"/>
          </a:xfrm>
          <a:prstGeom prst="rect">
            <a:avLst/>
          </a:prstGeom>
          <a:noFill/>
          <a:ln>
            <a:noFill/>
          </a:ln>
        </p:spPr>
        <p:txBody>
          <a:bodyPr spcFirstLastPara="1" wrap="square" lIns="91425" tIns="45700" rIns="91425" bIns="45700" anchor="t" anchorCtr="0">
            <a:spAutoFit/>
          </a:bodyPr>
          <a:lstStyle/>
          <a:p>
            <a:r>
              <a:rPr lang="en-US" sz="2800" b="1" dirty="0">
                <a:solidFill>
                  <a:srgbClr val="FF0000"/>
                </a:solidFill>
                <a:latin typeface="Times New Roman"/>
                <a:ea typeface="Times New Roman"/>
                <a:cs typeface="Times New Roman"/>
                <a:sym typeface="Times New Roman"/>
              </a:rPr>
              <a:t>2. Hai </a:t>
            </a:r>
            <a:r>
              <a:rPr lang="en-US" sz="2800" b="1" dirty="0" err="1">
                <a:solidFill>
                  <a:srgbClr val="FF0000"/>
                </a:solidFill>
                <a:latin typeface="Times New Roman"/>
                <a:ea typeface="Times New Roman"/>
                <a:cs typeface="Times New Roman"/>
                <a:sym typeface="Times New Roman"/>
              </a:rPr>
              <a:t>đường</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thẳng</a:t>
            </a:r>
            <a:r>
              <a:rPr lang="en-US" sz="2800" b="1" dirty="0">
                <a:solidFill>
                  <a:srgbClr val="FF0000"/>
                </a:solidFill>
                <a:latin typeface="Times New Roman"/>
                <a:ea typeface="Times New Roman"/>
                <a:cs typeface="Times New Roman"/>
                <a:sym typeface="Times New Roman"/>
              </a:rPr>
              <a:t> song </a:t>
            </a:r>
            <a:r>
              <a:rPr lang="en-US" sz="2800" b="1" dirty="0" err="1">
                <a:solidFill>
                  <a:srgbClr val="FF0000"/>
                </a:solidFill>
                <a:latin typeface="Times New Roman"/>
                <a:ea typeface="Times New Roman"/>
                <a:cs typeface="Times New Roman"/>
                <a:sym typeface="Times New Roman"/>
              </a:rPr>
              <a:t>song</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hai</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đường</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thẳng</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cắt</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nhau</a:t>
            </a:r>
            <a:endParaRPr sz="2800" b="1" dirty="0">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a16="http://schemas.microsoft.com/office/drawing/2014/main" id="{949B097E-3C0C-794E-1670-B1977D1D0CBA}"/>
              </a:ext>
            </a:extLst>
          </p:cNvPr>
          <p:cNvPicPr preferRelativeResize="0"/>
          <p:nvPr/>
        </p:nvPicPr>
        <p:blipFill rotWithShape="1">
          <a:blip r:embed="rId4">
            <a:alphaModFix/>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id="{8F7D0496-12A7-8410-0AAC-5ED5C865D7A3}"/>
              </a:ext>
            </a:extLst>
          </p:cNvPr>
          <p:cNvPicPr preferRelativeResize="0"/>
          <p:nvPr/>
        </p:nvPicPr>
        <p:blipFill rotWithShape="1">
          <a:blip r:embed="rId5">
            <a:alphaModFix/>
          </a:blip>
          <a:srcRect/>
          <a:stretch/>
        </p:blipFill>
        <p:spPr>
          <a:xfrm>
            <a:off x="127976" y="-31941"/>
            <a:ext cx="782534" cy="1116013"/>
          </a:xfrm>
          <a:prstGeom prst="rect">
            <a:avLst/>
          </a:prstGeom>
          <a:noFill/>
          <a:ln>
            <a:noFill/>
          </a:ln>
        </p:spPr>
      </p:pic>
      <p:sp>
        <p:nvSpPr>
          <p:cNvPr id="4" name="Rectangle 3">
            <a:extLst>
              <a:ext uri="{FF2B5EF4-FFF2-40B4-BE49-F238E27FC236}">
                <a16:creationId xmlns:a16="http://schemas.microsoft.com/office/drawing/2014/main" id="{F7AE3CDC-1573-49DA-A176-3B634E746BCC}"/>
              </a:ext>
            </a:extLst>
          </p:cNvPr>
          <p:cNvSpPr/>
          <p:nvPr/>
        </p:nvSpPr>
        <p:spPr>
          <a:xfrm>
            <a:off x="352558" y="1538883"/>
            <a:ext cx="5982728" cy="523220"/>
          </a:xfrm>
          <a:prstGeom prst="rect">
            <a:avLst/>
          </a:prstGeom>
        </p:spPr>
        <p:txBody>
          <a:bodyPr wrap="none">
            <a:spAutoFit/>
          </a:bodyPr>
          <a:lstStyle/>
          <a:p>
            <a:pPr algn="just"/>
            <a:r>
              <a:rPr lang="nl-NL" sz="2800" b="1" i="1" dirty="0">
                <a:latin typeface="Times New Roman" panose="02020603050405020304" pitchFamily="18" charset="0"/>
                <a:ea typeface="Times New Roman" panose="02020603050405020304" pitchFamily="18" charset="0"/>
                <a:cs typeface="Times New Roman" panose="02020603050405020304" pitchFamily="18" charset="0"/>
              </a:rPr>
              <a:t>*Nhận biết hai đường thẳng song song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Google Shape;122;p4">
            <a:extLst>
              <a:ext uri="{FF2B5EF4-FFF2-40B4-BE49-F238E27FC236}">
                <a16:creationId xmlns:a16="http://schemas.microsoft.com/office/drawing/2014/main" id="{DE37849E-20CB-411F-9D3E-EC910D6158A3}"/>
              </a:ext>
            </a:extLst>
          </p:cNvPr>
          <p:cNvSpPr/>
          <p:nvPr/>
        </p:nvSpPr>
        <p:spPr>
          <a:xfrm>
            <a:off x="1122923" y="2144774"/>
            <a:ext cx="2041740" cy="398774"/>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dirty="0" err="1">
                <a:solidFill>
                  <a:srgbClr val="A8289F"/>
                </a:solidFill>
                <a:latin typeface="Times New Roman"/>
                <a:ea typeface="Times New Roman"/>
                <a:cs typeface="Times New Roman"/>
                <a:sym typeface="Times New Roman"/>
              </a:rPr>
              <a:t>Khám</a:t>
            </a:r>
            <a:r>
              <a:rPr lang="en-US" sz="2400" b="1" dirty="0">
                <a:solidFill>
                  <a:srgbClr val="A8289F"/>
                </a:solidFill>
                <a:latin typeface="Times New Roman"/>
                <a:ea typeface="Times New Roman"/>
                <a:cs typeface="Times New Roman"/>
                <a:sym typeface="Times New Roman"/>
              </a:rPr>
              <a:t> </a:t>
            </a:r>
            <a:r>
              <a:rPr lang="en-US" sz="2400" b="1" dirty="0" err="1">
                <a:solidFill>
                  <a:srgbClr val="A8289F"/>
                </a:solidFill>
                <a:latin typeface="Times New Roman"/>
                <a:ea typeface="Times New Roman"/>
                <a:cs typeface="Times New Roman"/>
                <a:sym typeface="Times New Roman"/>
              </a:rPr>
              <a:t>phá</a:t>
            </a:r>
            <a:r>
              <a:rPr lang="en-US" sz="2400" b="1" dirty="0">
                <a:solidFill>
                  <a:srgbClr val="A8289F"/>
                </a:solidFill>
                <a:latin typeface="Times New Roman"/>
                <a:ea typeface="Times New Roman"/>
                <a:cs typeface="Times New Roman"/>
                <a:sym typeface="Times New Roman"/>
              </a:rPr>
              <a:t> 2 </a:t>
            </a:r>
            <a:endParaRPr sz="2400" b="1" dirty="0">
              <a:solidFill>
                <a:srgbClr val="A8289F"/>
              </a:solidFill>
              <a:latin typeface="Times New Roman"/>
              <a:ea typeface="Times New Roman"/>
              <a:cs typeface="Times New Roman"/>
              <a:sym typeface="Times New Roman"/>
            </a:endParaRPr>
          </a:p>
        </p:txBody>
      </p:sp>
      <p:sp>
        <p:nvSpPr>
          <p:cNvPr id="5" name="Rectangle 4">
            <a:extLst>
              <a:ext uri="{FF2B5EF4-FFF2-40B4-BE49-F238E27FC236}">
                <a16:creationId xmlns:a16="http://schemas.microsoft.com/office/drawing/2014/main" id="{09836C18-55BF-41CA-9854-650C351C724B}"/>
              </a:ext>
            </a:extLst>
          </p:cNvPr>
          <p:cNvSpPr/>
          <p:nvPr/>
        </p:nvSpPr>
        <p:spPr>
          <a:xfrm>
            <a:off x="352557" y="2683249"/>
            <a:ext cx="7255606" cy="2246769"/>
          </a:xfrm>
          <a:prstGeom prst="rect">
            <a:avLst/>
          </a:prstGeom>
        </p:spPr>
        <p:txBody>
          <a:bodyPr wrap="square">
            <a:spAutoFit/>
          </a:bodyPr>
          <a:lstStyle/>
          <a:p>
            <a:r>
              <a:rPr lang="en-US" sz="2800" dirty="0" err="1">
                <a:solidFill>
                  <a:srgbClr val="FF0000"/>
                </a:solidFill>
                <a:latin typeface="Times New Roman" panose="02020603050405020304" pitchFamily="18" charset="0"/>
                <a:cs typeface="Times New Roman" panose="02020603050405020304" pitchFamily="18" charset="0"/>
              </a:rPr>
              <a:t>Nhóm</a:t>
            </a:r>
            <a:r>
              <a:rPr lang="en-US" sz="2800" dirty="0">
                <a:solidFill>
                  <a:srgbClr val="FF0000"/>
                </a:solidFill>
                <a:latin typeface="Times New Roman" panose="02020603050405020304" pitchFamily="18" charset="0"/>
                <a:cs typeface="Times New Roman" panose="02020603050405020304" pitchFamily="18" charset="0"/>
              </a:rPr>
              <a:t> 1 – 2:  </a:t>
            </a:r>
            <a:r>
              <a:rPr lang="en-US" sz="2800" dirty="0">
                <a:solidFill>
                  <a:schemeClr val="tx1"/>
                </a:solidFill>
                <a:latin typeface="Times New Roman" panose="02020603050405020304" pitchFamily="18" charset="0"/>
                <a:cs typeface="Times New Roman" panose="02020603050405020304" pitchFamily="18" charset="0"/>
              </a:rPr>
              <a:t>a) </a:t>
            </a:r>
            <a:r>
              <a:rPr lang="vi-VN" sz="2800" dirty="0">
                <a:solidFill>
                  <a:schemeClr val="tx1"/>
                </a:solidFill>
                <a:latin typeface="+mj-lt"/>
              </a:rPr>
              <a:t>So sánh hệ số góc của hai đường thẳng:</a:t>
            </a:r>
            <a:r>
              <a:rPr lang="en-US" sz="2800" dirty="0">
                <a:solidFill>
                  <a:schemeClr val="tx1"/>
                </a:solidFill>
                <a:latin typeface="+mj-lt"/>
              </a:rPr>
              <a:t>                    </a:t>
            </a:r>
            <a:r>
              <a:rPr lang="vi-VN" sz="2800" dirty="0">
                <a:solidFill>
                  <a:schemeClr val="tx1"/>
                </a:solidFill>
                <a:latin typeface="Times New Roman" panose="02020603050405020304" pitchFamily="18" charset="0"/>
                <a:cs typeface="Times New Roman" panose="02020603050405020304" pitchFamily="18" charset="0"/>
              </a:rPr>
              <a:t>và</a:t>
            </a:r>
            <a:endParaRPr lang="en-US" sz="2800" dirty="0">
              <a:solidFill>
                <a:schemeClr val="tx1"/>
              </a:solidFill>
              <a:latin typeface="Times New Roman" panose="02020603050405020304" pitchFamily="18" charset="0"/>
              <a:cs typeface="Times New Roman" panose="02020603050405020304" pitchFamily="18" charset="0"/>
            </a:endParaRPr>
          </a:p>
          <a:p>
            <a:r>
              <a:rPr lang="vi-VN" sz="2800" dirty="0">
                <a:solidFill>
                  <a:schemeClr val="tx1"/>
                </a:solidFill>
                <a:latin typeface="+mj-lt"/>
              </a:rPr>
              <a:t>Nêu nhận xét về vị trí giữa hai đường thẳng này.</a:t>
            </a:r>
          </a:p>
          <a:p>
            <a:r>
              <a:rPr lang="en-US" sz="2800" dirty="0" err="1">
                <a:solidFill>
                  <a:srgbClr val="FF0000"/>
                </a:solidFill>
                <a:latin typeface="Times New Roman" panose="02020603050405020304" pitchFamily="18" charset="0"/>
                <a:cs typeface="Times New Roman" panose="02020603050405020304" pitchFamily="18" charset="0"/>
              </a:rPr>
              <a:t>Nhóm</a:t>
            </a:r>
            <a:r>
              <a:rPr lang="en-US" sz="2800" dirty="0">
                <a:solidFill>
                  <a:srgbClr val="FF0000"/>
                </a:solidFill>
                <a:latin typeface="Times New Roman" panose="02020603050405020304" pitchFamily="18" charset="0"/>
                <a:cs typeface="Times New Roman" panose="02020603050405020304" pitchFamily="18" charset="0"/>
              </a:rPr>
              <a:t> 3 – 4:</a:t>
            </a:r>
            <a:r>
              <a:rPr lang="en-US" sz="2800" dirty="0">
                <a:solidFill>
                  <a:schemeClr val="tx1"/>
                </a:solidFill>
                <a:latin typeface="+mj-lt"/>
              </a:rPr>
              <a:t> </a:t>
            </a:r>
            <a:r>
              <a:rPr lang="vi-VN" sz="2800" dirty="0">
                <a:solidFill>
                  <a:schemeClr val="tx1"/>
                </a:solidFill>
                <a:latin typeface="+mj-lt"/>
              </a:rPr>
              <a:t>b) Tìm đường thẳng d'' đi qua gốc O và song song với đường thẳng d</a:t>
            </a:r>
          </a:p>
        </p:txBody>
      </p:sp>
      <p:sp>
        <p:nvSpPr>
          <p:cNvPr id="6" name="Rectangle 5">
            <a:extLst>
              <a:ext uri="{FF2B5EF4-FFF2-40B4-BE49-F238E27FC236}">
                <a16:creationId xmlns:a16="http://schemas.microsoft.com/office/drawing/2014/main" id="{BCD1EB77-D5BB-4674-ADC7-362F99805B13}"/>
              </a:ext>
            </a:extLst>
          </p:cNvPr>
          <p:cNvSpPr/>
          <p:nvPr/>
        </p:nvSpPr>
        <p:spPr>
          <a:xfrm>
            <a:off x="3164663" y="2046962"/>
            <a:ext cx="2536272" cy="523220"/>
          </a:xfrm>
          <a:prstGeom prst="rect">
            <a:avLst/>
          </a:prstGeom>
        </p:spPr>
        <p:txBody>
          <a:bodyPr wrap="none">
            <a:spAutoFit/>
          </a:bodyPr>
          <a:lstStyle/>
          <a:p>
            <a:r>
              <a:rPr lang="vi-VN" sz="2800" dirty="0">
                <a:solidFill>
                  <a:schemeClr val="tx1"/>
                </a:solidFill>
                <a:latin typeface="+mj-lt"/>
              </a:rPr>
              <a:t>Quan sát hình 3</a:t>
            </a:r>
          </a:p>
        </p:txBody>
      </p:sp>
      <p:graphicFrame>
        <p:nvGraphicFramePr>
          <p:cNvPr id="7" name="Object 6">
            <a:extLst>
              <a:ext uri="{FF2B5EF4-FFF2-40B4-BE49-F238E27FC236}">
                <a16:creationId xmlns:a16="http://schemas.microsoft.com/office/drawing/2014/main" id="{CC4CD0BA-6A3A-45DB-89D3-AD6FE65CC937}"/>
              </a:ext>
            </a:extLst>
          </p:cNvPr>
          <p:cNvGraphicFramePr>
            <a:graphicFrameLocks noChangeAspect="1"/>
          </p:cNvGraphicFramePr>
          <p:nvPr>
            <p:extLst>
              <p:ext uri="{D42A27DB-BD31-4B8C-83A1-F6EECF244321}">
                <p14:modId xmlns:p14="http://schemas.microsoft.com/office/powerpoint/2010/main" val="3648800200"/>
              </p:ext>
            </p:extLst>
          </p:nvPr>
        </p:nvGraphicFramePr>
        <p:xfrm>
          <a:off x="1368026" y="3224225"/>
          <a:ext cx="1866900" cy="393700"/>
        </p:xfrm>
        <a:graphic>
          <a:graphicData uri="http://schemas.openxmlformats.org/presentationml/2006/ole">
            <mc:AlternateContent xmlns:mc="http://schemas.openxmlformats.org/markup-compatibility/2006">
              <mc:Choice xmlns:v="urn:schemas-microsoft-com:vml" Requires="v">
                <p:oleObj spid="_x0000_s26644" name="Equation" r:id="rId6" imgW="1866600" imgH="393480" progId="Equation.DSMT4">
                  <p:embed/>
                </p:oleObj>
              </mc:Choice>
              <mc:Fallback>
                <p:oleObj name="Equation" r:id="rId6" imgW="1866600" imgH="393480" progId="Equation.DSMT4">
                  <p:embed/>
                  <p:pic>
                    <p:nvPicPr>
                      <p:cNvPr id="0" name=""/>
                      <p:cNvPicPr/>
                      <p:nvPr/>
                    </p:nvPicPr>
                    <p:blipFill>
                      <a:blip r:embed="rId7"/>
                      <a:stretch>
                        <a:fillRect/>
                      </a:stretch>
                    </p:blipFill>
                    <p:spPr>
                      <a:xfrm>
                        <a:off x="1368026" y="3224225"/>
                        <a:ext cx="1866900" cy="3937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23FE6171-FCFB-4B4D-A0F6-F22E28EC395B}"/>
              </a:ext>
            </a:extLst>
          </p:cNvPr>
          <p:cNvGraphicFramePr>
            <a:graphicFrameLocks noChangeAspect="1"/>
          </p:cNvGraphicFramePr>
          <p:nvPr>
            <p:extLst>
              <p:ext uri="{D42A27DB-BD31-4B8C-83A1-F6EECF244321}">
                <p14:modId xmlns:p14="http://schemas.microsoft.com/office/powerpoint/2010/main" val="3174841302"/>
              </p:ext>
            </p:extLst>
          </p:nvPr>
        </p:nvGraphicFramePr>
        <p:xfrm>
          <a:off x="3749540" y="3223272"/>
          <a:ext cx="1968500" cy="393700"/>
        </p:xfrm>
        <a:graphic>
          <a:graphicData uri="http://schemas.openxmlformats.org/presentationml/2006/ole">
            <mc:AlternateContent xmlns:mc="http://schemas.openxmlformats.org/markup-compatibility/2006">
              <mc:Choice xmlns:v="urn:schemas-microsoft-com:vml" Requires="v">
                <p:oleObj spid="_x0000_s26645" name="Equation" r:id="rId8" imgW="1968480" imgH="393480" progId="Equation.DSMT4">
                  <p:embed/>
                </p:oleObj>
              </mc:Choice>
              <mc:Fallback>
                <p:oleObj name="Equation" r:id="rId8" imgW="1968480" imgH="393480" progId="Equation.DSMT4">
                  <p:embed/>
                  <p:pic>
                    <p:nvPicPr>
                      <p:cNvPr id="0" name=""/>
                      <p:cNvPicPr/>
                      <p:nvPr/>
                    </p:nvPicPr>
                    <p:blipFill>
                      <a:blip r:embed="rId9"/>
                      <a:stretch>
                        <a:fillRect/>
                      </a:stretch>
                    </p:blipFill>
                    <p:spPr>
                      <a:xfrm>
                        <a:off x="3749540" y="3223272"/>
                        <a:ext cx="1968500" cy="393700"/>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5EB9B449-57A7-4D91-88FE-0657462AD1AF}"/>
              </a:ext>
            </a:extLst>
          </p:cNvPr>
          <p:cNvPicPr>
            <a:picLocks noChangeAspect="1"/>
          </p:cNvPicPr>
          <p:nvPr/>
        </p:nvPicPr>
        <p:blipFill>
          <a:blip r:embed="rId10"/>
          <a:stretch>
            <a:fillRect/>
          </a:stretch>
        </p:blipFill>
        <p:spPr>
          <a:xfrm>
            <a:off x="7703644" y="2158808"/>
            <a:ext cx="3590925" cy="3295650"/>
          </a:xfrm>
          <a:prstGeom prst="rect">
            <a:avLst/>
          </a:prstGeom>
        </p:spPr>
      </p:pic>
      <p:pic>
        <p:nvPicPr>
          <p:cNvPr id="18" name="Google Shape;461;p6">
            <a:extLst>
              <a:ext uri="{FF2B5EF4-FFF2-40B4-BE49-F238E27FC236}">
                <a16:creationId xmlns:a16="http://schemas.microsoft.com/office/drawing/2014/main" id="{838B90D2-2747-4F4A-8BCD-ED4F1087015C}"/>
              </a:ext>
            </a:extLst>
          </p:cNvPr>
          <p:cNvPicPr preferRelativeResize="0"/>
          <p:nvPr/>
        </p:nvPicPr>
        <p:blipFill rotWithShape="1">
          <a:blip r:embed="rId11">
            <a:alphaModFix/>
          </a:blip>
          <a:srcRect/>
          <a:stretch/>
        </p:blipFill>
        <p:spPr>
          <a:xfrm>
            <a:off x="90125" y="1937744"/>
            <a:ext cx="796894" cy="812833"/>
          </a:xfrm>
          <a:prstGeom prst="rect">
            <a:avLst/>
          </a:prstGeom>
          <a:noFill/>
          <a:ln>
            <a:noFill/>
          </a:ln>
        </p:spPr>
      </p:pic>
      <p:sp>
        <p:nvSpPr>
          <p:cNvPr id="10" name="Rectangle 9">
            <a:extLst>
              <a:ext uri="{FF2B5EF4-FFF2-40B4-BE49-F238E27FC236}">
                <a16:creationId xmlns:a16="http://schemas.microsoft.com/office/drawing/2014/main" id="{50B98093-9C58-408D-A424-93C3A780B26B}"/>
              </a:ext>
            </a:extLst>
          </p:cNvPr>
          <p:cNvSpPr/>
          <p:nvPr/>
        </p:nvSpPr>
        <p:spPr>
          <a:xfrm>
            <a:off x="9066572" y="5599120"/>
            <a:ext cx="1172116" cy="523220"/>
          </a:xfrm>
          <a:prstGeom prst="rect">
            <a:avLst/>
          </a:prstGeom>
        </p:spPr>
        <p:txBody>
          <a:bodyPr wrap="none">
            <a:spAutoFit/>
          </a:bodyPr>
          <a:lstStyle/>
          <a:p>
            <a:r>
              <a:rPr lang="vi-VN" sz="2800" dirty="0">
                <a:solidFill>
                  <a:schemeClr val="tx1"/>
                </a:solidFill>
                <a:latin typeface="+mj-lt"/>
              </a:rPr>
              <a:t>Hình 3</a:t>
            </a:r>
            <a:endParaRPr lang="en-US" sz="2800" dirty="0">
              <a:latin typeface="+mj-lt"/>
            </a:endParaRPr>
          </a:p>
        </p:txBody>
      </p:sp>
      <p:sp>
        <p:nvSpPr>
          <p:cNvPr id="22" name="Google Shape;122;p4">
            <a:extLst>
              <a:ext uri="{FF2B5EF4-FFF2-40B4-BE49-F238E27FC236}">
                <a16:creationId xmlns:a16="http://schemas.microsoft.com/office/drawing/2014/main" id="{956CE8E0-F14C-459E-AC0C-BC2C3C5E9A33}"/>
              </a:ext>
            </a:extLst>
          </p:cNvPr>
          <p:cNvSpPr/>
          <p:nvPr/>
        </p:nvSpPr>
        <p:spPr>
          <a:xfrm>
            <a:off x="8281297" y="1526462"/>
            <a:ext cx="2325853" cy="468770"/>
          </a:xfrm>
          <a:prstGeom prst="homePlate">
            <a:avLst>
              <a:gd name="adj" fmla="val 0"/>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dirty="0" err="1">
                <a:solidFill>
                  <a:srgbClr val="FFFF00"/>
                </a:solidFill>
                <a:latin typeface="Times New Roman"/>
                <a:ea typeface="Times New Roman"/>
                <a:cs typeface="Times New Roman"/>
                <a:sym typeface="Times New Roman"/>
              </a:rPr>
              <a:t>Hoạt</a:t>
            </a:r>
            <a:r>
              <a:rPr lang="en-US" sz="2000" b="1" dirty="0">
                <a:solidFill>
                  <a:srgbClr val="FFFF00"/>
                </a:solidFill>
                <a:latin typeface="Times New Roman"/>
                <a:ea typeface="Times New Roman"/>
                <a:cs typeface="Times New Roman"/>
                <a:sym typeface="Times New Roman"/>
              </a:rPr>
              <a:t> </a:t>
            </a:r>
            <a:r>
              <a:rPr lang="en-US" sz="2000" b="1" dirty="0" err="1">
                <a:solidFill>
                  <a:srgbClr val="FFFF00"/>
                </a:solidFill>
                <a:latin typeface="Times New Roman"/>
                <a:ea typeface="Times New Roman"/>
                <a:cs typeface="Times New Roman"/>
                <a:sym typeface="Times New Roman"/>
              </a:rPr>
              <a:t>động</a:t>
            </a:r>
            <a:r>
              <a:rPr lang="en-US" sz="2000" b="1" dirty="0">
                <a:solidFill>
                  <a:srgbClr val="FFFF00"/>
                </a:solidFill>
                <a:latin typeface="Times New Roman"/>
                <a:ea typeface="Times New Roman"/>
                <a:cs typeface="Times New Roman"/>
                <a:sym typeface="Times New Roman"/>
              </a:rPr>
              <a:t> </a:t>
            </a:r>
            <a:r>
              <a:rPr lang="en-US" sz="2000" b="1" dirty="0" err="1">
                <a:solidFill>
                  <a:srgbClr val="FFFF00"/>
                </a:solidFill>
                <a:latin typeface="Times New Roman"/>
                <a:ea typeface="Times New Roman"/>
                <a:cs typeface="Times New Roman"/>
                <a:sym typeface="Times New Roman"/>
              </a:rPr>
              <a:t>nhóm</a:t>
            </a:r>
            <a:r>
              <a:rPr lang="en-US" sz="2000" b="1" dirty="0">
                <a:solidFill>
                  <a:srgbClr val="FFFF00"/>
                </a:solidFill>
                <a:latin typeface="Times New Roman"/>
                <a:ea typeface="Times New Roman"/>
                <a:cs typeface="Times New Roman"/>
                <a:sym typeface="Times New Roman"/>
              </a:rPr>
              <a:t> </a:t>
            </a:r>
            <a:endParaRPr sz="2000" b="1" dirty="0">
              <a:solidFill>
                <a:srgbClr val="FFFF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24333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circle(in)">
                                      <p:cBhvr>
                                        <p:cTn id="10" dur="2000"/>
                                        <p:tgtEl>
                                          <p:spTgt spid="1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circle(in)">
                                      <p:cBhvr>
                                        <p:cTn id="13" dur="2000"/>
                                        <p:tgtEl>
                                          <p:spTgt spid="2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66"/>
                                        </p:tgtEl>
                                        <p:attrNameLst>
                                          <p:attrName>style.visibility</p:attrName>
                                        </p:attrNameLst>
                                      </p:cBhvr>
                                      <p:to>
                                        <p:strVal val="visible"/>
                                      </p:to>
                                    </p:set>
                                    <p:animEffect transition="in" filter="circle(in)">
                                      <p:cBhvr>
                                        <p:cTn id="16" dur="2000"/>
                                        <p:tgtEl>
                                          <p:spTgt spid="466"/>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467"/>
                                        </p:tgtEl>
                                        <p:attrNameLst>
                                          <p:attrName>style.visibility</p:attrName>
                                        </p:attrNameLst>
                                      </p:cBhvr>
                                      <p:to>
                                        <p:strVal val="visible"/>
                                      </p:to>
                                    </p:set>
                                    <p:animEffect transition="in" filter="circle(in)">
                                      <p:cBhvr>
                                        <p:cTn id="19" dur="2000"/>
                                        <p:tgtEl>
                                          <p:spTgt spid="467"/>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468"/>
                                        </p:tgtEl>
                                        <p:attrNameLst>
                                          <p:attrName>style.visibility</p:attrName>
                                        </p:attrNameLst>
                                      </p:cBhvr>
                                      <p:to>
                                        <p:strVal val="visible"/>
                                      </p:to>
                                    </p:set>
                                    <p:animEffect transition="in" filter="circle(in)">
                                      <p:cBhvr>
                                        <p:cTn id="22" dur="2000"/>
                                        <p:tgtEl>
                                          <p:spTgt spid="468"/>
                                        </p:tgtEl>
                                      </p:cBhvr>
                                    </p:animEffect>
                                  </p:childTnLst>
                                </p:cTn>
                              </p:par>
                              <p:par>
                                <p:cTn id="23" presetID="6" presetClass="entr" presetSubtype="16" fill="hold" nodeType="withEffect">
                                  <p:stCondLst>
                                    <p:cond delay="0"/>
                                  </p:stCondLst>
                                  <p:childTnLst>
                                    <p:set>
                                      <p:cBhvr>
                                        <p:cTn id="24" dur="1" fill="hold">
                                          <p:stCondLst>
                                            <p:cond delay="0"/>
                                          </p:stCondLst>
                                        </p:cTn>
                                        <p:tgtEl>
                                          <p:spTgt spid="469"/>
                                        </p:tgtEl>
                                        <p:attrNameLst>
                                          <p:attrName>style.visibility</p:attrName>
                                        </p:attrNameLst>
                                      </p:cBhvr>
                                      <p:to>
                                        <p:strVal val="visible"/>
                                      </p:to>
                                    </p:set>
                                    <p:animEffect transition="in" filter="circle(in)">
                                      <p:cBhvr>
                                        <p:cTn id="25" dur="2000"/>
                                        <p:tgtEl>
                                          <p:spTgt spid="469"/>
                                        </p:tgtEl>
                                      </p:cBhvr>
                                    </p:animEffect>
                                  </p:childTnLst>
                                </p:cTn>
                              </p:par>
                              <p:par>
                                <p:cTn id="26" presetID="6" presetClass="entr" presetSubtype="16" fill="hold" nodeType="withEffect">
                                  <p:stCondLst>
                                    <p:cond delay="0"/>
                                  </p:stCondLst>
                                  <p:childTnLst>
                                    <p:set>
                                      <p:cBhvr>
                                        <p:cTn id="27" dur="1" fill="hold">
                                          <p:stCondLst>
                                            <p:cond delay="0"/>
                                          </p:stCondLst>
                                        </p:cTn>
                                        <p:tgtEl>
                                          <p:spTgt spid="470"/>
                                        </p:tgtEl>
                                        <p:attrNameLst>
                                          <p:attrName>style.visibility</p:attrName>
                                        </p:attrNameLst>
                                      </p:cBhvr>
                                      <p:to>
                                        <p:strVal val="visible"/>
                                      </p:to>
                                    </p:set>
                                    <p:animEffect transition="in" filter="circle(in)">
                                      <p:cBhvr>
                                        <p:cTn id="28" dur="2000"/>
                                        <p:tgtEl>
                                          <p:spTgt spid="470"/>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circle(in)">
                                      <p:cBhvr>
                                        <p:cTn id="31" dur="2000"/>
                                        <p:tgtEl>
                                          <p:spTgt spid="4"/>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circle(in)">
                                      <p:cBhvr>
                                        <p:cTn id="34" dur="2000"/>
                                        <p:tgtEl>
                                          <p:spTgt spid="5"/>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ircle(in)">
                                      <p:cBhvr>
                                        <p:cTn id="37" dur="2000"/>
                                        <p:tgtEl>
                                          <p:spTgt spid="6"/>
                                        </p:tgtEl>
                                      </p:cBhvr>
                                    </p:animEffect>
                                  </p:childTnLst>
                                </p:cTn>
                              </p:par>
                              <p:par>
                                <p:cTn id="38" presetID="6" presetClass="entr" presetSubtype="16"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circle(in)">
                                      <p:cBhvr>
                                        <p:cTn id="40" dur="2000"/>
                                        <p:tgtEl>
                                          <p:spTgt spid="7"/>
                                        </p:tgtEl>
                                      </p:cBhvr>
                                    </p:animEffect>
                                  </p:childTnLst>
                                </p:cTn>
                              </p:par>
                              <p:par>
                                <p:cTn id="41" presetID="6" presetClass="entr" presetSubtype="16"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circle(in)">
                                      <p:cBhvr>
                                        <p:cTn id="43" dur="2000"/>
                                        <p:tgtEl>
                                          <p:spTgt spid="8"/>
                                        </p:tgtEl>
                                      </p:cBhvr>
                                    </p:animEffect>
                                  </p:childTnLst>
                                </p:cTn>
                              </p:par>
                              <p:par>
                                <p:cTn id="44" presetID="6" presetClass="entr" presetSubtype="16"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circle(in)">
                                      <p:cBhvr>
                                        <p:cTn id="46" dur="2000"/>
                                        <p:tgtEl>
                                          <p:spTgt spid="9"/>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circle(in)">
                                      <p:cBhvr>
                                        <p:cTn id="4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 grpId="0" animBg="1"/>
      <p:bldP spid="467" grpId="0"/>
      <p:bldP spid="468" grpId="0"/>
      <p:bldP spid="4" grpId="0"/>
      <p:bldP spid="12" grpId="0" animBg="1"/>
      <p:bldP spid="5" grpId="0"/>
      <p:bldP spid="6" grpId="0"/>
      <p:bldP spid="10" grpId="0"/>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a16="http://schemas.microsoft.com/office/drawing/2014/main" id="{531F7791-29BA-1419-A9DA-80F87E69DDE9}"/>
              </a:ext>
            </a:extLst>
          </p:cNvPr>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a16="http://schemas.microsoft.com/office/drawing/2014/main" id="{3798B6D0-AC61-0553-A7D5-B045C5BC0B9F}"/>
              </a:ext>
            </a:extLst>
          </p:cNvPr>
          <p:cNvSpPr txBox="1">
            <a:spLocks noGrp="1"/>
          </p:cNvSpPr>
          <p:nvPr>
            <p:ph type="title"/>
          </p:nvPr>
        </p:nvSpPr>
        <p:spPr>
          <a:xfrm>
            <a:off x="2560983" y="457200"/>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dirty="0">
                <a:solidFill>
                  <a:srgbClr val="0000FF"/>
                </a:solidFill>
                <a:latin typeface="Times New Roman"/>
                <a:ea typeface="Times New Roman"/>
                <a:cs typeface="Times New Roman"/>
                <a:sym typeface="Times New Roman"/>
              </a:rPr>
              <a:t>BÀI 4: HỆ SỐ GÓC CỦA Đ</a:t>
            </a:r>
            <a:r>
              <a:rPr lang="vi-VN" sz="2400" b="1" dirty="0">
                <a:solidFill>
                  <a:srgbClr val="0000FF"/>
                </a:solidFill>
                <a:latin typeface="Times New Roman"/>
                <a:ea typeface="Times New Roman"/>
                <a:cs typeface="Times New Roman"/>
                <a:sym typeface="Times New Roman"/>
              </a:rPr>
              <a:t>Ư</a:t>
            </a:r>
            <a:r>
              <a:rPr lang="en-US" sz="2400" b="1" dirty="0">
                <a:solidFill>
                  <a:srgbClr val="0000FF"/>
                </a:solidFill>
                <a:latin typeface="Times New Roman"/>
                <a:ea typeface="Times New Roman"/>
                <a:cs typeface="Times New Roman"/>
                <a:sym typeface="Times New Roman"/>
              </a:rPr>
              <a:t>ỜNG THẲNG</a:t>
            </a:r>
            <a:endParaRPr sz="2400" b="1" dirty="0">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a16="http://schemas.microsoft.com/office/drawing/2014/main" id="{F0CAAD38-A826-10DE-7966-91D1CFB35833}"/>
              </a:ext>
            </a:extLst>
          </p:cNvPr>
          <p:cNvSpPr txBox="1"/>
          <p:nvPr/>
        </p:nvSpPr>
        <p:spPr>
          <a:xfrm>
            <a:off x="151682" y="1015703"/>
            <a:ext cx="9347425" cy="523180"/>
          </a:xfrm>
          <a:prstGeom prst="rect">
            <a:avLst/>
          </a:prstGeom>
          <a:noFill/>
          <a:ln>
            <a:noFill/>
          </a:ln>
        </p:spPr>
        <p:txBody>
          <a:bodyPr spcFirstLastPara="1" wrap="square" lIns="91425" tIns="45700" rIns="91425" bIns="45700" anchor="t" anchorCtr="0">
            <a:spAutoFit/>
          </a:bodyPr>
          <a:lstStyle/>
          <a:p>
            <a:r>
              <a:rPr lang="en-US" sz="2800" b="1" dirty="0">
                <a:solidFill>
                  <a:srgbClr val="FF0000"/>
                </a:solidFill>
                <a:latin typeface="Times New Roman"/>
                <a:ea typeface="Times New Roman"/>
                <a:cs typeface="Times New Roman"/>
                <a:sym typeface="Times New Roman"/>
              </a:rPr>
              <a:t>2. Hai </a:t>
            </a:r>
            <a:r>
              <a:rPr lang="en-US" sz="2800" b="1" dirty="0" err="1">
                <a:solidFill>
                  <a:srgbClr val="FF0000"/>
                </a:solidFill>
                <a:latin typeface="Times New Roman"/>
                <a:ea typeface="Times New Roman"/>
                <a:cs typeface="Times New Roman"/>
                <a:sym typeface="Times New Roman"/>
              </a:rPr>
              <a:t>đường</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thẳng</a:t>
            </a:r>
            <a:r>
              <a:rPr lang="en-US" sz="2800" b="1" dirty="0">
                <a:solidFill>
                  <a:srgbClr val="FF0000"/>
                </a:solidFill>
                <a:latin typeface="Times New Roman"/>
                <a:ea typeface="Times New Roman"/>
                <a:cs typeface="Times New Roman"/>
                <a:sym typeface="Times New Roman"/>
              </a:rPr>
              <a:t> song </a:t>
            </a:r>
            <a:r>
              <a:rPr lang="en-US" sz="2800" b="1" dirty="0" err="1">
                <a:solidFill>
                  <a:srgbClr val="FF0000"/>
                </a:solidFill>
                <a:latin typeface="Times New Roman"/>
                <a:ea typeface="Times New Roman"/>
                <a:cs typeface="Times New Roman"/>
                <a:sym typeface="Times New Roman"/>
              </a:rPr>
              <a:t>song</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hai</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đường</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thẳng</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cắt</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nhau</a:t>
            </a:r>
            <a:endParaRPr sz="2800" b="1" dirty="0">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a16="http://schemas.microsoft.com/office/drawing/2014/main" id="{949B097E-3C0C-794E-1670-B1977D1D0CBA}"/>
              </a:ext>
            </a:extLst>
          </p:cNvPr>
          <p:cNvPicPr preferRelativeResize="0"/>
          <p:nvPr/>
        </p:nvPicPr>
        <p:blipFill rotWithShape="1">
          <a:blip r:embed="rId4">
            <a:alphaModFix/>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id="{8F7D0496-12A7-8410-0AAC-5ED5C865D7A3}"/>
              </a:ext>
            </a:extLst>
          </p:cNvPr>
          <p:cNvPicPr preferRelativeResize="0"/>
          <p:nvPr/>
        </p:nvPicPr>
        <p:blipFill rotWithShape="1">
          <a:blip r:embed="rId5">
            <a:alphaModFix/>
          </a:blip>
          <a:srcRect/>
          <a:stretch/>
        </p:blipFill>
        <p:spPr>
          <a:xfrm>
            <a:off x="127976" y="-31941"/>
            <a:ext cx="782534" cy="1116013"/>
          </a:xfrm>
          <a:prstGeom prst="rect">
            <a:avLst/>
          </a:prstGeom>
          <a:noFill/>
          <a:ln>
            <a:noFill/>
          </a:ln>
        </p:spPr>
      </p:pic>
      <p:sp>
        <p:nvSpPr>
          <p:cNvPr id="4" name="Rectangle 3">
            <a:extLst>
              <a:ext uri="{FF2B5EF4-FFF2-40B4-BE49-F238E27FC236}">
                <a16:creationId xmlns:a16="http://schemas.microsoft.com/office/drawing/2014/main" id="{F7AE3CDC-1573-49DA-A176-3B634E746BCC}"/>
              </a:ext>
            </a:extLst>
          </p:cNvPr>
          <p:cNvSpPr/>
          <p:nvPr/>
        </p:nvSpPr>
        <p:spPr>
          <a:xfrm>
            <a:off x="352558" y="1538883"/>
            <a:ext cx="5982728" cy="523220"/>
          </a:xfrm>
          <a:prstGeom prst="rect">
            <a:avLst/>
          </a:prstGeom>
        </p:spPr>
        <p:txBody>
          <a:bodyPr wrap="none">
            <a:spAutoFit/>
          </a:bodyPr>
          <a:lstStyle/>
          <a:p>
            <a:pPr algn="just"/>
            <a:r>
              <a:rPr lang="nl-NL" sz="2800" b="1" i="1" dirty="0">
                <a:latin typeface="Times New Roman" panose="02020603050405020304" pitchFamily="18" charset="0"/>
                <a:ea typeface="Times New Roman" panose="02020603050405020304" pitchFamily="18" charset="0"/>
                <a:cs typeface="Times New Roman" panose="02020603050405020304" pitchFamily="18" charset="0"/>
              </a:rPr>
              <a:t>*Nhận biết hai đường thẳng song song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Google Shape;122;p4">
            <a:extLst>
              <a:ext uri="{FF2B5EF4-FFF2-40B4-BE49-F238E27FC236}">
                <a16:creationId xmlns:a16="http://schemas.microsoft.com/office/drawing/2014/main" id="{DE37849E-20CB-411F-9D3E-EC910D6158A3}"/>
              </a:ext>
            </a:extLst>
          </p:cNvPr>
          <p:cNvSpPr/>
          <p:nvPr/>
        </p:nvSpPr>
        <p:spPr>
          <a:xfrm>
            <a:off x="1122923" y="2144774"/>
            <a:ext cx="2041740" cy="398774"/>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dirty="0" err="1">
                <a:solidFill>
                  <a:srgbClr val="A8289F"/>
                </a:solidFill>
                <a:latin typeface="Times New Roman"/>
                <a:ea typeface="Times New Roman"/>
                <a:cs typeface="Times New Roman"/>
                <a:sym typeface="Times New Roman"/>
              </a:rPr>
              <a:t>Khám</a:t>
            </a:r>
            <a:r>
              <a:rPr lang="en-US" sz="2400" b="1" dirty="0">
                <a:solidFill>
                  <a:srgbClr val="A8289F"/>
                </a:solidFill>
                <a:latin typeface="Times New Roman"/>
                <a:ea typeface="Times New Roman"/>
                <a:cs typeface="Times New Roman"/>
                <a:sym typeface="Times New Roman"/>
              </a:rPr>
              <a:t> </a:t>
            </a:r>
            <a:r>
              <a:rPr lang="en-US" sz="2400" b="1" dirty="0" err="1">
                <a:solidFill>
                  <a:srgbClr val="A8289F"/>
                </a:solidFill>
                <a:latin typeface="Times New Roman"/>
                <a:ea typeface="Times New Roman"/>
                <a:cs typeface="Times New Roman"/>
                <a:sym typeface="Times New Roman"/>
              </a:rPr>
              <a:t>phá</a:t>
            </a:r>
            <a:r>
              <a:rPr lang="en-US" sz="2400" b="1" dirty="0">
                <a:solidFill>
                  <a:srgbClr val="A8289F"/>
                </a:solidFill>
                <a:latin typeface="Times New Roman"/>
                <a:ea typeface="Times New Roman"/>
                <a:cs typeface="Times New Roman"/>
                <a:sym typeface="Times New Roman"/>
              </a:rPr>
              <a:t> 2 </a:t>
            </a:r>
            <a:endParaRPr sz="2400" b="1" dirty="0">
              <a:solidFill>
                <a:srgbClr val="A8289F"/>
              </a:solidFill>
              <a:latin typeface="Times New Roman"/>
              <a:ea typeface="Times New Roman"/>
              <a:cs typeface="Times New Roman"/>
              <a:sym typeface="Times New Roman"/>
            </a:endParaRPr>
          </a:p>
        </p:txBody>
      </p:sp>
      <p:sp>
        <p:nvSpPr>
          <p:cNvPr id="5" name="Rectangle 4">
            <a:extLst>
              <a:ext uri="{FF2B5EF4-FFF2-40B4-BE49-F238E27FC236}">
                <a16:creationId xmlns:a16="http://schemas.microsoft.com/office/drawing/2014/main" id="{09836C18-55BF-41CA-9854-650C351C724B}"/>
              </a:ext>
            </a:extLst>
          </p:cNvPr>
          <p:cNvSpPr/>
          <p:nvPr/>
        </p:nvSpPr>
        <p:spPr>
          <a:xfrm>
            <a:off x="352557" y="2683249"/>
            <a:ext cx="7255606" cy="2677656"/>
          </a:xfrm>
          <a:prstGeom prst="rect">
            <a:avLst/>
          </a:prstGeom>
        </p:spPr>
        <p:txBody>
          <a:bodyPr wrap="square">
            <a:spAutoFit/>
          </a:bodyPr>
          <a:lstStyle/>
          <a:p>
            <a:r>
              <a:rPr lang="en-US" sz="2800" dirty="0">
                <a:solidFill>
                  <a:schemeClr val="tx1"/>
                </a:solidFill>
                <a:latin typeface="Times New Roman" panose="02020603050405020304" pitchFamily="18" charset="0"/>
                <a:cs typeface="Times New Roman" panose="02020603050405020304" pitchFamily="18" charset="0"/>
              </a:rPr>
              <a:t>a) H</a:t>
            </a:r>
            <a:r>
              <a:rPr lang="vi-VN" sz="2800" dirty="0">
                <a:solidFill>
                  <a:schemeClr val="tx1"/>
                </a:solidFill>
                <a:latin typeface="Times New Roman" panose="02020603050405020304" pitchFamily="18" charset="0"/>
                <a:cs typeface="Times New Roman" panose="02020603050405020304" pitchFamily="18" charset="0"/>
              </a:rPr>
              <a:t>ai đường thẳng:</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và</a:t>
            </a:r>
            <a:endParaRPr lang="en-US" sz="2800" dirty="0">
              <a:solidFill>
                <a:schemeClr val="tx1"/>
              </a:solidFill>
              <a:latin typeface="Times New Roman" panose="02020603050405020304" pitchFamily="18" charset="0"/>
              <a:cs typeface="Times New Roman" panose="02020603050405020304" pitchFamily="18" charset="0"/>
            </a:endParaRPr>
          </a:p>
          <a:p>
            <a:r>
              <a:rPr lang="en-US" sz="2800" dirty="0">
                <a:solidFill>
                  <a:schemeClr val="tx1"/>
                </a:solidFill>
                <a:latin typeface="Times New Roman" panose="02020603050405020304" pitchFamily="18" charset="0"/>
                <a:cs typeface="Times New Roman" panose="02020603050405020304" pitchFamily="18" charset="0"/>
              </a:rPr>
              <a:t>có </a:t>
            </a:r>
            <a:r>
              <a:rPr lang="en-US" sz="2800" dirty="0" err="1">
                <a:solidFill>
                  <a:schemeClr val="tx1"/>
                </a:solidFill>
                <a:latin typeface="Times New Roman" panose="02020603050405020304" pitchFamily="18" charset="0"/>
                <a:cs typeface="Times New Roman" panose="02020603050405020304" pitchFamily="18" charset="0"/>
              </a:rPr>
              <a:t>hê</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sô</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góc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bằng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nhau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đều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bằng</a:t>
            </a:r>
            <a:r>
              <a:rPr lang="en-US" sz="2800" dirty="0">
                <a:solidFill>
                  <a:schemeClr val="tx1"/>
                </a:solidFill>
                <a:latin typeface="Times New Roman" panose="02020603050405020304" pitchFamily="18" charset="0"/>
                <a:cs typeface="Times New Roman" panose="02020603050405020304" pitchFamily="18" charset="0"/>
              </a:rPr>
              <a:t> 2.</a:t>
            </a:r>
          </a:p>
          <a:p>
            <a:r>
              <a:rPr lang="en-US" sz="2800" dirty="0" err="1">
                <a:solidFill>
                  <a:schemeClr val="tx1"/>
                </a:solidFill>
                <a:latin typeface="Times New Roman" panose="02020603050405020304" pitchFamily="18" charset="0"/>
                <a:cs typeface="Times New Roman" panose="02020603050405020304" pitchFamily="18" charset="0"/>
              </a:rPr>
              <a:t>Suy</a:t>
            </a:r>
            <a:r>
              <a:rPr lang="en-US" sz="2800" dirty="0">
                <a:solidFill>
                  <a:schemeClr val="tx1"/>
                </a:solidFill>
                <a:latin typeface="Times New Roman" panose="02020603050405020304" pitchFamily="18" charset="0"/>
                <a:cs typeface="Times New Roman" panose="02020603050405020304" pitchFamily="18" charset="0"/>
              </a:rPr>
              <a:t> ra </a:t>
            </a:r>
            <a:endParaRPr lang="vi-VN" sz="2800" dirty="0">
              <a:solidFill>
                <a:schemeClr val="tx1"/>
              </a:solidFill>
              <a:latin typeface="Times New Roman" panose="02020603050405020304" pitchFamily="18" charset="0"/>
              <a:cs typeface="Times New Roman" panose="02020603050405020304" pitchFamily="18" charset="0"/>
            </a:endParaRPr>
          </a:p>
          <a:p>
            <a:r>
              <a:rPr lang="vi-VN" sz="2800" dirty="0">
                <a:solidFill>
                  <a:schemeClr val="tx1"/>
                </a:solidFill>
                <a:latin typeface="Times New Roman" panose="02020603050405020304" pitchFamily="18" charset="0"/>
                <a:cs typeface="Times New Roman" panose="02020603050405020304" pitchFamily="18" charset="0"/>
              </a:rPr>
              <a:t>b) </a:t>
            </a:r>
            <a:r>
              <a:rPr lang="en-US" sz="2800" dirty="0">
                <a:solidFill>
                  <a:schemeClr val="tx1"/>
                </a:solidFill>
                <a:latin typeface="Times New Roman" panose="02020603050405020304" pitchFamily="18" charset="0"/>
                <a:cs typeface="Times New Roman" panose="02020603050405020304" pitchFamily="18" charset="0"/>
              </a:rPr>
              <a:t>Ta có: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gốc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O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d''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r>
              <a:rPr lang="en-US" sz="2800" dirty="0">
                <a:solidFill>
                  <a:schemeClr val="tx1"/>
                </a:solidFill>
                <a:latin typeface="Times New Roman" panose="02020603050405020304" pitchFamily="18" charset="0"/>
                <a:cs typeface="Times New Roman" panose="02020603050405020304" pitchFamily="18" charset="0"/>
              </a:rPr>
              <a:t>mà             </a:t>
            </a:r>
            <a:r>
              <a:rPr lang="en-US" sz="2800" dirty="0" err="1">
                <a:solidFill>
                  <a:schemeClr val="tx1"/>
                </a:solidFill>
                <a:latin typeface="Times New Roman" panose="02020603050405020304" pitchFamily="18" charset="0"/>
                <a:cs typeface="Times New Roman" panose="02020603050405020304" pitchFamily="18" charset="0"/>
              </a:rPr>
              <a:t>suy</a:t>
            </a:r>
            <a:r>
              <a:rPr lang="en-US" sz="2800" dirty="0">
                <a:solidFill>
                  <a:schemeClr val="tx1"/>
                </a:solidFill>
                <a:latin typeface="Times New Roman" panose="02020603050405020304" pitchFamily="18" charset="0"/>
                <a:cs typeface="Times New Roman" panose="02020603050405020304" pitchFamily="18" charset="0"/>
              </a:rPr>
              <a:t> ra a=2</a:t>
            </a:r>
          </a:p>
          <a:p>
            <a:r>
              <a:rPr lang="en-US" sz="2800" dirty="0" err="1">
                <a:solidFill>
                  <a:schemeClr val="tx1"/>
                </a:solidFill>
                <a:latin typeface="Times New Roman" panose="02020603050405020304" pitchFamily="18" charset="0"/>
                <a:cs typeface="Times New Roman" panose="02020603050405020304" pitchFamily="18" charset="0"/>
              </a:rPr>
              <a:t>Vậy</a:t>
            </a:r>
            <a:r>
              <a:rPr lang="en-US"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CD1EB77-D5BB-4674-ADC7-362F99805B13}"/>
              </a:ext>
            </a:extLst>
          </p:cNvPr>
          <p:cNvSpPr/>
          <p:nvPr/>
        </p:nvSpPr>
        <p:spPr>
          <a:xfrm>
            <a:off x="3400567" y="2086841"/>
            <a:ext cx="841897" cy="523220"/>
          </a:xfrm>
          <a:prstGeom prst="rect">
            <a:avLst/>
          </a:prstGeom>
        </p:spPr>
        <p:txBody>
          <a:bodyPr wrap="none">
            <a:spAutoFit/>
          </a:bodyPr>
          <a:lstStyle/>
          <a:p>
            <a:r>
              <a:rPr lang="en-US" sz="2800" b="1" dirty="0" err="1">
                <a:solidFill>
                  <a:srgbClr val="FF0000"/>
                </a:solidFill>
                <a:latin typeface="Times New Roman" panose="02020603050405020304" pitchFamily="18" charset="0"/>
                <a:cs typeface="Times New Roman" panose="02020603050405020304" pitchFamily="18" charset="0"/>
              </a:rPr>
              <a:t>Giải</a:t>
            </a:r>
            <a:endParaRPr lang="vi-VN" sz="28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7" name="Object 6">
            <a:extLst>
              <a:ext uri="{FF2B5EF4-FFF2-40B4-BE49-F238E27FC236}">
                <a16:creationId xmlns:a16="http://schemas.microsoft.com/office/drawing/2014/main" id="{CC4CD0BA-6A3A-45DB-89D3-AD6FE65CC937}"/>
              </a:ext>
            </a:extLst>
          </p:cNvPr>
          <p:cNvGraphicFramePr>
            <a:graphicFrameLocks noChangeAspect="1"/>
          </p:cNvGraphicFramePr>
          <p:nvPr>
            <p:extLst>
              <p:ext uri="{D42A27DB-BD31-4B8C-83A1-F6EECF244321}">
                <p14:modId xmlns:p14="http://schemas.microsoft.com/office/powerpoint/2010/main" val="1851891691"/>
              </p:ext>
            </p:extLst>
          </p:nvPr>
        </p:nvGraphicFramePr>
        <p:xfrm>
          <a:off x="3360399" y="2807608"/>
          <a:ext cx="1866900" cy="393700"/>
        </p:xfrm>
        <a:graphic>
          <a:graphicData uri="http://schemas.openxmlformats.org/presentationml/2006/ole">
            <mc:AlternateContent xmlns:mc="http://schemas.openxmlformats.org/markup-compatibility/2006">
              <mc:Choice xmlns:v="urn:schemas-microsoft-com:vml" Requires="v">
                <p:oleObj spid="_x0000_s27695" name="Equation" r:id="rId6" imgW="1866600" imgH="393480" progId="Equation.DSMT4">
                  <p:embed/>
                </p:oleObj>
              </mc:Choice>
              <mc:Fallback>
                <p:oleObj name="Equation" r:id="rId6" imgW="1866600" imgH="393480" progId="Equation.DSMT4">
                  <p:embed/>
                  <p:pic>
                    <p:nvPicPr>
                      <p:cNvPr id="7" name="Object 6">
                        <a:extLst>
                          <a:ext uri="{FF2B5EF4-FFF2-40B4-BE49-F238E27FC236}">
                            <a16:creationId xmlns:a16="http://schemas.microsoft.com/office/drawing/2014/main" id="{CC4CD0BA-6A3A-45DB-89D3-AD6FE65CC937}"/>
                          </a:ext>
                        </a:extLst>
                      </p:cNvPr>
                      <p:cNvPicPr/>
                      <p:nvPr/>
                    </p:nvPicPr>
                    <p:blipFill>
                      <a:blip r:embed="rId7"/>
                      <a:stretch>
                        <a:fillRect/>
                      </a:stretch>
                    </p:blipFill>
                    <p:spPr>
                      <a:xfrm>
                        <a:off x="3360399" y="2807608"/>
                        <a:ext cx="1866900" cy="3937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23FE6171-FCFB-4B4D-A0F6-F22E28EC395B}"/>
              </a:ext>
            </a:extLst>
          </p:cNvPr>
          <p:cNvGraphicFramePr>
            <a:graphicFrameLocks noChangeAspect="1"/>
          </p:cNvGraphicFramePr>
          <p:nvPr>
            <p:extLst>
              <p:ext uri="{D42A27DB-BD31-4B8C-83A1-F6EECF244321}">
                <p14:modId xmlns:p14="http://schemas.microsoft.com/office/powerpoint/2010/main" val="810281425"/>
              </p:ext>
            </p:extLst>
          </p:nvPr>
        </p:nvGraphicFramePr>
        <p:xfrm>
          <a:off x="5682403" y="2807608"/>
          <a:ext cx="1968500" cy="393700"/>
        </p:xfrm>
        <a:graphic>
          <a:graphicData uri="http://schemas.openxmlformats.org/presentationml/2006/ole">
            <mc:AlternateContent xmlns:mc="http://schemas.openxmlformats.org/markup-compatibility/2006">
              <mc:Choice xmlns:v="urn:schemas-microsoft-com:vml" Requires="v">
                <p:oleObj spid="_x0000_s27696" name="Equation" r:id="rId8" imgW="1968480" imgH="393480" progId="Equation.DSMT4">
                  <p:embed/>
                </p:oleObj>
              </mc:Choice>
              <mc:Fallback>
                <p:oleObj name="Equation" r:id="rId8" imgW="1968480" imgH="393480" progId="Equation.DSMT4">
                  <p:embed/>
                  <p:pic>
                    <p:nvPicPr>
                      <p:cNvPr id="8" name="Object 7">
                        <a:extLst>
                          <a:ext uri="{FF2B5EF4-FFF2-40B4-BE49-F238E27FC236}">
                            <a16:creationId xmlns:a16="http://schemas.microsoft.com/office/drawing/2014/main" id="{23FE6171-FCFB-4B4D-A0F6-F22E28EC395B}"/>
                          </a:ext>
                        </a:extLst>
                      </p:cNvPr>
                      <p:cNvPicPr/>
                      <p:nvPr/>
                    </p:nvPicPr>
                    <p:blipFill>
                      <a:blip r:embed="rId9"/>
                      <a:stretch>
                        <a:fillRect/>
                      </a:stretch>
                    </p:blipFill>
                    <p:spPr>
                      <a:xfrm>
                        <a:off x="5682403" y="2807608"/>
                        <a:ext cx="1968500" cy="393700"/>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5EB9B449-57A7-4D91-88FE-0657462AD1AF}"/>
              </a:ext>
            </a:extLst>
          </p:cNvPr>
          <p:cNvPicPr>
            <a:picLocks noChangeAspect="1"/>
          </p:cNvPicPr>
          <p:nvPr/>
        </p:nvPicPr>
        <p:blipFill>
          <a:blip r:embed="rId10"/>
          <a:stretch>
            <a:fillRect/>
          </a:stretch>
        </p:blipFill>
        <p:spPr>
          <a:xfrm>
            <a:off x="7703644" y="2158808"/>
            <a:ext cx="3590925" cy="3295650"/>
          </a:xfrm>
          <a:prstGeom prst="rect">
            <a:avLst/>
          </a:prstGeom>
        </p:spPr>
      </p:pic>
      <p:pic>
        <p:nvPicPr>
          <p:cNvPr id="18" name="Google Shape;461;p6">
            <a:extLst>
              <a:ext uri="{FF2B5EF4-FFF2-40B4-BE49-F238E27FC236}">
                <a16:creationId xmlns:a16="http://schemas.microsoft.com/office/drawing/2014/main" id="{838B90D2-2747-4F4A-8BCD-ED4F1087015C}"/>
              </a:ext>
            </a:extLst>
          </p:cNvPr>
          <p:cNvPicPr preferRelativeResize="0"/>
          <p:nvPr/>
        </p:nvPicPr>
        <p:blipFill rotWithShape="1">
          <a:blip r:embed="rId11">
            <a:alphaModFix/>
          </a:blip>
          <a:srcRect/>
          <a:stretch/>
        </p:blipFill>
        <p:spPr>
          <a:xfrm>
            <a:off x="90125" y="1937744"/>
            <a:ext cx="796894" cy="812833"/>
          </a:xfrm>
          <a:prstGeom prst="rect">
            <a:avLst/>
          </a:prstGeom>
          <a:noFill/>
          <a:ln>
            <a:noFill/>
          </a:ln>
        </p:spPr>
      </p:pic>
      <p:sp>
        <p:nvSpPr>
          <p:cNvPr id="10" name="Rectangle 9">
            <a:extLst>
              <a:ext uri="{FF2B5EF4-FFF2-40B4-BE49-F238E27FC236}">
                <a16:creationId xmlns:a16="http://schemas.microsoft.com/office/drawing/2014/main" id="{50B98093-9C58-408D-A424-93C3A780B26B}"/>
              </a:ext>
            </a:extLst>
          </p:cNvPr>
          <p:cNvSpPr/>
          <p:nvPr/>
        </p:nvSpPr>
        <p:spPr>
          <a:xfrm>
            <a:off x="9066572" y="5599120"/>
            <a:ext cx="1172116" cy="523220"/>
          </a:xfrm>
          <a:prstGeom prst="rect">
            <a:avLst/>
          </a:prstGeom>
        </p:spPr>
        <p:txBody>
          <a:bodyPr wrap="none">
            <a:spAutoFit/>
          </a:bodyPr>
          <a:lstStyle/>
          <a:p>
            <a:r>
              <a:rPr lang="vi-VN" sz="2800" dirty="0">
                <a:solidFill>
                  <a:schemeClr val="tx1"/>
                </a:solidFill>
                <a:latin typeface="+mj-lt"/>
              </a:rPr>
              <a:t>Hình 3</a:t>
            </a:r>
            <a:endParaRPr lang="en-US" sz="2800" dirty="0">
              <a:latin typeface="+mj-lt"/>
            </a:endParaRPr>
          </a:p>
        </p:txBody>
      </p:sp>
      <p:sp>
        <p:nvSpPr>
          <p:cNvPr id="22" name="Google Shape;122;p4">
            <a:extLst>
              <a:ext uri="{FF2B5EF4-FFF2-40B4-BE49-F238E27FC236}">
                <a16:creationId xmlns:a16="http://schemas.microsoft.com/office/drawing/2014/main" id="{956CE8E0-F14C-459E-AC0C-BC2C3C5E9A33}"/>
              </a:ext>
            </a:extLst>
          </p:cNvPr>
          <p:cNvSpPr/>
          <p:nvPr/>
        </p:nvSpPr>
        <p:spPr>
          <a:xfrm>
            <a:off x="8281297" y="1526462"/>
            <a:ext cx="2325853" cy="468770"/>
          </a:xfrm>
          <a:prstGeom prst="homePlate">
            <a:avLst>
              <a:gd name="adj" fmla="val 0"/>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dirty="0" err="1">
                <a:solidFill>
                  <a:srgbClr val="FFFF00"/>
                </a:solidFill>
                <a:latin typeface="Times New Roman"/>
                <a:ea typeface="Times New Roman"/>
                <a:cs typeface="Times New Roman"/>
                <a:sym typeface="Times New Roman"/>
              </a:rPr>
              <a:t>Hoạt</a:t>
            </a:r>
            <a:r>
              <a:rPr lang="en-US" sz="2000" b="1" dirty="0">
                <a:solidFill>
                  <a:srgbClr val="FFFF00"/>
                </a:solidFill>
                <a:latin typeface="Times New Roman"/>
                <a:ea typeface="Times New Roman"/>
                <a:cs typeface="Times New Roman"/>
                <a:sym typeface="Times New Roman"/>
              </a:rPr>
              <a:t> </a:t>
            </a:r>
            <a:r>
              <a:rPr lang="en-US" sz="2000" b="1" dirty="0" err="1">
                <a:solidFill>
                  <a:srgbClr val="FFFF00"/>
                </a:solidFill>
                <a:latin typeface="Times New Roman"/>
                <a:ea typeface="Times New Roman"/>
                <a:cs typeface="Times New Roman"/>
                <a:sym typeface="Times New Roman"/>
              </a:rPr>
              <a:t>động</a:t>
            </a:r>
            <a:r>
              <a:rPr lang="en-US" sz="2000" b="1" dirty="0">
                <a:solidFill>
                  <a:srgbClr val="FFFF00"/>
                </a:solidFill>
                <a:latin typeface="Times New Roman"/>
                <a:ea typeface="Times New Roman"/>
                <a:cs typeface="Times New Roman"/>
                <a:sym typeface="Times New Roman"/>
              </a:rPr>
              <a:t> </a:t>
            </a:r>
            <a:r>
              <a:rPr lang="en-US" sz="2000" b="1" dirty="0" err="1">
                <a:solidFill>
                  <a:srgbClr val="FFFF00"/>
                </a:solidFill>
                <a:latin typeface="Times New Roman"/>
                <a:ea typeface="Times New Roman"/>
                <a:cs typeface="Times New Roman"/>
                <a:sym typeface="Times New Roman"/>
              </a:rPr>
              <a:t>nhóm</a:t>
            </a:r>
            <a:r>
              <a:rPr lang="en-US" sz="2000" b="1" dirty="0">
                <a:solidFill>
                  <a:srgbClr val="FFFF00"/>
                </a:solidFill>
                <a:latin typeface="Times New Roman"/>
                <a:ea typeface="Times New Roman"/>
                <a:cs typeface="Times New Roman"/>
                <a:sym typeface="Times New Roman"/>
              </a:rPr>
              <a:t> </a:t>
            </a:r>
            <a:endParaRPr sz="2000" b="1" dirty="0">
              <a:solidFill>
                <a:srgbClr val="FFFF00"/>
              </a:solidFill>
              <a:latin typeface="Times New Roman"/>
              <a:ea typeface="Times New Roman"/>
              <a:cs typeface="Times New Roman"/>
              <a:sym typeface="Times New Roman"/>
            </a:endParaRPr>
          </a:p>
        </p:txBody>
      </p:sp>
      <p:graphicFrame>
        <p:nvGraphicFramePr>
          <p:cNvPr id="2" name="Object 1">
            <a:extLst>
              <a:ext uri="{FF2B5EF4-FFF2-40B4-BE49-F238E27FC236}">
                <a16:creationId xmlns:a16="http://schemas.microsoft.com/office/drawing/2014/main" id="{D84FE7DF-F9AA-4B30-A81A-90C88BAC88E4}"/>
              </a:ext>
            </a:extLst>
          </p:cNvPr>
          <p:cNvGraphicFramePr>
            <a:graphicFrameLocks noChangeAspect="1"/>
          </p:cNvGraphicFramePr>
          <p:nvPr>
            <p:extLst>
              <p:ext uri="{D42A27DB-BD31-4B8C-83A1-F6EECF244321}">
                <p14:modId xmlns:p14="http://schemas.microsoft.com/office/powerpoint/2010/main" val="3625045733"/>
              </p:ext>
            </p:extLst>
          </p:nvPr>
        </p:nvGraphicFramePr>
        <p:xfrm>
          <a:off x="1583083" y="3641533"/>
          <a:ext cx="977900" cy="330200"/>
        </p:xfrm>
        <a:graphic>
          <a:graphicData uri="http://schemas.openxmlformats.org/presentationml/2006/ole">
            <mc:AlternateContent xmlns:mc="http://schemas.openxmlformats.org/markup-compatibility/2006">
              <mc:Choice xmlns:v="urn:schemas-microsoft-com:vml" Requires="v">
                <p:oleObj spid="_x0000_s27697" name="Equation" r:id="rId12" imgW="977760" imgH="330120" progId="Equation.DSMT4">
                  <p:embed/>
                </p:oleObj>
              </mc:Choice>
              <mc:Fallback>
                <p:oleObj name="Equation" r:id="rId12" imgW="977760" imgH="330120" progId="Equation.DSMT4">
                  <p:embed/>
                  <p:pic>
                    <p:nvPicPr>
                      <p:cNvPr id="0" name=""/>
                      <p:cNvPicPr/>
                      <p:nvPr/>
                    </p:nvPicPr>
                    <p:blipFill>
                      <a:blip r:embed="rId13"/>
                      <a:stretch>
                        <a:fillRect/>
                      </a:stretch>
                    </p:blipFill>
                    <p:spPr>
                      <a:xfrm>
                        <a:off x="1583083" y="3641533"/>
                        <a:ext cx="977900" cy="330200"/>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00EEC99E-62CB-4C67-AE71-572FFECA171A}"/>
              </a:ext>
            </a:extLst>
          </p:cNvPr>
          <p:cNvGraphicFramePr>
            <a:graphicFrameLocks noChangeAspect="1"/>
          </p:cNvGraphicFramePr>
          <p:nvPr>
            <p:extLst>
              <p:ext uri="{D42A27DB-BD31-4B8C-83A1-F6EECF244321}">
                <p14:modId xmlns:p14="http://schemas.microsoft.com/office/powerpoint/2010/main" val="2827366538"/>
              </p:ext>
            </p:extLst>
          </p:nvPr>
        </p:nvGraphicFramePr>
        <p:xfrm>
          <a:off x="6335286" y="4174111"/>
          <a:ext cx="939800" cy="304800"/>
        </p:xfrm>
        <a:graphic>
          <a:graphicData uri="http://schemas.openxmlformats.org/presentationml/2006/ole">
            <mc:AlternateContent xmlns:mc="http://schemas.openxmlformats.org/markup-compatibility/2006">
              <mc:Choice xmlns:v="urn:schemas-microsoft-com:vml" Requires="v">
                <p:oleObj spid="_x0000_s27698" name="Equation" r:id="rId14" imgW="939600" imgH="304560" progId="Equation.DSMT4">
                  <p:embed/>
                </p:oleObj>
              </mc:Choice>
              <mc:Fallback>
                <p:oleObj name="Equation" r:id="rId14" imgW="939600" imgH="304560" progId="Equation.DSMT4">
                  <p:embed/>
                  <p:pic>
                    <p:nvPicPr>
                      <p:cNvPr id="0" name=""/>
                      <p:cNvPicPr/>
                      <p:nvPr/>
                    </p:nvPicPr>
                    <p:blipFill>
                      <a:blip r:embed="rId15"/>
                      <a:stretch>
                        <a:fillRect/>
                      </a:stretch>
                    </p:blipFill>
                    <p:spPr>
                      <a:xfrm>
                        <a:off x="6335286" y="4174111"/>
                        <a:ext cx="939800" cy="304800"/>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F2BBC9BB-6445-4086-B10E-DB73676356F4}"/>
              </a:ext>
            </a:extLst>
          </p:cNvPr>
          <p:cNvGraphicFramePr>
            <a:graphicFrameLocks noChangeAspect="1"/>
          </p:cNvGraphicFramePr>
          <p:nvPr>
            <p:extLst>
              <p:ext uri="{D42A27DB-BD31-4B8C-83A1-F6EECF244321}">
                <p14:modId xmlns:p14="http://schemas.microsoft.com/office/powerpoint/2010/main" val="823205123"/>
              </p:ext>
            </p:extLst>
          </p:nvPr>
        </p:nvGraphicFramePr>
        <p:xfrm>
          <a:off x="989654" y="4487789"/>
          <a:ext cx="976313" cy="330200"/>
        </p:xfrm>
        <a:graphic>
          <a:graphicData uri="http://schemas.openxmlformats.org/presentationml/2006/ole">
            <mc:AlternateContent xmlns:mc="http://schemas.openxmlformats.org/markup-compatibility/2006">
              <mc:Choice xmlns:v="urn:schemas-microsoft-com:vml" Requires="v">
                <p:oleObj spid="_x0000_s27699" name="Equation" r:id="rId16" imgW="976948" imgH="330954" progId="Equation.DSMT4">
                  <p:embed/>
                </p:oleObj>
              </mc:Choice>
              <mc:Fallback>
                <p:oleObj name="Equation" r:id="rId16" imgW="976948" imgH="330954" progId="Equation.DSMT4">
                  <p:embed/>
                  <p:pic>
                    <p:nvPicPr>
                      <p:cNvPr id="0" name=""/>
                      <p:cNvPicPr/>
                      <p:nvPr/>
                    </p:nvPicPr>
                    <p:blipFill>
                      <a:blip r:embed="rId17"/>
                      <a:stretch>
                        <a:fillRect/>
                      </a:stretch>
                    </p:blipFill>
                    <p:spPr>
                      <a:xfrm>
                        <a:off x="989654" y="4487789"/>
                        <a:ext cx="976313" cy="330200"/>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50CF90C4-F28F-4EEE-AB71-52E26A6223AB}"/>
              </a:ext>
            </a:extLst>
          </p:cNvPr>
          <p:cNvGraphicFramePr>
            <a:graphicFrameLocks noChangeAspect="1"/>
          </p:cNvGraphicFramePr>
          <p:nvPr>
            <p:extLst>
              <p:ext uri="{D42A27DB-BD31-4B8C-83A1-F6EECF244321}">
                <p14:modId xmlns:p14="http://schemas.microsoft.com/office/powerpoint/2010/main" val="1255146211"/>
              </p:ext>
            </p:extLst>
          </p:nvPr>
        </p:nvGraphicFramePr>
        <p:xfrm>
          <a:off x="1109249" y="4931056"/>
          <a:ext cx="1498600" cy="393700"/>
        </p:xfrm>
        <a:graphic>
          <a:graphicData uri="http://schemas.openxmlformats.org/presentationml/2006/ole">
            <mc:AlternateContent xmlns:mc="http://schemas.openxmlformats.org/markup-compatibility/2006">
              <mc:Choice xmlns:v="urn:schemas-microsoft-com:vml" Requires="v">
                <p:oleObj spid="_x0000_s27700" name="Equation" r:id="rId18" imgW="1498320" imgH="393480" progId="Equation.DSMT4">
                  <p:embed/>
                </p:oleObj>
              </mc:Choice>
              <mc:Fallback>
                <p:oleObj name="Equation" r:id="rId18" imgW="1498320" imgH="393480" progId="Equation.DSMT4">
                  <p:embed/>
                  <p:pic>
                    <p:nvPicPr>
                      <p:cNvPr id="0" name="Object 9"/>
                      <p:cNvPicPr>
                        <a:picLocks noChangeAspect="1" noChangeArrowheads="1"/>
                      </p:cNvPicPr>
                      <p:nvPr/>
                    </p:nvPicPr>
                    <p:blipFill>
                      <a:blip r:embed="rId19"/>
                      <a:srcRect/>
                      <a:stretch>
                        <a:fillRect/>
                      </a:stretch>
                    </p:blipFill>
                    <p:spPr bwMode="auto">
                      <a:xfrm>
                        <a:off x="1109249" y="4931056"/>
                        <a:ext cx="14986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2290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par>
                                <p:cTn id="17" presetID="6"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par>
                                <p:cTn id="25" presetID="6" presetClass="entr" presetSubtype="16"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par>
                                <p:cTn id="28" presetID="6" presetClass="entr" presetSubtype="16"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2000"/>
                                        <p:tgtEl>
                                          <p:spTgt spid="7"/>
                                        </p:tgtEl>
                                      </p:cBhvr>
                                    </p:animEffect>
                                  </p:childTnLst>
                                </p:cTn>
                              </p:par>
                              <p:par>
                                <p:cTn id="31" presetID="6" presetClass="entr" presetSubtype="16"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circle(in)">
                                      <p:cBhvr>
                                        <p:cTn id="33" dur="2000"/>
                                        <p:tgtEl>
                                          <p:spTgt spid="25"/>
                                        </p:tgtEl>
                                      </p:cBhvr>
                                    </p:animEffect>
                                  </p:childTnLst>
                                </p:cTn>
                              </p:par>
                              <p:par>
                                <p:cTn id="34" presetID="6" presetClass="entr" presetSubtype="16"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circle(in)">
                                      <p:cBhvr>
                                        <p:cTn id="36" dur="2000"/>
                                        <p:tgtEl>
                                          <p:spTgt spid="2"/>
                                        </p:tgtEl>
                                      </p:cBhvr>
                                    </p:animEffect>
                                  </p:childTnLst>
                                </p:cTn>
                              </p:par>
                              <p:par>
                                <p:cTn id="37" presetID="6" presetClass="entr" presetSubtype="16"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circle(in)">
                                      <p:cBhvr>
                                        <p:cTn id="39" dur="2000"/>
                                        <p:tgtEl>
                                          <p:spTgt spid="29"/>
                                        </p:tgtEl>
                                      </p:cBhvr>
                                    </p:animEffect>
                                  </p:childTnLst>
                                </p:cTn>
                              </p:par>
                              <p:par>
                                <p:cTn id="40" presetID="6" presetClass="entr" presetSubtype="16"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circle(in)">
                                      <p:cBhvr>
                                        <p:cTn id="42" dur="2000"/>
                                        <p:tgtEl>
                                          <p:spTgt spid="26"/>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circle(in)">
                                      <p:cBhvr>
                                        <p:cTn id="4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P spid="6"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a16="http://schemas.microsoft.com/office/drawing/2014/main" id="{531F7791-29BA-1419-A9DA-80F87E69DDE9}"/>
              </a:ext>
            </a:extLst>
          </p:cNvPr>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a16="http://schemas.microsoft.com/office/drawing/2014/main" id="{3798B6D0-AC61-0553-A7D5-B045C5BC0B9F}"/>
              </a:ext>
            </a:extLst>
          </p:cNvPr>
          <p:cNvSpPr txBox="1">
            <a:spLocks noGrp="1"/>
          </p:cNvSpPr>
          <p:nvPr>
            <p:ph type="title"/>
          </p:nvPr>
        </p:nvSpPr>
        <p:spPr>
          <a:xfrm>
            <a:off x="2560983" y="457200"/>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dirty="0">
                <a:solidFill>
                  <a:srgbClr val="0000FF"/>
                </a:solidFill>
                <a:latin typeface="Times New Roman"/>
                <a:ea typeface="Times New Roman"/>
                <a:cs typeface="Times New Roman"/>
                <a:sym typeface="Times New Roman"/>
              </a:rPr>
              <a:t>BÀI 4: HỆ SỐ GÓC CỦA Đ</a:t>
            </a:r>
            <a:r>
              <a:rPr lang="vi-VN" sz="2400" b="1" dirty="0">
                <a:solidFill>
                  <a:srgbClr val="0000FF"/>
                </a:solidFill>
                <a:latin typeface="Times New Roman"/>
                <a:ea typeface="Times New Roman"/>
                <a:cs typeface="Times New Roman"/>
                <a:sym typeface="Times New Roman"/>
              </a:rPr>
              <a:t>Ư</a:t>
            </a:r>
            <a:r>
              <a:rPr lang="en-US" sz="2400" b="1" dirty="0">
                <a:solidFill>
                  <a:srgbClr val="0000FF"/>
                </a:solidFill>
                <a:latin typeface="Times New Roman"/>
                <a:ea typeface="Times New Roman"/>
                <a:cs typeface="Times New Roman"/>
                <a:sym typeface="Times New Roman"/>
              </a:rPr>
              <a:t>ỜNG THẲNG</a:t>
            </a:r>
            <a:endParaRPr sz="2400" b="1" dirty="0">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a16="http://schemas.microsoft.com/office/drawing/2014/main" id="{F0CAAD38-A826-10DE-7966-91D1CFB35833}"/>
              </a:ext>
            </a:extLst>
          </p:cNvPr>
          <p:cNvSpPr txBox="1"/>
          <p:nvPr/>
        </p:nvSpPr>
        <p:spPr>
          <a:xfrm>
            <a:off x="151682" y="1015703"/>
            <a:ext cx="9347425" cy="523180"/>
          </a:xfrm>
          <a:prstGeom prst="rect">
            <a:avLst/>
          </a:prstGeom>
          <a:noFill/>
          <a:ln>
            <a:noFill/>
          </a:ln>
        </p:spPr>
        <p:txBody>
          <a:bodyPr spcFirstLastPara="1" wrap="square" lIns="91425" tIns="45700" rIns="91425" bIns="45700" anchor="t" anchorCtr="0">
            <a:spAutoFit/>
          </a:bodyPr>
          <a:lstStyle/>
          <a:p>
            <a:r>
              <a:rPr lang="en-US" sz="2800" b="1" dirty="0">
                <a:solidFill>
                  <a:srgbClr val="FF0000"/>
                </a:solidFill>
                <a:latin typeface="Times New Roman"/>
                <a:ea typeface="Times New Roman"/>
                <a:cs typeface="Times New Roman"/>
                <a:sym typeface="Times New Roman"/>
              </a:rPr>
              <a:t>2. Hai </a:t>
            </a:r>
            <a:r>
              <a:rPr lang="en-US" sz="2800" b="1" dirty="0" err="1">
                <a:solidFill>
                  <a:srgbClr val="FF0000"/>
                </a:solidFill>
                <a:latin typeface="Times New Roman"/>
                <a:ea typeface="Times New Roman"/>
                <a:cs typeface="Times New Roman"/>
                <a:sym typeface="Times New Roman"/>
              </a:rPr>
              <a:t>đường</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thẳng</a:t>
            </a:r>
            <a:r>
              <a:rPr lang="en-US" sz="2800" b="1" dirty="0">
                <a:solidFill>
                  <a:srgbClr val="FF0000"/>
                </a:solidFill>
                <a:latin typeface="Times New Roman"/>
                <a:ea typeface="Times New Roman"/>
                <a:cs typeface="Times New Roman"/>
                <a:sym typeface="Times New Roman"/>
              </a:rPr>
              <a:t> song </a:t>
            </a:r>
            <a:r>
              <a:rPr lang="en-US" sz="2800" b="1" dirty="0" err="1">
                <a:solidFill>
                  <a:srgbClr val="FF0000"/>
                </a:solidFill>
                <a:latin typeface="Times New Roman"/>
                <a:ea typeface="Times New Roman"/>
                <a:cs typeface="Times New Roman"/>
                <a:sym typeface="Times New Roman"/>
              </a:rPr>
              <a:t>song</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hai</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đường</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thẳng</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cắt</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nhau</a:t>
            </a:r>
            <a:endParaRPr sz="2800" b="1" dirty="0">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a16="http://schemas.microsoft.com/office/drawing/2014/main" id="{949B097E-3C0C-794E-1670-B1977D1D0CBA}"/>
              </a:ext>
            </a:extLst>
          </p:cNvPr>
          <p:cNvPicPr preferRelativeResize="0"/>
          <p:nvPr/>
        </p:nvPicPr>
        <p:blipFill rotWithShape="1">
          <a:blip r:embed="rId3">
            <a:alphaModFix/>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id="{8F7D0496-12A7-8410-0AAC-5ED5C865D7A3}"/>
              </a:ext>
            </a:extLst>
          </p:cNvPr>
          <p:cNvPicPr preferRelativeResize="0"/>
          <p:nvPr/>
        </p:nvPicPr>
        <p:blipFill rotWithShape="1">
          <a:blip r:embed="rId4">
            <a:alphaModFix/>
          </a:blip>
          <a:srcRect/>
          <a:stretch/>
        </p:blipFill>
        <p:spPr>
          <a:xfrm>
            <a:off x="127976" y="-31941"/>
            <a:ext cx="782534" cy="1116013"/>
          </a:xfrm>
          <a:prstGeom prst="rect">
            <a:avLst/>
          </a:prstGeom>
          <a:noFill/>
          <a:ln>
            <a:noFill/>
          </a:ln>
        </p:spPr>
      </p:pic>
      <p:pic>
        <p:nvPicPr>
          <p:cNvPr id="21" name="Google Shape;476;p7">
            <a:extLst>
              <a:ext uri="{FF2B5EF4-FFF2-40B4-BE49-F238E27FC236}">
                <a16:creationId xmlns:a16="http://schemas.microsoft.com/office/drawing/2014/main" id="{CCABB83F-CD86-9FE0-2826-DB0276793EB8}"/>
              </a:ext>
            </a:extLst>
          </p:cNvPr>
          <p:cNvPicPr preferRelativeResize="0"/>
          <p:nvPr/>
        </p:nvPicPr>
        <p:blipFill rotWithShape="1">
          <a:blip r:embed="rId5">
            <a:alphaModFix/>
          </a:blip>
          <a:srcRect/>
          <a:stretch/>
        </p:blipFill>
        <p:spPr>
          <a:xfrm>
            <a:off x="352558" y="2283606"/>
            <a:ext cx="788894" cy="836363"/>
          </a:xfrm>
          <a:prstGeom prst="rect">
            <a:avLst/>
          </a:prstGeom>
          <a:noFill/>
          <a:ln>
            <a:noFill/>
          </a:ln>
        </p:spPr>
      </p:pic>
      <p:sp>
        <p:nvSpPr>
          <p:cNvPr id="4" name="Rectangle 3">
            <a:extLst>
              <a:ext uri="{FF2B5EF4-FFF2-40B4-BE49-F238E27FC236}">
                <a16:creationId xmlns:a16="http://schemas.microsoft.com/office/drawing/2014/main" id="{F7AE3CDC-1573-49DA-A176-3B634E746BCC}"/>
              </a:ext>
            </a:extLst>
          </p:cNvPr>
          <p:cNvSpPr/>
          <p:nvPr/>
        </p:nvSpPr>
        <p:spPr>
          <a:xfrm>
            <a:off x="352558" y="1538883"/>
            <a:ext cx="5982728" cy="523220"/>
          </a:xfrm>
          <a:prstGeom prst="rect">
            <a:avLst/>
          </a:prstGeom>
        </p:spPr>
        <p:txBody>
          <a:bodyPr wrap="none">
            <a:spAutoFit/>
          </a:bodyPr>
          <a:lstStyle/>
          <a:p>
            <a:pPr algn="just"/>
            <a:r>
              <a:rPr lang="nl-NL" sz="2800" b="1" i="1" dirty="0">
                <a:latin typeface="Times New Roman" panose="02020603050405020304" pitchFamily="18" charset="0"/>
                <a:ea typeface="Times New Roman" panose="02020603050405020304" pitchFamily="18" charset="0"/>
                <a:cs typeface="Times New Roman" panose="02020603050405020304" pitchFamily="18" charset="0"/>
              </a:rPr>
              <a:t>*Nhận biết hai đường thẳng song song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E0D4976E-1918-47CA-B6C7-0E269E48709F}"/>
              </a:ext>
            </a:extLst>
          </p:cNvPr>
          <p:cNvSpPr/>
          <p:nvPr/>
        </p:nvSpPr>
        <p:spPr>
          <a:xfrm>
            <a:off x="1141452" y="2283606"/>
            <a:ext cx="7318967" cy="1815882"/>
          </a:xfrm>
          <a:prstGeom prst="rect">
            <a:avLst/>
          </a:prstGeom>
        </p:spPr>
        <p:txBody>
          <a:bodyPr wrap="square">
            <a:spAutoFit/>
          </a:bodyPr>
          <a:lstStyle/>
          <a:p>
            <a:r>
              <a:rPr lang="en-US" sz="2800" dirty="0">
                <a:latin typeface="Times New Roman" panose="02020603050405020304" pitchFamily="18" charset="0"/>
                <a:ea typeface="Times New Roman" panose="02020603050405020304" pitchFamily="18" charset="0"/>
              </a:rPr>
              <a:t>Hai </a:t>
            </a:r>
            <a:r>
              <a:rPr lang="en-US" sz="2800" dirty="0" err="1">
                <a:latin typeface="Times New Roman" panose="02020603050405020304" pitchFamily="18" charset="0"/>
                <a:ea typeface="Times New Roman" panose="02020603050405020304" pitchFamily="18" charset="0"/>
              </a:rPr>
              <a:t>đường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thẳng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biệt</a:t>
            </a:r>
            <a:r>
              <a:rPr lang="en-US" sz="2800" dirty="0">
                <a:latin typeface="Times New Roman" panose="02020603050405020304" pitchFamily="18" charset="0"/>
                <a:ea typeface="Times New Roman" panose="02020603050405020304" pitchFamily="18" charset="0"/>
              </a:rPr>
              <a:t> có </a:t>
            </a:r>
            <a:r>
              <a:rPr lang="en-US" sz="2800" dirty="0" err="1">
                <a:latin typeface="Times New Roman" panose="02020603050405020304" pitchFamily="18" charset="0"/>
                <a:ea typeface="Times New Roman" panose="02020603050405020304" pitchFamily="18" charset="0"/>
              </a:rPr>
              <a:t>hê</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sô</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góc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bằng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nhau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a:t>
            </a:r>
            <a:r>
              <a:rPr lang="en-US" sz="2800" dirty="0">
                <a:latin typeface="Times New Roman" panose="02020603050405020304" pitchFamily="18" charset="0"/>
                <a:ea typeface="Times New Roman" panose="02020603050405020304" pitchFamily="18" charset="0"/>
              </a:rPr>
              <a:t>̀ song </a:t>
            </a:r>
            <a:r>
              <a:rPr lang="en-US" sz="2800" dirty="0" err="1">
                <a:latin typeface="Times New Roman" panose="02020603050405020304" pitchFamily="18" charset="0"/>
                <a:ea typeface="Times New Roman" panose="02020603050405020304" pitchFamily="18" charset="0"/>
              </a:rPr>
              <a:t>song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nhau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lại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hai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thẳng</a:t>
            </a:r>
            <a:r>
              <a:rPr lang="en-US" sz="2800" dirty="0">
                <a:latin typeface="Times New Roman" panose="02020603050405020304" pitchFamily="18" charset="0"/>
                <a:ea typeface="Times New Roman" panose="02020603050405020304" pitchFamily="18" charset="0"/>
              </a:rPr>
              <a:t> song </a:t>
            </a:r>
            <a:r>
              <a:rPr lang="en-US" sz="2800" dirty="0" err="1">
                <a:latin typeface="Times New Roman" panose="02020603050405020304" pitchFamily="18" charset="0"/>
                <a:ea typeface="Times New Roman" panose="02020603050405020304" pitchFamily="18" charset="0"/>
              </a:rPr>
              <a:t>song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a:t>
            </a:r>
            <a:r>
              <a:rPr lang="en-US" sz="2800" dirty="0">
                <a:latin typeface="Times New Roman" panose="02020603050405020304" pitchFamily="18" charset="0"/>
                <a:ea typeface="Times New Roman" panose="02020603050405020304" pitchFamily="18" charset="0"/>
              </a:rPr>
              <a:t>̀ có </a:t>
            </a:r>
            <a:r>
              <a:rPr lang="en-US" sz="2800" dirty="0" err="1">
                <a:latin typeface="Times New Roman" panose="02020603050405020304" pitchFamily="18" charset="0"/>
                <a:ea typeface="Times New Roman" panose="02020603050405020304" pitchFamily="18" charset="0"/>
              </a:rPr>
              <a:t>hê</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sô</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góc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bằng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nhau</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1626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66"/>
                                        </p:tgtEl>
                                        <p:attrNameLst>
                                          <p:attrName>style.visibility</p:attrName>
                                        </p:attrNameLst>
                                      </p:cBhvr>
                                      <p:to>
                                        <p:strVal val="visible"/>
                                      </p:to>
                                    </p:set>
                                    <p:animEffect transition="in" filter="circle(in)">
                                      <p:cBhvr>
                                        <p:cTn id="7" dur="2000"/>
                                        <p:tgtEl>
                                          <p:spTgt spid="46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67"/>
                                        </p:tgtEl>
                                        <p:attrNameLst>
                                          <p:attrName>style.visibility</p:attrName>
                                        </p:attrNameLst>
                                      </p:cBhvr>
                                      <p:to>
                                        <p:strVal val="visible"/>
                                      </p:to>
                                    </p:set>
                                    <p:animEffect transition="in" filter="circle(in)">
                                      <p:cBhvr>
                                        <p:cTn id="10" dur="2000"/>
                                        <p:tgtEl>
                                          <p:spTgt spid="46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68"/>
                                        </p:tgtEl>
                                        <p:attrNameLst>
                                          <p:attrName>style.visibility</p:attrName>
                                        </p:attrNameLst>
                                      </p:cBhvr>
                                      <p:to>
                                        <p:strVal val="visible"/>
                                      </p:to>
                                    </p:set>
                                    <p:animEffect transition="in" filter="circle(in)">
                                      <p:cBhvr>
                                        <p:cTn id="13" dur="2000"/>
                                        <p:tgtEl>
                                          <p:spTgt spid="468"/>
                                        </p:tgtEl>
                                      </p:cBhvr>
                                    </p:animEffect>
                                  </p:childTnLst>
                                </p:cTn>
                              </p:par>
                              <p:par>
                                <p:cTn id="14" presetID="6" presetClass="entr" presetSubtype="16" fill="hold" nodeType="withEffect">
                                  <p:stCondLst>
                                    <p:cond delay="0"/>
                                  </p:stCondLst>
                                  <p:childTnLst>
                                    <p:set>
                                      <p:cBhvr>
                                        <p:cTn id="15" dur="1" fill="hold">
                                          <p:stCondLst>
                                            <p:cond delay="0"/>
                                          </p:stCondLst>
                                        </p:cTn>
                                        <p:tgtEl>
                                          <p:spTgt spid="469"/>
                                        </p:tgtEl>
                                        <p:attrNameLst>
                                          <p:attrName>style.visibility</p:attrName>
                                        </p:attrNameLst>
                                      </p:cBhvr>
                                      <p:to>
                                        <p:strVal val="visible"/>
                                      </p:to>
                                    </p:set>
                                    <p:animEffect transition="in" filter="circle(in)">
                                      <p:cBhvr>
                                        <p:cTn id="16" dur="2000"/>
                                        <p:tgtEl>
                                          <p:spTgt spid="469"/>
                                        </p:tgtEl>
                                      </p:cBhvr>
                                    </p:animEffect>
                                  </p:childTnLst>
                                </p:cTn>
                              </p:par>
                              <p:par>
                                <p:cTn id="17" presetID="6" presetClass="entr" presetSubtype="16" fill="hold" nodeType="withEffect">
                                  <p:stCondLst>
                                    <p:cond delay="0"/>
                                  </p:stCondLst>
                                  <p:childTnLst>
                                    <p:set>
                                      <p:cBhvr>
                                        <p:cTn id="18" dur="1" fill="hold">
                                          <p:stCondLst>
                                            <p:cond delay="0"/>
                                          </p:stCondLst>
                                        </p:cTn>
                                        <p:tgtEl>
                                          <p:spTgt spid="470"/>
                                        </p:tgtEl>
                                        <p:attrNameLst>
                                          <p:attrName>style.visibility</p:attrName>
                                        </p:attrNameLst>
                                      </p:cBhvr>
                                      <p:to>
                                        <p:strVal val="visible"/>
                                      </p:to>
                                    </p:set>
                                    <p:animEffect transition="in" filter="circle(in)">
                                      <p:cBhvr>
                                        <p:cTn id="19" dur="2000"/>
                                        <p:tgtEl>
                                          <p:spTgt spid="470"/>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ircle(in)">
                                      <p:cBhvr>
                                        <p:cTn id="27" dur="2000"/>
                                        <p:tgtEl>
                                          <p:spTgt spid="21"/>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circle(in)">
                                      <p:cBhvr>
                                        <p:cTn id="3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 grpId="0" animBg="1"/>
      <p:bldP spid="467" grpId="0"/>
      <p:bldP spid="468" grpId="0"/>
      <p:bldP spid="4"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a16="http://schemas.microsoft.com/office/drawing/2014/main" id="{531F7791-29BA-1419-A9DA-80F87E69DDE9}"/>
              </a:ext>
            </a:extLst>
          </p:cNvPr>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a16="http://schemas.microsoft.com/office/drawing/2014/main" id="{3798B6D0-AC61-0553-A7D5-B045C5BC0B9F}"/>
              </a:ext>
            </a:extLst>
          </p:cNvPr>
          <p:cNvSpPr txBox="1">
            <a:spLocks noGrp="1"/>
          </p:cNvSpPr>
          <p:nvPr>
            <p:ph type="title"/>
          </p:nvPr>
        </p:nvSpPr>
        <p:spPr>
          <a:xfrm>
            <a:off x="2560983" y="457200"/>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dirty="0">
                <a:solidFill>
                  <a:srgbClr val="0000FF"/>
                </a:solidFill>
                <a:latin typeface="Times New Roman"/>
                <a:ea typeface="Times New Roman"/>
                <a:cs typeface="Times New Roman"/>
                <a:sym typeface="Times New Roman"/>
              </a:rPr>
              <a:t>BÀI 4: HỆ SỐ GÓC CỦA Đ</a:t>
            </a:r>
            <a:r>
              <a:rPr lang="vi-VN" sz="2400" b="1" dirty="0">
                <a:solidFill>
                  <a:srgbClr val="0000FF"/>
                </a:solidFill>
                <a:latin typeface="Times New Roman"/>
                <a:ea typeface="Times New Roman"/>
                <a:cs typeface="Times New Roman"/>
                <a:sym typeface="Times New Roman"/>
              </a:rPr>
              <a:t>Ư</a:t>
            </a:r>
            <a:r>
              <a:rPr lang="en-US" sz="2400" b="1" dirty="0">
                <a:solidFill>
                  <a:srgbClr val="0000FF"/>
                </a:solidFill>
                <a:latin typeface="Times New Roman"/>
                <a:ea typeface="Times New Roman"/>
                <a:cs typeface="Times New Roman"/>
                <a:sym typeface="Times New Roman"/>
              </a:rPr>
              <a:t>ỜNG THẲNG</a:t>
            </a:r>
            <a:endParaRPr sz="2400" b="1" dirty="0">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a16="http://schemas.microsoft.com/office/drawing/2014/main" id="{F0CAAD38-A826-10DE-7966-91D1CFB35833}"/>
              </a:ext>
            </a:extLst>
          </p:cNvPr>
          <p:cNvSpPr txBox="1"/>
          <p:nvPr/>
        </p:nvSpPr>
        <p:spPr>
          <a:xfrm>
            <a:off x="151682" y="1015703"/>
            <a:ext cx="9347425" cy="523180"/>
          </a:xfrm>
          <a:prstGeom prst="rect">
            <a:avLst/>
          </a:prstGeom>
          <a:noFill/>
          <a:ln>
            <a:noFill/>
          </a:ln>
        </p:spPr>
        <p:txBody>
          <a:bodyPr spcFirstLastPara="1" wrap="square" lIns="91425" tIns="45700" rIns="91425" bIns="45700" anchor="t" anchorCtr="0">
            <a:spAutoFit/>
          </a:bodyPr>
          <a:lstStyle/>
          <a:p>
            <a:r>
              <a:rPr lang="en-US" sz="2800" b="1" dirty="0">
                <a:solidFill>
                  <a:srgbClr val="FF0000"/>
                </a:solidFill>
                <a:latin typeface="Times New Roman"/>
                <a:ea typeface="Times New Roman"/>
                <a:cs typeface="Times New Roman"/>
                <a:sym typeface="Times New Roman"/>
              </a:rPr>
              <a:t>2. Hai </a:t>
            </a:r>
            <a:r>
              <a:rPr lang="en-US" sz="2800" b="1" dirty="0" err="1">
                <a:solidFill>
                  <a:srgbClr val="FF0000"/>
                </a:solidFill>
                <a:latin typeface="Times New Roman"/>
                <a:ea typeface="Times New Roman"/>
                <a:cs typeface="Times New Roman"/>
                <a:sym typeface="Times New Roman"/>
              </a:rPr>
              <a:t>đường</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thẳng</a:t>
            </a:r>
            <a:r>
              <a:rPr lang="en-US" sz="2800" b="1" dirty="0">
                <a:solidFill>
                  <a:srgbClr val="FF0000"/>
                </a:solidFill>
                <a:latin typeface="Times New Roman"/>
                <a:ea typeface="Times New Roman"/>
                <a:cs typeface="Times New Roman"/>
                <a:sym typeface="Times New Roman"/>
              </a:rPr>
              <a:t> song </a:t>
            </a:r>
            <a:r>
              <a:rPr lang="en-US" sz="2800" b="1" dirty="0" err="1">
                <a:solidFill>
                  <a:srgbClr val="FF0000"/>
                </a:solidFill>
                <a:latin typeface="Times New Roman"/>
                <a:ea typeface="Times New Roman"/>
                <a:cs typeface="Times New Roman"/>
                <a:sym typeface="Times New Roman"/>
              </a:rPr>
              <a:t>song</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hai</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đường</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thẳng</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cắt</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nhau</a:t>
            </a:r>
            <a:endParaRPr sz="2800" b="1" dirty="0">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a16="http://schemas.microsoft.com/office/drawing/2014/main" id="{949B097E-3C0C-794E-1670-B1977D1D0CBA}"/>
              </a:ext>
            </a:extLst>
          </p:cNvPr>
          <p:cNvPicPr preferRelativeResize="0"/>
          <p:nvPr/>
        </p:nvPicPr>
        <p:blipFill rotWithShape="1">
          <a:blip r:embed="rId4">
            <a:alphaModFix/>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id="{8F7D0496-12A7-8410-0AAC-5ED5C865D7A3}"/>
              </a:ext>
            </a:extLst>
          </p:cNvPr>
          <p:cNvPicPr preferRelativeResize="0"/>
          <p:nvPr/>
        </p:nvPicPr>
        <p:blipFill rotWithShape="1">
          <a:blip r:embed="rId5">
            <a:alphaModFix/>
          </a:blip>
          <a:srcRect/>
          <a:stretch/>
        </p:blipFill>
        <p:spPr>
          <a:xfrm>
            <a:off x="127976" y="-31941"/>
            <a:ext cx="782534" cy="1116013"/>
          </a:xfrm>
          <a:prstGeom prst="rect">
            <a:avLst/>
          </a:prstGeom>
          <a:noFill/>
          <a:ln>
            <a:noFill/>
          </a:ln>
        </p:spPr>
      </p:pic>
      <p:sp>
        <p:nvSpPr>
          <p:cNvPr id="4" name="Rectangle 3">
            <a:extLst>
              <a:ext uri="{FF2B5EF4-FFF2-40B4-BE49-F238E27FC236}">
                <a16:creationId xmlns:a16="http://schemas.microsoft.com/office/drawing/2014/main" id="{F7AE3CDC-1573-49DA-A176-3B634E746BCC}"/>
              </a:ext>
            </a:extLst>
          </p:cNvPr>
          <p:cNvSpPr/>
          <p:nvPr/>
        </p:nvSpPr>
        <p:spPr>
          <a:xfrm>
            <a:off x="397442" y="1538883"/>
            <a:ext cx="5892960" cy="523220"/>
          </a:xfrm>
          <a:prstGeom prst="rect">
            <a:avLst/>
          </a:prstGeom>
        </p:spPr>
        <p:txBody>
          <a:bodyPr wrap="none">
            <a:spAutoFit/>
          </a:bodyPr>
          <a:lstStyle/>
          <a:p>
            <a:pPr algn="just"/>
            <a:r>
              <a:rPr lang="nl-NL" sz="2800" b="1" i="1" dirty="0">
                <a:latin typeface="Times New Roman" panose="02020603050405020304" pitchFamily="18" charset="0"/>
                <a:ea typeface="Times New Roman" panose="02020603050405020304" pitchFamily="18" charset="0"/>
              </a:rPr>
              <a:t>*Nhận biết hai đường thẳng cắt nhau.</a:t>
            </a:r>
            <a:endParaRPr lang="en-US" sz="2400" dirty="0">
              <a:latin typeface="Times New Roman" panose="02020603050405020304" pitchFamily="18" charset="0"/>
              <a:ea typeface="Times New Roman" panose="02020603050405020304" pitchFamily="18" charset="0"/>
            </a:endParaRPr>
          </a:p>
        </p:txBody>
      </p:sp>
      <p:sp>
        <p:nvSpPr>
          <p:cNvPr id="12" name="Google Shape;122;p4">
            <a:extLst>
              <a:ext uri="{FF2B5EF4-FFF2-40B4-BE49-F238E27FC236}">
                <a16:creationId xmlns:a16="http://schemas.microsoft.com/office/drawing/2014/main" id="{DE37849E-20CB-411F-9D3E-EC910D6158A3}"/>
              </a:ext>
            </a:extLst>
          </p:cNvPr>
          <p:cNvSpPr/>
          <p:nvPr/>
        </p:nvSpPr>
        <p:spPr>
          <a:xfrm>
            <a:off x="1122923" y="2144774"/>
            <a:ext cx="2041740" cy="398774"/>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dirty="0" err="1">
                <a:solidFill>
                  <a:srgbClr val="A8289F"/>
                </a:solidFill>
                <a:latin typeface="Times New Roman"/>
                <a:ea typeface="Times New Roman"/>
                <a:cs typeface="Times New Roman"/>
                <a:sym typeface="Times New Roman"/>
              </a:rPr>
              <a:t>Khám</a:t>
            </a:r>
            <a:r>
              <a:rPr lang="en-US" sz="2400" b="1" dirty="0">
                <a:solidFill>
                  <a:srgbClr val="A8289F"/>
                </a:solidFill>
                <a:latin typeface="Times New Roman"/>
                <a:ea typeface="Times New Roman"/>
                <a:cs typeface="Times New Roman"/>
                <a:sym typeface="Times New Roman"/>
              </a:rPr>
              <a:t> </a:t>
            </a:r>
            <a:r>
              <a:rPr lang="en-US" sz="2400" b="1" dirty="0" err="1">
                <a:solidFill>
                  <a:srgbClr val="A8289F"/>
                </a:solidFill>
                <a:latin typeface="Times New Roman"/>
                <a:ea typeface="Times New Roman"/>
                <a:cs typeface="Times New Roman"/>
                <a:sym typeface="Times New Roman"/>
              </a:rPr>
              <a:t>phá</a:t>
            </a:r>
            <a:r>
              <a:rPr lang="en-US" sz="2400" b="1" dirty="0">
                <a:solidFill>
                  <a:srgbClr val="A8289F"/>
                </a:solidFill>
                <a:latin typeface="Times New Roman"/>
                <a:ea typeface="Times New Roman"/>
                <a:cs typeface="Times New Roman"/>
                <a:sym typeface="Times New Roman"/>
              </a:rPr>
              <a:t> 3 </a:t>
            </a:r>
            <a:endParaRPr sz="2400" b="1" dirty="0">
              <a:solidFill>
                <a:srgbClr val="A8289F"/>
              </a:solidFill>
              <a:latin typeface="Times New Roman"/>
              <a:ea typeface="Times New Roman"/>
              <a:cs typeface="Times New Roman"/>
              <a:sym typeface="Times New Roman"/>
            </a:endParaRPr>
          </a:p>
        </p:txBody>
      </p:sp>
      <p:sp>
        <p:nvSpPr>
          <p:cNvPr id="5" name="Rectangle 4">
            <a:extLst>
              <a:ext uri="{FF2B5EF4-FFF2-40B4-BE49-F238E27FC236}">
                <a16:creationId xmlns:a16="http://schemas.microsoft.com/office/drawing/2014/main" id="{09836C18-55BF-41CA-9854-650C351C724B}"/>
              </a:ext>
            </a:extLst>
          </p:cNvPr>
          <p:cNvSpPr/>
          <p:nvPr/>
        </p:nvSpPr>
        <p:spPr>
          <a:xfrm>
            <a:off x="352557" y="2683249"/>
            <a:ext cx="7255606" cy="3108543"/>
          </a:xfrm>
          <a:prstGeom prst="rect">
            <a:avLst/>
          </a:prstGeom>
        </p:spPr>
        <p:txBody>
          <a:bodyPr wrap="square">
            <a:spAutoFit/>
          </a:bodyPr>
          <a:lstStyle/>
          <a:p>
            <a:r>
              <a:rPr lang="en-US" sz="2800" dirty="0" err="1">
                <a:solidFill>
                  <a:srgbClr val="FF0000"/>
                </a:solidFill>
                <a:latin typeface="Times New Roman" panose="02020603050405020304" pitchFamily="18" charset="0"/>
                <a:cs typeface="Times New Roman" panose="02020603050405020304" pitchFamily="18" charset="0"/>
              </a:rPr>
              <a:t>Nhóm</a:t>
            </a:r>
            <a:r>
              <a:rPr lang="en-US" sz="2800" dirty="0">
                <a:solidFill>
                  <a:srgbClr val="FF0000"/>
                </a:solidFill>
                <a:latin typeface="Times New Roman" panose="02020603050405020304" pitchFamily="18" charset="0"/>
                <a:cs typeface="Times New Roman" panose="02020603050405020304" pitchFamily="18" charset="0"/>
              </a:rPr>
              <a:t> 1 – 2:  </a:t>
            </a:r>
            <a:r>
              <a:rPr lang="en-US" sz="2800" dirty="0">
                <a:solidFill>
                  <a:schemeClr val="tx1"/>
                </a:solidFill>
                <a:latin typeface="Times New Roman" panose="02020603050405020304" pitchFamily="18" charset="0"/>
                <a:cs typeface="Times New Roman" panose="02020603050405020304" pitchFamily="18" charset="0"/>
              </a:rPr>
              <a:t>a) </a:t>
            </a:r>
            <a:r>
              <a:rPr lang="en-US" sz="2800" dirty="0" err="1">
                <a:solidFill>
                  <a:schemeClr val="tx1"/>
                </a:solidFill>
                <a:latin typeface="Times New Roman" panose="02020603050405020304" pitchFamily="18" charset="0"/>
                <a:cs typeface="Times New Roman" panose="02020603050405020304" pitchFamily="18" charset="0"/>
              </a:rPr>
              <a:t>Tìm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giao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điểm</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của hai đường thẳng:</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và</a:t>
            </a:r>
            <a:endParaRPr lang="en-US" sz="2800" dirty="0">
              <a:solidFill>
                <a:schemeClr val="tx1"/>
              </a:solidFill>
              <a:latin typeface="Times New Roman" panose="02020603050405020304" pitchFamily="18" charset="0"/>
              <a:cs typeface="Times New Roman" panose="02020603050405020304" pitchFamily="18" charset="0"/>
            </a:endParaRPr>
          </a:p>
          <a:p>
            <a:r>
              <a:rPr lang="en-US" sz="2800" dirty="0" err="1">
                <a:solidFill>
                  <a:srgbClr val="FF0000"/>
                </a:solidFill>
                <a:latin typeface="Times New Roman" panose="02020603050405020304" pitchFamily="18" charset="0"/>
                <a:cs typeface="Times New Roman" panose="02020603050405020304" pitchFamily="18" charset="0"/>
              </a:rPr>
              <a:t>Nhóm</a:t>
            </a:r>
            <a:r>
              <a:rPr lang="en-US" sz="2800" dirty="0">
                <a:solidFill>
                  <a:srgbClr val="FF0000"/>
                </a:solidFill>
                <a:latin typeface="Times New Roman" panose="02020603050405020304" pitchFamily="18" charset="0"/>
                <a:cs typeface="Times New Roman" panose="02020603050405020304" pitchFamily="18" charset="0"/>
              </a:rPr>
              <a:t> 3 – 4:</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b) </a:t>
            </a:r>
            <a:r>
              <a:rPr lang="vi-VN" sz="2800" dirty="0">
                <a:latin typeface="Times New Roman" panose="02020603050405020304" pitchFamily="18" charset="0"/>
                <a:cs typeface="Times New Roman" panose="02020603050405020304" pitchFamily="18" charset="0"/>
              </a:rPr>
              <a:t>Nêu nhận xét về hai đường thẳng có hệ số góc khác nhau</a:t>
            </a:r>
            <a:endParaRPr lang="en-US" sz="2800" dirty="0">
              <a:solidFill>
                <a:schemeClr val="tx1"/>
              </a:solidFill>
              <a:latin typeface="Times New Roman" panose="02020603050405020304" pitchFamily="18" charset="0"/>
              <a:cs typeface="Times New Roman" panose="02020603050405020304" pitchFamily="18" charset="0"/>
            </a:endParaRPr>
          </a:p>
          <a:p>
            <a:r>
              <a:rPr lang="en-US" sz="2800" dirty="0" err="1">
                <a:solidFill>
                  <a:srgbClr val="FF0000"/>
                </a:solidFill>
                <a:latin typeface="Times New Roman" panose="02020603050405020304" pitchFamily="18" charset="0"/>
                <a:cs typeface="Times New Roman" panose="02020603050405020304" pitchFamily="18" charset="0"/>
              </a:rPr>
              <a:t>Nhóm</a:t>
            </a:r>
            <a:r>
              <a:rPr lang="en-US" sz="2800" dirty="0">
                <a:solidFill>
                  <a:srgbClr val="FF0000"/>
                </a:solidFill>
                <a:latin typeface="Times New Roman" panose="02020603050405020304" pitchFamily="18" charset="0"/>
                <a:cs typeface="Times New Roman" panose="02020603050405020304" pitchFamily="18" charset="0"/>
              </a:rPr>
              <a:t> 5 – 6: </a:t>
            </a:r>
            <a:r>
              <a:rPr lang="en-US" sz="2800" dirty="0">
                <a:solidFill>
                  <a:schemeClr val="tx1"/>
                </a:solidFill>
                <a:latin typeface="Times New Roman" panose="02020603050405020304" pitchFamily="18" charset="0"/>
                <a:cs typeface="Times New Roman" panose="02020603050405020304" pitchFamily="18" charset="0"/>
              </a:rPr>
              <a:t>c) </a:t>
            </a:r>
            <a:r>
              <a:rPr lang="vi-VN" sz="2800" dirty="0">
                <a:latin typeface="Times New Roman" panose="02020603050405020304" pitchFamily="18" charset="0"/>
                <a:cs typeface="Times New Roman" panose="02020603050405020304" pitchFamily="18" charset="0"/>
              </a:rPr>
              <a:t>Cho đường thẳng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và cho biết d'' cắt d. Hệ số góc a của d'' có thể nhận các giá trị nào?</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CD1EB77-D5BB-4674-ADC7-362F99805B13}"/>
              </a:ext>
            </a:extLst>
          </p:cNvPr>
          <p:cNvSpPr/>
          <p:nvPr/>
        </p:nvSpPr>
        <p:spPr>
          <a:xfrm>
            <a:off x="3164663" y="2046962"/>
            <a:ext cx="2467342" cy="523220"/>
          </a:xfrm>
          <a:prstGeom prst="rect">
            <a:avLst/>
          </a:prstGeom>
        </p:spPr>
        <p:txBody>
          <a:bodyPr wrap="none">
            <a:spAutoFit/>
          </a:bodyPr>
          <a:lstStyle/>
          <a:p>
            <a:r>
              <a:rPr lang="vi-VN" sz="2800" dirty="0">
                <a:solidFill>
                  <a:schemeClr val="tx1"/>
                </a:solidFill>
                <a:latin typeface="+mj-lt"/>
              </a:rPr>
              <a:t>Quan sát hình </a:t>
            </a:r>
            <a:r>
              <a:rPr lang="en-US" sz="2800" dirty="0">
                <a:solidFill>
                  <a:schemeClr val="tx1"/>
                </a:solidFill>
                <a:latin typeface="+mj-lt"/>
              </a:rPr>
              <a:t>4</a:t>
            </a:r>
            <a:endParaRPr lang="vi-VN" sz="2800" dirty="0">
              <a:solidFill>
                <a:schemeClr val="tx1"/>
              </a:solidFill>
              <a:latin typeface="+mj-lt"/>
            </a:endParaRPr>
          </a:p>
        </p:txBody>
      </p:sp>
      <p:graphicFrame>
        <p:nvGraphicFramePr>
          <p:cNvPr id="8" name="Object 7">
            <a:extLst>
              <a:ext uri="{FF2B5EF4-FFF2-40B4-BE49-F238E27FC236}">
                <a16:creationId xmlns:a16="http://schemas.microsoft.com/office/drawing/2014/main" id="{23FE6171-FCFB-4B4D-A0F6-F22E28EC395B}"/>
              </a:ext>
            </a:extLst>
          </p:cNvPr>
          <p:cNvGraphicFramePr>
            <a:graphicFrameLocks noChangeAspect="1"/>
          </p:cNvGraphicFramePr>
          <p:nvPr>
            <p:extLst>
              <p:ext uri="{D42A27DB-BD31-4B8C-83A1-F6EECF244321}">
                <p14:modId xmlns:p14="http://schemas.microsoft.com/office/powerpoint/2010/main" val="321451362"/>
              </p:ext>
            </p:extLst>
          </p:nvPr>
        </p:nvGraphicFramePr>
        <p:xfrm>
          <a:off x="3343922" y="3232150"/>
          <a:ext cx="1282700" cy="393700"/>
        </p:xfrm>
        <a:graphic>
          <a:graphicData uri="http://schemas.openxmlformats.org/presentationml/2006/ole">
            <mc:AlternateContent xmlns:mc="http://schemas.openxmlformats.org/markup-compatibility/2006">
              <mc:Choice xmlns:v="urn:schemas-microsoft-com:vml" Requires="v">
                <p:oleObj spid="_x0000_s28689" name="Equation" r:id="rId6" imgW="1282680" imgH="393480" progId="Equation.DSMT4">
                  <p:embed/>
                </p:oleObj>
              </mc:Choice>
              <mc:Fallback>
                <p:oleObj name="Equation" r:id="rId6" imgW="1282680" imgH="393480" progId="Equation.DSMT4">
                  <p:embed/>
                  <p:pic>
                    <p:nvPicPr>
                      <p:cNvPr id="8" name="Object 7">
                        <a:extLst>
                          <a:ext uri="{FF2B5EF4-FFF2-40B4-BE49-F238E27FC236}">
                            <a16:creationId xmlns:a16="http://schemas.microsoft.com/office/drawing/2014/main" id="{23FE6171-FCFB-4B4D-A0F6-F22E28EC395B}"/>
                          </a:ext>
                        </a:extLst>
                      </p:cNvPr>
                      <p:cNvPicPr/>
                      <p:nvPr/>
                    </p:nvPicPr>
                    <p:blipFill>
                      <a:blip r:embed="rId7"/>
                      <a:stretch>
                        <a:fillRect/>
                      </a:stretch>
                    </p:blipFill>
                    <p:spPr>
                      <a:xfrm>
                        <a:off x="3343922" y="3232150"/>
                        <a:ext cx="1282700" cy="393700"/>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50B98093-9C58-408D-A424-93C3A780B26B}"/>
              </a:ext>
            </a:extLst>
          </p:cNvPr>
          <p:cNvSpPr/>
          <p:nvPr/>
        </p:nvSpPr>
        <p:spPr>
          <a:xfrm>
            <a:off x="9066572" y="5599120"/>
            <a:ext cx="1192955" cy="523220"/>
          </a:xfrm>
          <a:prstGeom prst="rect">
            <a:avLst/>
          </a:prstGeom>
        </p:spPr>
        <p:txBody>
          <a:bodyPr wrap="none">
            <a:spAutoFit/>
          </a:bodyPr>
          <a:lstStyle/>
          <a:p>
            <a:r>
              <a:rPr lang="vi-VN" sz="2800" dirty="0">
                <a:solidFill>
                  <a:schemeClr val="tx1"/>
                </a:solidFill>
                <a:latin typeface="Times New Roman" panose="02020603050405020304" pitchFamily="18" charset="0"/>
                <a:cs typeface="Times New Roman" panose="02020603050405020304" pitchFamily="18" charset="0"/>
              </a:rPr>
              <a:t>Hình </a:t>
            </a:r>
            <a:r>
              <a:rPr lang="en-US" sz="2800" dirty="0">
                <a:solidFill>
                  <a:schemeClr val="tx1"/>
                </a:solidFill>
                <a:latin typeface="Times New Roman" panose="02020603050405020304" pitchFamily="18" charset="0"/>
                <a:cs typeface="Times New Roman" panose="02020603050405020304" pitchFamily="18" charset="0"/>
              </a:rPr>
              <a:t>4</a:t>
            </a:r>
            <a:endParaRPr lang="en-US" sz="2800" dirty="0">
              <a:latin typeface="Times New Roman" panose="02020603050405020304" pitchFamily="18" charset="0"/>
              <a:cs typeface="Times New Roman" panose="02020603050405020304" pitchFamily="18" charset="0"/>
            </a:endParaRPr>
          </a:p>
        </p:txBody>
      </p:sp>
      <p:sp>
        <p:nvSpPr>
          <p:cNvPr id="22" name="Google Shape;122;p4">
            <a:extLst>
              <a:ext uri="{FF2B5EF4-FFF2-40B4-BE49-F238E27FC236}">
                <a16:creationId xmlns:a16="http://schemas.microsoft.com/office/drawing/2014/main" id="{956CE8E0-F14C-459E-AC0C-BC2C3C5E9A33}"/>
              </a:ext>
            </a:extLst>
          </p:cNvPr>
          <p:cNvSpPr/>
          <p:nvPr/>
        </p:nvSpPr>
        <p:spPr>
          <a:xfrm>
            <a:off x="8281297" y="1526462"/>
            <a:ext cx="2325853" cy="468770"/>
          </a:xfrm>
          <a:prstGeom prst="homePlate">
            <a:avLst>
              <a:gd name="adj" fmla="val 0"/>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dirty="0" err="1">
                <a:solidFill>
                  <a:srgbClr val="FFFF00"/>
                </a:solidFill>
                <a:latin typeface="Times New Roman"/>
                <a:ea typeface="Times New Roman"/>
                <a:cs typeface="Times New Roman"/>
                <a:sym typeface="Times New Roman"/>
              </a:rPr>
              <a:t>Hoạt</a:t>
            </a:r>
            <a:r>
              <a:rPr lang="en-US" sz="2000" b="1" dirty="0">
                <a:solidFill>
                  <a:srgbClr val="FFFF00"/>
                </a:solidFill>
                <a:latin typeface="Times New Roman"/>
                <a:ea typeface="Times New Roman"/>
                <a:cs typeface="Times New Roman"/>
                <a:sym typeface="Times New Roman"/>
              </a:rPr>
              <a:t> </a:t>
            </a:r>
            <a:r>
              <a:rPr lang="en-US" sz="2000" b="1" dirty="0" err="1">
                <a:solidFill>
                  <a:srgbClr val="FFFF00"/>
                </a:solidFill>
                <a:latin typeface="Times New Roman"/>
                <a:ea typeface="Times New Roman"/>
                <a:cs typeface="Times New Roman"/>
                <a:sym typeface="Times New Roman"/>
              </a:rPr>
              <a:t>động</a:t>
            </a:r>
            <a:r>
              <a:rPr lang="en-US" sz="2000" b="1" dirty="0">
                <a:solidFill>
                  <a:srgbClr val="FFFF00"/>
                </a:solidFill>
                <a:latin typeface="Times New Roman"/>
                <a:ea typeface="Times New Roman"/>
                <a:cs typeface="Times New Roman"/>
                <a:sym typeface="Times New Roman"/>
              </a:rPr>
              <a:t> </a:t>
            </a:r>
            <a:r>
              <a:rPr lang="en-US" sz="2000" b="1" dirty="0" err="1">
                <a:solidFill>
                  <a:srgbClr val="FFFF00"/>
                </a:solidFill>
                <a:latin typeface="Times New Roman"/>
                <a:ea typeface="Times New Roman"/>
                <a:cs typeface="Times New Roman"/>
                <a:sym typeface="Times New Roman"/>
              </a:rPr>
              <a:t>nhóm</a:t>
            </a:r>
            <a:r>
              <a:rPr lang="en-US" sz="2000" b="1" dirty="0">
                <a:solidFill>
                  <a:srgbClr val="FFFF00"/>
                </a:solidFill>
                <a:latin typeface="Times New Roman"/>
                <a:ea typeface="Times New Roman"/>
                <a:cs typeface="Times New Roman"/>
                <a:sym typeface="Times New Roman"/>
              </a:rPr>
              <a:t> </a:t>
            </a:r>
            <a:endParaRPr sz="2000" b="1" dirty="0">
              <a:solidFill>
                <a:srgbClr val="FFFF00"/>
              </a:solidFill>
              <a:latin typeface="Times New Roman"/>
              <a:ea typeface="Times New Roman"/>
              <a:cs typeface="Times New Roman"/>
              <a:sym typeface="Times New Roman"/>
            </a:endParaRPr>
          </a:p>
        </p:txBody>
      </p:sp>
      <p:pic>
        <p:nvPicPr>
          <p:cNvPr id="19" name="Picture 18">
            <a:extLst>
              <a:ext uri="{FF2B5EF4-FFF2-40B4-BE49-F238E27FC236}">
                <a16:creationId xmlns:a16="http://schemas.microsoft.com/office/drawing/2014/main" id="{744EDDAD-E1D3-478E-9EF8-62D54AC34788}"/>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8571" b="97143" l="7895" r="92105">
                        <a14:foregroundMark x1="78947" y1="77143" x2="92105" y2="97143"/>
                        <a14:foregroundMark x1="84211" y1="80000" x2="86842" y2="85714"/>
                      </a14:backgroundRemoval>
                    </a14:imgEffect>
                  </a14:imgLayer>
                </a14:imgProps>
              </a:ext>
            </a:extLst>
          </a:blip>
          <a:stretch>
            <a:fillRect/>
          </a:stretch>
        </p:blipFill>
        <p:spPr>
          <a:xfrm>
            <a:off x="178832" y="1911271"/>
            <a:ext cx="821211" cy="756378"/>
          </a:xfrm>
          <a:prstGeom prst="rect">
            <a:avLst/>
          </a:prstGeom>
        </p:spPr>
      </p:pic>
      <p:graphicFrame>
        <p:nvGraphicFramePr>
          <p:cNvPr id="11" name="Object 10">
            <a:extLst>
              <a:ext uri="{FF2B5EF4-FFF2-40B4-BE49-F238E27FC236}">
                <a16:creationId xmlns:a16="http://schemas.microsoft.com/office/drawing/2014/main" id="{1F995C56-7048-425C-AD79-F9BC88FC16FF}"/>
              </a:ext>
            </a:extLst>
          </p:cNvPr>
          <p:cNvGraphicFramePr>
            <a:graphicFrameLocks noChangeAspect="1"/>
          </p:cNvGraphicFramePr>
          <p:nvPr>
            <p:extLst>
              <p:ext uri="{D42A27DB-BD31-4B8C-83A1-F6EECF244321}">
                <p14:modId xmlns:p14="http://schemas.microsoft.com/office/powerpoint/2010/main" val="1788789871"/>
              </p:ext>
            </p:extLst>
          </p:nvPr>
        </p:nvGraphicFramePr>
        <p:xfrm>
          <a:off x="1451643" y="3232150"/>
          <a:ext cx="1384300" cy="393700"/>
        </p:xfrm>
        <a:graphic>
          <a:graphicData uri="http://schemas.openxmlformats.org/presentationml/2006/ole">
            <mc:AlternateContent xmlns:mc="http://schemas.openxmlformats.org/markup-compatibility/2006">
              <mc:Choice xmlns:v="urn:schemas-microsoft-com:vml" Requires="v">
                <p:oleObj spid="_x0000_s28690" name="Equation" r:id="rId10" imgW="1384200" imgH="393480" progId="Equation.DSMT4">
                  <p:embed/>
                </p:oleObj>
              </mc:Choice>
              <mc:Fallback>
                <p:oleObj name="Equation" r:id="rId10" imgW="1384200" imgH="393480" progId="Equation.DSMT4">
                  <p:embed/>
                  <p:pic>
                    <p:nvPicPr>
                      <p:cNvPr id="0" name=""/>
                      <p:cNvPicPr/>
                      <p:nvPr/>
                    </p:nvPicPr>
                    <p:blipFill>
                      <a:blip r:embed="rId11"/>
                      <a:stretch>
                        <a:fillRect/>
                      </a:stretch>
                    </p:blipFill>
                    <p:spPr>
                      <a:xfrm>
                        <a:off x="1451643" y="3232150"/>
                        <a:ext cx="1384300" cy="3937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8264B68E-8ADE-4878-AB23-EFC1F2DBDC65}"/>
              </a:ext>
            </a:extLst>
          </p:cNvPr>
          <p:cNvGraphicFramePr>
            <a:graphicFrameLocks noChangeAspect="1"/>
          </p:cNvGraphicFramePr>
          <p:nvPr>
            <p:extLst>
              <p:ext uri="{D42A27DB-BD31-4B8C-83A1-F6EECF244321}">
                <p14:modId xmlns:p14="http://schemas.microsoft.com/office/powerpoint/2010/main" val="4282082143"/>
              </p:ext>
            </p:extLst>
          </p:nvPr>
        </p:nvGraphicFramePr>
        <p:xfrm>
          <a:off x="5209651" y="4506558"/>
          <a:ext cx="1993900" cy="393700"/>
        </p:xfrm>
        <a:graphic>
          <a:graphicData uri="http://schemas.openxmlformats.org/presentationml/2006/ole">
            <mc:AlternateContent xmlns:mc="http://schemas.openxmlformats.org/markup-compatibility/2006">
              <mc:Choice xmlns:v="urn:schemas-microsoft-com:vml" Requires="v">
                <p:oleObj spid="_x0000_s28691" name="Equation" r:id="rId12" imgW="1993680" imgH="393480" progId="Equation.DSMT4">
                  <p:embed/>
                </p:oleObj>
              </mc:Choice>
              <mc:Fallback>
                <p:oleObj name="Equation" r:id="rId12" imgW="1993680" imgH="393480" progId="Equation.DSMT4">
                  <p:embed/>
                  <p:pic>
                    <p:nvPicPr>
                      <p:cNvPr id="0" name=""/>
                      <p:cNvPicPr/>
                      <p:nvPr/>
                    </p:nvPicPr>
                    <p:blipFill>
                      <a:blip r:embed="rId13"/>
                      <a:stretch>
                        <a:fillRect/>
                      </a:stretch>
                    </p:blipFill>
                    <p:spPr>
                      <a:xfrm>
                        <a:off x="5209651" y="4506558"/>
                        <a:ext cx="1993900" cy="393700"/>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B97F0EA1-D0F3-4EAD-B46B-7061A74D0497}"/>
              </a:ext>
            </a:extLst>
          </p:cNvPr>
          <p:cNvPicPr>
            <a:picLocks noChangeAspect="1"/>
          </p:cNvPicPr>
          <p:nvPr/>
        </p:nvPicPr>
        <p:blipFill>
          <a:blip r:embed="rId14"/>
          <a:stretch>
            <a:fillRect/>
          </a:stretch>
        </p:blipFill>
        <p:spPr>
          <a:xfrm>
            <a:off x="7841757" y="2101064"/>
            <a:ext cx="3314700" cy="3286125"/>
          </a:xfrm>
          <a:prstGeom prst="rect">
            <a:avLst/>
          </a:prstGeom>
        </p:spPr>
      </p:pic>
    </p:spTree>
    <p:extLst>
      <p:ext uri="{BB962C8B-B14F-4D97-AF65-F5344CB8AC3E}">
        <p14:creationId xmlns:p14="http://schemas.microsoft.com/office/powerpoint/2010/main" val="202157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circle(in)">
                                      <p:cBhvr>
                                        <p:cTn id="10" dur="2000"/>
                                        <p:tgtEl>
                                          <p:spTgt spid="2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66"/>
                                        </p:tgtEl>
                                        <p:attrNameLst>
                                          <p:attrName>style.visibility</p:attrName>
                                        </p:attrNameLst>
                                      </p:cBhvr>
                                      <p:to>
                                        <p:strVal val="visible"/>
                                      </p:to>
                                    </p:set>
                                    <p:animEffect transition="in" filter="circle(in)">
                                      <p:cBhvr>
                                        <p:cTn id="13" dur="2000"/>
                                        <p:tgtEl>
                                          <p:spTgt spid="46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67"/>
                                        </p:tgtEl>
                                        <p:attrNameLst>
                                          <p:attrName>style.visibility</p:attrName>
                                        </p:attrNameLst>
                                      </p:cBhvr>
                                      <p:to>
                                        <p:strVal val="visible"/>
                                      </p:to>
                                    </p:set>
                                    <p:animEffect transition="in" filter="circle(in)">
                                      <p:cBhvr>
                                        <p:cTn id="16" dur="2000"/>
                                        <p:tgtEl>
                                          <p:spTgt spid="467"/>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468"/>
                                        </p:tgtEl>
                                        <p:attrNameLst>
                                          <p:attrName>style.visibility</p:attrName>
                                        </p:attrNameLst>
                                      </p:cBhvr>
                                      <p:to>
                                        <p:strVal val="visible"/>
                                      </p:to>
                                    </p:set>
                                    <p:animEffect transition="in" filter="circle(in)">
                                      <p:cBhvr>
                                        <p:cTn id="19" dur="2000"/>
                                        <p:tgtEl>
                                          <p:spTgt spid="468"/>
                                        </p:tgtEl>
                                      </p:cBhvr>
                                    </p:animEffect>
                                  </p:childTnLst>
                                </p:cTn>
                              </p:par>
                              <p:par>
                                <p:cTn id="20" presetID="6" presetClass="entr" presetSubtype="16" fill="hold" nodeType="withEffect">
                                  <p:stCondLst>
                                    <p:cond delay="0"/>
                                  </p:stCondLst>
                                  <p:childTnLst>
                                    <p:set>
                                      <p:cBhvr>
                                        <p:cTn id="21" dur="1" fill="hold">
                                          <p:stCondLst>
                                            <p:cond delay="0"/>
                                          </p:stCondLst>
                                        </p:cTn>
                                        <p:tgtEl>
                                          <p:spTgt spid="469"/>
                                        </p:tgtEl>
                                        <p:attrNameLst>
                                          <p:attrName>style.visibility</p:attrName>
                                        </p:attrNameLst>
                                      </p:cBhvr>
                                      <p:to>
                                        <p:strVal val="visible"/>
                                      </p:to>
                                    </p:set>
                                    <p:animEffect transition="in" filter="circle(in)">
                                      <p:cBhvr>
                                        <p:cTn id="22" dur="2000"/>
                                        <p:tgtEl>
                                          <p:spTgt spid="469"/>
                                        </p:tgtEl>
                                      </p:cBhvr>
                                    </p:animEffect>
                                  </p:childTnLst>
                                </p:cTn>
                              </p:par>
                              <p:par>
                                <p:cTn id="23" presetID="6" presetClass="entr" presetSubtype="16" fill="hold" nodeType="withEffect">
                                  <p:stCondLst>
                                    <p:cond delay="0"/>
                                  </p:stCondLst>
                                  <p:childTnLst>
                                    <p:set>
                                      <p:cBhvr>
                                        <p:cTn id="24" dur="1" fill="hold">
                                          <p:stCondLst>
                                            <p:cond delay="0"/>
                                          </p:stCondLst>
                                        </p:cTn>
                                        <p:tgtEl>
                                          <p:spTgt spid="470"/>
                                        </p:tgtEl>
                                        <p:attrNameLst>
                                          <p:attrName>style.visibility</p:attrName>
                                        </p:attrNameLst>
                                      </p:cBhvr>
                                      <p:to>
                                        <p:strVal val="visible"/>
                                      </p:to>
                                    </p:set>
                                    <p:animEffect transition="in" filter="circle(in)">
                                      <p:cBhvr>
                                        <p:cTn id="25" dur="2000"/>
                                        <p:tgtEl>
                                          <p:spTgt spid="470"/>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ircle(in)">
                                      <p:cBhvr>
                                        <p:cTn id="28" dur="2000"/>
                                        <p:tgtEl>
                                          <p:spTgt spid="4"/>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ircle(in)">
                                      <p:cBhvr>
                                        <p:cTn id="31" dur="2000"/>
                                        <p:tgtEl>
                                          <p:spTgt spid="5"/>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2000"/>
                                        <p:tgtEl>
                                          <p:spTgt spid="6"/>
                                        </p:tgtEl>
                                      </p:cBhvr>
                                    </p:animEffect>
                                  </p:childTnLst>
                                </p:cTn>
                              </p:par>
                              <p:par>
                                <p:cTn id="35" presetID="6" presetClass="entr" presetSubtype="16"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2000"/>
                                        <p:tgtEl>
                                          <p:spTgt spid="8"/>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ircle(in)">
                                      <p:cBhvr>
                                        <p:cTn id="40" dur="2000"/>
                                        <p:tgtEl>
                                          <p:spTgt spid="10"/>
                                        </p:tgtEl>
                                      </p:cBhvr>
                                    </p:animEffect>
                                  </p:childTnLst>
                                </p:cTn>
                              </p:par>
                              <p:par>
                                <p:cTn id="41" presetID="6" presetClass="entr" presetSubtype="16"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circle(in)">
                                      <p:cBhvr>
                                        <p:cTn id="43" dur="2000"/>
                                        <p:tgtEl>
                                          <p:spTgt spid="19"/>
                                        </p:tgtEl>
                                      </p:cBhvr>
                                    </p:animEffect>
                                  </p:childTnLst>
                                </p:cTn>
                              </p:par>
                              <p:par>
                                <p:cTn id="44" presetID="6" presetClass="entr" presetSubtype="16"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circle(in)">
                                      <p:cBhvr>
                                        <p:cTn id="46" dur="2000"/>
                                        <p:tgtEl>
                                          <p:spTgt spid="11"/>
                                        </p:tgtEl>
                                      </p:cBhvr>
                                    </p:animEffect>
                                  </p:childTnLst>
                                </p:cTn>
                              </p:par>
                              <p:par>
                                <p:cTn id="47" presetID="6" presetClass="entr" presetSubtype="16"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circle(in)">
                                      <p:cBhvr>
                                        <p:cTn id="49" dur="2000"/>
                                        <p:tgtEl>
                                          <p:spTgt spid="13"/>
                                        </p:tgtEl>
                                      </p:cBhvr>
                                    </p:animEffect>
                                  </p:childTnLst>
                                </p:cTn>
                              </p:par>
                              <p:par>
                                <p:cTn id="50" presetID="6" presetClass="entr" presetSubtype="16"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circle(in)">
                                      <p:cBhvr>
                                        <p:cTn id="5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 grpId="0" animBg="1"/>
      <p:bldP spid="467" grpId="0"/>
      <p:bldP spid="468" grpId="0"/>
      <p:bldP spid="4" grpId="0"/>
      <p:bldP spid="12" grpId="0" animBg="1"/>
      <p:bldP spid="5" grpId="0"/>
      <p:bldP spid="6" grpId="0"/>
      <p:bldP spid="10"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a16="http://schemas.microsoft.com/office/drawing/2014/main" id="{531F7791-29BA-1419-A9DA-80F87E69DDE9}"/>
              </a:ext>
            </a:extLst>
          </p:cNvPr>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a16="http://schemas.microsoft.com/office/drawing/2014/main" id="{3798B6D0-AC61-0553-A7D5-B045C5BC0B9F}"/>
              </a:ext>
            </a:extLst>
          </p:cNvPr>
          <p:cNvSpPr txBox="1">
            <a:spLocks noGrp="1"/>
          </p:cNvSpPr>
          <p:nvPr>
            <p:ph type="title"/>
          </p:nvPr>
        </p:nvSpPr>
        <p:spPr>
          <a:xfrm>
            <a:off x="2560983" y="457200"/>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dirty="0">
                <a:solidFill>
                  <a:srgbClr val="0000FF"/>
                </a:solidFill>
                <a:latin typeface="Times New Roman"/>
                <a:ea typeface="Times New Roman"/>
                <a:cs typeface="Times New Roman"/>
                <a:sym typeface="Times New Roman"/>
              </a:rPr>
              <a:t>BÀI 4: HỆ SỐ GÓC CỦA Đ</a:t>
            </a:r>
            <a:r>
              <a:rPr lang="vi-VN" sz="2400" b="1" dirty="0">
                <a:solidFill>
                  <a:srgbClr val="0000FF"/>
                </a:solidFill>
                <a:latin typeface="Times New Roman"/>
                <a:ea typeface="Times New Roman"/>
                <a:cs typeface="Times New Roman"/>
                <a:sym typeface="Times New Roman"/>
              </a:rPr>
              <a:t>Ư</a:t>
            </a:r>
            <a:r>
              <a:rPr lang="en-US" sz="2400" b="1" dirty="0">
                <a:solidFill>
                  <a:srgbClr val="0000FF"/>
                </a:solidFill>
                <a:latin typeface="Times New Roman"/>
                <a:ea typeface="Times New Roman"/>
                <a:cs typeface="Times New Roman"/>
                <a:sym typeface="Times New Roman"/>
              </a:rPr>
              <a:t>ỜNG THẲNG</a:t>
            </a:r>
            <a:endParaRPr sz="2400" b="1" dirty="0">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a16="http://schemas.microsoft.com/office/drawing/2014/main" id="{F0CAAD38-A826-10DE-7966-91D1CFB35833}"/>
              </a:ext>
            </a:extLst>
          </p:cNvPr>
          <p:cNvSpPr txBox="1"/>
          <p:nvPr/>
        </p:nvSpPr>
        <p:spPr>
          <a:xfrm>
            <a:off x="151682" y="1015703"/>
            <a:ext cx="9347425" cy="523180"/>
          </a:xfrm>
          <a:prstGeom prst="rect">
            <a:avLst/>
          </a:prstGeom>
          <a:noFill/>
          <a:ln>
            <a:noFill/>
          </a:ln>
        </p:spPr>
        <p:txBody>
          <a:bodyPr spcFirstLastPara="1" wrap="square" lIns="91425" tIns="45700" rIns="91425" bIns="45700" anchor="t" anchorCtr="0">
            <a:spAutoFit/>
          </a:bodyPr>
          <a:lstStyle/>
          <a:p>
            <a:r>
              <a:rPr lang="en-US" sz="2800" b="1" dirty="0">
                <a:solidFill>
                  <a:srgbClr val="FF0000"/>
                </a:solidFill>
                <a:latin typeface="Times New Roman"/>
                <a:ea typeface="Times New Roman"/>
                <a:cs typeface="Times New Roman"/>
                <a:sym typeface="Times New Roman"/>
              </a:rPr>
              <a:t>2. Hai </a:t>
            </a:r>
            <a:r>
              <a:rPr lang="en-US" sz="2800" b="1" dirty="0" err="1">
                <a:solidFill>
                  <a:srgbClr val="FF0000"/>
                </a:solidFill>
                <a:latin typeface="Times New Roman"/>
                <a:ea typeface="Times New Roman"/>
                <a:cs typeface="Times New Roman"/>
                <a:sym typeface="Times New Roman"/>
              </a:rPr>
              <a:t>đường</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thẳng</a:t>
            </a:r>
            <a:r>
              <a:rPr lang="en-US" sz="2800" b="1" dirty="0">
                <a:solidFill>
                  <a:srgbClr val="FF0000"/>
                </a:solidFill>
                <a:latin typeface="Times New Roman"/>
                <a:ea typeface="Times New Roman"/>
                <a:cs typeface="Times New Roman"/>
                <a:sym typeface="Times New Roman"/>
              </a:rPr>
              <a:t> song </a:t>
            </a:r>
            <a:r>
              <a:rPr lang="en-US" sz="2800" b="1" dirty="0" err="1">
                <a:solidFill>
                  <a:srgbClr val="FF0000"/>
                </a:solidFill>
                <a:latin typeface="Times New Roman"/>
                <a:ea typeface="Times New Roman"/>
                <a:cs typeface="Times New Roman"/>
                <a:sym typeface="Times New Roman"/>
              </a:rPr>
              <a:t>song</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hai</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đường</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thẳng</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cắt</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nhau</a:t>
            </a:r>
            <a:endParaRPr sz="2800" b="1" dirty="0">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a16="http://schemas.microsoft.com/office/drawing/2014/main" id="{949B097E-3C0C-794E-1670-B1977D1D0CBA}"/>
              </a:ext>
            </a:extLst>
          </p:cNvPr>
          <p:cNvPicPr preferRelativeResize="0"/>
          <p:nvPr/>
        </p:nvPicPr>
        <p:blipFill rotWithShape="1">
          <a:blip r:embed="rId4">
            <a:alphaModFix/>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id="{8F7D0496-12A7-8410-0AAC-5ED5C865D7A3}"/>
              </a:ext>
            </a:extLst>
          </p:cNvPr>
          <p:cNvPicPr preferRelativeResize="0"/>
          <p:nvPr/>
        </p:nvPicPr>
        <p:blipFill rotWithShape="1">
          <a:blip r:embed="rId5">
            <a:alphaModFix/>
          </a:blip>
          <a:srcRect/>
          <a:stretch/>
        </p:blipFill>
        <p:spPr>
          <a:xfrm>
            <a:off x="127976" y="-31941"/>
            <a:ext cx="782534" cy="1116013"/>
          </a:xfrm>
          <a:prstGeom prst="rect">
            <a:avLst/>
          </a:prstGeom>
          <a:noFill/>
          <a:ln>
            <a:noFill/>
          </a:ln>
        </p:spPr>
      </p:pic>
      <p:sp>
        <p:nvSpPr>
          <p:cNvPr id="4" name="Rectangle 3">
            <a:extLst>
              <a:ext uri="{FF2B5EF4-FFF2-40B4-BE49-F238E27FC236}">
                <a16:creationId xmlns:a16="http://schemas.microsoft.com/office/drawing/2014/main" id="{F7AE3CDC-1573-49DA-A176-3B634E746BCC}"/>
              </a:ext>
            </a:extLst>
          </p:cNvPr>
          <p:cNvSpPr/>
          <p:nvPr/>
        </p:nvSpPr>
        <p:spPr>
          <a:xfrm>
            <a:off x="397442" y="1538883"/>
            <a:ext cx="5892960" cy="523220"/>
          </a:xfrm>
          <a:prstGeom prst="rect">
            <a:avLst/>
          </a:prstGeom>
        </p:spPr>
        <p:txBody>
          <a:bodyPr wrap="none">
            <a:spAutoFit/>
          </a:bodyPr>
          <a:lstStyle/>
          <a:p>
            <a:pPr algn="just"/>
            <a:r>
              <a:rPr lang="nl-NL" sz="2800" b="1" i="1" dirty="0">
                <a:latin typeface="Times New Roman" panose="02020603050405020304" pitchFamily="18" charset="0"/>
                <a:ea typeface="Times New Roman" panose="02020603050405020304" pitchFamily="18" charset="0"/>
              </a:rPr>
              <a:t>*Nhận biết hai đường thẳng cắt nhau.</a:t>
            </a:r>
            <a:endParaRPr lang="en-US" sz="2400" dirty="0">
              <a:latin typeface="Times New Roman" panose="02020603050405020304" pitchFamily="18" charset="0"/>
              <a:ea typeface="Times New Roman" panose="02020603050405020304" pitchFamily="18" charset="0"/>
            </a:endParaRPr>
          </a:p>
        </p:txBody>
      </p:sp>
      <p:sp>
        <p:nvSpPr>
          <p:cNvPr id="12" name="Google Shape;122;p4">
            <a:extLst>
              <a:ext uri="{FF2B5EF4-FFF2-40B4-BE49-F238E27FC236}">
                <a16:creationId xmlns:a16="http://schemas.microsoft.com/office/drawing/2014/main" id="{DE37849E-20CB-411F-9D3E-EC910D6158A3}"/>
              </a:ext>
            </a:extLst>
          </p:cNvPr>
          <p:cNvSpPr/>
          <p:nvPr/>
        </p:nvSpPr>
        <p:spPr>
          <a:xfrm>
            <a:off x="1122923" y="2144774"/>
            <a:ext cx="2041740" cy="398774"/>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dirty="0" err="1">
                <a:solidFill>
                  <a:srgbClr val="A8289F"/>
                </a:solidFill>
                <a:latin typeface="Times New Roman"/>
                <a:ea typeface="Times New Roman"/>
                <a:cs typeface="Times New Roman"/>
                <a:sym typeface="Times New Roman"/>
              </a:rPr>
              <a:t>Khám</a:t>
            </a:r>
            <a:r>
              <a:rPr lang="en-US" sz="2400" b="1" dirty="0">
                <a:solidFill>
                  <a:srgbClr val="A8289F"/>
                </a:solidFill>
                <a:latin typeface="Times New Roman"/>
                <a:ea typeface="Times New Roman"/>
                <a:cs typeface="Times New Roman"/>
                <a:sym typeface="Times New Roman"/>
              </a:rPr>
              <a:t> </a:t>
            </a:r>
            <a:r>
              <a:rPr lang="en-US" sz="2400" b="1" dirty="0" err="1">
                <a:solidFill>
                  <a:srgbClr val="A8289F"/>
                </a:solidFill>
                <a:latin typeface="Times New Roman"/>
                <a:ea typeface="Times New Roman"/>
                <a:cs typeface="Times New Roman"/>
                <a:sym typeface="Times New Roman"/>
              </a:rPr>
              <a:t>phá</a:t>
            </a:r>
            <a:r>
              <a:rPr lang="en-US" sz="2400" b="1" dirty="0">
                <a:solidFill>
                  <a:srgbClr val="A8289F"/>
                </a:solidFill>
                <a:latin typeface="Times New Roman"/>
                <a:ea typeface="Times New Roman"/>
                <a:cs typeface="Times New Roman"/>
                <a:sym typeface="Times New Roman"/>
              </a:rPr>
              <a:t> 3 </a:t>
            </a:r>
            <a:endParaRPr sz="2400" b="1" dirty="0">
              <a:solidFill>
                <a:srgbClr val="A8289F"/>
              </a:solidFill>
              <a:latin typeface="Times New Roman"/>
              <a:ea typeface="Times New Roman"/>
              <a:cs typeface="Times New Roman"/>
              <a:sym typeface="Times New Roman"/>
            </a:endParaRPr>
          </a:p>
        </p:txBody>
      </p:sp>
      <p:sp>
        <p:nvSpPr>
          <p:cNvPr id="5" name="Rectangle 4">
            <a:extLst>
              <a:ext uri="{FF2B5EF4-FFF2-40B4-BE49-F238E27FC236}">
                <a16:creationId xmlns:a16="http://schemas.microsoft.com/office/drawing/2014/main" id="{09836C18-55BF-41CA-9854-650C351C724B}"/>
              </a:ext>
            </a:extLst>
          </p:cNvPr>
          <p:cNvSpPr/>
          <p:nvPr/>
        </p:nvSpPr>
        <p:spPr>
          <a:xfrm>
            <a:off x="352557" y="2683249"/>
            <a:ext cx="7255606" cy="2246769"/>
          </a:xfrm>
          <a:prstGeom prst="rect">
            <a:avLst/>
          </a:prstGeom>
        </p:spPr>
        <p:txBody>
          <a:bodyPr wrap="square">
            <a:spAutoFit/>
          </a:bodyPr>
          <a:lstStyle/>
          <a:p>
            <a:r>
              <a:rPr lang="en-US" sz="2800" dirty="0">
                <a:solidFill>
                  <a:schemeClr val="tx1"/>
                </a:solidFill>
                <a:latin typeface="Times New Roman" panose="02020603050405020304" pitchFamily="18" charset="0"/>
                <a:cs typeface="Times New Roman" panose="02020603050405020304" pitchFamily="18" charset="0"/>
              </a:rPr>
              <a:t>a) Ta có: </a:t>
            </a:r>
          </a:p>
          <a:p>
            <a:r>
              <a:rPr lang="en-US" sz="2800" dirty="0" err="1">
                <a:latin typeface="Times New Roman" panose="02020603050405020304" pitchFamily="18" charset="0"/>
                <a:ea typeface="Times New Roman" panose="02020603050405020304" pitchFamily="18" charset="0"/>
              </a:rPr>
              <a:t>Vậy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giao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điểm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d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d’</a:t>
            </a:r>
          </a:p>
          <a:p>
            <a:r>
              <a:rPr lang="en-US" sz="2800" dirty="0">
                <a:latin typeface="Times New Roman" panose="02020603050405020304" pitchFamily="18" charset="0"/>
                <a:ea typeface="Times New Roman" panose="02020603050405020304" pitchFamily="18" charset="0"/>
                <a:cs typeface="Times New Roman" panose="02020603050405020304" pitchFamily="18" charset="0"/>
              </a:rPr>
              <a:t>b) Hai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nhau</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dirty="0">
                <a:solidFill>
                  <a:schemeClr val="tx1"/>
                </a:solidFill>
                <a:latin typeface="Times New Roman" panose="02020603050405020304" pitchFamily="18" charset="0"/>
                <a:cs typeface="Times New Roman" panose="02020603050405020304" pitchFamily="18" charset="0"/>
              </a:rPr>
              <a:t>c) </a:t>
            </a:r>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cắt</a:t>
            </a:r>
            <a:r>
              <a:rPr lang="en-US" sz="2800" dirty="0">
                <a:latin typeface="Times New Roman" panose="02020603050405020304" pitchFamily="18" charset="0"/>
                <a:cs typeface="Times New Roman" panose="02020603050405020304" pitchFamily="18" charset="0"/>
              </a:rPr>
              <a:t> d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50B98093-9C58-408D-A424-93C3A780B26B}"/>
              </a:ext>
            </a:extLst>
          </p:cNvPr>
          <p:cNvSpPr/>
          <p:nvPr/>
        </p:nvSpPr>
        <p:spPr>
          <a:xfrm>
            <a:off x="9066572" y="5599120"/>
            <a:ext cx="1192955" cy="523220"/>
          </a:xfrm>
          <a:prstGeom prst="rect">
            <a:avLst/>
          </a:prstGeom>
        </p:spPr>
        <p:txBody>
          <a:bodyPr wrap="none">
            <a:spAutoFit/>
          </a:bodyPr>
          <a:lstStyle/>
          <a:p>
            <a:r>
              <a:rPr lang="vi-VN" sz="2800" dirty="0">
                <a:solidFill>
                  <a:schemeClr val="tx1"/>
                </a:solidFill>
                <a:latin typeface="Times New Roman" panose="02020603050405020304" pitchFamily="18" charset="0"/>
                <a:cs typeface="Times New Roman" panose="02020603050405020304" pitchFamily="18" charset="0"/>
              </a:rPr>
              <a:t>Hình </a:t>
            </a:r>
            <a:r>
              <a:rPr lang="en-US" sz="2800" dirty="0">
                <a:solidFill>
                  <a:schemeClr val="tx1"/>
                </a:solidFill>
                <a:latin typeface="Times New Roman" panose="02020603050405020304" pitchFamily="18" charset="0"/>
                <a:cs typeface="Times New Roman" panose="02020603050405020304" pitchFamily="18" charset="0"/>
              </a:rPr>
              <a:t>4</a:t>
            </a:r>
            <a:endParaRPr lang="en-US" sz="2800" dirty="0">
              <a:latin typeface="Times New Roman" panose="02020603050405020304" pitchFamily="18" charset="0"/>
              <a:cs typeface="Times New Roman" panose="02020603050405020304" pitchFamily="18" charset="0"/>
            </a:endParaRPr>
          </a:p>
        </p:txBody>
      </p:sp>
      <p:sp>
        <p:nvSpPr>
          <p:cNvPr id="22" name="Google Shape;122;p4">
            <a:extLst>
              <a:ext uri="{FF2B5EF4-FFF2-40B4-BE49-F238E27FC236}">
                <a16:creationId xmlns:a16="http://schemas.microsoft.com/office/drawing/2014/main" id="{956CE8E0-F14C-459E-AC0C-BC2C3C5E9A33}"/>
              </a:ext>
            </a:extLst>
          </p:cNvPr>
          <p:cNvSpPr/>
          <p:nvPr/>
        </p:nvSpPr>
        <p:spPr>
          <a:xfrm>
            <a:off x="8281297" y="1526462"/>
            <a:ext cx="2325853" cy="468770"/>
          </a:xfrm>
          <a:prstGeom prst="homePlate">
            <a:avLst>
              <a:gd name="adj" fmla="val 0"/>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dirty="0" err="1">
                <a:solidFill>
                  <a:srgbClr val="FFFF00"/>
                </a:solidFill>
                <a:latin typeface="Times New Roman"/>
                <a:ea typeface="Times New Roman"/>
                <a:cs typeface="Times New Roman"/>
                <a:sym typeface="Times New Roman"/>
              </a:rPr>
              <a:t>Hoạt</a:t>
            </a:r>
            <a:r>
              <a:rPr lang="en-US" sz="2000" b="1" dirty="0">
                <a:solidFill>
                  <a:srgbClr val="FFFF00"/>
                </a:solidFill>
                <a:latin typeface="Times New Roman"/>
                <a:ea typeface="Times New Roman"/>
                <a:cs typeface="Times New Roman"/>
                <a:sym typeface="Times New Roman"/>
              </a:rPr>
              <a:t> </a:t>
            </a:r>
            <a:r>
              <a:rPr lang="en-US" sz="2000" b="1" dirty="0" err="1">
                <a:solidFill>
                  <a:srgbClr val="FFFF00"/>
                </a:solidFill>
                <a:latin typeface="Times New Roman"/>
                <a:ea typeface="Times New Roman"/>
                <a:cs typeface="Times New Roman"/>
                <a:sym typeface="Times New Roman"/>
              </a:rPr>
              <a:t>động</a:t>
            </a:r>
            <a:r>
              <a:rPr lang="en-US" sz="2000" b="1" dirty="0">
                <a:solidFill>
                  <a:srgbClr val="FFFF00"/>
                </a:solidFill>
                <a:latin typeface="Times New Roman"/>
                <a:ea typeface="Times New Roman"/>
                <a:cs typeface="Times New Roman"/>
                <a:sym typeface="Times New Roman"/>
              </a:rPr>
              <a:t> </a:t>
            </a:r>
            <a:r>
              <a:rPr lang="en-US" sz="2000" b="1" dirty="0" err="1">
                <a:solidFill>
                  <a:srgbClr val="FFFF00"/>
                </a:solidFill>
                <a:latin typeface="Times New Roman"/>
                <a:ea typeface="Times New Roman"/>
                <a:cs typeface="Times New Roman"/>
                <a:sym typeface="Times New Roman"/>
              </a:rPr>
              <a:t>nhóm</a:t>
            </a:r>
            <a:r>
              <a:rPr lang="en-US" sz="2000" b="1" dirty="0">
                <a:solidFill>
                  <a:srgbClr val="FFFF00"/>
                </a:solidFill>
                <a:latin typeface="Times New Roman"/>
                <a:ea typeface="Times New Roman"/>
                <a:cs typeface="Times New Roman"/>
                <a:sym typeface="Times New Roman"/>
              </a:rPr>
              <a:t> </a:t>
            </a:r>
            <a:endParaRPr sz="2000" b="1" dirty="0">
              <a:solidFill>
                <a:srgbClr val="FFFF00"/>
              </a:solidFill>
              <a:latin typeface="Times New Roman"/>
              <a:ea typeface="Times New Roman"/>
              <a:cs typeface="Times New Roman"/>
              <a:sym typeface="Times New Roman"/>
            </a:endParaRPr>
          </a:p>
        </p:txBody>
      </p:sp>
      <p:pic>
        <p:nvPicPr>
          <p:cNvPr id="19" name="Picture 18">
            <a:extLst>
              <a:ext uri="{FF2B5EF4-FFF2-40B4-BE49-F238E27FC236}">
                <a16:creationId xmlns:a16="http://schemas.microsoft.com/office/drawing/2014/main" id="{744EDDAD-E1D3-478E-9EF8-62D54AC3478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571" b="97143" l="7895" r="92105">
                        <a14:foregroundMark x1="78947" y1="77143" x2="92105" y2="97143"/>
                        <a14:foregroundMark x1="84211" y1="80000" x2="86842" y2="85714"/>
                      </a14:backgroundRemoval>
                    </a14:imgEffect>
                  </a14:imgLayer>
                </a14:imgProps>
              </a:ext>
            </a:extLst>
          </a:blip>
          <a:stretch>
            <a:fillRect/>
          </a:stretch>
        </p:blipFill>
        <p:spPr>
          <a:xfrm>
            <a:off x="178832" y="1911271"/>
            <a:ext cx="821211" cy="756378"/>
          </a:xfrm>
          <a:prstGeom prst="rect">
            <a:avLst/>
          </a:prstGeom>
        </p:spPr>
      </p:pic>
      <p:pic>
        <p:nvPicPr>
          <p:cNvPr id="14" name="Picture 13">
            <a:extLst>
              <a:ext uri="{FF2B5EF4-FFF2-40B4-BE49-F238E27FC236}">
                <a16:creationId xmlns:a16="http://schemas.microsoft.com/office/drawing/2014/main" id="{B97F0EA1-D0F3-4EAD-B46B-7061A74D0497}"/>
              </a:ext>
            </a:extLst>
          </p:cNvPr>
          <p:cNvPicPr>
            <a:picLocks noChangeAspect="1"/>
          </p:cNvPicPr>
          <p:nvPr/>
        </p:nvPicPr>
        <p:blipFill>
          <a:blip r:embed="rId8"/>
          <a:stretch>
            <a:fillRect/>
          </a:stretch>
        </p:blipFill>
        <p:spPr>
          <a:xfrm>
            <a:off x="7841757" y="2101064"/>
            <a:ext cx="3314700" cy="3286125"/>
          </a:xfrm>
          <a:prstGeom prst="rect">
            <a:avLst/>
          </a:prstGeom>
        </p:spPr>
      </p:pic>
      <p:sp>
        <p:nvSpPr>
          <p:cNvPr id="18" name="Rectangle 17">
            <a:extLst>
              <a:ext uri="{FF2B5EF4-FFF2-40B4-BE49-F238E27FC236}">
                <a16:creationId xmlns:a16="http://schemas.microsoft.com/office/drawing/2014/main" id="{409F325B-6C0F-4E68-B365-E2E5985AA125}"/>
              </a:ext>
            </a:extLst>
          </p:cNvPr>
          <p:cNvSpPr/>
          <p:nvPr/>
        </p:nvSpPr>
        <p:spPr>
          <a:xfrm>
            <a:off x="4128536" y="2077703"/>
            <a:ext cx="841897" cy="523220"/>
          </a:xfrm>
          <a:prstGeom prst="rect">
            <a:avLst/>
          </a:prstGeom>
        </p:spPr>
        <p:txBody>
          <a:bodyPr wrap="none">
            <a:spAutoFit/>
          </a:bodyPr>
          <a:lstStyle/>
          <a:p>
            <a:r>
              <a:rPr lang="en-US" sz="2800" b="1" dirty="0" err="1">
                <a:solidFill>
                  <a:srgbClr val="FF0000"/>
                </a:solidFill>
                <a:latin typeface="Times New Roman" panose="02020603050405020304" pitchFamily="18" charset="0"/>
                <a:cs typeface="Times New Roman" panose="02020603050405020304" pitchFamily="18" charset="0"/>
              </a:rPr>
              <a:t>Giải</a:t>
            </a:r>
            <a:endParaRPr lang="vi-VN" sz="28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Object 1">
            <a:extLst>
              <a:ext uri="{FF2B5EF4-FFF2-40B4-BE49-F238E27FC236}">
                <a16:creationId xmlns:a16="http://schemas.microsoft.com/office/drawing/2014/main" id="{1A48EA8C-7BE3-464F-9192-12750CB07A52}"/>
              </a:ext>
            </a:extLst>
          </p:cNvPr>
          <p:cNvGraphicFramePr>
            <a:graphicFrameLocks noChangeAspect="1"/>
          </p:cNvGraphicFramePr>
          <p:nvPr>
            <p:extLst>
              <p:ext uri="{D42A27DB-BD31-4B8C-83A1-F6EECF244321}">
                <p14:modId xmlns:p14="http://schemas.microsoft.com/office/powerpoint/2010/main" val="3908335359"/>
              </p:ext>
            </p:extLst>
          </p:nvPr>
        </p:nvGraphicFramePr>
        <p:xfrm>
          <a:off x="1756299" y="2803891"/>
          <a:ext cx="3352800" cy="393700"/>
        </p:xfrm>
        <a:graphic>
          <a:graphicData uri="http://schemas.openxmlformats.org/presentationml/2006/ole">
            <mc:AlternateContent xmlns:mc="http://schemas.openxmlformats.org/markup-compatibility/2006">
              <mc:Choice xmlns:v="urn:schemas-microsoft-com:vml" Requires="v">
                <p:oleObj spid="_x0000_s29713" name="Equation" r:id="rId9" imgW="3352680" imgH="393480" progId="Equation.DSMT4">
                  <p:embed/>
                </p:oleObj>
              </mc:Choice>
              <mc:Fallback>
                <p:oleObj name="Equation" r:id="rId9" imgW="3352680" imgH="393480" progId="Equation.DSMT4">
                  <p:embed/>
                  <p:pic>
                    <p:nvPicPr>
                      <p:cNvPr id="0" name=""/>
                      <p:cNvPicPr/>
                      <p:nvPr/>
                    </p:nvPicPr>
                    <p:blipFill>
                      <a:blip r:embed="rId10"/>
                      <a:stretch>
                        <a:fillRect/>
                      </a:stretch>
                    </p:blipFill>
                    <p:spPr>
                      <a:xfrm>
                        <a:off x="1756299" y="2803891"/>
                        <a:ext cx="3352800" cy="3937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5581C5A5-800B-44A7-8C7F-DA7D9EB9576E}"/>
              </a:ext>
            </a:extLst>
          </p:cNvPr>
          <p:cNvGraphicFramePr>
            <a:graphicFrameLocks noChangeAspect="1"/>
          </p:cNvGraphicFramePr>
          <p:nvPr>
            <p:extLst>
              <p:ext uri="{D42A27DB-BD31-4B8C-83A1-F6EECF244321}">
                <p14:modId xmlns:p14="http://schemas.microsoft.com/office/powerpoint/2010/main" val="2845952073"/>
              </p:ext>
            </p:extLst>
          </p:nvPr>
        </p:nvGraphicFramePr>
        <p:xfrm>
          <a:off x="1124323" y="3177810"/>
          <a:ext cx="1054100" cy="482600"/>
        </p:xfrm>
        <a:graphic>
          <a:graphicData uri="http://schemas.openxmlformats.org/presentationml/2006/ole">
            <mc:AlternateContent xmlns:mc="http://schemas.openxmlformats.org/markup-compatibility/2006">
              <mc:Choice xmlns:v="urn:schemas-microsoft-com:vml" Requires="v">
                <p:oleObj spid="_x0000_s29714" name="Equation" r:id="rId11" imgW="1054080" imgH="482400" progId="Equation.DSMT4">
                  <p:embed/>
                </p:oleObj>
              </mc:Choice>
              <mc:Fallback>
                <p:oleObj name="Equation" r:id="rId11" imgW="1054080" imgH="482400" progId="Equation.DSMT4">
                  <p:embed/>
                  <p:pic>
                    <p:nvPicPr>
                      <p:cNvPr id="0" name=""/>
                      <p:cNvPicPr/>
                      <p:nvPr/>
                    </p:nvPicPr>
                    <p:blipFill>
                      <a:blip r:embed="rId12"/>
                      <a:stretch>
                        <a:fillRect/>
                      </a:stretch>
                    </p:blipFill>
                    <p:spPr>
                      <a:xfrm>
                        <a:off x="1124323" y="3177810"/>
                        <a:ext cx="1054100" cy="48260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EA92A74B-3235-420A-9CF1-EDEBDDE002B4}"/>
              </a:ext>
            </a:extLst>
          </p:cNvPr>
          <p:cNvGraphicFramePr>
            <a:graphicFrameLocks noChangeAspect="1"/>
          </p:cNvGraphicFramePr>
          <p:nvPr>
            <p:extLst>
              <p:ext uri="{D42A27DB-BD31-4B8C-83A1-F6EECF244321}">
                <p14:modId xmlns:p14="http://schemas.microsoft.com/office/powerpoint/2010/main" val="433765171"/>
              </p:ext>
            </p:extLst>
          </p:nvPr>
        </p:nvGraphicFramePr>
        <p:xfrm>
          <a:off x="2683399" y="4447483"/>
          <a:ext cx="1498600" cy="482600"/>
        </p:xfrm>
        <a:graphic>
          <a:graphicData uri="http://schemas.openxmlformats.org/presentationml/2006/ole">
            <mc:AlternateContent xmlns:mc="http://schemas.openxmlformats.org/markup-compatibility/2006">
              <mc:Choice xmlns:v="urn:schemas-microsoft-com:vml" Requires="v">
                <p:oleObj spid="_x0000_s29715" name="Equation" r:id="rId13" imgW="1498320" imgH="482400" progId="Equation.DSMT4">
                  <p:embed/>
                </p:oleObj>
              </mc:Choice>
              <mc:Fallback>
                <p:oleObj name="Equation" r:id="rId13" imgW="1498320" imgH="482400" progId="Equation.DSMT4">
                  <p:embed/>
                  <p:pic>
                    <p:nvPicPr>
                      <p:cNvPr id="0" name=""/>
                      <p:cNvPicPr/>
                      <p:nvPr/>
                    </p:nvPicPr>
                    <p:blipFill>
                      <a:blip r:embed="rId14"/>
                      <a:stretch>
                        <a:fillRect/>
                      </a:stretch>
                    </p:blipFill>
                    <p:spPr>
                      <a:xfrm>
                        <a:off x="2683399" y="4447483"/>
                        <a:ext cx="1498600" cy="482600"/>
                      </a:xfrm>
                      <a:prstGeom prst="rect">
                        <a:avLst/>
                      </a:prstGeom>
                    </p:spPr>
                  </p:pic>
                </p:oleObj>
              </mc:Fallback>
            </mc:AlternateContent>
          </a:graphicData>
        </a:graphic>
      </p:graphicFrame>
    </p:spTree>
    <p:extLst>
      <p:ext uri="{BB962C8B-B14F-4D97-AF65-F5344CB8AC3E}">
        <p14:creationId xmlns:p14="http://schemas.microsoft.com/office/powerpoint/2010/main" val="148745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circle(in)">
                                      <p:cBhvr>
                                        <p:cTn id="10" dur="2000"/>
                                        <p:tgtEl>
                                          <p:spTgt spid="2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66"/>
                                        </p:tgtEl>
                                        <p:attrNameLst>
                                          <p:attrName>style.visibility</p:attrName>
                                        </p:attrNameLst>
                                      </p:cBhvr>
                                      <p:to>
                                        <p:strVal val="visible"/>
                                      </p:to>
                                    </p:set>
                                    <p:animEffect transition="in" filter="circle(in)">
                                      <p:cBhvr>
                                        <p:cTn id="13" dur="2000"/>
                                        <p:tgtEl>
                                          <p:spTgt spid="46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67"/>
                                        </p:tgtEl>
                                        <p:attrNameLst>
                                          <p:attrName>style.visibility</p:attrName>
                                        </p:attrNameLst>
                                      </p:cBhvr>
                                      <p:to>
                                        <p:strVal val="visible"/>
                                      </p:to>
                                    </p:set>
                                    <p:animEffect transition="in" filter="circle(in)">
                                      <p:cBhvr>
                                        <p:cTn id="16" dur="2000"/>
                                        <p:tgtEl>
                                          <p:spTgt spid="467"/>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468"/>
                                        </p:tgtEl>
                                        <p:attrNameLst>
                                          <p:attrName>style.visibility</p:attrName>
                                        </p:attrNameLst>
                                      </p:cBhvr>
                                      <p:to>
                                        <p:strVal val="visible"/>
                                      </p:to>
                                    </p:set>
                                    <p:animEffect transition="in" filter="circle(in)">
                                      <p:cBhvr>
                                        <p:cTn id="19" dur="2000"/>
                                        <p:tgtEl>
                                          <p:spTgt spid="468"/>
                                        </p:tgtEl>
                                      </p:cBhvr>
                                    </p:animEffect>
                                  </p:childTnLst>
                                </p:cTn>
                              </p:par>
                              <p:par>
                                <p:cTn id="20" presetID="6" presetClass="entr" presetSubtype="16" fill="hold" nodeType="withEffect">
                                  <p:stCondLst>
                                    <p:cond delay="0"/>
                                  </p:stCondLst>
                                  <p:childTnLst>
                                    <p:set>
                                      <p:cBhvr>
                                        <p:cTn id="21" dur="1" fill="hold">
                                          <p:stCondLst>
                                            <p:cond delay="0"/>
                                          </p:stCondLst>
                                        </p:cTn>
                                        <p:tgtEl>
                                          <p:spTgt spid="469"/>
                                        </p:tgtEl>
                                        <p:attrNameLst>
                                          <p:attrName>style.visibility</p:attrName>
                                        </p:attrNameLst>
                                      </p:cBhvr>
                                      <p:to>
                                        <p:strVal val="visible"/>
                                      </p:to>
                                    </p:set>
                                    <p:animEffect transition="in" filter="circle(in)">
                                      <p:cBhvr>
                                        <p:cTn id="22" dur="2000"/>
                                        <p:tgtEl>
                                          <p:spTgt spid="469"/>
                                        </p:tgtEl>
                                      </p:cBhvr>
                                    </p:animEffect>
                                  </p:childTnLst>
                                </p:cTn>
                              </p:par>
                              <p:par>
                                <p:cTn id="23" presetID="6" presetClass="entr" presetSubtype="16" fill="hold" nodeType="withEffect">
                                  <p:stCondLst>
                                    <p:cond delay="0"/>
                                  </p:stCondLst>
                                  <p:childTnLst>
                                    <p:set>
                                      <p:cBhvr>
                                        <p:cTn id="24" dur="1" fill="hold">
                                          <p:stCondLst>
                                            <p:cond delay="0"/>
                                          </p:stCondLst>
                                        </p:cTn>
                                        <p:tgtEl>
                                          <p:spTgt spid="470"/>
                                        </p:tgtEl>
                                        <p:attrNameLst>
                                          <p:attrName>style.visibility</p:attrName>
                                        </p:attrNameLst>
                                      </p:cBhvr>
                                      <p:to>
                                        <p:strVal val="visible"/>
                                      </p:to>
                                    </p:set>
                                    <p:animEffect transition="in" filter="circle(in)">
                                      <p:cBhvr>
                                        <p:cTn id="25" dur="2000"/>
                                        <p:tgtEl>
                                          <p:spTgt spid="470"/>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ircle(in)">
                                      <p:cBhvr>
                                        <p:cTn id="28" dur="2000"/>
                                        <p:tgtEl>
                                          <p:spTgt spid="4"/>
                                        </p:tgtEl>
                                      </p:cBhvr>
                                    </p:animEffect>
                                  </p:childTnLst>
                                </p:cTn>
                              </p:par>
                              <p:par>
                                <p:cTn id="29" presetID="6" presetClass="entr" presetSubtype="16"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circle(in)">
                                      <p:cBhvr>
                                        <p:cTn id="31" dur="2000"/>
                                        <p:tgtEl>
                                          <p:spTgt spid="19"/>
                                        </p:tgtEl>
                                      </p:cBhvr>
                                    </p:animEffect>
                                  </p:childTnLst>
                                </p:cTn>
                              </p:par>
                              <p:par>
                                <p:cTn id="32" presetID="6" presetClass="entr" presetSubtype="16"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circle(in)">
                                      <p:cBhvr>
                                        <p:cTn id="34" dur="2000"/>
                                        <p:tgtEl>
                                          <p:spTgt spid="14"/>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circle(in)">
                                      <p:cBhvr>
                                        <p:cTn id="42" dur="2000"/>
                                        <p:tgtEl>
                                          <p:spTgt spid="5"/>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circle(in)">
                                      <p:cBhvr>
                                        <p:cTn id="45" dur="2000"/>
                                        <p:tgtEl>
                                          <p:spTgt spid="18"/>
                                        </p:tgtEl>
                                      </p:cBhvr>
                                    </p:animEffect>
                                  </p:childTnLst>
                                </p:cTn>
                              </p:par>
                              <p:par>
                                <p:cTn id="46" presetID="6" presetClass="entr" presetSubtype="16" fill="hold" nodeType="with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circle(in)">
                                      <p:cBhvr>
                                        <p:cTn id="48" dur="2000"/>
                                        <p:tgtEl>
                                          <p:spTgt spid="2"/>
                                        </p:tgtEl>
                                      </p:cBhvr>
                                    </p:animEffect>
                                  </p:childTnLst>
                                </p:cTn>
                              </p:par>
                              <p:par>
                                <p:cTn id="49" presetID="6" presetClass="entr" presetSubtype="16"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circle(in)">
                                      <p:cBhvr>
                                        <p:cTn id="51" dur="2000"/>
                                        <p:tgtEl>
                                          <p:spTgt spid="9"/>
                                        </p:tgtEl>
                                      </p:cBhvr>
                                    </p:animEffect>
                                  </p:childTnLst>
                                </p:cTn>
                              </p:par>
                              <p:par>
                                <p:cTn id="52" presetID="6" presetClass="entr" presetSubtype="16"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circle(in)">
                                      <p:cBhvr>
                                        <p:cTn id="5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 grpId="0" animBg="1"/>
      <p:bldP spid="467" grpId="0"/>
      <p:bldP spid="468" grpId="0"/>
      <p:bldP spid="4" grpId="0"/>
      <p:bldP spid="12" grpId="0" animBg="1"/>
      <p:bldP spid="5" grpId="0"/>
      <p:bldP spid="10" grpId="0"/>
      <p:bldP spid="22" grpId="0" animBg="1"/>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a16="http://schemas.microsoft.com/office/drawing/2014/main" id="{531F7791-29BA-1419-A9DA-80F87E69DDE9}"/>
              </a:ext>
            </a:extLst>
          </p:cNvPr>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a16="http://schemas.microsoft.com/office/drawing/2014/main" id="{3798B6D0-AC61-0553-A7D5-B045C5BC0B9F}"/>
              </a:ext>
            </a:extLst>
          </p:cNvPr>
          <p:cNvSpPr txBox="1">
            <a:spLocks noGrp="1"/>
          </p:cNvSpPr>
          <p:nvPr>
            <p:ph type="title"/>
          </p:nvPr>
        </p:nvSpPr>
        <p:spPr>
          <a:xfrm>
            <a:off x="2560983" y="457200"/>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dirty="0">
                <a:solidFill>
                  <a:srgbClr val="0000FF"/>
                </a:solidFill>
                <a:latin typeface="Times New Roman"/>
                <a:ea typeface="Times New Roman"/>
                <a:cs typeface="Times New Roman"/>
                <a:sym typeface="Times New Roman"/>
              </a:rPr>
              <a:t>BÀI 4: HỆ SỐ GÓC CỦA Đ</a:t>
            </a:r>
            <a:r>
              <a:rPr lang="vi-VN" sz="2400" b="1" dirty="0">
                <a:solidFill>
                  <a:srgbClr val="0000FF"/>
                </a:solidFill>
                <a:latin typeface="Times New Roman"/>
                <a:ea typeface="Times New Roman"/>
                <a:cs typeface="Times New Roman"/>
                <a:sym typeface="Times New Roman"/>
              </a:rPr>
              <a:t>Ư</a:t>
            </a:r>
            <a:r>
              <a:rPr lang="en-US" sz="2400" b="1" dirty="0">
                <a:solidFill>
                  <a:srgbClr val="0000FF"/>
                </a:solidFill>
                <a:latin typeface="Times New Roman"/>
                <a:ea typeface="Times New Roman"/>
                <a:cs typeface="Times New Roman"/>
                <a:sym typeface="Times New Roman"/>
              </a:rPr>
              <a:t>ỜNG THẲNG</a:t>
            </a:r>
            <a:endParaRPr sz="2400" b="1" dirty="0">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a16="http://schemas.microsoft.com/office/drawing/2014/main" id="{F0CAAD38-A826-10DE-7966-91D1CFB35833}"/>
              </a:ext>
            </a:extLst>
          </p:cNvPr>
          <p:cNvSpPr txBox="1"/>
          <p:nvPr/>
        </p:nvSpPr>
        <p:spPr>
          <a:xfrm>
            <a:off x="151682" y="1015703"/>
            <a:ext cx="9347425" cy="523180"/>
          </a:xfrm>
          <a:prstGeom prst="rect">
            <a:avLst/>
          </a:prstGeom>
          <a:noFill/>
          <a:ln>
            <a:noFill/>
          </a:ln>
        </p:spPr>
        <p:txBody>
          <a:bodyPr spcFirstLastPara="1" wrap="square" lIns="91425" tIns="45700" rIns="91425" bIns="45700" anchor="t" anchorCtr="0">
            <a:spAutoFit/>
          </a:bodyPr>
          <a:lstStyle/>
          <a:p>
            <a:r>
              <a:rPr lang="en-US" sz="2800" b="1" dirty="0">
                <a:solidFill>
                  <a:srgbClr val="FF0000"/>
                </a:solidFill>
                <a:latin typeface="Times New Roman"/>
                <a:ea typeface="Times New Roman"/>
                <a:cs typeface="Times New Roman"/>
                <a:sym typeface="Times New Roman"/>
              </a:rPr>
              <a:t>2. Hai </a:t>
            </a:r>
            <a:r>
              <a:rPr lang="en-US" sz="2800" b="1" dirty="0" err="1">
                <a:solidFill>
                  <a:srgbClr val="FF0000"/>
                </a:solidFill>
                <a:latin typeface="Times New Roman"/>
                <a:ea typeface="Times New Roman"/>
                <a:cs typeface="Times New Roman"/>
                <a:sym typeface="Times New Roman"/>
              </a:rPr>
              <a:t>đường</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thẳng</a:t>
            </a:r>
            <a:r>
              <a:rPr lang="en-US" sz="2800" b="1" dirty="0">
                <a:solidFill>
                  <a:srgbClr val="FF0000"/>
                </a:solidFill>
                <a:latin typeface="Times New Roman"/>
                <a:ea typeface="Times New Roman"/>
                <a:cs typeface="Times New Roman"/>
                <a:sym typeface="Times New Roman"/>
              </a:rPr>
              <a:t> song </a:t>
            </a:r>
            <a:r>
              <a:rPr lang="en-US" sz="2800" b="1" dirty="0" err="1">
                <a:solidFill>
                  <a:srgbClr val="FF0000"/>
                </a:solidFill>
                <a:latin typeface="Times New Roman"/>
                <a:ea typeface="Times New Roman"/>
                <a:cs typeface="Times New Roman"/>
                <a:sym typeface="Times New Roman"/>
              </a:rPr>
              <a:t>song</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hai</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đường</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thẳng</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cắt</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nhau</a:t>
            </a:r>
            <a:endParaRPr sz="2800" b="1" dirty="0">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a16="http://schemas.microsoft.com/office/drawing/2014/main" id="{949B097E-3C0C-794E-1670-B1977D1D0CBA}"/>
              </a:ext>
            </a:extLst>
          </p:cNvPr>
          <p:cNvPicPr preferRelativeResize="0"/>
          <p:nvPr/>
        </p:nvPicPr>
        <p:blipFill rotWithShape="1">
          <a:blip r:embed="rId3">
            <a:alphaModFix/>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id="{8F7D0496-12A7-8410-0AAC-5ED5C865D7A3}"/>
              </a:ext>
            </a:extLst>
          </p:cNvPr>
          <p:cNvPicPr preferRelativeResize="0"/>
          <p:nvPr/>
        </p:nvPicPr>
        <p:blipFill rotWithShape="1">
          <a:blip r:embed="rId4">
            <a:alphaModFix/>
          </a:blip>
          <a:srcRect/>
          <a:stretch/>
        </p:blipFill>
        <p:spPr>
          <a:xfrm>
            <a:off x="127976" y="-31941"/>
            <a:ext cx="782534" cy="1116013"/>
          </a:xfrm>
          <a:prstGeom prst="rect">
            <a:avLst/>
          </a:prstGeom>
          <a:noFill/>
          <a:ln>
            <a:noFill/>
          </a:ln>
        </p:spPr>
      </p:pic>
      <p:pic>
        <p:nvPicPr>
          <p:cNvPr id="21" name="Google Shape;476;p7">
            <a:extLst>
              <a:ext uri="{FF2B5EF4-FFF2-40B4-BE49-F238E27FC236}">
                <a16:creationId xmlns:a16="http://schemas.microsoft.com/office/drawing/2014/main" id="{CCABB83F-CD86-9FE0-2826-DB0276793EB8}"/>
              </a:ext>
            </a:extLst>
          </p:cNvPr>
          <p:cNvPicPr preferRelativeResize="0"/>
          <p:nvPr/>
        </p:nvPicPr>
        <p:blipFill rotWithShape="1">
          <a:blip r:embed="rId5">
            <a:alphaModFix/>
          </a:blip>
          <a:srcRect/>
          <a:stretch/>
        </p:blipFill>
        <p:spPr>
          <a:xfrm>
            <a:off x="352558" y="2283606"/>
            <a:ext cx="788894" cy="836363"/>
          </a:xfrm>
          <a:prstGeom prst="rect">
            <a:avLst/>
          </a:prstGeom>
          <a:noFill/>
          <a:ln>
            <a:noFill/>
          </a:ln>
        </p:spPr>
      </p:pic>
      <p:sp>
        <p:nvSpPr>
          <p:cNvPr id="4" name="Rectangle 3">
            <a:extLst>
              <a:ext uri="{FF2B5EF4-FFF2-40B4-BE49-F238E27FC236}">
                <a16:creationId xmlns:a16="http://schemas.microsoft.com/office/drawing/2014/main" id="{F7AE3CDC-1573-49DA-A176-3B634E746BCC}"/>
              </a:ext>
            </a:extLst>
          </p:cNvPr>
          <p:cNvSpPr/>
          <p:nvPr/>
        </p:nvSpPr>
        <p:spPr>
          <a:xfrm>
            <a:off x="352558" y="1538883"/>
            <a:ext cx="5982728" cy="523220"/>
          </a:xfrm>
          <a:prstGeom prst="rect">
            <a:avLst/>
          </a:prstGeom>
        </p:spPr>
        <p:txBody>
          <a:bodyPr wrap="none">
            <a:spAutoFit/>
          </a:bodyPr>
          <a:lstStyle/>
          <a:p>
            <a:pPr algn="just"/>
            <a:r>
              <a:rPr lang="nl-NL" sz="2800" b="1" i="1" dirty="0">
                <a:latin typeface="Times New Roman" panose="02020603050405020304" pitchFamily="18" charset="0"/>
                <a:ea typeface="Times New Roman" panose="02020603050405020304" pitchFamily="18" charset="0"/>
              </a:rPr>
              <a:t>*Nhận biết hai đường thẳng cắt nhau.</a:t>
            </a:r>
            <a:endParaRPr lang="en-US" sz="2400"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E0D4976E-1918-47CA-B6C7-0E269E48709F}"/>
              </a:ext>
            </a:extLst>
          </p:cNvPr>
          <p:cNvSpPr/>
          <p:nvPr/>
        </p:nvSpPr>
        <p:spPr>
          <a:xfrm>
            <a:off x="1141452" y="2283606"/>
            <a:ext cx="7318967" cy="1384995"/>
          </a:xfrm>
          <a:prstGeom prst="rect">
            <a:avLst/>
          </a:prstGeom>
        </p:spPr>
        <p:txBody>
          <a:bodyPr wrap="square">
            <a:spAutoFit/>
          </a:bodyPr>
          <a:lstStyle/>
          <a:p>
            <a:r>
              <a:rPr lang="en-US" sz="2800" dirty="0">
                <a:latin typeface="Times New Roman" panose="02020603050405020304" pitchFamily="18" charset="0"/>
                <a:ea typeface="Times New Roman" panose="02020603050405020304" pitchFamily="18" charset="0"/>
              </a:rPr>
              <a:t>Hai </a:t>
            </a:r>
            <a:r>
              <a:rPr lang="en-US" sz="2800" dirty="0" err="1">
                <a:latin typeface="Times New Roman" panose="02020603050405020304" pitchFamily="18" charset="0"/>
                <a:ea typeface="Times New Roman" panose="02020603050405020304" pitchFamily="18" charset="0"/>
              </a:rPr>
              <a:t>đường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thẳng</a:t>
            </a:r>
            <a:r>
              <a:rPr lang="en-US" sz="2800" dirty="0">
                <a:latin typeface="Times New Roman" panose="02020603050405020304" pitchFamily="18" charset="0"/>
                <a:ea typeface="Times New Roman" panose="02020603050405020304" pitchFamily="18" charset="0"/>
              </a:rPr>
              <a:t> có </a:t>
            </a:r>
            <a:r>
              <a:rPr lang="en-US" sz="2800" dirty="0" err="1">
                <a:latin typeface="Times New Roman" panose="02020603050405020304" pitchFamily="18" charset="0"/>
                <a:ea typeface="Times New Roman" panose="02020603050405020304" pitchFamily="18" charset="0"/>
              </a:rPr>
              <a:t>hê</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sô</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góc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khác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nhau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cắt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nhau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lại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hai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thẳng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cắt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nhau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a:t>
            </a:r>
            <a:r>
              <a:rPr lang="en-US" sz="2800" dirty="0">
                <a:latin typeface="Times New Roman" panose="02020603050405020304" pitchFamily="18" charset="0"/>
                <a:ea typeface="Times New Roman" panose="02020603050405020304" pitchFamily="18" charset="0"/>
              </a:rPr>
              <a:t>̀ có </a:t>
            </a:r>
            <a:r>
              <a:rPr lang="en-US" sz="2800" dirty="0" err="1">
                <a:latin typeface="Times New Roman" panose="02020603050405020304" pitchFamily="18" charset="0"/>
                <a:ea typeface="Times New Roman" panose="02020603050405020304" pitchFamily="18" charset="0"/>
              </a:rPr>
              <a:t>hê</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sô</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góc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khác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nhau</a:t>
            </a:r>
            <a:r>
              <a:rPr lang="en-US" sz="2800" dirty="0">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253205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66"/>
                                        </p:tgtEl>
                                        <p:attrNameLst>
                                          <p:attrName>style.visibility</p:attrName>
                                        </p:attrNameLst>
                                      </p:cBhvr>
                                      <p:to>
                                        <p:strVal val="visible"/>
                                      </p:to>
                                    </p:set>
                                    <p:animEffect transition="in" filter="circle(in)">
                                      <p:cBhvr>
                                        <p:cTn id="7" dur="2000"/>
                                        <p:tgtEl>
                                          <p:spTgt spid="46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67"/>
                                        </p:tgtEl>
                                        <p:attrNameLst>
                                          <p:attrName>style.visibility</p:attrName>
                                        </p:attrNameLst>
                                      </p:cBhvr>
                                      <p:to>
                                        <p:strVal val="visible"/>
                                      </p:to>
                                    </p:set>
                                    <p:animEffect transition="in" filter="circle(in)">
                                      <p:cBhvr>
                                        <p:cTn id="10" dur="2000"/>
                                        <p:tgtEl>
                                          <p:spTgt spid="46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68"/>
                                        </p:tgtEl>
                                        <p:attrNameLst>
                                          <p:attrName>style.visibility</p:attrName>
                                        </p:attrNameLst>
                                      </p:cBhvr>
                                      <p:to>
                                        <p:strVal val="visible"/>
                                      </p:to>
                                    </p:set>
                                    <p:animEffect transition="in" filter="circle(in)">
                                      <p:cBhvr>
                                        <p:cTn id="13" dur="2000"/>
                                        <p:tgtEl>
                                          <p:spTgt spid="468"/>
                                        </p:tgtEl>
                                      </p:cBhvr>
                                    </p:animEffect>
                                  </p:childTnLst>
                                </p:cTn>
                              </p:par>
                              <p:par>
                                <p:cTn id="14" presetID="6" presetClass="entr" presetSubtype="16" fill="hold" nodeType="withEffect">
                                  <p:stCondLst>
                                    <p:cond delay="0"/>
                                  </p:stCondLst>
                                  <p:childTnLst>
                                    <p:set>
                                      <p:cBhvr>
                                        <p:cTn id="15" dur="1" fill="hold">
                                          <p:stCondLst>
                                            <p:cond delay="0"/>
                                          </p:stCondLst>
                                        </p:cTn>
                                        <p:tgtEl>
                                          <p:spTgt spid="469"/>
                                        </p:tgtEl>
                                        <p:attrNameLst>
                                          <p:attrName>style.visibility</p:attrName>
                                        </p:attrNameLst>
                                      </p:cBhvr>
                                      <p:to>
                                        <p:strVal val="visible"/>
                                      </p:to>
                                    </p:set>
                                    <p:animEffect transition="in" filter="circle(in)">
                                      <p:cBhvr>
                                        <p:cTn id="16" dur="2000"/>
                                        <p:tgtEl>
                                          <p:spTgt spid="469"/>
                                        </p:tgtEl>
                                      </p:cBhvr>
                                    </p:animEffect>
                                  </p:childTnLst>
                                </p:cTn>
                              </p:par>
                              <p:par>
                                <p:cTn id="17" presetID="6" presetClass="entr" presetSubtype="16" fill="hold" nodeType="withEffect">
                                  <p:stCondLst>
                                    <p:cond delay="0"/>
                                  </p:stCondLst>
                                  <p:childTnLst>
                                    <p:set>
                                      <p:cBhvr>
                                        <p:cTn id="18" dur="1" fill="hold">
                                          <p:stCondLst>
                                            <p:cond delay="0"/>
                                          </p:stCondLst>
                                        </p:cTn>
                                        <p:tgtEl>
                                          <p:spTgt spid="470"/>
                                        </p:tgtEl>
                                        <p:attrNameLst>
                                          <p:attrName>style.visibility</p:attrName>
                                        </p:attrNameLst>
                                      </p:cBhvr>
                                      <p:to>
                                        <p:strVal val="visible"/>
                                      </p:to>
                                    </p:set>
                                    <p:animEffect transition="in" filter="circle(in)">
                                      <p:cBhvr>
                                        <p:cTn id="19" dur="2000"/>
                                        <p:tgtEl>
                                          <p:spTgt spid="470"/>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ircle(in)">
                                      <p:cBhvr>
                                        <p:cTn id="27" dur="2000"/>
                                        <p:tgtEl>
                                          <p:spTgt spid="21"/>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circle(in)">
                                      <p:cBhvr>
                                        <p:cTn id="3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 grpId="0" animBg="1"/>
      <p:bldP spid="467" grpId="0"/>
      <p:bldP spid="468" grpId="0"/>
      <p:bldP spid="4"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10" name="Google Shape;116;p4">
            <a:extLst>
              <a:ext uri="{FF2B5EF4-FFF2-40B4-BE49-F238E27FC236}">
                <a16:creationId xmlns:a16="http://schemas.microsoft.com/office/drawing/2014/main" id="{3017FC18-0D4C-A958-818F-C79BA68B5414}"/>
              </a:ext>
            </a:extLst>
          </p:cNvPr>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11" name="Google Shape;117;p4">
            <a:extLst>
              <a:ext uri="{FF2B5EF4-FFF2-40B4-BE49-F238E27FC236}">
                <a16:creationId xmlns:a16="http://schemas.microsoft.com/office/drawing/2014/main" id="{CAB92B90-4C4F-ABD8-C902-EB155157E6CD}"/>
              </a:ext>
            </a:extLst>
          </p:cNvPr>
          <p:cNvSpPr txBox="1">
            <a:spLocks noGrp="1"/>
          </p:cNvSpPr>
          <p:nvPr>
            <p:ph type="title"/>
          </p:nvPr>
        </p:nvSpPr>
        <p:spPr>
          <a:xfrm>
            <a:off x="2560983" y="457200"/>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dirty="0">
                <a:solidFill>
                  <a:srgbClr val="0000FF"/>
                </a:solidFill>
                <a:latin typeface="Times New Roman"/>
                <a:ea typeface="Times New Roman"/>
                <a:cs typeface="Times New Roman"/>
                <a:sym typeface="Times New Roman"/>
              </a:rPr>
              <a:t>BÀI 4: HỆ SỐ GÓC CỦA Đ</a:t>
            </a:r>
            <a:r>
              <a:rPr lang="vi-VN" sz="2400" b="1" dirty="0">
                <a:solidFill>
                  <a:srgbClr val="0000FF"/>
                </a:solidFill>
                <a:latin typeface="Times New Roman"/>
                <a:ea typeface="Times New Roman"/>
                <a:cs typeface="Times New Roman"/>
                <a:sym typeface="Times New Roman"/>
              </a:rPr>
              <a:t>Ư</a:t>
            </a:r>
            <a:r>
              <a:rPr lang="en-US" sz="2400" b="1" dirty="0">
                <a:solidFill>
                  <a:srgbClr val="0000FF"/>
                </a:solidFill>
                <a:latin typeface="Times New Roman"/>
                <a:ea typeface="Times New Roman"/>
                <a:cs typeface="Times New Roman"/>
                <a:sym typeface="Times New Roman"/>
              </a:rPr>
              <a:t>ỜNG THẲNG</a:t>
            </a:r>
            <a:endParaRPr sz="2400" b="1" dirty="0">
              <a:solidFill>
                <a:srgbClr val="0000FF"/>
              </a:solidFill>
              <a:latin typeface="Times New Roman"/>
              <a:ea typeface="Times New Roman"/>
              <a:cs typeface="Times New Roman"/>
              <a:sym typeface="Times New Roman"/>
            </a:endParaRPr>
          </a:p>
        </p:txBody>
      </p:sp>
      <p:pic>
        <p:nvPicPr>
          <p:cNvPr id="13" name="Google Shape;119;p4" descr="child001 - 04 01">
            <a:extLst>
              <a:ext uri="{FF2B5EF4-FFF2-40B4-BE49-F238E27FC236}">
                <a16:creationId xmlns:a16="http://schemas.microsoft.com/office/drawing/2014/main" id="{1A7E65BF-8967-45E6-3639-F198A9E79186}"/>
              </a:ext>
            </a:extLst>
          </p:cNvPr>
          <p:cNvPicPr preferRelativeResize="0"/>
          <p:nvPr/>
        </p:nvPicPr>
        <p:blipFill rotWithShape="1">
          <a:blip r:embed="rId4">
            <a:alphaModFix/>
          </a:blip>
          <a:srcRect/>
          <a:stretch/>
        </p:blipFill>
        <p:spPr>
          <a:xfrm>
            <a:off x="10836964" y="168965"/>
            <a:ext cx="1143000" cy="1116013"/>
          </a:xfrm>
          <a:prstGeom prst="rect">
            <a:avLst/>
          </a:prstGeom>
          <a:noFill/>
          <a:ln>
            <a:noFill/>
          </a:ln>
        </p:spPr>
      </p:pic>
      <p:pic>
        <p:nvPicPr>
          <p:cNvPr id="14" name="Google Shape;120;p4" descr="child001 - 04 02">
            <a:extLst>
              <a:ext uri="{FF2B5EF4-FFF2-40B4-BE49-F238E27FC236}">
                <a16:creationId xmlns:a16="http://schemas.microsoft.com/office/drawing/2014/main" id="{A9ED334E-242E-B5C1-575E-9CE016F8B5BF}"/>
              </a:ext>
            </a:extLst>
          </p:cNvPr>
          <p:cNvPicPr preferRelativeResize="0"/>
          <p:nvPr/>
        </p:nvPicPr>
        <p:blipFill rotWithShape="1">
          <a:blip r:embed="rId5">
            <a:alphaModFix/>
          </a:blip>
          <a:srcRect/>
          <a:stretch/>
        </p:blipFill>
        <p:spPr>
          <a:xfrm>
            <a:off x="127976" y="-31941"/>
            <a:ext cx="782534" cy="1116013"/>
          </a:xfrm>
          <a:prstGeom prst="rect">
            <a:avLst/>
          </a:prstGeom>
          <a:noFill/>
          <a:ln>
            <a:noFill/>
          </a:ln>
        </p:spPr>
      </p:pic>
      <p:sp>
        <p:nvSpPr>
          <p:cNvPr id="15" name="Google Shape;118;p4">
            <a:extLst>
              <a:ext uri="{FF2B5EF4-FFF2-40B4-BE49-F238E27FC236}">
                <a16:creationId xmlns:a16="http://schemas.microsoft.com/office/drawing/2014/main" id="{268DF293-241C-C761-6CD2-F7931CA0189B}"/>
              </a:ext>
            </a:extLst>
          </p:cNvPr>
          <p:cNvSpPr txBox="1"/>
          <p:nvPr/>
        </p:nvSpPr>
        <p:spPr>
          <a:xfrm>
            <a:off x="155701" y="1065199"/>
            <a:ext cx="9014932" cy="523180"/>
          </a:xfrm>
          <a:prstGeom prst="rect">
            <a:avLst/>
          </a:prstGeom>
          <a:noFill/>
          <a:ln>
            <a:noFill/>
          </a:ln>
        </p:spPr>
        <p:txBody>
          <a:bodyPr spcFirstLastPara="1" wrap="square" lIns="91425" tIns="45700" rIns="91425" bIns="45700" anchor="t" anchorCtr="0">
            <a:spAutoFit/>
          </a:bodyPr>
          <a:lstStyle/>
          <a:p>
            <a:r>
              <a:rPr lang="vi-VN" sz="2800" b="1" dirty="0">
                <a:solidFill>
                  <a:srgbClr val="FF0000"/>
                </a:solidFill>
                <a:latin typeface="Times New Roman"/>
                <a:ea typeface="Times New Roman"/>
                <a:cs typeface="Times New Roman"/>
                <a:sym typeface="Times New Roman"/>
              </a:rPr>
              <a:t>2. Hai đường thẳng song song, hai đường thẳng cắt nhau</a:t>
            </a:r>
          </a:p>
        </p:txBody>
      </p:sp>
      <p:sp>
        <p:nvSpPr>
          <p:cNvPr id="17" name="Google Shape;122;p4">
            <a:extLst>
              <a:ext uri="{FF2B5EF4-FFF2-40B4-BE49-F238E27FC236}">
                <a16:creationId xmlns:a16="http://schemas.microsoft.com/office/drawing/2014/main" id="{BE7FB0EB-E6EC-B8CC-06F1-224F5FECC39D}"/>
              </a:ext>
            </a:extLst>
          </p:cNvPr>
          <p:cNvSpPr/>
          <p:nvPr/>
        </p:nvSpPr>
        <p:spPr>
          <a:xfrm>
            <a:off x="567083" y="1706555"/>
            <a:ext cx="1993900"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dirty="0" err="1">
                <a:solidFill>
                  <a:srgbClr val="A8289F"/>
                </a:solidFill>
                <a:latin typeface="Times New Roman"/>
                <a:ea typeface="Times New Roman"/>
                <a:cs typeface="Times New Roman"/>
                <a:sym typeface="Times New Roman"/>
              </a:rPr>
              <a:t>Thực</a:t>
            </a:r>
            <a:r>
              <a:rPr lang="en-US" sz="2400" b="1" dirty="0">
                <a:solidFill>
                  <a:srgbClr val="A8289F"/>
                </a:solidFill>
                <a:latin typeface="Times New Roman"/>
                <a:ea typeface="Times New Roman"/>
                <a:cs typeface="Times New Roman"/>
                <a:sym typeface="Times New Roman"/>
              </a:rPr>
              <a:t> </a:t>
            </a:r>
            <a:r>
              <a:rPr lang="en-US" sz="2400" b="1" dirty="0" err="1">
                <a:solidFill>
                  <a:srgbClr val="A8289F"/>
                </a:solidFill>
                <a:latin typeface="Times New Roman"/>
                <a:ea typeface="Times New Roman"/>
                <a:cs typeface="Times New Roman"/>
                <a:sym typeface="Times New Roman"/>
              </a:rPr>
              <a:t>hành</a:t>
            </a:r>
            <a:r>
              <a:rPr lang="en-US" sz="2400" b="1" dirty="0">
                <a:solidFill>
                  <a:srgbClr val="A8289F"/>
                </a:solidFill>
                <a:latin typeface="Times New Roman"/>
                <a:ea typeface="Times New Roman"/>
                <a:cs typeface="Times New Roman"/>
                <a:sym typeface="Times New Roman"/>
              </a:rPr>
              <a:t> 2 </a:t>
            </a:r>
            <a:endParaRPr sz="2400" b="1" dirty="0">
              <a:solidFill>
                <a:srgbClr val="A8289F"/>
              </a:solidFill>
              <a:latin typeface="Times New Roman"/>
              <a:ea typeface="Times New Roman"/>
              <a:cs typeface="Times New Roman"/>
              <a:sym typeface="Times New Roman"/>
            </a:endParaRPr>
          </a:p>
        </p:txBody>
      </p:sp>
      <p:pic>
        <p:nvPicPr>
          <p:cNvPr id="18" name="Picture 13">
            <a:extLst>
              <a:ext uri="{FF2B5EF4-FFF2-40B4-BE49-F238E27FC236}">
                <a16:creationId xmlns:a16="http://schemas.microsoft.com/office/drawing/2014/main" id="{56593C45-AEA1-6507-83D2-3FE2D130C2B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38182" y="5304183"/>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A6B56FF-9A0C-D192-6DF4-A380BA8978C0}"/>
              </a:ext>
            </a:extLst>
          </p:cNvPr>
          <p:cNvSpPr>
            <a:spLocks noChangeArrowheads="1"/>
          </p:cNvSpPr>
          <p:nvPr/>
        </p:nvSpPr>
        <p:spPr bwMode="auto">
          <a:xfrm>
            <a:off x="4595446" y="26963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a:extLst>
              <a:ext uri="{FF2B5EF4-FFF2-40B4-BE49-F238E27FC236}">
                <a16:creationId xmlns:a16="http://schemas.microsoft.com/office/drawing/2014/main" id="{DBA27FB7-DA2F-4F1D-87FF-61BD838B6264}"/>
              </a:ext>
            </a:extLst>
          </p:cNvPr>
          <p:cNvSpPr/>
          <p:nvPr/>
        </p:nvSpPr>
        <p:spPr>
          <a:xfrm>
            <a:off x="2560983" y="1616930"/>
            <a:ext cx="8422961" cy="954107"/>
          </a:xfrm>
          <a:prstGeom prst="rect">
            <a:avLst/>
          </a:prstGeom>
        </p:spPr>
        <p:txBody>
          <a:bodyPr wrap="square">
            <a:spAutoFit/>
          </a:bodyPr>
          <a:lstStyle/>
          <a:p>
            <a:r>
              <a:rPr lang="vi-VN" sz="2800" dirty="0">
                <a:solidFill>
                  <a:schemeClr val="tx1"/>
                </a:solidFill>
                <a:latin typeface="+mj-lt"/>
              </a:rPr>
              <a:t>Hãy chỉ ra ba cặp đường thẳng cắt nhau và các cặp đường thẳng song song với nhau trong các đường thẳng sau:</a:t>
            </a:r>
            <a:endParaRPr lang="en-US" sz="2800" dirty="0">
              <a:solidFill>
                <a:schemeClr val="tx1"/>
              </a:solidFill>
              <a:latin typeface="+mj-lt"/>
            </a:endParaRPr>
          </a:p>
        </p:txBody>
      </p:sp>
      <p:graphicFrame>
        <p:nvGraphicFramePr>
          <p:cNvPr id="6" name="Object 5">
            <a:extLst>
              <a:ext uri="{FF2B5EF4-FFF2-40B4-BE49-F238E27FC236}">
                <a16:creationId xmlns:a16="http://schemas.microsoft.com/office/drawing/2014/main" id="{BBC7C803-DA6D-4BE6-94ED-21DBFAE04508}"/>
              </a:ext>
            </a:extLst>
          </p:cNvPr>
          <p:cNvGraphicFramePr>
            <a:graphicFrameLocks noChangeAspect="1"/>
          </p:cNvGraphicFramePr>
          <p:nvPr>
            <p:extLst>
              <p:ext uri="{D42A27DB-BD31-4B8C-83A1-F6EECF244321}">
                <p14:modId xmlns:p14="http://schemas.microsoft.com/office/powerpoint/2010/main" val="3357896378"/>
              </p:ext>
            </p:extLst>
          </p:nvPr>
        </p:nvGraphicFramePr>
        <p:xfrm>
          <a:off x="550891" y="2571037"/>
          <a:ext cx="1435100" cy="431800"/>
        </p:xfrm>
        <a:graphic>
          <a:graphicData uri="http://schemas.openxmlformats.org/presentationml/2006/ole">
            <mc:AlternateContent xmlns:mc="http://schemas.openxmlformats.org/markup-compatibility/2006">
              <mc:Choice xmlns:v="urn:schemas-microsoft-com:vml" Requires="v">
                <p:oleObj spid="_x0000_s30829" name="Equation" r:id="rId7" imgW="1434960" imgH="431640" progId="Equation.DSMT4">
                  <p:embed/>
                </p:oleObj>
              </mc:Choice>
              <mc:Fallback>
                <p:oleObj name="Equation" r:id="rId7" imgW="1434960" imgH="431640" progId="Equation.DSMT4">
                  <p:embed/>
                  <p:pic>
                    <p:nvPicPr>
                      <p:cNvPr id="0" name=""/>
                      <p:cNvPicPr/>
                      <p:nvPr/>
                    </p:nvPicPr>
                    <p:blipFill>
                      <a:blip r:embed="rId8"/>
                      <a:stretch>
                        <a:fillRect/>
                      </a:stretch>
                    </p:blipFill>
                    <p:spPr>
                      <a:xfrm>
                        <a:off x="550891" y="2571037"/>
                        <a:ext cx="1435100" cy="4318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E380E05D-AB0B-4277-8F11-A861E521ECDE}"/>
              </a:ext>
            </a:extLst>
          </p:cNvPr>
          <p:cNvGraphicFramePr>
            <a:graphicFrameLocks noChangeAspect="1"/>
          </p:cNvGraphicFramePr>
          <p:nvPr>
            <p:extLst>
              <p:ext uri="{D42A27DB-BD31-4B8C-83A1-F6EECF244321}">
                <p14:modId xmlns:p14="http://schemas.microsoft.com/office/powerpoint/2010/main" val="2186663592"/>
              </p:ext>
            </p:extLst>
          </p:nvPr>
        </p:nvGraphicFramePr>
        <p:xfrm>
          <a:off x="3457895" y="2599588"/>
          <a:ext cx="2184400" cy="431800"/>
        </p:xfrm>
        <a:graphic>
          <a:graphicData uri="http://schemas.openxmlformats.org/presentationml/2006/ole">
            <mc:AlternateContent xmlns:mc="http://schemas.openxmlformats.org/markup-compatibility/2006">
              <mc:Choice xmlns:v="urn:schemas-microsoft-com:vml" Requires="v">
                <p:oleObj spid="_x0000_s30830" name="Equation" r:id="rId9" imgW="2184120" imgH="431640" progId="Equation.DSMT4">
                  <p:embed/>
                </p:oleObj>
              </mc:Choice>
              <mc:Fallback>
                <p:oleObj name="Equation" r:id="rId9" imgW="2184120" imgH="431640" progId="Equation.DSMT4">
                  <p:embed/>
                  <p:pic>
                    <p:nvPicPr>
                      <p:cNvPr id="0" name=""/>
                      <p:cNvPicPr/>
                      <p:nvPr/>
                    </p:nvPicPr>
                    <p:blipFill>
                      <a:blip r:embed="rId10"/>
                      <a:stretch>
                        <a:fillRect/>
                      </a:stretch>
                    </p:blipFill>
                    <p:spPr>
                      <a:xfrm>
                        <a:off x="3457895" y="2599588"/>
                        <a:ext cx="2184400" cy="4318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97425C83-0BC5-49B4-8ACA-6632E79BE5B7}"/>
              </a:ext>
            </a:extLst>
          </p:cNvPr>
          <p:cNvGraphicFramePr>
            <a:graphicFrameLocks noChangeAspect="1"/>
          </p:cNvGraphicFramePr>
          <p:nvPr>
            <p:extLst>
              <p:ext uri="{D42A27DB-BD31-4B8C-83A1-F6EECF244321}">
                <p14:modId xmlns:p14="http://schemas.microsoft.com/office/powerpoint/2010/main" val="1250411605"/>
              </p:ext>
            </p:extLst>
          </p:nvPr>
        </p:nvGraphicFramePr>
        <p:xfrm>
          <a:off x="7170650" y="2599588"/>
          <a:ext cx="2209800" cy="431800"/>
        </p:xfrm>
        <a:graphic>
          <a:graphicData uri="http://schemas.openxmlformats.org/presentationml/2006/ole">
            <mc:AlternateContent xmlns:mc="http://schemas.openxmlformats.org/markup-compatibility/2006">
              <mc:Choice xmlns:v="urn:schemas-microsoft-com:vml" Requires="v">
                <p:oleObj spid="_x0000_s30831" name="Equation" r:id="rId11" imgW="2209680" imgH="431640" progId="Equation.DSMT4">
                  <p:embed/>
                </p:oleObj>
              </mc:Choice>
              <mc:Fallback>
                <p:oleObj name="Equation" r:id="rId11" imgW="2209680" imgH="431640" progId="Equation.DSMT4">
                  <p:embed/>
                  <p:pic>
                    <p:nvPicPr>
                      <p:cNvPr id="0" name=""/>
                      <p:cNvPicPr/>
                      <p:nvPr/>
                    </p:nvPicPr>
                    <p:blipFill>
                      <a:blip r:embed="rId12"/>
                      <a:stretch>
                        <a:fillRect/>
                      </a:stretch>
                    </p:blipFill>
                    <p:spPr>
                      <a:xfrm>
                        <a:off x="7170650" y="2599588"/>
                        <a:ext cx="2209800" cy="4318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BD18799B-314B-4DFB-B7A5-88F44A4D0A6F}"/>
              </a:ext>
            </a:extLst>
          </p:cNvPr>
          <p:cNvGraphicFramePr>
            <a:graphicFrameLocks noChangeAspect="1"/>
          </p:cNvGraphicFramePr>
          <p:nvPr>
            <p:extLst>
              <p:ext uri="{D42A27DB-BD31-4B8C-83A1-F6EECF244321}">
                <p14:modId xmlns:p14="http://schemas.microsoft.com/office/powerpoint/2010/main" val="1421806022"/>
              </p:ext>
            </p:extLst>
          </p:nvPr>
        </p:nvGraphicFramePr>
        <p:xfrm>
          <a:off x="519243" y="3147877"/>
          <a:ext cx="2133600" cy="431800"/>
        </p:xfrm>
        <a:graphic>
          <a:graphicData uri="http://schemas.openxmlformats.org/presentationml/2006/ole">
            <mc:AlternateContent xmlns:mc="http://schemas.openxmlformats.org/markup-compatibility/2006">
              <mc:Choice xmlns:v="urn:schemas-microsoft-com:vml" Requires="v">
                <p:oleObj spid="_x0000_s30832" name="Equation" r:id="rId13" imgW="2133360" imgH="431640" progId="Equation.DSMT4">
                  <p:embed/>
                </p:oleObj>
              </mc:Choice>
              <mc:Fallback>
                <p:oleObj name="Equation" r:id="rId13" imgW="2133360" imgH="431640" progId="Equation.DSMT4">
                  <p:embed/>
                  <p:pic>
                    <p:nvPicPr>
                      <p:cNvPr id="0" name=""/>
                      <p:cNvPicPr/>
                      <p:nvPr/>
                    </p:nvPicPr>
                    <p:blipFill>
                      <a:blip r:embed="rId14"/>
                      <a:stretch>
                        <a:fillRect/>
                      </a:stretch>
                    </p:blipFill>
                    <p:spPr>
                      <a:xfrm>
                        <a:off x="519243" y="3147877"/>
                        <a:ext cx="2133600" cy="4318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2FB00810-A028-48DC-B09A-F85089B02134}"/>
              </a:ext>
            </a:extLst>
          </p:cNvPr>
          <p:cNvGraphicFramePr>
            <a:graphicFrameLocks noChangeAspect="1"/>
          </p:cNvGraphicFramePr>
          <p:nvPr>
            <p:extLst>
              <p:ext uri="{D42A27DB-BD31-4B8C-83A1-F6EECF244321}">
                <p14:modId xmlns:p14="http://schemas.microsoft.com/office/powerpoint/2010/main" val="4135832687"/>
              </p:ext>
            </p:extLst>
          </p:nvPr>
        </p:nvGraphicFramePr>
        <p:xfrm>
          <a:off x="3407996" y="3077453"/>
          <a:ext cx="2374900" cy="508000"/>
        </p:xfrm>
        <a:graphic>
          <a:graphicData uri="http://schemas.openxmlformats.org/presentationml/2006/ole">
            <mc:AlternateContent xmlns:mc="http://schemas.openxmlformats.org/markup-compatibility/2006">
              <mc:Choice xmlns:v="urn:schemas-microsoft-com:vml" Requires="v">
                <p:oleObj spid="_x0000_s30833" name="Equation" r:id="rId15" imgW="2374560" imgH="507960" progId="Equation.DSMT4">
                  <p:embed/>
                </p:oleObj>
              </mc:Choice>
              <mc:Fallback>
                <p:oleObj name="Equation" r:id="rId15" imgW="2374560" imgH="507960" progId="Equation.DSMT4">
                  <p:embed/>
                  <p:pic>
                    <p:nvPicPr>
                      <p:cNvPr id="0" name=""/>
                      <p:cNvPicPr/>
                      <p:nvPr/>
                    </p:nvPicPr>
                    <p:blipFill>
                      <a:blip r:embed="rId16"/>
                      <a:stretch>
                        <a:fillRect/>
                      </a:stretch>
                    </p:blipFill>
                    <p:spPr>
                      <a:xfrm>
                        <a:off x="3407996" y="3077453"/>
                        <a:ext cx="2374900" cy="5080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770E3E32-D076-4B89-8A62-23F4C8C0F850}"/>
              </a:ext>
            </a:extLst>
          </p:cNvPr>
          <p:cNvGraphicFramePr>
            <a:graphicFrameLocks noChangeAspect="1"/>
          </p:cNvGraphicFramePr>
          <p:nvPr>
            <p:extLst>
              <p:ext uri="{D42A27DB-BD31-4B8C-83A1-F6EECF244321}">
                <p14:modId xmlns:p14="http://schemas.microsoft.com/office/powerpoint/2010/main" val="2500606677"/>
              </p:ext>
            </p:extLst>
          </p:nvPr>
        </p:nvGraphicFramePr>
        <p:xfrm>
          <a:off x="7175625" y="3066754"/>
          <a:ext cx="2641600" cy="508000"/>
        </p:xfrm>
        <a:graphic>
          <a:graphicData uri="http://schemas.openxmlformats.org/presentationml/2006/ole">
            <mc:AlternateContent xmlns:mc="http://schemas.openxmlformats.org/markup-compatibility/2006">
              <mc:Choice xmlns:v="urn:schemas-microsoft-com:vml" Requires="v">
                <p:oleObj spid="_x0000_s30834" name="Equation" r:id="rId17" imgW="2641320" imgH="507960" progId="Equation.DSMT4">
                  <p:embed/>
                </p:oleObj>
              </mc:Choice>
              <mc:Fallback>
                <p:oleObj name="Equation" r:id="rId17" imgW="2641320" imgH="507960" progId="Equation.DSMT4">
                  <p:embed/>
                  <p:pic>
                    <p:nvPicPr>
                      <p:cNvPr id="0" name=""/>
                      <p:cNvPicPr/>
                      <p:nvPr/>
                    </p:nvPicPr>
                    <p:blipFill>
                      <a:blip r:embed="rId18"/>
                      <a:stretch>
                        <a:fillRect/>
                      </a:stretch>
                    </p:blipFill>
                    <p:spPr>
                      <a:xfrm>
                        <a:off x="7175625" y="3066754"/>
                        <a:ext cx="2641600" cy="508000"/>
                      </a:xfrm>
                      <a:prstGeom prst="rect">
                        <a:avLst/>
                      </a:prstGeom>
                    </p:spPr>
                  </p:pic>
                </p:oleObj>
              </mc:Fallback>
            </mc:AlternateContent>
          </a:graphicData>
        </a:graphic>
      </p:graphicFrame>
      <p:sp>
        <p:nvSpPr>
          <p:cNvPr id="23" name="Rectangle 22">
            <a:extLst>
              <a:ext uri="{FF2B5EF4-FFF2-40B4-BE49-F238E27FC236}">
                <a16:creationId xmlns:a16="http://schemas.microsoft.com/office/drawing/2014/main" id="{1E104FBB-1C8A-44D5-926C-EBB4086CD15F}"/>
              </a:ext>
            </a:extLst>
          </p:cNvPr>
          <p:cNvSpPr/>
          <p:nvPr/>
        </p:nvSpPr>
        <p:spPr>
          <a:xfrm>
            <a:off x="5585792" y="3585453"/>
            <a:ext cx="841897" cy="523220"/>
          </a:xfrm>
          <a:prstGeom prst="rect">
            <a:avLst/>
          </a:prstGeom>
        </p:spPr>
        <p:txBody>
          <a:bodyPr wrap="none">
            <a:spAutoFit/>
          </a:bodyPr>
          <a:lstStyle/>
          <a:p>
            <a:r>
              <a:rPr lang="en-US" sz="2800" b="1" dirty="0" err="1">
                <a:solidFill>
                  <a:srgbClr val="FF0000"/>
                </a:solidFill>
                <a:latin typeface="Times New Roman" panose="02020603050405020304" pitchFamily="18" charset="0"/>
                <a:cs typeface="Times New Roman" panose="02020603050405020304" pitchFamily="18" charset="0"/>
              </a:rPr>
              <a:t>Giải</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444565F4-B77E-413C-A99C-0EEDF93E65FB}"/>
              </a:ext>
            </a:extLst>
          </p:cNvPr>
          <p:cNvSpPr/>
          <p:nvPr/>
        </p:nvSpPr>
        <p:spPr>
          <a:xfrm>
            <a:off x="522950" y="4087604"/>
            <a:ext cx="11669049" cy="1815882"/>
          </a:xfrm>
          <a:prstGeom prst="rect">
            <a:avLst/>
          </a:prstGeom>
        </p:spPr>
        <p:txBody>
          <a:bodyPr wrap="square">
            <a:spAutoFit/>
          </a:bodyPr>
          <a:lstStyle/>
          <a:p>
            <a:r>
              <a:rPr lang="en-US" sz="2800" dirty="0">
                <a:latin typeface="Times New Roman" panose="02020603050405020304" pitchFamily="18" charset="0"/>
                <a:ea typeface="Times New Roman" panose="02020603050405020304" pitchFamily="18" charset="0"/>
              </a:rPr>
              <a:t>Ba </a:t>
            </a:r>
            <a:r>
              <a:rPr lang="en-US" sz="2800" dirty="0" err="1">
                <a:latin typeface="Times New Roman" panose="02020603050405020304" pitchFamily="18" charset="0"/>
                <a:ea typeface="Times New Roman" panose="02020603050405020304" pitchFamily="18" charset="0"/>
              </a:rPr>
              <a:t>cặp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thẳng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cắt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nhau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va</a:t>
            </a:r>
            <a:r>
              <a:rPr lang="en-US" sz="2800" dirty="0">
                <a:latin typeface="Times New Roman" panose="02020603050405020304" pitchFamily="18" charset="0"/>
                <a:ea typeface="Times New Roman" panose="02020603050405020304" pitchFamily="18" charset="0"/>
              </a:rPr>
              <a:t>̀     ;     </a:t>
            </a:r>
            <a:r>
              <a:rPr lang="en-US" sz="2800" dirty="0" err="1">
                <a:latin typeface="Times New Roman" panose="02020603050405020304" pitchFamily="18" charset="0"/>
                <a:ea typeface="Times New Roman" panose="02020603050405020304" pitchFamily="18" charset="0"/>
              </a:rPr>
              <a:t>va</a:t>
            </a:r>
            <a:r>
              <a:rPr lang="en-US" sz="2800" dirty="0">
                <a:latin typeface="Times New Roman" panose="02020603050405020304" pitchFamily="18" charset="0"/>
                <a:ea typeface="Times New Roman" panose="02020603050405020304" pitchFamily="18" charset="0"/>
              </a:rPr>
              <a:t>̀     ;     </a:t>
            </a:r>
            <a:r>
              <a:rPr lang="en-US" sz="2800" dirty="0" err="1">
                <a:latin typeface="Times New Roman" panose="02020603050405020304" pitchFamily="18" charset="0"/>
                <a:ea typeface="Times New Roman" panose="02020603050405020304" pitchFamily="18" charset="0"/>
              </a:rPr>
              <a:t>va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hai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thẳng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mỗi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cặp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góc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nhau</a:t>
            </a:r>
            <a:endParaRPr lang="en-US" sz="2400" dirty="0">
              <a:latin typeface="Times New Roman" panose="02020603050405020304" pitchFamily="18" charset="0"/>
              <a:ea typeface="Times New Roman" panose="02020603050405020304" pitchFamily="18" charset="0"/>
            </a:endParaRPr>
          </a:p>
          <a:p>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cặp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thẳng</a:t>
            </a:r>
            <a:r>
              <a:rPr lang="en-US" sz="2800" dirty="0">
                <a:latin typeface="Times New Roman" panose="02020603050405020304" pitchFamily="18" charset="0"/>
                <a:ea typeface="Times New Roman" panose="02020603050405020304" pitchFamily="18" charset="0"/>
              </a:rPr>
              <a:t> song </a:t>
            </a:r>
            <a:r>
              <a:rPr lang="en-US" sz="2800" dirty="0" err="1">
                <a:latin typeface="Times New Roman" panose="02020603050405020304" pitchFamily="18" charset="0"/>
                <a:ea typeface="Times New Roman" panose="02020603050405020304" pitchFamily="18" charset="0"/>
              </a:rPr>
              <a:t>song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va</a:t>
            </a:r>
            <a:r>
              <a:rPr lang="en-US" sz="2800" dirty="0">
                <a:latin typeface="Times New Roman" panose="02020603050405020304" pitchFamily="18" charset="0"/>
                <a:ea typeface="Times New Roman" panose="02020603050405020304" pitchFamily="18" charset="0"/>
              </a:rPr>
              <a:t>̀     ( </a:t>
            </a:r>
            <a:r>
              <a:rPr lang="en-US" sz="2800" dirty="0" err="1">
                <a:latin typeface="Times New Roman" panose="02020603050405020304" pitchFamily="18" charset="0"/>
                <a:ea typeface="Times New Roman" panose="02020603050405020304" pitchFamily="18" charset="0"/>
              </a:rPr>
              <a:t>đều</a:t>
            </a:r>
            <a:r>
              <a:rPr lang="en-US" sz="2800" dirty="0">
                <a:latin typeface="Times New Roman" panose="02020603050405020304" pitchFamily="18" charset="0"/>
                <a:ea typeface="Times New Roman" panose="02020603050405020304" pitchFamily="18" charset="0"/>
              </a:rPr>
              <a:t> có a=3);     </a:t>
            </a:r>
            <a:r>
              <a:rPr lang="en-US" sz="2800" dirty="0" err="1">
                <a:latin typeface="Times New Roman" panose="02020603050405020304" pitchFamily="18" charset="0"/>
                <a:ea typeface="Times New Roman" panose="02020603050405020304" pitchFamily="18" charset="0"/>
              </a:rPr>
              <a:t>va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đều</a:t>
            </a:r>
            <a:r>
              <a:rPr lang="en-US" sz="2800" dirty="0">
                <a:latin typeface="Times New Roman" panose="02020603050405020304" pitchFamily="18" charset="0"/>
                <a:ea typeface="Times New Roman" panose="02020603050405020304" pitchFamily="18" charset="0"/>
              </a:rPr>
              <a:t> có            ) </a:t>
            </a:r>
            <a:endParaRPr lang="en-US" sz="2800" dirty="0"/>
          </a:p>
          <a:p>
            <a:r>
              <a:rPr lang="en-US" sz="2800" dirty="0"/>
              <a:t>    </a:t>
            </a:r>
            <a:r>
              <a:rPr lang="en-US" sz="2800" dirty="0" err="1">
                <a:latin typeface="Times New Roman" panose="02020603050405020304" pitchFamily="18" charset="0"/>
                <a:cs typeface="Times New Roman" panose="02020603050405020304" pitchFamily="18" charset="0"/>
              </a:rPr>
              <a:t>va</a:t>
            </a:r>
            <a:r>
              <a:rPr lang="en-US" sz="2800" dirty="0">
                <a:latin typeface="Times New Roman" panose="02020603050405020304" pitchFamily="18" charset="0"/>
                <a:cs typeface="Times New Roman" panose="02020603050405020304" pitchFamily="18" charset="0"/>
              </a:rPr>
              <a:t>̀ </a:t>
            </a:r>
            <a:r>
              <a:rPr lang="en-US" sz="2800" dirty="0"/>
              <a:t>    </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đều</a:t>
            </a:r>
            <a:r>
              <a:rPr lang="en-US" sz="2800" dirty="0">
                <a:latin typeface="Times New Roman" panose="02020603050405020304" pitchFamily="18" charset="0"/>
                <a:ea typeface="Times New Roman" panose="02020603050405020304" pitchFamily="18" charset="0"/>
              </a:rPr>
              <a:t> có            )</a:t>
            </a:r>
            <a:endParaRPr lang="en-US" sz="2800" dirty="0"/>
          </a:p>
        </p:txBody>
      </p:sp>
      <p:graphicFrame>
        <p:nvGraphicFramePr>
          <p:cNvPr id="22" name="Object 21">
            <a:extLst>
              <a:ext uri="{FF2B5EF4-FFF2-40B4-BE49-F238E27FC236}">
                <a16:creationId xmlns:a16="http://schemas.microsoft.com/office/drawing/2014/main" id="{019CC75A-9884-460E-BAEC-627E5EC8A767}"/>
              </a:ext>
            </a:extLst>
          </p:cNvPr>
          <p:cNvGraphicFramePr>
            <a:graphicFrameLocks noChangeAspect="1"/>
          </p:cNvGraphicFramePr>
          <p:nvPr>
            <p:extLst>
              <p:ext uri="{D42A27DB-BD31-4B8C-83A1-F6EECF244321}">
                <p14:modId xmlns:p14="http://schemas.microsoft.com/office/powerpoint/2010/main" val="2745708620"/>
              </p:ext>
            </p:extLst>
          </p:nvPr>
        </p:nvGraphicFramePr>
        <p:xfrm>
          <a:off x="4878280" y="4187902"/>
          <a:ext cx="304800" cy="431800"/>
        </p:xfrm>
        <a:graphic>
          <a:graphicData uri="http://schemas.openxmlformats.org/presentationml/2006/ole">
            <mc:AlternateContent xmlns:mc="http://schemas.openxmlformats.org/markup-compatibility/2006">
              <mc:Choice xmlns:v="urn:schemas-microsoft-com:vml" Requires="v">
                <p:oleObj spid="_x0000_s30835" name="Equation" r:id="rId19" imgW="304560" imgH="431640" progId="Equation.DSMT4">
                  <p:embed/>
                </p:oleObj>
              </mc:Choice>
              <mc:Fallback>
                <p:oleObj name="Equation" r:id="rId19" imgW="304560" imgH="431640" progId="Equation.DSMT4">
                  <p:embed/>
                  <p:pic>
                    <p:nvPicPr>
                      <p:cNvPr id="0" name=""/>
                      <p:cNvPicPr/>
                      <p:nvPr/>
                    </p:nvPicPr>
                    <p:blipFill>
                      <a:blip r:embed="rId20"/>
                      <a:stretch>
                        <a:fillRect/>
                      </a:stretch>
                    </p:blipFill>
                    <p:spPr>
                      <a:xfrm>
                        <a:off x="4878280" y="4187902"/>
                        <a:ext cx="304800" cy="431800"/>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3D083DCB-AB35-4293-B433-1C59978A21E5}"/>
              </a:ext>
            </a:extLst>
          </p:cNvPr>
          <p:cNvGraphicFramePr>
            <a:graphicFrameLocks noChangeAspect="1"/>
          </p:cNvGraphicFramePr>
          <p:nvPr>
            <p:extLst>
              <p:ext uri="{D42A27DB-BD31-4B8C-83A1-F6EECF244321}">
                <p14:modId xmlns:p14="http://schemas.microsoft.com/office/powerpoint/2010/main" val="1775926149"/>
              </p:ext>
            </p:extLst>
          </p:nvPr>
        </p:nvGraphicFramePr>
        <p:xfrm>
          <a:off x="6235279" y="4179024"/>
          <a:ext cx="304800" cy="431800"/>
        </p:xfrm>
        <a:graphic>
          <a:graphicData uri="http://schemas.openxmlformats.org/presentationml/2006/ole">
            <mc:AlternateContent xmlns:mc="http://schemas.openxmlformats.org/markup-compatibility/2006">
              <mc:Choice xmlns:v="urn:schemas-microsoft-com:vml" Requires="v">
                <p:oleObj spid="_x0000_s30836" name="Equation" r:id="rId21" imgW="304779" imgH="431538" progId="Equation.DSMT4">
                  <p:embed/>
                </p:oleObj>
              </mc:Choice>
              <mc:Fallback>
                <p:oleObj name="Equation" r:id="rId21" imgW="304779" imgH="431538" progId="Equation.DSMT4">
                  <p:embed/>
                  <p:pic>
                    <p:nvPicPr>
                      <p:cNvPr id="0" name=""/>
                      <p:cNvPicPr/>
                      <p:nvPr/>
                    </p:nvPicPr>
                    <p:blipFill>
                      <a:blip r:embed="rId22"/>
                      <a:stretch>
                        <a:fillRect/>
                      </a:stretch>
                    </p:blipFill>
                    <p:spPr>
                      <a:xfrm>
                        <a:off x="6235279" y="4179024"/>
                        <a:ext cx="304800" cy="431800"/>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67D05E30-A80B-4C4F-B085-2394770F5B79}"/>
              </a:ext>
            </a:extLst>
          </p:cNvPr>
          <p:cNvGraphicFramePr>
            <a:graphicFrameLocks noChangeAspect="1"/>
          </p:cNvGraphicFramePr>
          <p:nvPr>
            <p:extLst>
              <p:ext uri="{D42A27DB-BD31-4B8C-83A1-F6EECF244321}">
                <p14:modId xmlns:p14="http://schemas.microsoft.com/office/powerpoint/2010/main" val="747214491"/>
              </p:ext>
            </p:extLst>
          </p:nvPr>
        </p:nvGraphicFramePr>
        <p:xfrm>
          <a:off x="5703112" y="4179024"/>
          <a:ext cx="342900" cy="431800"/>
        </p:xfrm>
        <a:graphic>
          <a:graphicData uri="http://schemas.openxmlformats.org/presentationml/2006/ole">
            <mc:AlternateContent xmlns:mc="http://schemas.openxmlformats.org/markup-compatibility/2006">
              <mc:Choice xmlns:v="urn:schemas-microsoft-com:vml" Requires="v">
                <p:oleObj spid="_x0000_s30837" name="Equation" r:id="rId23" imgW="342720" imgH="431640" progId="Equation.DSMT4">
                  <p:embed/>
                </p:oleObj>
              </mc:Choice>
              <mc:Fallback>
                <p:oleObj name="Equation" r:id="rId23" imgW="342720" imgH="431640" progId="Equation.DSMT4">
                  <p:embed/>
                  <p:pic>
                    <p:nvPicPr>
                      <p:cNvPr id="0" name=""/>
                      <p:cNvPicPr/>
                      <p:nvPr/>
                    </p:nvPicPr>
                    <p:blipFill>
                      <a:blip r:embed="rId24"/>
                      <a:stretch>
                        <a:fillRect/>
                      </a:stretch>
                    </p:blipFill>
                    <p:spPr>
                      <a:xfrm>
                        <a:off x="5703112" y="4179024"/>
                        <a:ext cx="342900" cy="431800"/>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E8F0EB60-84DF-4813-9C09-B0C4C18810C3}"/>
              </a:ext>
            </a:extLst>
          </p:cNvPr>
          <p:cNvGraphicFramePr>
            <a:graphicFrameLocks noChangeAspect="1"/>
          </p:cNvGraphicFramePr>
          <p:nvPr>
            <p:extLst>
              <p:ext uri="{D42A27DB-BD31-4B8C-83A1-F6EECF244321}">
                <p14:modId xmlns:p14="http://schemas.microsoft.com/office/powerpoint/2010/main" val="3227029100"/>
              </p:ext>
            </p:extLst>
          </p:nvPr>
        </p:nvGraphicFramePr>
        <p:xfrm>
          <a:off x="7034800" y="4171363"/>
          <a:ext cx="342900" cy="431800"/>
        </p:xfrm>
        <a:graphic>
          <a:graphicData uri="http://schemas.openxmlformats.org/presentationml/2006/ole">
            <mc:AlternateContent xmlns:mc="http://schemas.openxmlformats.org/markup-compatibility/2006">
              <mc:Choice xmlns:v="urn:schemas-microsoft-com:vml" Requires="v">
                <p:oleObj spid="_x0000_s30838" name="Equation" r:id="rId25" imgW="342720" imgH="431640" progId="Equation.DSMT4">
                  <p:embed/>
                </p:oleObj>
              </mc:Choice>
              <mc:Fallback>
                <p:oleObj name="Equation" r:id="rId25" imgW="342720" imgH="431640" progId="Equation.DSMT4">
                  <p:embed/>
                  <p:pic>
                    <p:nvPicPr>
                      <p:cNvPr id="0" name=""/>
                      <p:cNvPicPr/>
                      <p:nvPr/>
                    </p:nvPicPr>
                    <p:blipFill>
                      <a:blip r:embed="rId26"/>
                      <a:stretch>
                        <a:fillRect/>
                      </a:stretch>
                    </p:blipFill>
                    <p:spPr>
                      <a:xfrm>
                        <a:off x="7034800" y="4171363"/>
                        <a:ext cx="342900" cy="431800"/>
                      </a:xfrm>
                      <a:prstGeom prst="rect">
                        <a:avLst/>
                      </a:prstGeom>
                    </p:spPr>
                  </p:pic>
                </p:oleObj>
              </mc:Fallback>
            </mc:AlternateContent>
          </a:graphicData>
        </a:graphic>
      </p:graphicFrame>
      <p:graphicFrame>
        <p:nvGraphicFramePr>
          <p:cNvPr id="36" name="Object 35">
            <a:extLst>
              <a:ext uri="{FF2B5EF4-FFF2-40B4-BE49-F238E27FC236}">
                <a16:creationId xmlns:a16="http://schemas.microsoft.com/office/drawing/2014/main" id="{EB618A13-66DF-4A41-8DCE-64938DBC77B6}"/>
              </a:ext>
            </a:extLst>
          </p:cNvPr>
          <p:cNvGraphicFramePr>
            <a:graphicFrameLocks noChangeAspect="1"/>
          </p:cNvGraphicFramePr>
          <p:nvPr>
            <p:extLst>
              <p:ext uri="{D42A27DB-BD31-4B8C-83A1-F6EECF244321}">
                <p14:modId xmlns:p14="http://schemas.microsoft.com/office/powerpoint/2010/main" val="551118132"/>
              </p:ext>
            </p:extLst>
          </p:nvPr>
        </p:nvGraphicFramePr>
        <p:xfrm>
          <a:off x="7567621" y="4199170"/>
          <a:ext cx="304800" cy="431800"/>
        </p:xfrm>
        <a:graphic>
          <a:graphicData uri="http://schemas.openxmlformats.org/presentationml/2006/ole">
            <mc:AlternateContent xmlns:mc="http://schemas.openxmlformats.org/markup-compatibility/2006">
              <mc:Choice xmlns:v="urn:schemas-microsoft-com:vml" Requires="v">
                <p:oleObj spid="_x0000_s30839" name="Equation" r:id="rId27" imgW="304779" imgH="431538" progId="Equation.DSMT4">
                  <p:embed/>
                </p:oleObj>
              </mc:Choice>
              <mc:Fallback>
                <p:oleObj name="Equation" r:id="rId27" imgW="304779" imgH="431538" progId="Equation.DSMT4">
                  <p:embed/>
                  <p:pic>
                    <p:nvPicPr>
                      <p:cNvPr id="0" name=""/>
                      <p:cNvPicPr/>
                      <p:nvPr/>
                    </p:nvPicPr>
                    <p:blipFill>
                      <a:blip r:embed="rId28"/>
                      <a:stretch>
                        <a:fillRect/>
                      </a:stretch>
                    </p:blipFill>
                    <p:spPr>
                      <a:xfrm>
                        <a:off x="7567621" y="4199170"/>
                        <a:ext cx="304800" cy="431800"/>
                      </a:xfrm>
                      <a:prstGeom prst="rect">
                        <a:avLst/>
                      </a:prstGeom>
                    </p:spPr>
                  </p:pic>
                </p:oleObj>
              </mc:Fallback>
            </mc:AlternateContent>
          </a:graphicData>
        </a:graphic>
      </p:graphicFrame>
      <p:graphicFrame>
        <p:nvGraphicFramePr>
          <p:cNvPr id="37" name="Object 36">
            <a:extLst>
              <a:ext uri="{FF2B5EF4-FFF2-40B4-BE49-F238E27FC236}">
                <a16:creationId xmlns:a16="http://schemas.microsoft.com/office/drawing/2014/main" id="{18D636B4-3C34-46FC-8C51-E9AE64C1F5F3}"/>
              </a:ext>
            </a:extLst>
          </p:cNvPr>
          <p:cNvGraphicFramePr>
            <a:graphicFrameLocks noChangeAspect="1"/>
          </p:cNvGraphicFramePr>
          <p:nvPr>
            <p:extLst>
              <p:ext uri="{D42A27DB-BD31-4B8C-83A1-F6EECF244321}">
                <p14:modId xmlns:p14="http://schemas.microsoft.com/office/powerpoint/2010/main" val="1716926976"/>
              </p:ext>
            </p:extLst>
          </p:nvPr>
        </p:nvGraphicFramePr>
        <p:xfrm>
          <a:off x="8354789" y="4190292"/>
          <a:ext cx="330200" cy="431800"/>
        </p:xfrm>
        <a:graphic>
          <a:graphicData uri="http://schemas.openxmlformats.org/presentationml/2006/ole">
            <mc:AlternateContent xmlns:mc="http://schemas.openxmlformats.org/markup-compatibility/2006">
              <mc:Choice xmlns:v="urn:schemas-microsoft-com:vml" Requires="v">
                <p:oleObj spid="_x0000_s30840" name="Equation" r:id="rId29" imgW="330120" imgH="431640" progId="Equation.DSMT4">
                  <p:embed/>
                </p:oleObj>
              </mc:Choice>
              <mc:Fallback>
                <p:oleObj name="Equation" r:id="rId29" imgW="330120" imgH="431640" progId="Equation.DSMT4">
                  <p:embed/>
                  <p:pic>
                    <p:nvPicPr>
                      <p:cNvPr id="0" name=""/>
                      <p:cNvPicPr/>
                      <p:nvPr/>
                    </p:nvPicPr>
                    <p:blipFill>
                      <a:blip r:embed="rId30"/>
                      <a:stretch>
                        <a:fillRect/>
                      </a:stretch>
                    </p:blipFill>
                    <p:spPr>
                      <a:xfrm>
                        <a:off x="8354789" y="4190292"/>
                        <a:ext cx="330200" cy="431800"/>
                      </a:xfrm>
                      <a:prstGeom prst="rect">
                        <a:avLst/>
                      </a:prstGeom>
                    </p:spPr>
                  </p:pic>
                </p:oleObj>
              </mc:Fallback>
            </mc:AlternateContent>
          </a:graphicData>
        </a:graphic>
      </p:graphicFrame>
      <p:graphicFrame>
        <p:nvGraphicFramePr>
          <p:cNvPr id="39" name="Object 38">
            <a:extLst>
              <a:ext uri="{FF2B5EF4-FFF2-40B4-BE49-F238E27FC236}">
                <a16:creationId xmlns:a16="http://schemas.microsoft.com/office/drawing/2014/main" id="{D0642CB4-E924-4F87-A999-7D5257F5702F}"/>
              </a:ext>
            </a:extLst>
          </p:cNvPr>
          <p:cNvGraphicFramePr>
            <a:graphicFrameLocks noChangeAspect="1"/>
          </p:cNvGraphicFramePr>
          <p:nvPr>
            <p:extLst>
              <p:ext uri="{D42A27DB-BD31-4B8C-83A1-F6EECF244321}">
                <p14:modId xmlns:p14="http://schemas.microsoft.com/office/powerpoint/2010/main" val="2093609353"/>
              </p:ext>
            </p:extLst>
          </p:nvPr>
        </p:nvGraphicFramePr>
        <p:xfrm>
          <a:off x="5280992" y="5061649"/>
          <a:ext cx="304800" cy="431800"/>
        </p:xfrm>
        <a:graphic>
          <a:graphicData uri="http://schemas.openxmlformats.org/presentationml/2006/ole">
            <mc:AlternateContent xmlns:mc="http://schemas.openxmlformats.org/markup-compatibility/2006">
              <mc:Choice xmlns:v="urn:schemas-microsoft-com:vml" Requires="v">
                <p:oleObj spid="_x0000_s30841" name="Equation" r:id="rId31" imgW="304779" imgH="431538" progId="Equation.DSMT4">
                  <p:embed/>
                </p:oleObj>
              </mc:Choice>
              <mc:Fallback>
                <p:oleObj name="Equation" r:id="rId31" imgW="304779" imgH="431538" progId="Equation.DSMT4">
                  <p:embed/>
                  <p:pic>
                    <p:nvPicPr>
                      <p:cNvPr id="0" name=""/>
                      <p:cNvPicPr/>
                      <p:nvPr/>
                    </p:nvPicPr>
                    <p:blipFill>
                      <a:blip r:embed="rId32"/>
                      <a:stretch>
                        <a:fillRect/>
                      </a:stretch>
                    </p:blipFill>
                    <p:spPr>
                      <a:xfrm>
                        <a:off x="5280992" y="5061649"/>
                        <a:ext cx="304800" cy="431800"/>
                      </a:xfrm>
                      <a:prstGeom prst="rect">
                        <a:avLst/>
                      </a:prstGeom>
                    </p:spPr>
                  </p:pic>
                </p:oleObj>
              </mc:Fallback>
            </mc:AlternateContent>
          </a:graphicData>
        </a:graphic>
      </p:graphicFrame>
      <p:graphicFrame>
        <p:nvGraphicFramePr>
          <p:cNvPr id="40" name="Object 39">
            <a:extLst>
              <a:ext uri="{FF2B5EF4-FFF2-40B4-BE49-F238E27FC236}">
                <a16:creationId xmlns:a16="http://schemas.microsoft.com/office/drawing/2014/main" id="{85CD9534-D907-4FFA-8771-4987D5FA0026}"/>
              </a:ext>
            </a:extLst>
          </p:cNvPr>
          <p:cNvGraphicFramePr>
            <a:graphicFrameLocks noChangeAspect="1"/>
          </p:cNvGraphicFramePr>
          <p:nvPr>
            <p:extLst>
              <p:ext uri="{D42A27DB-BD31-4B8C-83A1-F6EECF244321}">
                <p14:modId xmlns:p14="http://schemas.microsoft.com/office/powerpoint/2010/main" val="3540505020"/>
              </p:ext>
            </p:extLst>
          </p:nvPr>
        </p:nvGraphicFramePr>
        <p:xfrm>
          <a:off x="6097489" y="5041255"/>
          <a:ext cx="330200" cy="431800"/>
        </p:xfrm>
        <a:graphic>
          <a:graphicData uri="http://schemas.openxmlformats.org/presentationml/2006/ole">
            <mc:AlternateContent xmlns:mc="http://schemas.openxmlformats.org/markup-compatibility/2006">
              <mc:Choice xmlns:v="urn:schemas-microsoft-com:vml" Requires="v">
                <p:oleObj spid="_x0000_s30842" name="Equation" r:id="rId33" imgW="330120" imgH="431640" progId="Equation.DSMT4">
                  <p:embed/>
                </p:oleObj>
              </mc:Choice>
              <mc:Fallback>
                <p:oleObj name="Equation" r:id="rId33" imgW="330120" imgH="431640" progId="Equation.DSMT4">
                  <p:embed/>
                  <p:pic>
                    <p:nvPicPr>
                      <p:cNvPr id="0" name=""/>
                      <p:cNvPicPr/>
                      <p:nvPr/>
                    </p:nvPicPr>
                    <p:blipFill>
                      <a:blip r:embed="rId34"/>
                      <a:stretch>
                        <a:fillRect/>
                      </a:stretch>
                    </p:blipFill>
                    <p:spPr>
                      <a:xfrm>
                        <a:off x="6097489" y="5041255"/>
                        <a:ext cx="330200" cy="431800"/>
                      </a:xfrm>
                      <a:prstGeom prst="rect">
                        <a:avLst/>
                      </a:prstGeom>
                    </p:spPr>
                  </p:pic>
                </p:oleObj>
              </mc:Fallback>
            </mc:AlternateContent>
          </a:graphicData>
        </a:graphic>
      </p:graphicFrame>
      <p:graphicFrame>
        <p:nvGraphicFramePr>
          <p:cNvPr id="41" name="Object 40">
            <a:extLst>
              <a:ext uri="{FF2B5EF4-FFF2-40B4-BE49-F238E27FC236}">
                <a16:creationId xmlns:a16="http://schemas.microsoft.com/office/drawing/2014/main" id="{F873D9C7-0010-4D94-A6F7-A0C5300B1346}"/>
              </a:ext>
            </a:extLst>
          </p:cNvPr>
          <p:cNvGraphicFramePr>
            <a:graphicFrameLocks noChangeAspect="1"/>
          </p:cNvGraphicFramePr>
          <p:nvPr>
            <p:extLst>
              <p:ext uri="{D42A27DB-BD31-4B8C-83A1-F6EECF244321}">
                <p14:modId xmlns:p14="http://schemas.microsoft.com/office/powerpoint/2010/main" val="3354957963"/>
              </p:ext>
            </p:extLst>
          </p:nvPr>
        </p:nvGraphicFramePr>
        <p:xfrm>
          <a:off x="8520147" y="5044311"/>
          <a:ext cx="330200" cy="431800"/>
        </p:xfrm>
        <a:graphic>
          <a:graphicData uri="http://schemas.openxmlformats.org/presentationml/2006/ole">
            <mc:AlternateContent xmlns:mc="http://schemas.openxmlformats.org/markup-compatibility/2006">
              <mc:Choice xmlns:v="urn:schemas-microsoft-com:vml" Requires="v">
                <p:oleObj spid="_x0000_s30843" name="Equation" r:id="rId35" imgW="330120" imgH="431640" progId="Equation.DSMT4">
                  <p:embed/>
                </p:oleObj>
              </mc:Choice>
              <mc:Fallback>
                <p:oleObj name="Equation" r:id="rId35" imgW="330120" imgH="431640" progId="Equation.DSMT4">
                  <p:embed/>
                  <p:pic>
                    <p:nvPicPr>
                      <p:cNvPr id="0" name=""/>
                      <p:cNvPicPr/>
                      <p:nvPr/>
                    </p:nvPicPr>
                    <p:blipFill>
                      <a:blip r:embed="rId36"/>
                      <a:stretch>
                        <a:fillRect/>
                      </a:stretch>
                    </p:blipFill>
                    <p:spPr>
                      <a:xfrm>
                        <a:off x="8520147" y="5044311"/>
                        <a:ext cx="330200" cy="431800"/>
                      </a:xfrm>
                      <a:prstGeom prst="rect">
                        <a:avLst/>
                      </a:prstGeom>
                    </p:spPr>
                  </p:pic>
                </p:oleObj>
              </mc:Fallback>
            </mc:AlternateContent>
          </a:graphicData>
        </a:graphic>
      </p:graphicFrame>
      <p:graphicFrame>
        <p:nvGraphicFramePr>
          <p:cNvPr id="42" name="Object 41">
            <a:extLst>
              <a:ext uri="{FF2B5EF4-FFF2-40B4-BE49-F238E27FC236}">
                <a16:creationId xmlns:a16="http://schemas.microsoft.com/office/drawing/2014/main" id="{BE24892E-934E-4013-BDE1-289E9082B520}"/>
              </a:ext>
            </a:extLst>
          </p:cNvPr>
          <p:cNvGraphicFramePr>
            <a:graphicFrameLocks noChangeAspect="1"/>
          </p:cNvGraphicFramePr>
          <p:nvPr>
            <p:extLst>
              <p:ext uri="{D42A27DB-BD31-4B8C-83A1-F6EECF244321}">
                <p14:modId xmlns:p14="http://schemas.microsoft.com/office/powerpoint/2010/main" val="4194255623"/>
              </p:ext>
            </p:extLst>
          </p:nvPr>
        </p:nvGraphicFramePr>
        <p:xfrm>
          <a:off x="9326691" y="5061649"/>
          <a:ext cx="330200" cy="431800"/>
        </p:xfrm>
        <a:graphic>
          <a:graphicData uri="http://schemas.openxmlformats.org/presentationml/2006/ole">
            <mc:AlternateContent xmlns:mc="http://schemas.openxmlformats.org/markup-compatibility/2006">
              <mc:Choice xmlns:v="urn:schemas-microsoft-com:vml" Requires="v">
                <p:oleObj spid="_x0000_s30844" name="Equation" r:id="rId37" imgW="330120" imgH="431640" progId="Equation.DSMT4">
                  <p:embed/>
                </p:oleObj>
              </mc:Choice>
              <mc:Fallback>
                <p:oleObj name="Equation" r:id="rId37" imgW="330120" imgH="431640" progId="Equation.DSMT4">
                  <p:embed/>
                  <p:pic>
                    <p:nvPicPr>
                      <p:cNvPr id="0" name=""/>
                      <p:cNvPicPr/>
                      <p:nvPr/>
                    </p:nvPicPr>
                    <p:blipFill>
                      <a:blip r:embed="rId38"/>
                      <a:stretch>
                        <a:fillRect/>
                      </a:stretch>
                    </p:blipFill>
                    <p:spPr>
                      <a:xfrm>
                        <a:off x="9326691" y="5061649"/>
                        <a:ext cx="330200" cy="431800"/>
                      </a:xfrm>
                      <a:prstGeom prst="rect">
                        <a:avLst/>
                      </a:prstGeom>
                    </p:spPr>
                  </p:pic>
                </p:oleObj>
              </mc:Fallback>
            </mc:AlternateContent>
          </a:graphicData>
        </a:graphic>
      </p:graphicFrame>
      <p:graphicFrame>
        <p:nvGraphicFramePr>
          <p:cNvPr id="43" name="Object 42">
            <a:extLst>
              <a:ext uri="{FF2B5EF4-FFF2-40B4-BE49-F238E27FC236}">
                <a16:creationId xmlns:a16="http://schemas.microsoft.com/office/drawing/2014/main" id="{A4327F0F-0B2E-468E-8218-A5045BCED4DB}"/>
              </a:ext>
            </a:extLst>
          </p:cNvPr>
          <p:cNvGraphicFramePr>
            <a:graphicFrameLocks noChangeAspect="1"/>
          </p:cNvGraphicFramePr>
          <p:nvPr>
            <p:extLst>
              <p:ext uri="{D42A27DB-BD31-4B8C-83A1-F6EECF244321}">
                <p14:modId xmlns:p14="http://schemas.microsoft.com/office/powerpoint/2010/main" val="1426533119"/>
              </p:ext>
            </p:extLst>
          </p:nvPr>
        </p:nvGraphicFramePr>
        <p:xfrm>
          <a:off x="10859694" y="4956660"/>
          <a:ext cx="1028700" cy="444500"/>
        </p:xfrm>
        <a:graphic>
          <a:graphicData uri="http://schemas.openxmlformats.org/presentationml/2006/ole">
            <mc:AlternateContent xmlns:mc="http://schemas.openxmlformats.org/markup-compatibility/2006">
              <mc:Choice xmlns:v="urn:schemas-microsoft-com:vml" Requires="v">
                <p:oleObj spid="_x0000_s30845" name="Equation" r:id="rId39" imgW="1028520" imgH="444240" progId="Equation.DSMT4">
                  <p:embed/>
                </p:oleObj>
              </mc:Choice>
              <mc:Fallback>
                <p:oleObj name="Equation" r:id="rId39" imgW="1028520" imgH="444240" progId="Equation.DSMT4">
                  <p:embed/>
                  <p:pic>
                    <p:nvPicPr>
                      <p:cNvPr id="0" name=""/>
                      <p:cNvPicPr/>
                      <p:nvPr/>
                    </p:nvPicPr>
                    <p:blipFill>
                      <a:blip r:embed="rId40"/>
                      <a:stretch>
                        <a:fillRect/>
                      </a:stretch>
                    </p:blipFill>
                    <p:spPr>
                      <a:xfrm>
                        <a:off x="10859694" y="4956660"/>
                        <a:ext cx="1028700" cy="444500"/>
                      </a:xfrm>
                      <a:prstGeom prst="rect">
                        <a:avLst/>
                      </a:prstGeom>
                    </p:spPr>
                  </p:pic>
                </p:oleObj>
              </mc:Fallback>
            </mc:AlternateContent>
          </a:graphicData>
        </a:graphic>
      </p:graphicFrame>
      <p:graphicFrame>
        <p:nvGraphicFramePr>
          <p:cNvPr id="44" name="Object 43">
            <a:extLst>
              <a:ext uri="{FF2B5EF4-FFF2-40B4-BE49-F238E27FC236}">
                <a16:creationId xmlns:a16="http://schemas.microsoft.com/office/drawing/2014/main" id="{D5EB5CDC-E92F-4D08-BB6E-5E90EE86D9C7}"/>
              </a:ext>
            </a:extLst>
          </p:cNvPr>
          <p:cNvGraphicFramePr>
            <a:graphicFrameLocks noChangeAspect="1"/>
          </p:cNvGraphicFramePr>
          <p:nvPr>
            <p:extLst>
              <p:ext uri="{D42A27DB-BD31-4B8C-83A1-F6EECF244321}">
                <p14:modId xmlns:p14="http://schemas.microsoft.com/office/powerpoint/2010/main" val="3922953642"/>
              </p:ext>
            </p:extLst>
          </p:nvPr>
        </p:nvGraphicFramePr>
        <p:xfrm>
          <a:off x="587375" y="5421313"/>
          <a:ext cx="342900" cy="431800"/>
        </p:xfrm>
        <a:graphic>
          <a:graphicData uri="http://schemas.openxmlformats.org/presentationml/2006/ole">
            <mc:AlternateContent xmlns:mc="http://schemas.openxmlformats.org/markup-compatibility/2006">
              <mc:Choice xmlns:v="urn:schemas-microsoft-com:vml" Requires="v">
                <p:oleObj spid="_x0000_s30846" name="Equation" r:id="rId41" imgW="342720" imgH="431640" progId="Equation.DSMT4">
                  <p:embed/>
                </p:oleObj>
              </mc:Choice>
              <mc:Fallback>
                <p:oleObj name="Equation" r:id="rId41" imgW="342720" imgH="431640" progId="Equation.DSMT4">
                  <p:embed/>
                  <p:pic>
                    <p:nvPicPr>
                      <p:cNvPr id="0" name=""/>
                      <p:cNvPicPr/>
                      <p:nvPr/>
                    </p:nvPicPr>
                    <p:blipFill>
                      <a:blip r:embed="rId42"/>
                      <a:stretch>
                        <a:fillRect/>
                      </a:stretch>
                    </p:blipFill>
                    <p:spPr>
                      <a:xfrm>
                        <a:off x="587375" y="5421313"/>
                        <a:ext cx="342900" cy="431800"/>
                      </a:xfrm>
                      <a:prstGeom prst="rect">
                        <a:avLst/>
                      </a:prstGeom>
                    </p:spPr>
                  </p:pic>
                </p:oleObj>
              </mc:Fallback>
            </mc:AlternateContent>
          </a:graphicData>
        </a:graphic>
      </p:graphicFrame>
      <p:graphicFrame>
        <p:nvGraphicFramePr>
          <p:cNvPr id="45" name="Object 44">
            <a:extLst>
              <a:ext uri="{FF2B5EF4-FFF2-40B4-BE49-F238E27FC236}">
                <a16:creationId xmlns:a16="http://schemas.microsoft.com/office/drawing/2014/main" id="{7E008EC8-DAEC-437C-9D04-4E8D33CAFB0C}"/>
              </a:ext>
            </a:extLst>
          </p:cNvPr>
          <p:cNvGraphicFramePr>
            <a:graphicFrameLocks noChangeAspect="1"/>
          </p:cNvGraphicFramePr>
          <p:nvPr>
            <p:extLst>
              <p:ext uri="{D42A27DB-BD31-4B8C-83A1-F6EECF244321}">
                <p14:modId xmlns:p14="http://schemas.microsoft.com/office/powerpoint/2010/main" val="3470491820"/>
              </p:ext>
            </p:extLst>
          </p:nvPr>
        </p:nvGraphicFramePr>
        <p:xfrm>
          <a:off x="1494034" y="5436957"/>
          <a:ext cx="342900" cy="431800"/>
        </p:xfrm>
        <a:graphic>
          <a:graphicData uri="http://schemas.openxmlformats.org/presentationml/2006/ole">
            <mc:AlternateContent xmlns:mc="http://schemas.openxmlformats.org/markup-compatibility/2006">
              <mc:Choice xmlns:v="urn:schemas-microsoft-com:vml" Requires="v">
                <p:oleObj spid="_x0000_s30847" name="Equation" r:id="rId43" imgW="342720" imgH="431640" progId="Equation.DSMT4">
                  <p:embed/>
                </p:oleObj>
              </mc:Choice>
              <mc:Fallback>
                <p:oleObj name="Equation" r:id="rId43" imgW="342720" imgH="431640" progId="Equation.DSMT4">
                  <p:embed/>
                  <p:pic>
                    <p:nvPicPr>
                      <p:cNvPr id="0" name=""/>
                      <p:cNvPicPr/>
                      <p:nvPr/>
                    </p:nvPicPr>
                    <p:blipFill>
                      <a:blip r:embed="rId44"/>
                      <a:stretch>
                        <a:fillRect/>
                      </a:stretch>
                    </p:blipFill>
                    <p:spPr>
                      <a:xfrm>
                        <a:off x="1494034" y="5436957"/>
                        <a:ext cx="342900" cy="431800"/>
                      </a:xfrm>
                      <a:prstGeom prst="rect">
                        <a:avLst/>
                      </a:prstGeom>
                    </p:spPr>
                  </p:pic>
                </p:oleObj>
              </mc:Fallback>
            </mc:AlternateContent>
          </a:graphicData>
        </a:graphic>
      </p:graphicFrame>
      <p:graphicFrame>
        <p:nvGraphicFramePr>
          <p:cNvPr id="46" name="Object 45">
            <a:extLst>
              <a:ext uri="{FF2B5EF4-FFF2-40B4-BE49-F238E27FC236}">
                <a16:creationId xmlns:a16="http://schemas.microsoft.com/office/drawing/2014/main" id="{B86108B9-53A5-4A68-915A-2903C65424EB}"/>
              </a:ext>
            </a:extLst>
          </p:cNvPr>
          <p:cNvGraphicFramePr>
            <a:graphicFrameLocks noChangeAspect="1"/>
          </p:cNvGraphicFramePr>
          <p:nvPr>
            <p:extLst>
              <p:ext uri="{D42A27DB-BD31-4B8C-83A1-F6EECF244321}">
                <p14:modId xmlns:p14="http://schemas.microsoft.com/office/powerpoint/2010/main" val="1866629027"/>
              </p:ext>
            </p:extLst>
          </p:nvPr>
        </p:nvGraphicFramePr>
        <p:xfrm>
          <a:off x="3082713" y="5500457"/>
          <a:ext cx="952500" cy="304800"/>
        </p:xfrm>
        <a:graphic>
          <a:graphicData uri="http://schemas.openxmlformats.org/presentationml/2006/ole">
            <mc:AlternateContent xmlns:mc="http://schemas.openxmlformats.org/markup-compatibility/2006">
              <mc:Choice xmlns:v="urn:schemas-microsoft-com:vml" Requires="v">
                <p:oleObj spid="_x0000_s30848" name="Equation" r:id="rId45" imgW="952200" imgH="304560" progId="Equation.DSMT4">
                  <p:embed/>
                </p:oleObj>
              </mc:Choice>
              <mc:Fallback>
                <p:oleObj name="Equation" r:id="rId45" imgW="952200" imgH="304560" progId="Equation.DSMT4">
                  <p:embed/>
                  <p:pic>
                    <p:nvPicPr>
                      <p:cNvPr id="0" name=""/>
                      <p:cNvPicPr/>
                      <p:nvPr/>
                    </p:nvPicPr>
                    <p:blipFill>
                      <a:blip r:embed="rId46"/>
                      <a:stretch>
                        <a:fillRect/>
                      </a:stretch>
                    </p:blipFill>
                    <p:spPr>
                      <a:xfrm>
                        <a:off x="3082713" y="5500457"/>
                        <a:ext cx="952500" cy="304800"/>
                      </a:xfrm>
                      <a:prstGeom prst="rect">
                        <a:avLst/>
                      </a:prstGeom>
                    </p:spPr>
                  </p:pic>
                </p:oleObj>
              </mc:Fallback>
            </mc:AlternateContent>
          </a:graphicData>
        </a:graphic>
      </p:graphicFrame>
    </p:spTree>
    <p:extLst>
      <p:ext uri="{BB962C8B-B14F-4D97-AF65-F5344CB8AC3E}">
        <p14:creationId xmlns:p14="http://schemas.microsoft.com/office/powerpoint/2010/main" val="13447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2000"/>
                                        <p:tgtEl>
                                          <p:spTgt spid="1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par>
                                <p:cTn id="17" presetID="6" presetClass="entr" presetSubtype="16"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par>
                                <p:cTn id="20" presetID="6" presetClass="entr" presetSubtype="16"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par>
                                <p:cTn id="23" presetID="6" presetClass="entr" presetSubtype="16"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ircle(in)">
                                      <p:cBhvr>
                                        <p:cTn id="25" dur="2000"/>
                                        <p:tgtEl>
                                          <p:spTgt spid="18"/>
                                        </p:tgtEl>
                                      </p:cBhvr>
                                    </p:animEffect>
                                  </p:childTnLst>
                                </p:cTn>
                              </p:par>
                              <p:par>
                                <p:cTn id="26" presetID="6" presetClass="entr" presetSubtype="16" fill="hold" grpId="0" nodeType="withEffect" nodePh="1">
                                  <p:stCondLst>
                                    <p:cond delay="0"/>
                                  </p:stCondLst>
                                  <p:endCondLst>
                                    <p:cond evt="begin" delay="0">
                                      <p:tn val="26"/>
                                    </p:cond>
                                  </p:endCondLst>
                                  <p:childTnLst>
                                    <p:set>
                                      <p:cBhvr>
                                        <p:cTn id="27" dur="1" fill="hold">
                                          <p:stCondLst>
                                            <p:cond delay="0"/>
                                          </p:stCondLst>
                                        </p:cTn>
                                        <p:tgtEl>
                                          <p:spTgt spid="3"/>
                                        </p:tgtEl>
                                        <p:attrNameLst>
                                          <p:attrName>style.visibility</p:attrName>
                                        </p:attrNameLst>
                                      </p:cBhvr>
                                      <p:to>
                                        <p:strVal val="visible"/>
                                      </p:to>
                                    </p:set>
                                    <p:animEffect transition="in" filter="circle(in)">
                                      <p:cBhvr>
                                        <p:cTn id="28" dur="2000"/>
                                        <p:tgtEl>
                                          <p:spTgt spid="3"/>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circle(in)">
                                      <p:cBhvr>
                                        <p:cTn id="31" dur="2000"/>
                                        <p:tgtEl>
                                          <p:spTgt spid="2"/>
                                        </p:tgtEl>
                                      </p:cBhvr>
                                    </p:animEffect>
                                  </p:childTnLst>
                                </p:cTn>
                              </p:par>
                              <p:par>
                                <p:cTn id="32" presetID="6" presetClass="entr" presetSubtype="16"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2000"/>
                                        <p:tgtEl>
                                          <p:spTgt spid="6"/>
                                        </p:tgtEl>
                                      </p:cBhvr>
                                    </p:animEffect>
                                  </p:childTnLst>
                                </p:cTn>
                              </p:par>
                              <p:par>
                                <p:cTn id="35" presetID="6" presetClass="entr" presetSubtype="16"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ircle(in)">
                                      <p:cBhvr>
                                        <p:cTn id="37" dur="2000"/>
                                        <p:tgtEl>
                                          <p:spTgt spid="7"/>
                                        </p:tgtEl>
                                      </p:cBhvr>
                                    </p:animEffect>
                                  </p:childTnLst>
                                </p:cTn>
                              </p:par>
                              <p:par>
                                <p:cTn id="38" presetID="6" presetClass="entr" presetSubtype="16"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circle(in)">
                                      <p:cBhvr>
                                        <p:cTn id="40" dur="2000"/>
                                        <p:tgtEl>
                                          <p:spTgt spid="8"/>
                                        </p:tgtEl>
                                      </p:cBhvr>
                                    </p:animEffect>
                                  </p:childTnLst>
                                </p:cTn>
                              </p:par>
                              <p:par>
                                <p:cTn id="41" presetID="6" presetClass="entr" presetSubtype="16"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circle(in)">
                                      <p:cBhvr>
                                        <p:cTn id="43" dur="2000"/>
                                        <p:tgtEl>
                                          <p:spTgt spid="9"/>
                                        </p:tgtEl>
                                      </p:cBhvr>
                                    </p:animEffect>
                                  </p:childTnLst>
                                </p:cTn>
                              </p:par>
                              <p:par>
                                <p:cTn id="44" presetID="6" presetClass="entr" presetSubtype="16"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circle(in)">
                                      <p:cBhvr>
                                        <p:cTn id="46" dur="2000"/>
                                        <p:tgtEl>
                                          <p:spTgt spid="12"/>
                                        </p:tgtEl>
                                      </p:cBhvr>
                                    </p:animEffect>
                                  </p:childTnLst>
                                </p:cTn>
                              </p:par>
                              <p:par>
                                <p:cTn id="47" presetID="6" presetClass="entr" presetSubtype="16"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circle(in)">
                                      <p:cBhvr>
                                        <p:cTn id="49" dur="20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circle(in)">
                                      <p:cBhvr>
                                        <p:cTn id="54" dur="2000"/>
                                        <p:tgtEl>
                                          <p:spTgt spid="21"/>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circle(in)">
                                      <p:cBhvr>
                                        <p:cTn id="57" dur="2000"/>
                                        <p:tgtEl>
                                          <p:spTgt spid="23"/>
                                        </p:tgtEl>
                                      </p:cBhvr>
                                    </p:animEffect>
                                  </p:childTnLst>
                                </p:cTn>
                              </p:par>
                              <p:par>
                                <p:cTn id="58" presetID="6" presetClass="entr" presetSubtype="16" fill="hold"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circle(in)">
                                      <p:cBhvr>
                                        <p:cTn id="60" dur="2000"/>
                                        <p:tgtEl>
                                          <p:spTgt spid="22"/>
                                        </p:tgtEl>
                                      </p:cBhvr>
                                    </p:animEffect>
                                  </p:childTnLst>
                                </p:cTn>
                              </p:par>
                              <p:par>
                                <p:cTn id="61" presetID="6" presetClass="entr" presetSubtype="16" fill="hold"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circle(in)">
                                      <p:cBhvr>
                                        <p:cTn id="63" dur="2000"/>
                                        <p:tgtEl>
                                          <p:spTgt spid="31"/>
                                        </p:tgtEl>
                                      </p:cBhvr>
                                    </p:animEffect>
                                  </p:childTnLst>
                                </p:cTn>
                              </p:par>
                              <p:par>
                                <p:cTn id="64" presetID="6" presetClass="entr" presetSubtype="16" fill="hold"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circle(in)">
                                      <p:cBhvr>
                                        <p:cTn id="66" dur="2000"/>
                                        <p:tgtEl>
                                          <p:spTgt spid="32"/>
                                        </p:tgtEl>
                                      </p:cBhvr>
                                    </p:animEffect>
                                  </p:childTnLst>
                                </p:cTn>
                              </p:par>
                              <p:par>
                                <p:cTn id="67" presetID="6" presetClass="entr" presetSubtype="16"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circle(in)">
                                      <p:cBhvr>
                                        <p:cTn id="69" dur="2000"/>
                                        <p:tgtEl>
                                          <p:spTgt spid="33"/>
                                        </p:tgtEl>
                                      </p:cBhvr>
                                    </p:animEffect>
                                  </p:childTnLst>
                                </p:cTn>
                              </p:par>
                              <p:par>
                                <p:cTn id="70" presetID="6" presetClass="entr" presetSubtype="16" fill="hold" nodeType="with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circle(in)">
                                      <p:cBhvr>
                                        <p:cTn id="72" dur="2000"/>
                                        <p:tgtEl>
                                          <p:spTgt spid="36"/>
                                        </p:tgtEl>
                                      </p:cBhvr>
                                    </p:animEffect>
                                  </p:childTnLst>
                                </p:cTn>
                              </p:par>
                              <p:par>
                                <p:cTn id="73" presetID="6" presetClass="entr" presetSubtype="16" fill="hold"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circle(in)">
                                      <p:cBhvr>
                                        <p:cTn id="75" dur="2000"/>
                                        <p:tgtEl>
                                          <p:spTgt spid="37"/>
                                        </p:tgtEl>
                                      </p:cBhvr>
                                    </p:animEffect>
                                  </p:childTnLst>
                                </p:cTn>
                              </p:par>
                              <p:par>
                                <p:cTn id="76" presetID="6" presetClass="entr" presetSubtype="16" fill="hold" nodeType="with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circle(in)">
                                      <p:cBhvr>
                                        <p:cTn id="78" dur="2000"/>
                                        <p:tgtEl>
                                          <p:spTgt spid="39"/>
                                        </p:tgtEl>
                                      </p:cBhvr>
                                    </p:animEffect>
                                  </p:childTnLst>
                                </p:cTn>
                              </p:par>
                              <p:par>
                                <p:cTn id="79" presetID="6" presetClass="entr" presetSubtype="16" fill="hold" nodeType="with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circle(in)">
                                      <p:cBhvr>
                                        <p:cTn id="81" dur="2000"/>
                                        <p:tgtEl>
                                          <p:spTgt spid="40"/>
                                        </p:tgtEl>
                                      </p:cBhvr>
                                    </p:animEffect>
                                  </p:childTnLst>
                                </p:cTn>
                              </p:par>
                              <p:par>
                                <p:cTn id="82" presetID="6" presetClass="entr" presetSubtype="16" fill="hold" nodeType="with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circle(in)">
                                      <p:cBhvr>
                                        <p:cTn id="84" dur="2000"/>
                                        <p:tgtEl>
                                          <p:spTgt spid="41"/>
                                        </p:tgtEl>
                                      </p:cBhvr>
                                    </p:animEffect>
                                  </p:childTnLst>
                                </p:cTn>
                              </p:par>
                              <p:par>
                                <p:cTn id="85" presetID="6" presetClass="entr" presetSubtype="16" fill="hold" nodeType="with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circle(in)">
                                      <p:cBhvr>
                                        <p:cTn id="87" dur="2000"/>
                                        <p:tgtEl>
                                          <p:spTgt spid="42"/>
                                        </p:tgtEl>
                                      </p:cBhvr>
                                    </p:animEffect>
                                  </p:childTnLst>
                                </p:cTn>
                              </p:par>
                              <p:par>
                                <p:cTn id="88" presetID="6" presetClass="entr" presetSubtype="16" fill="hold" nodeType="with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circle(in)">
                                      <p:cBhvr>
                                        <p:cTn id="90" dur="2000"/>
                                        <p:tgtEl>
                                          <p:spTgt spid="43"/>
                                        </p:tgtEl>
                                      </p:cBhvr>
                                    </p:animEffect>
                                  </p:childTnLst>
                                </p:cTn>
                              </p:par>
                              <p:par>
                                <p:cTn id="91" presetID="6" presetClass="entr" presetSubtype="16" fill="hold" nodeType="withEffect">
                                  <p:stCondLst>
                                    <p:cond delay="0"/>
                                  </p:stCondLst>
                                  <p:childTnLst>
                                    <p:set>
                                      <p:cBhvr>
                                        <p:cTn id="92" dur="1" fill="hold">
                                          <p:stCondLst>
                                            <p:cond delay="0"/>
                                          </p:stCondLst>
                                        </p:cTn>
                                        <p:tgtEl>
                                          <p:spTgt spid="44"/>
                                        </p:tgtEl>
                                        <p:attrNameLst>
                                          <p:attrName>style.visibility</p:attrName>
                                        </p:attrNameLst>
                                      </p:cBhvr>
                                      <p:to>
                                        <p:strVal val="visible"/>
                                      </p:to>
                                    </p:set>
                                    <p:animEffect transition="in" filter="circle(in)">
                                      <p:cBhvr>
                                        <p:cTn id="93" dur="2000"/>
                                        <p:tgtEl>
                                          <p:spTgt spid="44"/>
                                        </p:tgtEl>
                                      </p:cBhvr>
                                    </p:animEffect>
                                  </p:childTnLst>
                                </p:cTn>
                              </p:par>
                              <p:par>
                                <p:cTn id="94" presetID="6" presetClass="entr" presetSubtype="16" fill="hold" nodeType="withEffect">
                                  <p:stCondLst>
                                    <p:cond delay="0"/>
                                  </p:stCondLst>
                                  <p:childTnLst>
                                    <p:set>
                                      <p:cBhvr>
                                        <p:cTn id="95" dur="1" fill="hold">
                                          <p:stCondLst>
                                            <p:cond delay="0"/>
                                          </p:stCondLst>
                                        </p:cTn>
                                        <p:tgtEl>
                                          <p:spTgt spid="45"/>
                                        </p:tgtEl>
                                        <p:attrNameLst>
                                          <p:attrName>style.visibility</p:attrName>
                                        </p:attrNameLst>
                                      </p:cBhvr>
                                      <p:to>
                                        <p:strVal val="visible"/>
                                      </p:to>
                                    </p:set>
                                    <p:animEffect transition="in" filter="circle(in)">
                                      <p:cBhvr>
                                        <p:cTn id="96" dur="2000"/>
                                        <p:tgtEl>
                                          <p:spTgt spid="45"/>
                                        </p:tgtEl>
                                      </p:cBhvr>
                                    </p:animEffect>
                                  </p:childTnLst>
                                </p:cTn>
                              </p:par>
                              <p:par>
                                <p:cTn id="97" presetID="6" presetClass="entr" presetSubtype="16" fill="hold" nodeType="with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circle(in)">
                                      <p:cBhvr>
                                        <p:cTn id="99"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5" grpId="0"/>
      <p:bldP spid="17" grpId="0" animBg="1"/>
      <p:bldP spid="3" grpId="0"/>
      <p:bldP spid="2" grpId="0"/>
      <p:bldP spid="23"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10" name="Google Shape;116;p4">
            <a:extLst>
              <a:ext uri="{FF2B5EF4-FFF2-40B4-BE49-F238E27FC236}">
                <a16:creationId xmlns:a16="http://schemas.microsoft.com/office/drawing/2014/main" id="{3017FC18-0D4C-A958-818F-C79BA68B5414}"/>
              </a:ext>
            </a:extLst>
          </p:cNvPr>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11" name="Google Shape;117;p4">
            <a:extLst>
              <a:ext uri="{FF2B5EF4-FFF2-40B4-BE49-F238E27FC236}">
                <a16:creationId xmlns:a16="http://schemas.microsoft.com/office/drawing/2014/main" id="{CAB92B90-4C4F-ABD8-C902-EB155157E6CD}"/>
              </a:ext>
            </a:extLst>
          </p:cNvPr>
          <p:cNvSpPr txBox="1">
            <a:spLocks noGrp="1"/>
          </p:cNvSpPr>
          <p:nvPr>
            <p:ph type="title"/>
          </p:nvPr>
        </p:nvSpPr>
        <p:spPr>
          <a:xfrm>
            <a:off x="2560983" y="457200"/>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dirty="0">
                <a:solidFill>
                  <a:srgbClr val="0000FF"/>
                </a:solidFill>
                <a:latin typeface="Times New Roman"/>
                <a:ea typeface="Times New Roman"/>
                <a:cs typeface="Times New Roman"/>
                <a:sym typeface="Times New Roman"/>
              </a:rPr>
              <a:t>BÀI 4: HỆ SỐ GÓC CỦA Đ</a:t>
            </a:r>
            <a:r>
              <a:rPr lang="vi-VN" sz="2400" b="1" dirty="0">
                <a:solidFill>
                  <a:srgbClr val="0000FF"/>
                </a:solidFill>
                <a:latin typeface="Times New Roman"/>
                <a:ea typeface="Times New Roman"/>
                <a:cs typeface="Times New Roman"/>
                <a:sym typeface="Times New Roman"/>
              </a:rPr>
              <a:t>Ư</a:t>
            </a:r>
            <a:r>
              <a:rPr lang="en-US" sz="2400" b="1" dirty="0">
                <a:solidFill>
                  <a:srgbClr val="0000FF"/>
                </a:solidFill>
                <a:latin typeface="Times New Roman"/>
                <a:ea typeface="Times New Roman"/>
                <a:cs typeface="Times New Roman"/>
                <a:sym typeface="Times New Roman"/>
              </a:rPr>
              <a:t>ỜNG THẲNG</a:t>
            </a:r>
            <a:endParaRPr sz="2400" b="1" dirty="0">
              <a:solidFill>
                <a:srgbClr val="0000FF"/>
              </a:solidFill>
              <a:latin typeface="Times New Roman"/>
              <a:ea typeface="Times New Roman"/>
              <a:cs typeface="Times New Roman"/>
              <a:sym typeface="Times New Roman"/>
            </a:endParaRPr>
          </a:p>
        </p:txBody>
      </p:sp>
      <p:pic>
        <p:nvPicPr>
          <p:cNvPr id="13" name="Google Shape;119;p4" descr="child001 - 04 01">
            <a:extLst>
              <a:ext uri="{FF2B5EF4-FFF2-40B4-BE49-F238E27FC236}">
                <a16:creationId xmlns:a16="http://schemas.microsoft.com/office/drawing/2014/main" id="{1A7E65BF-8967-45E6-3639-F198A9E79186}"/>
              </a:ext>
            </a:extLst>
          </p:cNvPr>
          <p:cNvPicPr preferRelativeResize="0"/>
          <p:nvPr/>
        </p:nvPicPr>
        <p:blipFill rotWithShape="1">
          <a:blip r:embed="rId4">
            <a:alphaModFix/>
          </a:blip>
          <a:srcRect/>
          <a:stretch/>
        </p:blipFill>
        <p:spPr>
          <a:xfrm>
            <a:off x="10836964" y="168965"/>
            <a:ext cx="1143000" cy="1116013"/>
          </a:xfrm>
          <a:prstGeom prst="rect">
            <a:avLst/>
          </a:prstGeom>
          <a:noFill/>
          <a:ln>
            <a:noFill/>
          </a:ln>
        </p:spPr>
      </p:pic>
      <p:pic>
        <p:nvPicPr>
          <p:cNvPr id="14" name="Google Shape;120;p4" descr="child001 - 04 02">
            <a:extLst>
              <a:ext uri="{FF2B5EF4-FFF2-40B4-BE49-F238E27FC236}">
                <a16:creationId xmlns:a16="http://schemas.microsoft.com/office/drawing/2014/main" id="{A9ED334E-242E-B5C1-575E-9CE016F8B5BF}"/>
              </a:ext>
            </a:extLst>
          </p:cNvPr>
          <p:cNvPicPr preferRelativeResize="0"/>
          <p:nvPr/>
        </p:nvPicPr>
        <p:blipFill rotWithShape="1">
          <a:blip r:embed="rId5">
            <a:alphaModFix/>
          </a:blip>
          <a:srcRect/>
          <a:stretch/>
        </p:blipFill>
        <p:spPr>
          <a:xfrm>
            <a:off x="127976" y="-31941"/>
            <a:ext cx="782534" cy="1116013"/>
          </a:xfrm>
          <a:prstGeom prst="rect">
            <a:avLst/>
          </a:prstGeom>
          <a:noFill/>
          <a:ln>
            <a:noFill/>
          </a:ln>
        </p:spPr>
      </p:pic>
      <p:sp>
        <p:nvSpPr>
          <p:cNvPr id="15" name="Google Shape;118;p4">
            <a:extLst>
              <a:ext uri="{FF2B5EF4-FFF2-40B4-BE49-F238E27FC236}">
                <a16:creationId xmlns:a16="http://schemas.microsoft.com/office/drawing/2014/main" id="{268DF293-241C-C761-6CD2-F7931CA0189B}"/>
              </a:ext>
            </a:extLst>
          </p:cNvPr>
          <p:cNvSpPr txBox="1"/>
          <p:nvPr/>
        </p:nvSpPr>
        <p:spPr>
          <a:xfrm>
            <a:off x="155701" y="1065199"/>
            <a:ext cx="9014932" cy="523180"/>
          </a:xfrm>
          <a:prstGeom prst="rect">
            <a:avLst/>
          </a:prstGeom>
          <a:noFill/>
          <a:ln>
            <a:noFill/>
          </a:ln>
        </p:spPr>
        <p:txBody>
          <a:bodyPr spcFirstLastPara="1" wrap="square" lIns="91425" tIns="45700" rIns="91425" bIns="45700" anchor="t" anchorCtr="0">
            <a:spAutoFit/>
          </a:bodyPr>
          <a:lstStyle/>
          <a:p>
            <a:r>
              <a:rPr lang="vi-VN" sz="2800" b="1" dirty="0">
                <a:solidFill>
                  <a:srgbClr val="FF0000"/>
                </a:solidFill>
                <a:latin typeface="Times New Roman"/>
                <a:ea typeface="Times New Roman"/>
                <a:cs typeface="Times New Roman"/>
                <a:sym typeface="Times New Roman"/>
              </a:rPr>
              <a:t>2. Hai đường thẳng song song, hai đường thẳng cắt nhau</a:t>
            </a:r>
          </a:p>
        </p:txBody>
      </p:sp>
      <p:sp>
        <p:nvSpPr>
          <p:cNvPr id="17" name="Google Shape;122;p4">
            <a:extLst>
              <a:ext uri="{FF2B5EF4-FFF2-40B4-BE49-F238E27FC236}">
                <a16:creationId xmlns:a16="http://schemas.microsoft.com/office/drawing/2014/main" id="{BE7FB0EB-E6EC-B8CC-06F1-224F5FECC39D}"/>
              </a:ext>
            </a:extLst>
          </p:cNvPr>
          <p:cNvSpPr/>
          <p:nvPr/>
        </p:nvSpPr>
        <p:spPr>
          <a:xfrm>
            <a:off x="567083" y="1706555"/>
            <a:ext cx="1993900"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dirty="0" err="1">
                <a:solidFill>
                  <a:srgbClr val="A8289F"/>
                </a:solidFill>
                <a:latin typeface="Times New Roman"/>
                <a:ea typeface="Times New Roman"/>
                <a:cs typeface="Times New Roman"/>
                <a:sym typeface="Times New Roman"/>
              </a:rPr>
              <a:t>Vận</a:t>
            </a:r>
            <a:r>
              <a:rPr lang="en-US" sz="2400" b="1" dirty="0">
                <a:solidFill>
                  <a:srgbClr val="A8289F"/>
                </a:solidFill>
                <a:latin typeface="Times New Roman"/>
                <a:ea typeface="Times New Roman"/>
                <a:cs typeface="Times New Roman"/>
                <a:sym typeface="Times New Roman"/>
              </a:rPr>
              <a:t> </a:t>
            </a:r>
            <a:r>
              <a:rPr lang="en-US" sz="2400" b="1" dirty="0" err="1">
                <a:solidFill>
                  <a:srgbClr val="A8289F"/>
                </a:solidFill>
                <a:latin typeface="Times New Roman"/>
                <a:ea typeface="Times New Roman"/>
                <a:cs typeface="Times New Roman"/>
                <a:sym typeface="Times New Roman"/>
              </a:rPr>
              <a:t>dụng</a:t>
            </a:r>
            <a:r>
              <a:rPr lang="en-US" sz="2400" b="1" dirty="0">
                <a:solidFill>
                  <a:srgbClr val="A8289F"/>
                </a:solidFill>
                <a:latin typeface="Times New Roman"/>
                <a:ea typeface="Times New Roman"/>
                <a:cs typeface="Times New Roman"/>
                <a:sym typeface="Times New Roman"/>
              </a:rPr>
              <a:t> 2 </a:t>
            </a:r>
            <a:endParaRPr sz="2400" b="1" dirty="0">
              <a:solidFill>
                <a:srgbClr val="A8289F"/>
              </a:solidFill>
              <a:latin typeface="Times New Roman"/>
              <a:ea typeface="Times New Roman"/>
              <a:cs typeface="Times New Roman"/>
              <a:sym typeface="Times New Roman"/>
            </a:endParaRPr>
          </a:p>
        </p:txBody>
      </p:sp>
      <p:pic>
        <p:nvPicPr>
          <p:cNvPr id="18" name="Picture 13">
            <a:extLst>
              <a:ext uri="{FF2B5EF4-FFF2-40B4-BE49-F238E27FC236}">
                <a16:creationId xmlns:a16="http://schemas.microsoft.com/office/drawing/2014/main" id="{56593C45-AEA1-6507-83D2-3FE2D130C2B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38182" y="5304183"/>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A6B56FF-9A0C-D192-6DF4-A380BA8978C0}"/>
              </a:ext>
            </a:extLst>
          </p:cNvPr>
          <p:cNvSpPr>
            <a:spLocks noChangeArrowheads="1"/>
          </p:cNvSpPr>
          <p:nvPr/>
        </p:nvSpPr>
        <p:spPr bwMode="auto">
          <a:xfrm>
            <a:off x="4595446" y="26963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a:extLst>
              <a:ext uri="{FF2B5EF4-FFF2-40B4-BE49-F238E27FC236}">
                <a16:creationId xmlns:a16="http://schemas.microsoft.com/office/drawing/2014/main" id="{DBA27FB7-DA2F-4F1D-87FF-61BD838B6264}"/>
              </a:ext>
            </a:extLst>
          </p:cNvPr>
          <p:cNvSpPr/>
          <p:nvPr/>
        </p:nvSpPr>
        <p:spPr>
          <a:xfrm>
            <a:off x="2560983" y="1616930"/>
            <a:ext cx="9063934" cy="954107"/>
          </a:xfrm>
          <a:prstGeom prst="rect">
            <a:avLst/>
          </a:prstGeom>
        </p:spPr>
        <p:txBody>
          <a:bodyPr wrap="square">
            <a:spAutoFit/>
          </a:bodyPr>
          <a:lstStyle/>
          <a:p>
            <a:r>
              <a:rPr lang="vi-VN" sz="2800" dirty="0">
                <a:latin typeface="+mj-lt"/>
              </a:rPr>
              <a:t>Hai ô tô khởi hành cùng lúc và cùng với tốc độ 50 km/h, một ô tô bắt đầu từ B, một ô tô bắt đầu từ C và cùng đi về phía D</a:t>
            </a:r>
          </a:p>
        </p:txBody>
      </p:sp>
      <p:sp>
        <p:nvSpPr>
          <p:cNvPr id="23" name="Rectangle 22">
            <a:extLst>
              <a:ext uri="{FF2B5EF4-FFF2-40B4-BE49-F238E27FC236}">
                <a16:creationId xmlns:a16="http://schemas.microsoft.com/office/drawing/2014/main" id="{1E104FBB-1C8A-44D5-926C-EBB4086CD15F}"/>
              </a:ext>
            </a:extLst>
          </p:cNvPr>
          <p:cNvSpPr/>
          <p:nvPr/>
        </p:nvSpPr>
        <p:spPr>
          <a:xfrm>
            <a:off x="5254103" y="3797015"/>
            <a:ext cx="841897" cy="523220"/>
          </a:xfrm>
          <a:prstGeom prst="rect">
            <a:avLst/>
          </a:prstGeom>
        </p:spPr>
        <p:txBody>
          <a:bodyPr wrap="square">
            <a:spAutoFit/>
          </a:bodyPr>
          <a:lstStyle/>
          <a:p>
            <a:r>
              <a:rPr lang="en-US" sz="2800" b="1" dirty="0" err="1">
                <a:solidFill>
                  <a:srgbClr val="FF0000"/>
                </a:solidFill>
                <a:latin typeface="Times New Roman" panose="02020603050405020304" pitchFamily="18" charset="0"/>
                <a:cs typeface="Times New Roman" panose="02020603050405020304" pitchFamily="18" charset="0"/>
              </a:rPr>
              <a:t>Giải</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2053905-8085-43D6-8894-21503B4A2F4C}"/>
              </a:ext>
            </a:extLst>
          </p:cNvPr>
          <p:cNvSpPr/>
          <p:nvPr/>
        </p:nvSpPr>
        <p:spPr>
          <a:xfrm>
            <a:off x="519243" y="2493787"/>
            <a:ext cx="11350202" cy="1384995"/>
          </a:xfrm>
          <a:prstGeom prst="rect">
            <a:avLst/>
          </a:prstGeom>
        </p:spPr>
        <p:txBody>
          <a:bodyPr wrap="square">
            <a:spAutoFit/>
          </a:bodyPr>
          <a:lstStyle/>
          <a:p>
            <a:r>
              <a:rPr lang="vi-VN" sz="2800" dirty="0">
                <a:latin typeface="+mj-lt"/>
              </a:rPr>
              <a:t>a) Viết công thức của hai hàm số biểu thị khoảng cách từ A đến mỗi xe sau x giờ.</a:t>
            </a:r>
          </a:p>
          <a:p>
            <a:r>
              <a:rPr lang="vi-VN" sz="2800" dirty="0">
                <a:latin typeface="+mj-lt"/>
              </a:rPr>
              <a:t>b) Chứng tỏ đồ thị của hai hàm số trên là hai đường thẳng song song</a:t>
            </a:r>
          </a:p>
        </p:txBody>
      </p:sp>
      <p:sp>
        <p:nvSpPr>
          <p:cNvPr id="19" name="Rectangle 18">
            <a:extLst>
              <a:ext uri="{FF2B5EF4-FFF2-40B4-BE49-F238E27FC236}">
                <a16:creationId xmlns:a16="http://schemas.microsoft.com/office/drawing/2014/main" id="{A5B128D9-77DC-43C5-9EDD-9775C2BB9924}"/>
              </a:ext>
            </a:extLst>
          </p:cNvPr>
          <p:cNvSpPr/>
          <p:nvPr/>
        </p:nvSpPr>
        <p:spPr>
          <a:xfrm>
            <a:off x="468176" y="4275246"/>
            <a:ext cx="10134506" cy="2246769"/>
          </a:xfrm>
          <a:prstGeom prst="rect">
            <a:avLst/>
          </a:prstGeom>
        </p:spPr>
        <p:txBody>
          <a:bodyPr wrap="none">
            <a:spAutoFit/>
          </a:bodyPr>
          <a:lstStyle/>
          <a:p>
            <a:r>
              <a:rPr lang="en-US" sz="2800" dirty="0">
                <a:latin typeface="Times New Roman" panose="02020603050405020304" pitchFamily="18" charset="0"/>
                <a:ea typeface="Times New Roman" panose="02020603050405020304" pitchFamily="18" charset="0"/>
              </a:rPr>
              <a:t>a) </a:t>
            </a:r>
            <a:r>
              <a:rPr lang="en-US" sz="2800" dirty="0" err="1">
                <a:latin typeface="Times New Roman" panose="02020603050405020304" pitchFamily="18" charset="0"/>
                <a:ea typeface="Times New Roman" panose="02020603050405020304" pitchFamily="18" charset="0"/>
              </a:rPr>
              <a:t>Hàm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biểu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thị</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khoảng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 </a:t>
            </a:r>
            <a:r>
              <a:rPr lang="en-US" sz="2800" dirty="0" err="1">
                <a:latin typeface="Times New Roman" panose="02020603050405020304" pitchFamily="18" charset="0"/>
                <a:ea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xe</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xuất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phát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B </a:t>
            </a:r>
            <a:r>
              <a:rPr lang="en-US" sz="2800" dirty="0" err="1">
                <a:latin typeface="Times New Roman" panose="02020603050405020304" pitchFamily="18" charset="0"/>
                <a:ea typeface="Times New Roman" panose="02020603050405020304" pitchFamily="18" charset="0"/>
              </a:rPr>
              <a:t>sau</a:t>
            </a:r>
            <a:r>
              <a:rPr lang="en-US" sz="2800" dirty="0">
                <a:latin typeface="Times New Roman" panose="02020603050405020304" pitchFamily="18" charset="0"/>
                <a:ea typeface="Times New Roman" panose="02020603050405020304" pitchFamily="18" charset="0"/>
              </a:rPr>
              <a:t> x </a:t>
            </a:r>
            <a:r>
              <a:rPr lang="en-US" sz="2800" dirty="0" err="1">
                <a:latin typeface="Times New Roman" panose="02020603050405020304" pitchFamily="18" charset="0"/>
                <a:ea typeface="Times New Roman" panose="02020603050405020304" pitchFamily="18" charset="0"/>
              </a:rPr>
              <a:t>giờ</a:t>
            </a:r>
            <a:r>
              <a:rPr lang="en-US" sz="2800" dirty="0">
                <a:latin typeface="Times New Roman" panose="02020603050405020304" pitchFamily="18" charset="0"/>
                <a:ea typeface="Times New Roman" panose="02020603050405020304" pitchFamily="18" charset="0"/>
              </a:rPr>
              <a:t>:</a:t>
            </a:r>
          </a:p>
          <a:p>
            <a:r>
              <a:rPr lang="en-US" sz="2800" dirty="0">
                <a:latin typeface="Times New Roman" panose="02020603050405020304" pitchFamily="18" charset="0"/>
                <a:ea typeface="Times New Roman" panose="02020603050405020304" pitchFamily="18" charset="0"/>
              </a:rPr>
              <a:t>    : </a:t>
            </a:r>
          </a:p>
          <a:p>
            <a:r>
              <a:rPr lang="en-US" sz="2800" dirty="0" err="1">
                <a:latin typeface="Times New Roman" panose="02020603050405020304" pitchFamily="18" charset="0"/>
                <a:ea typeface="Times New Roman" panose="02020603050405020304" pitchFamily="18" charset="0"/>
              </a:rPr>
              <a:t>Hàm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biểu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thị</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khoảng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 </a:t>
            </a:r>
            <a:r>
              <a:rPr lang="en-US" sz="2800" dirty="0" err="1">
                <a:latin typeface="Times New Roman" panose="02020603050405020304" pitchFamily="18" charset="0"/>
                <a:ea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xe</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xuất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phát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C </a:t>
            </a:r>
            <a:r>
              <a:rPr lang="en-US" sz="2800" dirty="0" err="1">
                <a:latin typeface="Times New Roman" panose="02020603050405020304" pitchFamily="18" charset="0"/>
                <a:ea typeface="Times New Roman" panose="02020603050405020304" pitchFamily="18" charset="0"/>
              </a:rPr>
              <a:t>sau</a:t>
            </a:r>
            <a:r>
              <a:rPr lang="en-US" sz="2800" dirty="0">
                <a:latin typeface="Times New Roman" panose="02020603050405020304" pitchFamily="18" charset="0"/>
                <a:ea typeface="Times New Roman" panose="02020603050405020304" pitchFamily="18" charset="0"/>
              </a:rPr>
              <a:t> x </a:t>
            </a:r>
            <a:r>
              <a:rPr lang="en-US" sz="2800" dirty="0" err="1">
                <a:latin typeface="Times New Roman" panose="02020603050405020304" pitchFamily="18" charset="0"/>
                <a:ea typeface="Times New Roman" panose="02020603050405020304" pitchFamily="18" charset="0"/>
              </a:rPr>
              <a:t>giờ</a:t>
            </a:r>
            <a:r>
              <a:rPr lang="en-US" sz="2800" dirty="0">
                <a:latin typeface="Times New Roman" panose="02020603050405020304" pitchFamily="18" charset="0"/>
                <a:ea typeface="Times New Roman" panose="02020603050405020304" pitchFamily="18" charset="0"/>
              </a:rPr>
              <a:t>:</a:t>
            </a:r>
          </a:p>
          <a:p>
            <a:r>
              <a:rPr lang="en-US" sz="2800" dirty="0">
                <a:latin typeface="Times New Roman" panose="02020603050405020304" pitchFamily="18" charset="0"/>
                <a:ea typeface="Times New Roman" panose="02020603050405020304" pitchFamily="18" charset="0"/>
              </a:rPr>
              <a:t>     :  </a:t>
            </a:r>
            <a:endParaRPr lang="en-US" sz="2400" dirty="0">
              <a:latin typeface="Times New Roman" panose="02020603050405020304" pitchFamily="18" charset="0"/>
              <a:ea typeface="Times New Roman" panose="02020603050405020304" pitchFamily="18" charset="0"/>
            </a:endParaRPr>
          </a:p>
          <a:p>
            <a:endParaRPr lang="en-US" sz="2800" dirty="0"/>
          </a:p>
        </p:txBody>
      </p:sp>
      <p:graphicFrame>
        <p:nvGraphicFramePr>
          <p:cNvPr id="20" name="Object 19">
            <a:extLst>
              <a:ext uri="{FF2B5EF4-FFF2-40B4-BE49-F238E27FC236}">
                <a16:creationId xmlns:a16="http://schemas.microsoft.com/office/drawing/2014/main" id="{9955264F-D9B7-4AF1-895C-3122CF0D69E8}"/>
              </a:ext>
            </a:extLst>
          </p:cNvPr>
          <p:cNvGraphicFramePr>
            <a:graphicFrameLocks noChangeAspect="1"/>
          </p:cNvGraphicFramePr>
          <p:nvPr>
            <p:extLst>
              <p:ext uri="{D42A27DB-BD31-4B8C-83A1-F6EECF244321}">
                <p14:modId xmlns:p14="http://schemas.microsoft.com/office/powerpoint/2010/main" val="2855602056"/>
              </p:ext>
            </p:extLst>
          </p:nvPr>
        </p:nvGraphicFramePr>
        <p:xfrm>
          <a:off x="519243" y="4784190"/>
          <a:ext cx="304800" cy="431800"/>
        </p:xfrm>
        <a:graphic>
          <a:graphicData uri="http://schemas.openxmlformats.org/presentationml/2006/ole">
            <mc:AlternateContent xmlns:mc="http://schemas.openxmlformats.org/markup-compatibility/2006">
              <mc:Choice xmlns:v="urn:schemas-microsoft-com:vml" Requires="v">
                <p:oleObj spid="_x0000_s34837" name="Equation" r:id="rId7" imgW="304779" imgH="431538" progId="Equation.DSMT4">
                  <p:embed/>
                </p:oleObj>
              </mc:Choice>
              <mc:Fallback>
                <p:oleObj name="Equation" r:id="rId7" imgW="304779" imgH="431538" progId="Equation.DSMT4">
                  <p:embed/>
                  <p:pic>
                    <p:nvPicPr>
                      <p:cNvPr id="0" name=""/>
                      <p:cNvPicPr/>
                      <p:nvPr/>
                    </p:nvPicPr>
                    <p:blipFill>
                      <a:blip r:embed="rId8"/>
                      <a:stretch>
                        <a:fillRect/>
                      </a:stretch>
                    </p:blipFill>
                    <p:spPr>
                      <a:xfrm>
                        <a:off x="519243" y="4784190"/>
                        <a:ext cx="304800" cy="431800"/>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DE29D055-BC4C-4742-9CB0-087DEC1C90EC}"/>
              </a:ext>
            </a:extLst>
          </p:cNvPr>
          <p:cNvGraphicFramePr>
            <a:graphicFrameLocks noChangeAspect="1"/>
          </p:cNvGraphicFramePr>
          <p:nvPr>
            <p:extLst>
              <p:ext uri="{D42A27DB-BD31-4B8C-83A1-F6EECF244321}">
                <p14:modId xmlns:p14="http://schemas.microsoft.com/office/powerpoint/2010/main" val="599597156"/>
              </p:ext>
            </p:extLst>
          </p:nvPr>
        </p:nvGraphicFramePr>
        <p:xfrm>
          <a:off x="1048554" y="4731038"/>
          <a:ext cx="3454400" cy="482600"/>
        </p:xfrm>
        <a:graphic>
          <a:graphicData uri="http://schemas.openxmlformats.org/presentationml/2006/ole">
            <mc:AlternateContent xmlns:mc="http://schemas.openxmlformats.org/markup-compatibility/2006">
              <mc:Choice xmlns:v="urn:schemas-microsoft-com:vml" Requires="v">
                <p:oleObj spid="_x0000_s34838" name="Equation" r:id="rId9" imgW="3454200" imgH="482400" progId="Equation.DSMT4">
                  <p:embed/>
                </p:oleObj>
              </mc:Choice>
              <mc:Fallback>
                <p:oleObj name="Equation" r:id="rId9" imgW="3454200" imgH="482400" progId="Equation.DSMT4">
                  <p:embed/>
                  <p:pic>
                    <p:nvPicPr>
                      <p:cNvPr id="0" name=""/>
                      <p:cNvPicPr/>
                      <p:nvPr/>
                    </p:nvPicPr>
                    <p:blipFill>
                      <a:blip r:embed="rId10"/>
                      <a:stretch>
                        <a:fillRect/>
                      </a:stretch>
                    </p:blipFill>
                    <p:spPr>
                      <a:xfrm>
                        <a:off x="1048554" y="4731038"/>
                        <a:ext cx="3454400" cy="482600"/>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9C77E0FB-2CF4-466C-8751-16D079BDD9CC}"/>
              </a:ext>
            </a:extLst>
          </p:cNvPr>
          <p:cNvGraphicFramePr>
            <a:graphicFrameLocks noChangeAspect="1"/>
          </p:cNvGraphicFramePr>
          <p:nvPr>
            <p:extLst>
              <p:ext uri="{D42A27DB-BD31-4B8C-83A1-F6EECF244321}">
                <p14:modId xmlns:p14="http://schemas.microsoft.com/office/powerpoint/2010/main" val="1781469591"/>
              </p:ext>
            </p:extLst>
          </p:nvPr>
        </p:nvGraphicFramePr>
        <p:xfrm>
          <a:off x="567083" y="5617014"/>
          <a:ext cx="347662" cy="423862"/>
        </p:xfrm>
        <a:graphic>
          <a:graphicData uri="http://schemas.openxmlformats.org/presentationml/2006/ole">
            <mc:AlternateContent xmlns:mc="http://schemas.openxmlformats.org/markup-compatibility/2006">
              <mc:Choice xmlns:v="urn:schemas-microsoft-com:vml" Requires="v">
                <p:oleObj spid="_x0000_s34839" name="Equation" r:id="rId11" imgW="342720" imgH="431640" progId="Equation.DSMT4">
                  <p:embed/>
                </p:oleObj>
              </mc:Choice>
              <mc:Fallback>
                <p:oleObj name="Equation" r:id="rId11" imgW="342720" imgH="431640" progId="Equation.DSMT4">
                  <p:embed/>
                  <p:pic>
                    <p:nvPicPr>
                      <p:cNvPr id="0" name="Object 2"/>
                      <p:cNvPicPr>
                        <a:picLocks noChangeAspect="1" noChangeArrowheads="1"/>
                      </p:cNvPicPr>
                      <p:nvPr/>
                    </p:nvPicPr>
                    <p:blipFill>
                      <a:blip r:embed="rId12"/>
                      <a:srcRect/>
                      <a:stretch>
                        <a:fillRect/>
                      </a:stretch>
                    </p:blipFill>
                    <p:spPr bwMode="auto">
                      <a:xfrm>
                        <a:off x="567083" y="5617014"/>
                        <a:ext cx="347662" cy="423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28">
            <a:extLst>
              <a:ext uri="{FF2B5EF4-FFF2-40B4-BE49-F238E27FC236}">
                <a16:creationId xmlns:a16="http://schemas.microsoft.com/office/drawing/2014/main" id="{FD19503D-3D15-4E91-AC2C-06139C325337}"/>
              </a:ext>
            </a:extLst>
          </p:cNvPr>
          <p:cNvGraphicFramePr>
            <a:graphicFrameLocks noChangeAspect="1"/>
          </p:cNvGraphicFramePr>
          <p:nvPr>
            <p:extLst>
              <p:ext uri="{D42A27DB-BD31-4B8C-83A1-F6EECF244321}">
                <p14:modId xmlns:p14="http://schemas.microsoft.com/office/powerpoint/2010/main" val="1973386300"/>
              </p:ext>
            </p:extLst>
          </p:nvPr>
        </p:nvGraphicFramePr>
        <p:xfrm>
          <a:off x="1201371" y="5606897"/>
          <a:ext cx="3394075" cy="939800"/>
        </p:xfrm>
        <a:graphic>
          <a:graphicData uri="http://schemas.openxmlformats.org/presentationml/2006/ole">
            <mc:AlternateContent xmlns:mc="http://schemas.openxmlformats.org/markup-compatibility/2006">
              <mc:Choice xmlns:v="urn:schemas-microsoft-com:vml" Requires="v">
                <p:oleObj spid="_x0000_s34840" name="Equation" r:id="rId13" imgW="3403440" imgH="939600" progId="Equation.DSMT4">
                  <p:embed/>
                </p:oleObj>
              </mc:Choice>
              <mc:Fallback>
                <p:oleObj name="Equation" r:id="rId13" imgW="3403440" imgH="939600" progId="Equation.DSMT4">
                  <p:embed/>
                  <p:pic>
                    <p:nvPicPr>
                      <p:cNvPr id="0" name="Object 1"/>
                      <p:cNvPicPr>
                        <a:picLocks noChangeAspect="1" noChangeArrowheads="1"/>
                      </p:cNvPicPr>
                      <p:nvPr/>
                    </p:nvPicPr>
                    <p:blipFill>
                      <a:blip r:embed="rId14"/>
                      <a:srcRect/>
                      <a:stretch>
                        <a:fillRect/>
                      </a:stretch>
                    </p:blipFill>
                    <p:spPr bwMode="auto">
                      <a:xfrm>
                        <a:off x="1201371" y="5606897"/>
                        <a:ext cx="3394075" cy="939800"/>
                      </a:xfrm>
                      <a:prstGeom prst="rect">
                        <a:avLst/>
                      </a:prstGeom>
                      <a:noFill/>
                    </p:spPr>
                  </p:pic>
                </p:oleObj>
              </mc:Fallback>
            </mc:AlternateContent>
          </a:graphicData>
        </a:graphic>
      </p:graphicFrame>
      <p:sp>
        <p:nvSpPr>
          <p:cNvPr id="30" name="Rectangle 3">
            <a:extLst>
              <a:ext uri="{FF2B5EF4-FFF2-40B4-BE49-F238E27FC236}">
                <a16:creationId xmlns:a16="http://schemas.microsoft.com/office/drawing/2014/main" id="{09E901F0-AF7F-4F00-A892-0D654FF777D2}"/>
              </a:ext>
            </a:extLst>
          </p:cNvPr>
          <p:cNvSpPr>
            <a:spLocks noChangeArrowheads="1"/>
          </p:cNvSpPr>
          <p:nvPr/>
        </p:nvSpPr>
        <p:spPr bwMode="auto">
          <a:xfrm>
            <a:off x="2354608" y="53028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55890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2000"/>
                                        <p:tgtEl>
                                          <p:spTgt spid="1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par>
                                <p:cTn id="17" presetID="6" presetClass="entr" presetSubtype="16"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par>
                                <p:cTn id="20" presetID="6" presetClass="entr" presetSubtype="16"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par>
                                <p:cTn id="23" presetID="6" presetClass="entr" presetSubtype="16"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ircle(in)">
                                      <p:cBhvr>
                                        <p:cTn id="25" dur="2000"/>
                                        <p:tgtEl>
                                          <p:spTgt spid="18"/>
                                        </p:tgtEl>
                                      </p:cBhvr>
                                    </p:animEffect>
                                  </p:childTnLst>
                                </p:cTn>
                              </p:par>
                              <p:par>
                                <p:cTn id="26" presetID="6" presetClass="entr" presetSubtype="16" fill="hold" grpId="0" nodeType="withEffect" nodePh="1">
                                  <p:stCondLst>
                                    <p:cond delay="0"/>
                                  </p:stCondLst>
                                  <p:endCondLst>
                                    <p:cond evt="begin" delay="0">
                                      <p:tn val="26"/>
                                    </p:cond>
                                  </p:endCondLst>
                                  <p:childTnLst>
                                    <p:set>
                                      <p:cBhvr>
                                        <p:cTn id="27" dur="1" fill="hold">
                                          <p:stCondLst>
                                            <p:cond delay="0"/>
                                          </p:stCondLst>
                                        </p:cTn>
                                        <p:tgtEl>
                                          <p:spTgt spid="3"/>
                                        </p:tgtEl>
                                        <p:attrNameLst>
                                          <p:attrName>style.visibility</p:attrName>
                                        </p:attrNameLst>
                                      </p:cBhvr>
                                      <p:to>
                                        <p:strVal val="visible"/>
                                      </p:to>
                                    </p:set>
                                    <p:animEffect transition="in" filter="circle(in)">
                                      <p:cBhvr>
                                        <p:cTn id="28" dur="2000"/>
                                        <p:tgtEl>
                                          <p:spTgt spid="3"/>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circle(in)">
                                      <p:cBhvr>
                                        <p:cTn id="31" dur="2000"/>
                                        <p:tgtEl>
                                          <p:spTgt spid="2"/>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circle(in)">
                                      <p:cBhvr>
                                        <p:cTn id="34" dur="20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circle(in)">
                                      <p:cBhvr>
                                        <p:cTn id="39" dur="2000"/>
                                        <p:tgtEl>
                                          <p:spTgt spid="23"/>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circle(in)">
                                      <p:cBhvr>
                                        <p:cTn id="42" dur="2000"/>
                                        <p:tgtEl>
                                          <p:spTgt spid="19"/>
                                        </p:tgtEl>
                                      </p:cBhvr>
                                    </p:animEffect>
                                  </p:childTnLst>
                                </p:cTn>
                              </p:par>
                              <p:par>
                                <p:cTn id="43" presetID="6" presetClass="entr" presetSubtype="16"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circle(in)">
                                      <p:cBhvr>
                                        <p:cTn id="45" dur="2000"/>
                                        <p:tgtEl>
                                          <p:spTgt spid="24"/>
                                        </p:tgtEl>
                                      </p:cBhvr>
                                    </p:animEffect>
                                  </p:childTnLst>
                                </p:cTn>
                              </p:par>
                              <p:par>
                                <p:cTn id="46" presetID="6" presetClass="entr" presetSubtype="16"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circle(in)">
                                      <p:cBhvr>
                                        <p:cTn id="48" dur="2000"/>
                                        <p:tgtEl>
                                          <p:spTgt spid="20"/>
                                        </p:tgtEl>
                                      </p:cBhvr>
                                    </p:animEffect>
                                  </p:childTnLst>
                                </p:cTn>
                              </p:par>
                              <p:par>
                                <p:cTn id="49" presetID="6" presetClass="entr" presetSubtype="16"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circle(in)">
                                      <p:cBhvr>
                                        <p:cTn id="51" dur="2000"/>
                                        <p:tgtEl>
                                          <p:spTgt spid="28"/>
                                        </p:tgtEl>
                                      </p:cBhvr>
                                    </p:animEffect>
                                  </p:childTnLst>
                                </p:cTn>
                              </p:par>
                              <p:par>
                                <p:cTn id="52" presetID="6" presetClass="entr" presetSubtype="16"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circle(in)">
                                      <p:cBhvr>
                                        <p:cTn id="54"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5" grpId="0"/>
      <p:bldP spid="17" grpId="0" animBg="1"/>
      <p:bldP spid="3" grpId="0"/>
      <p:bldP spid="2" grpId="0"/>
      <p:bldP spid="23" grpId="0"/>
      <p:bldP spid="4"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10" name="Google Shape;116;p4">
            <a:extLst>
              <a:ext uri="{FF2B5EF4-FFF2-40B4-BE49-F238E27FC236}">
                <a16:creationId xmlns:a16="http://schemas.microsoft.com/office/drawing/2014/main" id="{3017FC18-0D4C-A958-818F-C79BA68B5414}"/>
              </a:ext>
            </a:extLst>
          </p:cNvPr>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11" name="Google Shape;117;p4">
            <a:extLst>
              <a:ext uri="{FF2B5EF4-FFF2-40B4-BE49-F238E27FC236}">
                <a16:creationId xmlns:a16="http://schemas.microsoft.com/office/drawing/2014/main" id="{CAB92B90-4C4F-ABD8-C902-EB155157E6CD}"/>
              </a:ext>
            </a:extLst>
          </p:cNvPr>
          <p:cNvSpPr txBox="1">
            <a:spLocks noGrp="1"/>
          </p:cNvSpPr>
          <p:nvPr>
            <p:ph type="title"/>
          </p:nvPr>
        </p:nvSpPr>
        <p:spPr>
          <a:xfrm>
            <a:off x="2560983" y="457200"/>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dirty="0">
                <a:solidFill>
                  <a:srgbClr val="0000FF"/>
                </a:solidFill>
                <a:latin typeface="Times New Roman"/>
                <a:ea typeface="Times New Roman"/>
                <a:cs typeface="Times New Roman"/>
                <a:sym typeface="Times New Roman"/>
              </a:rPr>
              <a:t>BÀI 4: HỆ SỐ GÓC CỦA Đ</a:t>
            </a:r>
            <a:r>
              <a:rPr lang="vi-VN" sz="2400" b="1" dirty="0">
                <a:solidFill>
                  <a:srgbClr val="0000FF"/>
                </a:solidFill>
                <a:latin typeface="Times New Roman"/>
                <a:ea typeface="Times New Roman"/>
                <a:cs typeface="Times New Roman"/>
                <a:sym typeface="Times New Roman"/>
              </a:rPr>
              <a:t>Ư</a:t>
            </a:r>
            <a:r>
              <a:rPr lang="en-US" sz="2400" b="1" dirty="0">
                <a:solidFill>
                  <a:srgbClr val="0000FF"/>
                </a:solidFill>
                <a:latin typeface="Times New Roman"/>
                <a:ea typeface="Times New Roman"/>
                <a:cs typeface="Times New Roman"/>
                <a:sym typeface="Times New Roman"/>
              </a:rPr>
              <a:t>ỜNG THẲNG</a:t>
            </a:r>
            <a:endParaRPr sz="2400" b="1" dirty="0">
              <a:solidFill>
                <a:srgbClr val="0000FF"/>
              </a:solidFill>
              <a:latin typeface="Times New Roman"/>
              <a:ea typeface="Times New Roman"/>
              <a:cs typeface="Times New Roman"/>
              <a:sym typeface="Times New Roman"/>
            </a:endParaRPr>
          </a:p>
        </p:txBody>
      </p:sp>
      <p:pic>
        <p:nvPicPr>
          <p:cNvPr id="13" name="Google Shape;119;p4" descr="child001 - 04 01">
            <a:extLst>
              <a:ext uri="{FF2B5EF4-FFF2-40B4-BE49-F238E27FC236}">
                <a16:creationId xmlns:a16="http://schemas.microsoft.com/office/drawing/2014/main" id="{1A7E65BF-8967-45E6-3639-F198A9E79186}"/>
              </a:ext>
            </a:extLst>
          </p:cNvPr>
          <p:cNvPicPr preferRelativeResize="0"/>
          <p:nvPr/>
        </p:nvPicPr>
        <p:blipFill rotWithShape="1">
          <a:blip r:embed="rId4">
            <a:alphaModFix/>
          </a:blip>
          <a:srcRect/>
          <a:stretch/>
        </p:blipFill>
        <p:spPr>
          <a:xfrm>
            <a:off x="10836964" y="168965"/>
            <a:ext cx="1143000" cy="1116013"/>
          </a:xfrm>
          <a:prstGeom prst="rect">
            <a:avLst/>
          </a:prstGeom>
          <a:noFill/>
          <a:ln>
            <a:noFill/>
          </a:ln>
        </p:spPr>
      </p:pic>
      <p:pic>
        <p:nvPicPr>
          <p:cNvPr id="14" name="Google Shape;120;p4" descr="child001 - 04 02">
            <a:extLst>
              <a:ext uri="{FF2B5EF4-FFF2-40B4-BE49-F238E27FC236}">
                <a16:creationId xmlns:a16="http://schemas.microsoft.com/office/drawing/2014/main" id="{A9ED334E-242E-B5C1-575E-9CE016F8B5BF}"/>
              </a:ext>
            </a:extLst>
          </p:cNvPr>
          <p:cNvPicPr preferRelativeResize="0"/>
          <p:nvPr/>
        </p:nvPicPr>
        <p:blipFill rotWithShape="1">
          <a:blip r:embed="rId5">
            <a:alphaModFix/>
          </a:blip>
          <a:srcRect/>
          <a:stretch/>
        </p:blipFill>
        <p:spPr>
          <a:xfrm>
            <a:off x="127976" y="-31941"/>
            <a:ext cx="782534" cy="1116013"/>
          </a:xfrm>
          <a:prstGeom prst="rect">
            <a:avLst/>
          </a:prstGeom>
          <a:noFill/>
          <a:ln>
            <a:noFill/>
          </a:ln>
        </p:spPr>
      </p:pic>
      <p:sp>
        <p:nvSpPr>
          <p:cNvPr id="15" name="Google Shape;118;p4">
            <a:extLst>
              <a:ext uri="{FF2B5EF4-FFF2-40B4-BE49-F238E27FC236}">
                <a16:creationId xmlns:a16="http://schemas.microsoft.com/office/drawing/2014/main" id="{268DF293-241C-C761-6CD2-F7931CA0189B}"/>
              </a:ext>
            </a:extLst>
          </p:cNvPr>
          <p:cNvSpPr txBox="1"/>
          <p:nvPr/>
        </p:nvSpPr>
        <p:spPr>
          <a:xfrm>
            <a:off x="155701" y="1065199"/>
            <a:ext cx="9014932" cy="523180"/>
          </a:xfrm>
          <a:prstGeom prst="rect">
            <a:avLst/>
          </a:prstGeom>
          <a:noFill/>
          <a:ln>
            <a:noFill/>
          </a:ln>
        </p:spPr>
        <p:txBody>
          <a:bodyPr spcFirstLastPara="1" wrap="square" lIns="91425" tIns="45700" rIns="91425" bIns="45700" anchor="t" anchorCtr="0">
            <a:spAutoFit/>
          </a:bodyPr>
          <a:lstStyle/>
          <a:p>
            <a:r>
              <a:rPr lang="vi-VN" sz="2800" b="1" dirty="0">
                <a:solidFill>
                  <a:srgbClr val="FF0000"/>
                </a:solidFill>
                <a:latin typeface="Times New Roman"/>
                <a:ea typeface="Times New Roman"/>
                <a:cs typeface="Times New Roman"/>
                <a:sym typeface="Times New Roman"/>
              </a:rPr>
              <a:t>2. Hai đường thẳng song song, hai đường thẳng cắt nhau</a:t>
            </a:r>
          </a:p>
        </p:txBody>
      </p:sp>
      <p:sp>
        <p:nvSpPr>
          <p:cNvPr id="17" name="Google Shape;122;p4">
            <a:extLst>
              <a:ext uri="{FF2B5EF4-FFF2-40B4-BE49-F238E27FC236}">
                <a16:creationId xmlns:a16="http://schemas.microsoft.com/office/drawing/2014/main" id="{BE7FB0EB-E6EC-B8CC-06F1-224F5FECC39D}"/>
              </a:ext>
            </a:extLst>
          </p:cNvPr>
          <p:cNvSpPr/>
          <p:nvPr/>
        </p:nvSpPr>
        <p:spPr>
          <a:xfrm>
            <a:off x="567083" y="1706555"/>
            <a:ext cx="1993900"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dirty="0" err="1">
                <a:solidFill>
                  <a:srgbClr val="A8289F"/>
                </a:solidFill>
                <a:latin typeface="Times New Roman"/>
                <a:ea typeface="Times New Roman"/>
                <a:cs typeface="Times New Roman"/>
                <a:sym typeface="Times New Roman"/>
              </a:rPr>
              <a:t>Vận</a:t>
            </a:r>
            <a:r>
              <a:rPr lang="en-US" sz="2400" b="1" dirty="0">
                <a:solidFill>
                  <a:srgbClr val="A8289F"/>
                </a:solidFill>
                <a:latin typeface="Times New Roman"/>
                <a:ea typeface="Times New Roman"/>
                <a:cs typeface="Times New Roman"/>
                <a:sym typeface="Times New Roman"/>
              </a:rPr>
              <a:t> </a:t>
            </a:r>
            <a:r>
              <a:rPr lang="en-US" sz="2400" b="1" dirty="0" err="1">
                <a:solidFill>
                  <a:srgbClr val="A8289F"/>
                </a:solidFill>
                <a:latin typeface="Times New Roman"/>
                <a:ea typeface="Times New Roman"/>
                <a:cs typeface="Times New Roman"/>
                <a:sym typeface="Times New Roman"/>
              </a:rPr>
              <a:t>dụng</a:t>
            </a:r>
            <a:r>
              <a:rPr lang="en-US" sz="2400" b="1" dirty="0">
                <a:solidFill>
                  <a:srgbClr val="A8289F"/>
                </a:solidFill>
                <a:latin typeface="Times New Roman"/>
                <a:ea typeface="Times New Roman"/>
                <a:cs typeface="Times New Roman"/>
                <a:sym typeface="Times New Roman"/>
              </a:rPr>
              <a:t> 2 </a:t>
            </a:r>
            <a:endParaRPr sz="2400" b="1" dirty="0">
              <a:solidFill>
                <a:srgbClr val="A8289F"/>
              </a:solidFill>
              <a:latin typeface="Times New Roman"/>
              <a:ea typeface="Times New Roman"/>
              <a:cs typeface="Times New Roman"/>
              <a:sym typeface="Times New Roman"/>
            </a:endParaRPr>
          </a:p>
        </p:txBody>
      </p:sp>
      <p:pic>
        <p:nvPicPr>
          <p:cNvPr id="18" name="Picture 13">
            <a:extLst>
              <a:ext uri="{FF2B5EF4-FFF2-40B4-BE49-F238E27FC236}">
                <a16:creationId xmlns:a16="http://schemas.microsoft.com/office/drawing/2014/main" id="{56593C45-AEA1-6507-83D2-3FE2D130C2B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38182" y="5304183"/>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A6B56FF-9A0C-D192-6DF4-A380BA8978C0}"/>
              </a:ext>
            </a:extLst>
          </p:cNvPr>
          <p:cNvSpPr>
            <a:spLocks noChangeArrowheads="1"/>
          </p:cNvSpPr>
          <p:nvPr/>
        </p:nvSpPr>
        <p:spPr bwMode="auto">
          <a:xfrm>
            <a:off x="4595446" y="26963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22">
            <a:extLst>
              <a:ext uri="{FF2B5EF4-FFF2-40B4-BE49-F238E27FC236}">
                <a16:creationId xmlns:a16="http://schemas.microsoft.com/office/drawing/2014/main" id="{1E104FBB-1C8A-44D5-926C-EBB4086CD15F}"/>
              </a:ext>
            </a:extLst>
          </p:cNvPr>
          <p:cNvSpPr/>
          <p:nvPr/>
        </p:nvSpPr>
        <p:spPr>
          <a:xfrm>
            <a:off x="5023284" y="1659306"/>
            <a:ext cx="841897" cy="523220"/>
          </a:xfrm>
          <a:prstGeom prst="rect">
            <a:avLst/>
          </a:prstGeom>
        </p:spPr>
        <p:txBody>
          <a:bodyPr wrap="square">
            <a:spAutoFit/>
          </a:bodyPr>
          <a:lstStyle/>
          <a:p>
            <a:r>
              <a:rPr lang="en-US" sz="2800" b="1" dirty="0" err="1">
                <a:solidFill>
                  <a:srgbClr val="FF0000"/>
                </a:solidFill>
                <a:latin typeface="Times New Roman" panose="02020603050405020304" pitchFamily="18" charset="0"/>
                <a:cs typeface="Times New Roman" panose="02020603050405020304" pitchFamily="18" charset="0"/>
              </a:rPr>
              <a:t>Giải</a:t>
            </a:r>
            <a:endParaRPr lang="vi-VN" sz="28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0" name="Object 19">
            <a:extLst>
              <a:ext uri="{FF2B5EF4-FFF2-40B4-BE49-F238E27FC236}">
                <a16:creationId xmlns:a16="http://schemas.microsoft.com/office/drawing/2014/main" id="{9955264F-D9B7-4AF1-895C-3122CF0D69E8}"/>
              </a:ext>
            </a:extLst>
          </p:cNvPr>
          <p:cNvGraphicFramePr>
            <a:graphicFrameLocks noChangeAspect="1"/>
          </p:cNvGraphicFramePr>
          <p:nvPr>
            <p:extLst>
              <p:ext uri="{D42A27DB-BD31-4B8C-83A1-F6EECF244321}">
                <p14:modId xmlns:p14="http://schemas.microsoft.com/office/powerpoint/2010/main" val="2299459951"/>
              </p:ext>
            </p:extLst>
          </p:nvPr>
        </p:nvGraphicFramePr>
        <p:xfrm>
          <a:off x="3466630" y="2808964"/>
          <a:ext cx="304800" cy="431800"/>
        </p:xfrm>
        <a:graphic>
          <a:graphicData uri="http://schemas.openxmlformats.org/presentationml/2006/ole">
            <mc:AlternateContent xmlns:mc="http://schemas.openxmlformats.org/markup-compatibility/2006">
              <mc:Choice xmlns:v="urn:schemas-microsoft-com:vml" Requires="v">
                <p:oleObj spid="_x0000_s35858" name="Equation" r:id="rId7" imgW="304779" imgH="431538" progId="Equation.DSMT4">
                  <p:embed/>
                </p:oleObj>
              </mc:Choice>
              <mc:Fallback>
                <p:oleObj name="Equation" r:id="rId7" imgW="304779" imgH="431538" progId="Equation.DSMT4">
                  <p:embed/>
                  <p:pic>
                    <p:nvPicPr>
                      <p:cNvPr id="20" name="Object 19">
                        <a:extLst>
                          <a:ext uri="{FF2B5EF4-FFF2-40B4-BE49-F238E27FC236}">
                            <a16:creationId xmlns:a16="http://schemas.microsoft.com/office/drawing/2014/main" id="{9955264F-D9B7-4AF1-895C-3122CF0D69E8}"/>
                          </a:ext>
                        </a:extLst>
                      </p:cNvPr>
                      <p:cNvPicPr/>
                      <p:nvPr/>
                    </p:nvPicPr>
                    <p:blipFill>
                      <a:blip r:embed="rId8"/>
                      <a:stretch>
                        <a:fillRect/>
                      </a:stretch>
                    </p:blipFill>
                    <p:spPr>
                      <a:xfrm>
                        <a:off x="3466630" y="2808964"/>
                        <a:ext cx="304800" cy="431800"/>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9C77E0FB-2CF4-466C-8751-16D079BDD9CC}"/>
              </a:ext>
            </a:extLst>
          </p:cNvPr>
          <p:cNvGraphicFramePr>
            <a:graphicFrameLocks noChangeAspect="1"/>
          </p:cNvGraphicFramePr>
          <p:nvPr>
            <p:extLst>
              <p:ext uri="{D42A27DB-BD31-4B8C-83A1-F6EECF244321}">
                <p14:modId xmlns:p14="http://schemas.microsoft.com/office/powerpoint/2010/main" val="2595132384"/>
              </p:ext>
            </p:extLst>
          </p:nvPr>
        </p:nvGraphicFramePr>
        <p:xfrm>
          <a:off x="4247784" y="2821441"/>
          <a:ext cx="347662" cy="423862"/>
        </p:xfrm>
        <a:graphic>
          <a:graphicData uri="http://schemas.openxmlformats.org/presentationml/2006/ole">
            <mc:AlternateContent xmlns:mc="http://schemas.openxmlformats.org/markup-compatibility/2006">
              <mc:Choice xmlns:v="urn:schemas-microsoft-com:vml" Requires="v">
                <p:oleObj spid="_x0000_s35859" name="Equation" r:id="rId9" imgW="342720" imgH="431640" progId="Equation.DSMT4">
                  <p:embed/>
                </p:oleObj>
              </mc:Choice>
              <mc:Fallback>
                <p:oleObj name="Equation" r:id="rId9" imgW="342720" imgH="431640" progId="Equation.DSMT4">
                  <p:embed/>
                  <p:pic>
                    <p:nvPicPr>
                      <p:cNvPr id="28" name="Object 27">
                        <a:extLst>
                          <a:ext uri="{FF2B5EF4-FFF2-40B4-BE49-F238E27FC236}">
                            <a16:creationId xmlns:a16="http://schemas.microsoft.com/office/drawing/2014/main" id="{9C77E0FB-2CF4-466C-8751-16D079BDD9CC}"/>
                          </a:ext>
                        </a:extLst>
                      </p:cNvPr>
                      <p:cNvPicPr>
                        <a:picLocks noChangeAspect="1" noChangeArrowheads="1"/>
                      </p:cNvPicPr>
                      <p:nvPr/>
                    </p:nvPicPr>
                    <p:blipFill>
                      <a:blip r:embed="rId10"/>
                      <a:srcRect/>
                      <a:stretch>
                        <a:fillRect/>
                      </a:stretch>
                    </p:blipFill>
                    <p:spPr bwMode="auto">
                      <a:xfrm>
                        <a:off x="4247784" y="2821441"/>
                        <a:ext cx="347662" cy="423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3">
            <a:extLst>
              <a:ext uri="{FF2B5EF4-FFF2-40B4-BE49-F238E27FC236}">
                <a16:creationId xmlns:a16="http://schemas.microsoft.com/office/drawing/2014/main" id="{09E901F0-AF7F-4F00-A892-0D654FF777D2}"/>
              </a:ext>
            </a:extLst>
          </p:cNvPr>
          <p:cNvSpPr>
            <a:spLocks noChangeArrowheads="1"/>
          </p:cNvSpPr>
          <p:nvPr/>
        </p:nvSpPr>
        <p:spPr bwMode="auto">
          <a:xfrm>
            <a:off x="2354608" y="53028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a:extLst>
              <a:ext uri="{FF2B5EF4-FFF2-40B4-BE49-F238E27FC236}">
                <a16:creationId xmlns:a16="http://schemas.microsoft.com/office/drawing/2014/main" id="{8693A636-EFCA-4913-9F7F-A1C6BB107786}"/>
              </a:ext>
            </a:extLst>
          </p:cNvPr>
          <p:cNvSpPr/>
          <p:nvPr/>
        </p:nvSpPr>
        <p:spPr>
          <a:xfrm>
            <a:off x="519243" y="2717544"/>
            <a:ext cx="10835297" cy="954107"/>
          </a:xfrm>
          <a:prstGeom prst="rect">
            <a:avLst/>
          </a:prstGeom>
        </p:spPr>
        <p:txBody>
          <a:bodyPr wrap="square">
            <a:spAutoFit/>
          </a:bodyPr>
          <a:lstStyle/>
          <a:p>
            <a:r>
              <a:rPr lang="en-US" sz="2800" dirty="0">
                <a:latin typeface="Times New Roman" panose="02020603050405020304" pitchFamily="18" charset="0"/>
                <a:ea typeface="Times New Roman" panose="02020603050405020304" pitchFamily="18" charset="0"/>
              </a:rPr>
              <a:t>b) Hai </a:t>
            </a:r>
            <a:r>
              <a:rPr lang="en-US" sz="2800" dirty="0" err="1">
                <a:latin typeface="Times New Roman" panose="02020603050405020304" pitchFamily="18" charset="0"/>
                <a:ea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thẳng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biệt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cắt</a:t>
            </a:r>
            <a:r>
              <a:rPr lang="en-US" sz="2800" dirty="0">
                <a:latin typeface="Times New Roman" panose="02020603050405020304" pitchFamily="18" charset="0"/>
                <a:ea typeface="Times New Roman" panose="02020603050405020304" pitchFamily="18" charset="0"/>
              </a:rPr>
              <a:t> Oy </a:t>
            </a:r>
            <a:r>
              <a:rPr lang="en-US" sz="2800" dirty="0" err="1">
                <a:latin typeface="Times New Roman" panose="02020603050405020304" pitchFamily="18" charset="0"/>
                <a:ea typeface="Times New Roman" panose="02020603050405020304" pitchFamily="18" charset="0"/>
              </a:rPr>
              <a:t>tại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hai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điểm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nhau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góc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bằng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nhau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cùng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bằng</a:t>
            </a:r>
            <a:r>
              <a:rPr lang="en-US" sz="2800" dirty="0">
                <a:latin typeface="Times New Roman" panose="02020603050405020304" pitchFamily="18" charset="0"/>
                <a:ea typeface="Times New Roman" panose="02020603050405020304" pitchFamily="18" charset="0"/>
              </a:rPr>
              <a:t> 50), </a:t>
            </a:r>
            <a:r>
              <a:rPr lang="en-US" sz="2800" dirty="0" err="1">
                <a:latin typeface="Times New Roman" panose="02020603050405020304" pitchFamily="18" charset="0"/>
                <a:ea typeface="Times New Roman" panose="02020603050405020304" pitchFamily="18" charset="0"/>
              </a:rPr>
              <a:t>suy</a:t>
            </a:r>
            <a:r>
              <a:rPr lang="en-US" sz="2800" dirty="0">
                <a:latin typeface="Times New Roman" panose="02020603050405020304" pitchFamily="18" charset="0"/>
                <a:ea typeface="Times New Roman" panose="02020603050405020304" pitchFamily="18" charset="0"/>
              </a:rPr>
              <a:t> ra  </a:t>
            </a:r>
            <a:endParaRPr lang="en-US" sz="2800" dirty="0"/>
          </a:p>
        </p:txBody>
      </p:sp>
      <p:graphicFrame>
        <p:nvGraphicFramePr>
          <p:cNvPr id="9" name="Object 8">
            <a:extLst>
              <a:ext uri="{FF2B5EF4-FFF2-40B4-BE49-F238E27FC236}">
                <a16:creationId xmlns:a16="http://schemas.microsoft.com/office/drawing/2014/main" id="{14F7C767-82B2-4EAB-9A66-B2903E1B3D0C}"/>
              </a:ext>
            </a:extLst>
          </p:cNvPr>
          <p:cNvGraphicFramePr>
            <a:graphicFrameLocks noChangeAspect="1"/>
          </p:cNvGraphicFramePr>
          <p:nvPr>
            <p:extLst>
              <p:ext uri="{D42A27DB-BD31-4B8C-83A1-F6EECF244321}">
                <p14:modId xmlns:p14="http://schemas.microsoft.com/office/powerpoint/2010/main" val="803078922"/>
              </p:ext>
            </p:extLst>
          </p:nvPr>
        </p:nvGraphicFramePr>
        <p:xfrm>
          <a:off x="7269887" y="3245303"/>
          <a:ext cx="1054100" cy="431800"/>
        </p:xfrm>
        <a:graphic>
          <a:graphicData uri="http://schemas.openxmlformats.org/presentationml/2006/ole">
            <mc:AlternateContent xmlns:mc="http://schemas.openxmlformats.org/markup-compatibility/2006">
              <mc:Choice xmlns:v="urn:schemas-microsoft-com:vml" Requires="v">
                <p:oleObj spid="_x0000_s35860" name="Equation" r:id="rId11" imgW="1054080" imgH="431640" progId="Equation.DSMT4">
                  <p:embed/>
                </p:oleObj>
              </mc:Choice>
              <mc:Fallback>
                <p:oleObj name="Equation" r:id="rId11" imgW="1054080" imgH="431640" progId="Equation.DSMT4">
                  <p:embed/>
                  <p:pic>
                    <p:nvPicPr>
                      <p:cNvPr id="0" name=""/>
                      <p:cNvPicPr/>
                      <p:nvPr/>
                    </p:nvPicPr>
                    <p:blipFill>
                      <a:blip r:embed="rId12"/>
                      <a:stretch>
                        <a:fillRect/>
                      </a:stretch>
                    </p:blipFill>
                    <p:spPr>
                      <a:xfrm>
                        <a:off x="7269887" y="3245303"/>
                        <a:ext cx="1054100" cy="431800"/>
                      </a:xfrm>
                      <a:prstGeom prst="rect">
                        <a:avLst/>
                      </a:prstGeom>
                    </p:spPr>
                  </p:pic>
                </p:oleObj>
              </mc:Fallback>
            </mc:AlternateContent>
          </a:graphicData>
        </a:graphic>
      </p:graphicFrame>
    </p:spTree>
    <p:extLst>
      <p:ext uri="{BB962C8B-B14F-4D97-AF65-F5344CB8AC3E}">
        <p14:creationId xmlns:p14="http://schemas.microsoft.com/office/powerpoint/2010/main" val="389333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2000"/>
                                        <p:tgtEl>
                                          <p:spTgt spid="1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par>
                                <p:cTn id="17" presetID="6" presetClass="entr" presetSubtype="16"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par>
                                <p:cTn id="20" presetID="6" presetClass="entr" presetSubtype="16"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par>
                                <p:cTn id="23" presetID="6" presetClass="entr" presetSubtype="16"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ircle(in)">
                                      <p:cBhvr>
                                        <p:cTn id="25" dur="20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circle(in)">
                                      <p:cBhvr>
                                        <p:cTn id="30" dur="2000"/>
                                        <p:tgtEl>
                                          <p:spTgt spid="23"/>
                                        </p:tgtEl>
                                      </p:cBhvr>
                                    </p:animEffect>
                                  </p:childTnLst>
                                </p:cTn>
                              </p:par>
                              <p:par>
                                <p:cTn id="31" presetID="6" presetClass="entr" presetSubtype="16"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ircle(in)">
                                      <p:cBhvr>
                                        <p:cTn id="33" dur="2000"/>
                                        <p:tgtEl>
                                          <p:spTgt spid="9"/>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ircle(in)">
                                      <p:cBhvr>
                                        <p:cTn id="36" dur="2000"/>
                                        <p:tgtEl>
                                          <p:spTgt spid="6"/>
                                        </p:tgtEl>
                                      </p:cBhvr>
                                    </p:animEffect>
                                  </p:childTnLst>
                                </p:cTn>
                              </p:par>
                              <p:par>
                                <p:cTn id="37" presetID="6" presetClass="entr" presetSubtype="16" fill="hold" grpId="0" nodeType="withEffect" nodePh="1">
                                  <p:stCondLst>
                                    <p:cond delay="0"/>
                                  </p:stCondLst>
                                  <p:endCondLst>
                                    <p:cond evt="begin" delay="0">
                                      <p:tn val="37"/>
                                    </p:cond>
                                  </p:endCondLst>
                                  <p:childTnLst>
                                    <p:set>
                                      <p:cBhvr>
                                        <p:cTn id="38" dur="1" fill="hold">
                                          <p:stCondLst>
                                            <p:cond delay="0"/>
                                          </p:stCondLst>
                                        </p:cTn>
                                        <p:tgtEl>
                                          <p:spTgt spid="3"/>
                                        </p:tgtEl>
                                        <p:attrNameLst>
                                          <p:attrName>style.visibility</p:attrName>
                                        </p:attrNameLst>
                                      </p:cBhvr>
                                      <p:to>
                                        <p:strVal val="visible"/>
                                      </p:to>
                                    </p:set>
                                    <p:animEffect transition="in" filter="circle(in)">
                                      <p:cBhvr>
                                        <p:cTn id="39" dur="2000"/>
                                        <p:tgtEl>
                                          <p:spTgt spid="3"/>
                                        </p:tgtEl>
                                      </p:cBhvr>
                                    </p:animEffect>
                                  </p:childTnLst>
                                </p:cTn>
                              </p:par>
                              <p:par>
                                <p:cTn id="40" presetID="6" presetClass="entr" presetSubtype="16"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circle(in)">
                                      <p:cBhvr>
                                        <p:cTn id="42" dur="2000"/>
                                        <p:tgtEl>
                                          <p:spTgt spid="20"/>
                                        </p:tgtEl>
                                      </p:cBhvr>
                                    </p:animEffect>
                                  </p:childTnLst>
                                </p:cTn>
                              </p:par>
                              <p:par>
                                <p:cTn id="43" presetID="6" presetClass="entr" presetSubtype="16"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circle(in)">
                                      <p:cBhvr>
                                        <p:cTn id="45" dur="2000"/>
                                        <p:tgtEl>
                                          <p:spTgt spid="28"/>
                                        </p:tgtEl>
                                      </p:cBhvr>
                                    </p:animEffect>
                                  </p:childTnLst>
                                </p:cTn>
                              </p:par>
                              <p:par>
                                <p:cTn id="46" presetID="6" presetClass="entr" presetSubtype="16" fill="hold" grpId="0" nodeType="withEffect" nodePh="1">
                                  <p:stCondLst>
                                    <p:cond delay="0"/>
                                  </p:stCondLst>
                                  <p:endCondLst>
                                    <p:cond evt="begin" delay="0">
                                      <p:tn val="46"/>
                                    </p:cond>
                                  </p:endCondLst>
                                  <p:childTnLst>
                                    <p:set>
                                      <p:cBhvr>
                                        <p:cTn id="47" dur="1" fill="hold">
                                          <p:stCondLst>
                                            <p:cond delay="0"/>
                                          </p:stCondLst>
                                        </p:cTn>
                                        <p:tgtEl>
                                          <p:spTgt spid="30"/>
                                        </p:tgtEl>
                                        <p:attrNameLst>
                                          <p:attrName>style.visibility</p:attrName>
                                        </p:attrNameLst>
                                      </p:cBhvr>
                                      <p:to>
                                        <p:strVal val="visible"/>
                                      </p:to>
                                    </p:set>
                                    <p:animEffect transition="in" filter="circle(in)">
                                      <p:cBhvr>
                                        <p:cTn id="48"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5" grpId="0"/>
      <p:bldP spid="17" grpId="0" animBg="1"/>
      <p:bldP spid="3" grpId="0"/>
      <p:bldP spid="23" grpId="0"/>
      <p:bldP spid="30"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7181"/>
            <a:ext cx="12178792" cy="6820817"/>
          </a:xfrm>
          <a:prstGeom prst="rect">
            <a:avLst/>
          </a:prstGeom>
        </p:spPr>
      </p:pic>
      <p:pic>
        <p:nvPicPr>
          <p:cNvPr id="5" name="Picture 3" descr="C:\Users\ADMIN\Desktop\Tai nguyen thiet ke tro choi\Bảng gỗ\49f1b87228eb6bdb68e300357ebeb9ca (2).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86711" y1="13242" x2="90864" y2="83105"/>
                        <a14:foregroundMark x1="88870" y1="10959" x2="38040" y2="9132"/>
                        <a14:foregroundMark x1="50831" y1="6849" x2="79402" y2="4110"/>
                        <a14:foregroundMark x1="33887" y1="10959" x2="16944" y2="19178"/>
                        <a14:foregroundMark x1="15947" y1="34247" x2="11462" y2="55708"/>
                        <a14:foregroundMark x1="7973" y1="75342" x2="5150" y2="85845"/>
                        <a14:foregroundMark x1="15449" y1="31050" x2="18439" y2="30137"/>
                        <a14:foregroundMark x1="6478" y1="91781" x2="68771" y2="83105"/>
                        <a14:foregroundMark x1="67774" y1="89041" x2="94684" y2="94521"/>
                        <a14:foregroundMark x1="69767" y1="87671" x2="89867" y2="88584"/>
                        <a14:foregroundMark x1="98671" y1="44749" x2="87375" y2="54338"/>
                        <a14:foregroundMark x1="13953" y1="30137" x2="19767" y2="31050"/>
                        <a14:backgroundMark x1="88206" y1="19178" x2="85216" y2="18265"/>
                        <a14:backgroundMark x1="91362" y1="60274" x2="87375" y2="58904"/>
                      </a14:backgroundRemoval>
                    </a14:imgEffect>
                  </a14:imgLayer>
                </a14:imgProps>
              </a:ext>
              <a:ext uri="{28A0092B-C50C-407E-A947-70E740481C1C}">
                <a14:useLocalDpi xmlns:a14="http://schemas.microsoft.com/office/drawing/2010/main" val="0"/>
              </a:ext>
            </a:extLst>
          </a:blip>
          <a:srcRect/>
          <a:stretch>
            <a:fillRect/>
          </a:stretch>
        </p:blipFill>
        <p:spPr bwMode="auto">
          <a:xfrm>
            <a:off x="4925185" y="5371516"/>
            <a:ext cx="6875876" cy="152366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hlinkClick r:id="rId5" action="ppaction://hlinksldjump"/>
          </p:cNvPr>
          <p:cNvSpPr/>
          <p:nvPr/>
        </p:nvSpPr>
        <p:spPr>
          <a:xfrm>
            <a:off x="5708993" y="5769778"/>
            <a:ext cx="5308260" cy="584775"/>
          </a:xfrm>
          <a:prstGeom prst="rect">
            <a:avLst/>
          </a:prstGeom>
          <a:noFill/>
        </p:spPr>
        <p:txBody>
          <a:bodyPr wrap="square" lIns="91440" tIns="45720" rIns="91440" bIns="45720">
            <a:spAutoFit/>
          </a:bodyPr>
          <a:lstStyle/>
          <a:p>
            <a:pPr algn="ctr"/>
            <a:r>
              <a:rPr lang="en-US" sz="32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Palatino Linotype" pitchFamily="18" charset="0"/>
              </a:rPr>
              <a:t>THỬ TÀI TRẠNG TÍ</a:t>
            </a:r>
          </a:p>
        </p:txBody>
      </p:sp>
      <p:pic>
        <p:nvPicPr>
          <p:cNvPr id="7" name="Picture 6">
            <a:hlinkClick r:id="rId5" action="ppaction://hlinksldjump"/>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13826" y="1"/>
            <a:ext cx="1571625" cy="1571625"/>
          </a:xfrm>
          <a:prstGeom prst="rect">
            <a:avLst/>
          </a:prstGeom>
        </p:spPr>
      </p:pic>
    </p:spTree>
    <p:extLst>
      <p:ext uri="{BB962C8B-B14F-4D97-AF65-F5344CB8AC3E}">
        <p14:creationId xmlns:p14="http://schemas.microsoft.com/office/powerpoint/2010/main" val="332026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26" presetClass="emph" presetSubtype="0" repeatCount="indefinite" fill="hold" grpId="1" nodeType="withEffect">
                                  <p:stCondLst>
                                    <p:cond delay="0"/>
                                  </p:stCondLst>
                                  <p:childTnLst>
                                    <p:animEffect transition="out" filter="fade">
                                      <p:cBhvr>
                                        <p:cTn id="16" dur="500" tmFilter="0, 0; .2, .5; .8, .5; 1, 0"/>
                                        <p:tgtEl>
                                          <p:spTgt spid="6"/>
                                        </p:tgtEl>
                                      </p:cBhvr>
                                    </p:animEffect>
                                    <p:animScale>
                                      <p:cBhvr>
                                        <p:cTn id="1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3"/>
          <p:cNvPicPr preferRelativeResize="0"/>
          <p:nvPr/>
        </p:nvPicPr>
        <p:blipFill rotWithShape="1">
          <a:blip r:embed="rId3">
            <a:alphaModFix/>
            <a:extLst>
              <a:ext uri="{BEBA8EAE-BF5A-486C-A8C5-ECC9F3942E4B}">
                <a14:imgProps xmlns:a14="http://schemas.microsoft.com/office/drawing/2010/main">
                  <a14:imgLayer r:embed="rId4">
                    <a14:imgEffect>
                      <a14:backgroundRemoval t="10000" b="90000" l="10000" r="90000"/>
                    </a14:imgEffect>
                  </a14:imgLayer>
                </a14:imgProps>
              </a:ext>
            </a:extLst>
          </a:blip>
          <a:srcRect/>
          <a:stretch/>
        </p:blipFill>
        <p:spPr>
          <a:xfrm>
            <a:off x="7751303" y="2604340"/>
            <a:ext cx="3990561" cy="3756991"/>
          </a:xfrm>
          <a:prstGeom prst="rect">
            <a:avLst/>
          </a:prstGeom>
          <a:noFill/>
          <a:ln>
            <a:noFill/>
          </a:ln>
        </p:spPr>
      </p:pic>
      <p:pic>
        <p:nvPicPr>
          <p:cNvPr id="109" name="Google Shape;109;p3" descr="Hình ảnh có liên quan"/>
          <p:cNvPicPr preferRelativeResize="0"/>
          <p:nvPr/>
        </p:nvPicPr>
        <p:blipFill rotWithShape="1">
          <a:blip r:embed="rId5">
            <a:alphaModFix/>
          </a:blip>
          <a:srcRect b="25070"/>
          <a:stretch/>
        </p:blipFill>
        <p:spPr>
          <a:xfrm>
            <a:off x="650399" y="2919942"/>
            <a:ext cx="5853741" cy="2783205"/>
          </a:xfrm>
          <a:prstGeom prst="rect">
            <a:avLst/>
          </a:prstGeom>
          <a:noFill/>
          <a:ln>
            <a:noFill/>
          </a:ln>
        </p:spPr>
      </p:pic>
      <p:sp>
        <p:nvSpPr>
          <p:cNvPr id="110" name="Google Shape;110;p3"/>
          <p:cNvSpPr txBox="1"/>
          <p:nvPr/>
        </p:nvSpPr>
        <p:spPr>
          <a:xfrm>
            <a:off x="1981200" y="1418273"/>
            <a:ext cx="8179904" cy="584735"/>
          </a:xfrm>
          <a:prstGeom prst="rect">
            <a:avLst/>
          </a:prstGeom>
          <a:noFill/>
          <a:ln>
            <a:noFill/>
          </a:ln>
        </p:spPr>
        <p:txBody>
          <a:bodyPr spcFirstLastPara="1" wrap="square" lIns="91425" tIns="45700" rIns="91425" bIns="45700" anchor="t" anchorCtr="0">
            <a:spAutoFit/>
          </a:bodyPr>
          <a:lstStyle/>
          <a:p>
            <a:r>
              <a:rPr lang="en-US" sz="3200" b="1" dirty="0" err="1">
                <a:solidFill>
                  <a:srgbClr val="FF0000"/>
                </a:solidFill>
                <a:latin typeface="Times New Roman"/>
                <a:ea typeface="Times New Roman"/>
                <a:cs typeface="Times New Roman"/>
                <a:sym typeface="Times New Roman"/>
              </a:rPr>
              <a:t>Bài</a:t>
            </a:r>
            <a:r>
              <a:rPr lang="en-US" sz="3200" b="1" dirty="0">
                <a:solidFill>
                  <a:srgbClr val="FF0000"/>
                </a:solidFill>
                <a:latin typeface="Times New Roman"/>
                <a:ea typeface="Times New Roman"/>
                <a:cs typeface="Times New Roman"/>
                <a:sym typeface="Times New Roman"/>
              </a:rPr>
              <a:t> 4: HỆ SỐ GÓC CỦA Đ</a:t>
            </a:r>
            <a:r>
              <a:rPr lang="vi-VN" sz="3200" b="1" dirty="0">
                <a:solidFill>
                  <a:srgbClr val="FF0000"/>
                </a:solidFill>
                <a:latin typeface="Times New Roman"/>
                <a:ea typeface="Times New Roman"/>
                <a:cs typeface="Times New Roman"/>
                <a:sym typeface="Times New Roman"/>
              </a:rPr>
              <a:t>Ư</a:t>
            </a:r>
            <a:r>
              <a:rPr lang="en-US" sz="3200" b="1" dirty="0">
                <a:solidFill>
                  <a:srgbClr val="FF0000"/>
                </a:solidFill>
                <a:latin typeface="Times New Roman"/>
                <a:ea typeface="Times New Roman"/>
                <a:cs typeface="Times New Roman"/>
                <a:sym typeface="Times New Roman"/>
              </a:rPr>
              <a:t>ỜNG THẲNG</a:t>
            </a:r>
            <a:endParaRPr dirty="0"/>
          </a:p>
        </p:txBody>
      </p:sp>
      <p:sp>
        <p:nvSpPr>
          <p:cNvPr id="111" name="Google Shape;111;p3"/>
          <p:cNvSpPr txBox="1"/>
          <p:nvPr/>
        </p:nvSpPr>
        <p:spPr>
          <a:xfrm>
            <a:off x="1981200" y="496669"/>
            <a:ext cx="8566150" cy="646290"/>
          </a:xfrm>
          <a:prstGeom prst="rect">
            <a:avLst/>
          </a:prstGeom>
          <a:noFill/>
          <a:ln>
            <a:noFill/>
          </a:ln>
        </p:spPr>
        <p:txBody>
          <a:bodyPr spcFirstLastPara="1" wrap="square" lIns="91425" tIns="45700" rIns="91425" bIns="45700" anchor="t" anchorCtr="0">
            <a:spAutoFit/>
          </a:bodyPr>
          <a:lstStyle/>
          <a:p>
            <a:r>
              <a:rPr lang="en-US" sz="3600" b="1" dirty="0">
                <a:solidFill>
                  <a:srgbClr val="FF0000"/>
                </a:solidFill>
                <a:latin typeface="Times New Roman"/>
                <a:ea typeface="Times New Roman"/>
                <a:cs typeface="Times New Roman"/>
                <a:sym typeface="Times New Roman"/>
              </a:rPr>
              <a:t>CHƯƠNG V. HÀM SỐ VÀ ĐỒ THỊ</a:t>
            </a:r>
            <a:endParaRPr sz="3600" b="1" dirty="0">
              <a:solidFill>
                <a:srgbClr val="FF0000"/>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solidFill>
                  <a:srgbClr val="FF0000"/>
                </a:solidFill>
                <a:latin typeface="Times New Roman" panose="02020603050405020304" pitchFamily="18" charset="0"/>
                <a:cs typeface="Times New Roman" panose="02020603050405020304" pitchFamily="18" charset="0"/>
              </a:rPr>
              <a:t>GIỚI THIỆU</a:t>
            </a:r>
            <a:endParaRPr lang="vi-VN" b="1">
              <a:solidFill>
                <a:srgbClr val="FF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2E5103A-D6A1-48FD-3900-4B5398836290}"/>
              </a:ext>
            </a:extLst>
          </p:cNvPr>
          <p:cNvPicPr>
            <a:picLocks noChangeAspect="1"/>
          </p:cNvPicPr>
          <p:nvPr/>
        </p:nvPicPr>
        <p:blipFill>
          <a:blip r:embed="rId2">
            <a:lum bright="70000" contrast="-70000"/>
          </a:blip>
          <a:stretch>
            <a:fillRect/>
          </a:stretch>
        </p:blipFill>
        <p:spPr>
          <a:xfrm>
            <a:off x="5568" y="17992"/>
            <a:ext cx="12180864" cy="6822015"/>
          </a:xfrm>
          <a:prstGeom prst="rect">
            <a:avLst/>
          </a:prstGeom>
        </p:spPr>
      </p:pic>
      <p:sp>
        <p:nvSpPr>
          <p:cNvPr id="3" name="Content Placeholder 2"/>
          <p:cNvSpPr>
            <a:spLocks noGrp="1"/>
          </p:cNvSpPr>
          <p:nvPr>
            <p:ph idx="1"/>
          </p:nvPr>
        </p:nvSpPr>
        <p:spPr>
          <a:xfrm>
            <a:off x="609600" y="1550506"/>
            <a:ext cx="10972800" cy="3279912"/>
          </a:xfrm>
        </p:spPr>
        <p:txBody>
          <a:bodyPr/>
          <a:lstStyle/>
          <a:p>
            <a:pPr marL="114300" indent="0" algn="ctr">
              <a:buNone/>
            </a:pPr>
            <a:r>
              <a:rPr lang="en-US"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GIỚI THIỆU</a:t>
            </a:r>
          </a:p>
          <a:p>
            <a:pPr algn="just"/>
            <a:r>
              <a:rPr lang="en-US">
                <a:solidFill>
                  <a:srgbClr val="002060"/>
                </a:solidFill>
                <a:latin typeface="Times New Roman" panose="02020603050405020304" pitchFamily="18" charset="0"/>
                <a:cs typeface="Times New Roman" panose="02020603050405020304" pitchFamily="18" charset="0"/>
              </a:rPr>
              <a:t>Một hôm nhóm bạn Trạng Tí, </a:t>
            </a:r>
            <a:r>
              <a:rPr lang="vi-VN">
                <a:solidFill>
                  <a:srgbClr val="002060"/>
                </a:solidFill>
                <a:latin typeface="Times New Roman" panose="02020603050405020304" pitchFamily="18" charset="0"/>
                <a:cs typeface="Times New Roman" panose="02020603050405020304" pitchFamily="18" charset="0"/>
              </a:rPr>
              <a:t>Sửu Ẹo, Dần Béo và Cả Mẹo</a:t>
            </a:r>
            <a:r>
              <a:rPr lang="en-US">
                <a:solidFill>
                  <a:srgbClr val="002060"/>
                </a:solidFill>
                <a:latin typeface="Times New Roman" panose="02020603050405020304" pitchFamily="18" charset="0"/>
                <a:cs typeface="Times New Roman" panose="02020603050405020304" pitchFamily="18" charset="0"/>
              </a:rPr>
              <a:t>, muốn xin phép đi chơi nhưng thầy Đồ Kiết yêu cầu phải trả lời đúng các câu hỏi thì nhóm bạn sẽ được đi chơi</a:t>
            </a:r>
          </a:p>
          <a:p>
            <a:pPr algn="just"/>
            <a:r>
              <a:rPr lang="en-US">
                <a:solidFill>
                  <a:srgbClr val="002060"/>
                </a:solidFill>
                <a:latin typeface="Times New Roman" panose="02020603050405020304" pitchFamily="18" charset="0"/>
                <a:cs typeface="Times New Roman" panose="02020603050405020304" pitchFamily="18" charset="0"/>
              </a:rPr>
              <a:t>Các em hãy giúp nhóm bạn được đi chơi bằng cách vượt qua hết các câu hỏi của thầy Đồ Kiết nhé!</a:t>
            </a:r>
          </a:p>
          <a:p>
            <a:pPr marL="114300" indent="0" algn="just">
              <a:buNone/>
            </a:pP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1999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292678"/>
            <a:ext cx="9144000" cy="5565322"/>
          </a:xfrm>
          <a:prstGeom prst="rect">
            <a:avLst/>
          </a:prstGeom>
        </p:spPr>
      </p:pic>
      <p:pic>
        <p:nvPicPr>
          <p:cNvPr id="1026" name="1" descr="HÃ¬nh áº£nh cÃ³ liÃªn quan">
            <a:hlinkClick r:id="rId4" action="ppaction://hlinksldjump"/>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9657" y="108856"/>
            <a:ext cx="675978" cy="678996"/>
          </a:xfrm>
          <a:prstGeom prst="rect">
            <a:avLst/>
          </a:prstGeom>
          <a:noFill/>
          <a:extLst>
            <a:ext uri="{909E8E84-426E-40DD-AFC4-6F175D3DCCD1}">
              <a14:hiddenFill xmlns:a14="http://schemas.microsoft.com/office/drawing/2010/main">
                <a:solidFill>
                  <a:srgbClr val="FFFFFF"/>
                </a:solidFill>
              </a14:hiddenFill>
            </a:ext>
          </a:extLst>
        </p:spPr>
      </p:pic>
      <p:pic>
        <p:nvPicPr>
          <p:cNvPr id="6" name="2" descr="HÃ¬nh áº£nh cÃ³ liÃªn quan">
            <a:hlinkClick r:id="rId6" action="ppaction://hlinksldjump"/>
          </p:cNvPr>
          <p:cNvPicPr>
            <a:picLocks noChangeAspect="1" noChangeArrowheads="1"/>
          </p:cNvPicPr>
          <p:nvPr/>
        </p:nvPicPr>
        <p:blipFill>
          <a:blip r:embed="rId5"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20885" y="108856"/>
            <a:ext cx="675978" cy="678996"/>
          </a:xfrm>
          <a:prstGeom prst="rect">
            <a:avLst/>
          </a:prstGeom>
          <a:noFill/>
          <a:extLst>
            <a:ext uri="{909E8E84-426E-40DD-AFC4-6F175D3DCCD1}">
              <a14:hiddenFill xmlns:a14="http://schemas.microsoft.com/office/drawing/2010/main">
                <a:solidFill>
                  <a:srgbClr val="FFFFFF"/>
                </a:solidFill>
              </a14:hiddenFill>
            </a:ext>
          </a:extLst>
        </p:spPr>
      </p:pic>
      <p:pic>
        <p:nvPicPr>
          <p:cNvPr id="7" name="3" descr="HÃ¬nh áº£nh cÃ³ liÃªn quan">
            <a:hlinkClick r:id="rId7" action="ppaction://hlinksldjump"/>
          </p:cNvPr>
          <p:cNvPicPr>
            <a:picLocks noChangeAspect="1" noChangeArrowheads="1"/>
          </p:cNvPicPr>
          <p:nvPr/>
        </p:nvPicPr>
        <p:blipFill>
          <a:blip r:embed="rId5"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01985" y="108856"/>
            <a:ext cx="675978" cy="678996"/>
          </a:xfrm>
          <a:prstGeom prst="rect">
            <a:avLst/>
          </a:prstGeom>
          <a:noFill/>
          <a:extLst>
            <a:ext uri="{909E8E84-426E-40DD-AFC4-6F175D3DCCD1}">
              <a14:hiddenFill xmlns:a14="http://schemas.microsoft.com/office/drawing/2010/main">
                <a:solidFill>
                  <a:srgbClr val="FFFFFF"/>
                </a:solidFill>
              </a14:hiddenFill>
            </a:ext>
          </a:extLst>
        </p:spPr>
      </p:pic>
      <p:pic>
        <p:nvPicPr>
          <p:cNvPr id="8" name="4" descr="HÃ¬nh áº£nh cÃ³ liÃªn quan">
            <a:hlinkClick r:id="rId8" action="ppaction://hlinksldjump"/>
          </p:cNvPr>
          <p:cNvPicPr>
            <a:picLocks noChangeAspect="1" noChangeArrowheads="1"/>
          </p:cNvPicPr>
          <p:nvPr/>
        </p:nvPicPr>
        <p:blipFill>
          <a:blip r:embed="rId5"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6302829" y="109107"/>
            <a:ext cx="675978" cy="678996"/>
          </a:xfrm>
          <a:prstGeom prst="rect">
            <a:avLst/>
          </a:prstGeom>
          <a:noFill/>
          <a:extLst>
            <a:ext uri="{909E8E84-426E-40DD-AFC4-6F175D3DCCD1}">
              <a14:hiddenFill xmlns:a14="http://schemas.microsoft.com/office/drawing/2010/main">
                <a:solidFill>
                  <a:srgbClr val="FFFFFF"/>
                </a:solidFill>
              </a14:hiddenFill>
            </a:ext>
          </a:extLst>
        </p:spPr>
      </p:pic>
      <p:pic>
        <p:nvPicPr>
          <p:cNvPr id="10" name="6" descr="HÃ¬nh áº£nh cÃ³ liÃªn quan">
            <a:hlinkClick r:id="rId9" action="ppaction://hlinksldjump"/>
          </p:cNvPr>
          <p:cNvPicPr>
            <a:picLocks noChangeAspect="1" noChangeArrowheads="1"/>
          </p:cNvPicPr>
          <p:nvPr/>
        </p:nvPicPr>
        <p:blipFill>
          <a:blip r:embed="rId5"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01496" y="108856"/>
            <a:ext cx="675978" cy="678996"/>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2906485" y="835613"/>
            <a:ext cx="365760" cy="36576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solidFill>
                  <a:srgbClr val="FF0000"/>
                </a:solidFill>
              </a:rPr>
              <a:t>1</a:t>
            </a:r>
            <a:endParaRPr lang="vi-VN" b="1">
              <a:solidFill>
                <a:srgbClr val="FF0000"/>
              </a:solidFill>
            </a:endParaRPr>
          </a:p>
        </p:txBody>
      </p:sp>
      <p:sp>
        <p:nvSpPr>
          <p:cNvPr id="12" name="Oval 11"/>
          <p:cNvSpPr/>
          <p:nvPr/>
        </p:nvSpPr>
        <p:spPr>
          <a:xfrm>
            <a:off x="3975994" y="822074"/>
            <a:ext cx="365760" cy="36576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solidFill>
                  <a:srgbClr val="FF0000"/>
                </a:solidFill>
              </a:rPr>
              <a:t>2</a:t>
            </a:r>
            <a:endParaRPr lang="vi-VN" b="1">
              <a:solidFill>
                <a:srgbClr val="FF0000"/>
              </a:solidFill>
            </a:endParaRPr>
          </a:p>
        </p:txBody>
      </p:sp>
      <p:sp>
        <p:nvSpPr>
          <p:cNvPr id="13" name="Oval 12"/>
          <p:cNvSpPr/>
          <p:nvPr/>
        </p:nvSpPr>
        <p:spPr>
          <a:xfrm>
            <a:off x="5171777" y="822074"/>
            <a:ext cx="365760" cy="36576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solidFill>
                  <a:srgbClr val="FF0000"/>
                </a:solidFill>
              </a:rPr>
              <a:t>3</a:t>
            </a:r>
            <a:endParaRPr lang="vi-VN" b="1">
              <a:solidFill>
                <a:srgbClr val="FF0000"/>
              </a:solidFill>
            </a:endParaRPr>
          </a:p>
        </p:txBody>
      </p:sp>
      <p:sp>
        <p:nvSpPr>
          <p:cNvPr id="14" name="Oval 13"/>
          <p:cNvSpPr/>
          <p:nvPr/>
        </p:nvSpPr>
        <p:spPr>
          <a:xfrm>
            <a:off x="6457938" y="815621"/>
            <a:ext cx="365760" cy="36576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solidFill>
                  <a:srgbClr val="FF0000"/>
                </a:solidFill>
              </a:rPr>
              <a:t>4</a:t>
            </a:r>
            <a:endParaRPr lang="vi-VN" b="1">
              <a:solidFill>
                <a:srgbClr val="FF0000"/>
              </a:solidFill>
            </a:endParaRPr>
          </a:p>
        </p:txBody>
      </p:sp>
      <p:sp>
        <p:nvSpPr>
          <p:cNvPr id="16" name="Oval 15"/>
          <p:cNvSpPr/>
          <p:nvPr/>
        </p:nvSpPr>
        <p:spPr>
          <a:xfrm>
            <a:off x="7656361" y="815621"/>
            <a:ext cx="365760" cy="36576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solidFill>
                  <a:srgbClr val="FF0000"/>
                </a:solidFill>
              </a:rPr>
              <a:t>5</a:t>
            </a:r>
            <a:endParaRPr lang="vi-VN" b="1">
              <a:solidFill>
                <a:srgbClr val="FF0000"/>
              </a:solidFill>
            </a:endParaRPr>
          </a:p>
        </p:txBody>
      </p:sp>
      <p:pic>
        <p:nvPicPr>
          <p:cNvPr id="17" name="Picture 16"/>
          <p:cNvPicPr>
            <a:picLocks noChangeAspect="1"/>
          </p:cNvPicPr>
          <p:nvPr/>
        </p:nvPicPr>
        <p:blipFill rotWithShape="1">
          <a:blip r:embed="rId10">
            <a:extLst>
              <a:ext uri="{BEBA8EAE-BF5A-486C-A8C5-ECC9F3942E4B}">
                <a14:imgProps xmlns:a14="http://schemas.microsoft.com/office/drawing/2010/main">
                  <a14:imgLayer r:embed="rId11">
                    <a14:imgEffect>
                      <a14:backgroundRemoval t="9896" b="93403" l="67383" r="98340">
                        <a14:foregroundMark x1="71582" y1="51563" x2="71582" y2="51563"/>
                        <a14:foregroundMark x1="72852" y1="62500" x2="72852" y2="62500"/>
                        <a14:backgroundMark x1="72754" y1="64583" x2="72754" y2="64583"/>
                        <a14:backgroundMark x1="72656" y1="63194" x2="72656" y2="63194"/>
                        <a14:backgroundMark x1="78711" y1="31597" x2="78711" y2="31597"/>
                        <a14:backgroundMark x1="75391" y1="48958" x2="75391" y2="48958"/>
                      </a14:backgroundRemoval>
                    </a14:imgEffect>
                  </a14:imgLayer>
                </a14:imgProps>
              </a:ext>
              <a:ext uri="{28A0092B-C50C-407E-A947-70E740481C1C}">
                <a14:useLocalDpi xmlns:a14="http://schemas.microsoft.com/office/drawing/2010/main" val="0"/>
              </a:ext>
            </a:extLst>
          </a:blip>
          <a:srcRect l="68258" t="15576" b="6771"/>
          <a:stretch/>
        </p:blipFill>
        <p:spPr>
          <a:xfrm>
            <a:off x="7765498" y="2144485"/>
            <a:ext cx="2902503" cy="4321629"/>
          </a:xfrm>
          <a:prstGeom prst="rect">
            <a:avLst/>
          </a:prstGeom>
        </p:spPr>
      </p:pic>
      <p:pic>
        <p:nvPicPr>
          <p:cNvPr id="19" name="Picture 18"/>
          <p:cNvPicPr>
            <a:picLocks noChangeAspect="1"/>
          </p:cNvPicPr>
          <p:nvPr/>
        </p:nvPicPr>
        <p:blipFill rotWithShape="1">
          <a:blip r:embed="rId12">
            <a:extLst>
              <a:ext uri="{BEBA8EAE-BF5A-486C-A8C5-ECC9F3942E4B}">
                <a14:imgProps xmlns:a14="http://schemas.microsoft.com/office/drawing/2010/main">
                  <a14:imgLayer r:embed="rId11">
                    <a14:imgEffect>
                      <a14:backgroundRemoval t="9896" b="90625" l="38574" r="58008">
                        <a14:backgroundMark x1="55273" y1="85938" x2="55273" y2="85938"/>
                        <a14:backgroundMark x1="41992" y1="80382" x2="41992" y2="80382"/>
                        <a14:backgroundMark x1="43262" y1="73958" x2="43262" y2="73958"/>
                        <a14:backgroundMark x1="42285" y1="55556" x2="42285" y2="55556"/>
                        <a14:backgroundMark x1="40137" y1="54340" x2="40137" y2="54340"/>
                        <a14:backgroundMark x1="41797" y1="56424" x2="41797" y2="56424"/>
                        <a14:backgroundMark x1="46191" y1="17708" x2="46191" y2="17708"/>
                        <a14:backgroundMark x1="46875" y1="24653" x2="46875" y2="24653"/>
                        <a14:backgroundMark x1="46094" y1="31424" x2="46094" y2="31424"/>
                        <a14:backgroundMark x1="47070" y1="31944" x2="47070" y2="31944"/>
                        <a14:backgroundMark x1="46289" y1="43924" x2="46289" y2="43924"/>
                      </a14:backgroundRemoval>
                    </a14:imgEffect>
                  </a14:imgLayer>
                </a14:imgProps>
              </a:ext>
              <a:ext uri="{28A0092B-C50C-407E-A947-70E740481C1C}">
                <a14:useLocalDpi xmlns:a14="http://schemas.microsoft.com/office/drawing/2010/main" val="0"/>
              </a:ext>
            </a:extLst>
          </a:blip>
          <a:srcRect l="39286" t="38972" r="41548" b="4891"/>
          <a:stretch/>
        </p:blipFill>
        <p:spPr>
          <a:xfrm>
            <a:off x="5106461" y="3439886"/>
            <a:ext cx="1752600" cy="3124201"/>
          </a:xfrm>
          <a:prstGeom prst="rect">
            <a:avLst/>
          </a:prstGeom>
        </p:spPr>
      </p:pic>
      <p:pic>
        <p:nvPicPr>
          <p:cNvPr id="20" name="Picture 19"/>
          <p:cNvPicPr>
            <a:picLocks noChangeAspect="1"/>
          </p:cNvPicPr>
          <p:nvPr/>
        </p:nvPicPr>
        <p:blipFill rotWithShape="1">
          <a:blip r:embed="rId13">
            <a:extLst>
              <a:ext uri="{BEBA8EAE-BF5A-486C-A8C5-ECC9F3942E4B}">
                <a14:imgProps xmlns:a14="http://schemas.microsoft.com/office/drawing/2010/main">
                  <a14:imgLayer r:embed="rId11">
                    <a14:imgEffect>
                      <a14:backgroundRemoval t="9896" b="95139" l="977" r="23730">
                        <a14:foregroundMark x1="12695" y1="55729" x2="12695" y2="55729"/>
                        <a14:foregroundMark x1="12598" y1="52083" x2="12598" y2="52083"/>
                        <a14:foregroundMark x1="16504" y1="54861" x2="16504" y2="54861"/>
                        <a14:foregroundMark x1="11230" y1="50174" x2="11230" y2="50174"/>
                        <a14:foregroundMark x1="9375" y1="51215" x2="9375" y2="51215"/>
                        <a14:foregroundMark x1="7422" y1="52778" x2="7422" y2="52778"/>
                        <a14:foregroundMark x1="2930" y1="71181" x2="2930" y2="71181"/>
                        <a14:foregroundMark x1="12793" y1="52951" x2="12793" y2="52951"/>
                        <a14:foregroundMark x1="15820" y1="56597" x2="15820" y2="56597"/>
                        <a14:backgroundMark x1="15137" y1="32292" x2="15137" y2="32292"/>
                        <a14:backgroundMark x1="14648" y1="20833" x2="14648" y2="20833"/>
                        <a14:backgroundMark x1="16895" y1="30208" x2="16895" y2="30208"/>
                        <a14:backgroundMark x1="17480" y1="45833" x2="17480" y2="45833"/>
                        <a14:backgroundMark x1="15332" y1="44097" x2="15332" y2="44097"/>
                        <a14:backgroundMark x1="18555" y1="63021" x2="18555" y2="63021"/>
                        <a14:backgroundMark x1="16797" y1="44965" x2="16797" y2="44965"/>
                        <a14:backgroundMark x1="21387" y1="72743" x2="21387" y2="72743"/>
                        <a14:backgroundMark x1="22070" y1="68576" x2="22070" y2="68576"/>
                        <a14:backgroundMark x1="20508" y1="71181" x2="20508" y2="71181"/>
                        <a14:backgroundMark x1="20996" y1="68576" x2="20996" y2="68576"/>
                        <a14:backgroundMark x1="16797" y1="49306" x2="16797" y2="49306"/>
                        <a14:backgroundMark x1="15723" y1="46354" x2="15723" y2="46354"/>
                      </a14:backgroundRemoval>
                    </a14:imgEffect>
                  </a14:imgLayer>
                </a14:imgProps>
              </a:ext>
              <a:ext uri="{28A0092B-C50C-407E-A947-70E740481C1C}">
                <a14:useLocalDpi xmlns:a14="http://schemas.microsoft.com/office/drawing/2010/main" val="0"/>
              </a:ext>
            </a:extLst>
          </a:blip>
          <a:srcRect t="45004" r="74722"/>
          <a:stretch/>
        </p:blipFill>
        <p:spPr>
          <a:xfrm>
            <a:off x="1578428" y="3797300"/>
            <a:ext cx="2311400" cy="3060700"/>
          </a:xfrm>
          <a:prstGeom prst="rect">
            <a:avLst/>
          </a:prstGeom>
        </p:spPr>
      </p:pic>
      <p:pic>
        <p:nvPicPr>
          <p:cNvPr id="21" name="Picture 20"/>
          <p:cNvPicPr>
            <a:picLocks noChangeAspect="1"/>
          </p:cNvPicPr>
          <p:nvPr/>
        </p:nvPicPr>
        <p:blipFill rotWithShape="1">
          <a:blip r:embed="rId14">
            <a:extLst>
              <a:ext uri="{28A0092B-C50C-407E-A947-70E740481C1C}">
                <a14:useLocalDpi xmlns:a14="http://schemas.microsoft.com/office/drawing/2010/main" val="0"/>
              </a:ext>
            </a:extLst>
          </a:blip>
          <a:srcRect l="18691" t="43471" r="62619" b="2348"/>
          <a:stretch/>
        </p:blipFill>
        <p:spPr>
          <a:xfrm>
            <a:off x="3228144" y="3705996"/>
            <a:ext cx="1709057" cy="3015343"/>
          </a:xfrm>
          <a:prstGeom prst="rect">
            <a:avLst/>
          </a:prstGeom>
        </p:spPr>
      </p:pic>
      <p:pic>
        <p:nvPicPr>
          <p:cNvPr id="22" name="Picture 2" descr="Káº¿t quáº£ hÃ¬nh áº£nh cho tráº¡ng tÃ­">
            <a:hlinkClick r:id="rId15" action="ppaction://hlinksldjump"/>
          </p:cNvPr>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12260" b="96875" l="2500" r="72262">
                        <a14:backgroundMark x1="6071" y1="47356" x2="6071" y2="47356"/>
                      </a14:backgroundRemoval>
                    </a14:imgEffect>
                  </a14:imgLayer>
                </a14:imgProps>
              </a:ext>
              <a:ext uri="{28A0092B-C50C-407E-A947-70E740481C1C}">
                <a14:useLocalDpi xmlns:a14="http://schemas.microsoft.com/office/drawing/2010/main" val="0"/>
              </a:ext>
            </a:extLst>
          </a:blip>
          <a:srcRect r="25482"/>
          <a:stretch/>
        </p:blipFill>
        <p:spPr bwMode="auto">
          <a:xfrm>
            <a:off x="1565275" y="33956"/>
            <a:ext cx="1134382" cy="753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7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02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 fill="hold"/>
                                        <p:tgtEl>
                                          <p:spTgt spid="6"/>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2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2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2000" fill="hold"/>
                                        <p:tgtEl>
                                          <p:spTgt spid="10"/>
                                        </p:tgtEl>
                                        <p:attrNameLst>
                                          <p:attrName>r</p:attrName>
                                        </p:attrNameLst>
                                      </p:cBhvr>
                                    </p:animRot>
                                  </p:childTnLst>
                                </p:cTn>
                              </p:par>
                              <p:par>
                                <p:cTn id="15" presetID="32" presetClass="emph" presetSubtype="0" repeatCount="indefinite" fill="hold" nodeType="withEffect">
                                  <p:stCondLst>
                                    <p:cond delay="0"/>
                                  </p:stCondLst>
                                  <p:childTnLst>
                                    <p:animRot by="120000">
                                      <p:cBhvr>
                                        <p:cTn id="16" dur="100" fill="hold">
                                          <p:stCondLst>
                                            <p:cond delay="0"/>
                                          </p:stCondLst>
                                        </p:cTn>
                                        <p:tgtEl>
                                          <p:spTgt spid="17"/>
                                        </p:tgtEl>
                                        <p:attrNameLst>
                                          <p:attrName>r</p:attrName>
                                        </p:attrNameLst>
                                      </p:cBhvr>
                                    </p:animRot>
                                    <p:animRot by="-240000">
                                      <p:cBhvr>
                                        <p:cTn id="17" dur="200" fill="hold">
                                          <p:stCondLst>
                                            <p:cond delay="200"/>
                                          </p:stCondLst>
                                        </p:cTn>
                                        <p:tgtEl>
                                          <p:spTgt spid="17"/>
                                        </p:tgtEl>
                                        <p:attrNameLst>
                                          <p:attrName>r</p:attrName>
                                        </p:attrNameLst>
                                      </p:cBhvr>
                                    </p:animRot>
                                    <p:animRot by="240000">
                                      <p:cBhvr>
                                        <p:cTn id="18" dur="200" fill="hold">
                                          <p:stCondLst>
                                            <p:cond delay="400"/>
                                          </p:stCondLst>
                                        </p:cTn>
                                        <p:tgtEl>
                                          <p:spTgt spid="17"/>
                                        </p:tgtEl>
                                        <p:attrNameLst>
                                          <p:attrName>r</p:attrName>
                                        </p:attrNameLst>
                                      </p:cBhvr>
                                    </p:animRot>
                                    <p:animRot by="-240000">
                                      <p:cBhvr>
                                        <p:cTn id="19" dur="200" fill="hold">
                                          <p:stCondLst>
                                            <p:cond delay="600"/>
                                          </p:stCondLst>
                                        </p:cTn>
                                        <p:tgtEl>
                                          <p:spTgt spid="17"/>
                                        </p:tgtEl>
                                        <p:attrNameLst>
                                          <p:attrName>r</p:attrName>
                                        </p:attrNameLst>
                                      </p:cBhvr>
                                    </p:animRot>
                                    <p:animRot by="120000">
                                      <p:cBhvr>
                                        <p:cTn id="20" dur="200" fill="hold">
                                          <p:stCondLst>
                                            <p:cond delay="800"/>
                                          </p:stCondLst>
                                        </p:cTn>
                                        <p:tgtEl>
                                          <p:spTgt spid="17"/>
                                        </p:tgtEl>
                                        <p:attrNameLst>
                                          <p:attrName>r</p:attrName>
                                        </p:attrNameLst>
                                      </p:cBhvr>
                                    </p:animRot>
                                  </p:childTnLst>
                                </p:cTn>
                              </p:par>
                              <p:par>
                                <p:cTn id="21" presetID="32" presetClass="emph" presetSubtype="0" repeatCount="indefinite" fill="hold" nodeType="withEffect">
                                  <p:stCondLst>
                                    <p:cond delay="0"/>
                                  </p:stCondLst>
                                  <p:childTnLst>
                                    <p:animRot by="120000">
                                      <p:cBhvr>
                                        <p:cTn id="22" dur="100" fill="hold">
                                          <p:stCondLst>
                                            <p:cond delay="0"/>
                                          </p:stCondLst>
                                        </p:cTn>
                                        <p:tgtEl>
                                          <p:spTgt spid="19"/>
                                        </p:tgtEl>
                                        <p:attrNameLst>
                                          <p:attrName>r</p:attrName>
                                        </p:attrNameLst>
                                      </p:cBhvr>
                                    </p:animRot>
                                    <p:animRot by="-240000">
                                      <p:cBhvr>
                                        <p:cTn id="23" dur="200" fill="hold">
                                          <p:stCondLst>
                                            <p:cond delay="200"/>
                                          </p:stCondLst>
                                        </p:cTn>
                                        <p:tgtEl>
                                          <p:spTgt spid="19"/>
                                        </p:tgtEl>
                                        <p:attrNameLst>
                                          <p:attrName>r</p:attrName>
                                        </p:attrNameLst>
                                      </p:cBhvr>
                                    </p:animRot>
                                    <p:animRot by="240000">
                                      <p:cBhvr>
                                        <p:cTn id="24" dur="200" fill="hold">
                                          <p:stCondLst>
                                            <p:cond delay="400"/>
                                          </p:stCondLst>
                                        </p:cTn>
                                        <p:tgtEl>
                                          <p:spTgt spid="19"/>
                                        </p:tgtEl>
                                        <p:attrNameLst>
                                          <p:attrName>r</p:attrName>
                                        </p:attrNameLst>
                                      </p:cBhvr>
                                    </p:animRot>
                                    <p:animRot by="-240000">
                                      <p:cBhvr>
                                        <p:cTn id="25" dur="200" fill="hold">
                                          <p:stCondLst>
                                            <p:cond delay="600"/>
                                          </p:stCondLst>
                                        </p:cTn>
                                        <p:tgtEl>
                                          <p:spTgt spid="19"/>
                                        </p:tgtEl>
                                        <p:attrNameLst>
                                          <p:attrName>r</p:attrName>
                                        </p:attrNameLst>
                                      </p:cBhvr>
                                    </p:animRot>
                                    <p:animRot by="120000">
                                      <p:cBhvr>
                                        <p:cTn id="26" dur="200" fill="hold">
                                          <p:stCondLst>
                                            <p:cond delay="800"/>
                                          </p:stCondLst>
                                        </p:cTn>
                                        <p:tgtEl>
                                          <p:spTgt spid="19"/>
                                        </p:tgtEl>
                                        <p:attrNameLst>
                                          <p:attrName>r</p:attrName>
                                        </p:attrNameLst>
                                      </p:cBhvr>
                                    </p:animRot>
                                  </p:childTnLst>
                                </p:cTn>
                              </p:par>
                              <p:par>
                                <p:cTn id="27" presetID="26" presetClass="emph" presetSubtype="0" repeatCount="indefinite" fill="hold" nodeType="withEffect">
                                  <p:stCondLst>
                                    <p:cond delay="0"/>
                                  </p:stCondLst>
                                  <p:childTnLst>
                                    <p:animEffect transition="out" filter="fade">
                                      <p:cBhvr>
                                        <p:cTn id="28" dur="3000" tmFilter="0, 0; .2, .5; .8, .5; 1, 0"/>
                                        <p:tgtEl>
                                          <p:spTgt spid="20"/>
                                        </p:tgtEl>
                                      </p:cBhvr>
                                    </p:animEffect>
                                    <p:animScale>
                                      <p:cBhvr>
                                        <p:cTn id="29" dur="1500" autoRev="1" fill="hold"/>
                                        <p:tgtEl>
                                          <p:spTgt spid="20"/>
                                        </p:tgtEl>
                                      </p:cBhvr>
                                      <p:by x="105000" y="105000"/>
                                    </p:animScale>
                                  </p:childTnLst>
                                </p:cTn>
                              </p:par>
                              <p:par>
                                <p:cTn id="30" presetID="32" presetClass="emph" presetSubtype="0" repeatCount="indefinite" fill="hold" nodeType="withEffect">
                                  <p:stCondLst>
                                    <p:cond delay="0"/>
                                  </p:stCondLst>
                                  <p:endCondLst>
                                    <p:cond evt="onNext" delay="0">
                                      <p:tgtEl>
                                        <p:sldTgt/>
                                      </p:tgtEl>
                                    </p:cond>
                                  </p:endCondLst>
                                  <p:childTnLst>
                                    <p:animRot by="120000">
                                      <p:cBhvr>
                                        <p:cTn id="31" dur="100" fill="hold">
                                          <p:stCondLst>
                                            <p:cond delay="0"/>
                                          </p:stCondLst>
                                        </p:cTn>
                                        <p:tgtEl>
                                          <p:spTgt spid="21"/>
                                        </p:tgtEl>
                                        <p:attrNameLst>
                                          <p:attrName>r</p:attrName>
                                        </p:attrNameLst>
                                      </p:cBhvr>
                                    </p:animRot>
                                    <p:animRot by="-240000">
                                      <p:cBhvr>
                                        <p:cTn id="32" dur="200" fill="hold">
                                          <p:stCondLst>
                                            <p:cond delay="200"/>
                                          </p:stCondLst>
                                        </p:cTn>
                                        <p:tgtEl>
                                          <p:spTgt spid="21"/>
                                        </p:tgtEl>
                                        <p:attrNameLst>
                                          <p:attrName>r</p:attrName>
                                        </p:attrNameLst>
                                      </p:cBhvr>
                                    </p:animRot>
                                    <p:animRot by="240000">
                                      <p:cBhvr>
                                        <p:cTn id="33" dur="200" fill="hold">
                                          <p:stCondLst>
                                            <p:cond delay="400"/>
                                          </p:stCondLst>
                                        </p:cTn>
                                        <p:tgtEl>
                                          <p:spTgt spid="21"/>
                                        </p:tgtEl>
                                        <p:attrNameLst>
                                          <p:attrName>r</p:attrName>
                                        </p:attrNameLst>
                                      </p:cBhvr>
                                    </p:animRot>
                                    <p:animRot by="-240000">
                                      <p:cBhvr>
                                        <p:cTn id="34" dur="200" fill="hold">
                                          <p:stCondLst>
                                            <p:cond delay="600"/>
                                          </p:stCondLst>
                                        </p:cTn>
                                        <p:tgtEl>
                                          <p:spTgt spid="21"/>
                                        </p:tgtEl>
                                        <p:attrNameLst>
                                          <p:attrName>r</p:attrName>
                                        </p:attrNameLst>
                                      </p:cBhvr>
                                    </p:animRot>
                                    <p:animRot by="120000">
                                      <p:cBhvr>
                                        <p:cTn id="35" dur="200" fill="hold">
                                          <p:stCondLst>
                                            <p:cond delay="8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4"/>
                    </p:tgtEl>
                  </p:cond>
                </p:stCondLst>
                <p:endSync evt="end" delay="0">
                  <p:rtn val="all"/>
                </p:endSync>
                <p:childTnLst>
                  <p:par>
                    <p:cTn id="37" fill="hold">
                      <p:stCondLst>
                        <p:cond delay="0"/>
                      </p:stCondLst>
                      <p:childTnLst>
                        <p:par>
                          <p:cTn id="38" fill="hold">
                            <p:stCondLst>
                              <p:cond delay="0"/>
                            </p:stCondLst>
                            <p:childTnLst>
                              <p:par>
                                <p:cTn id="39" presetID="47" presetClass="exit" presetSubtype="0" fill="hold" grpId="0" nodeType="clickEffect">
                                  <p:stCondLst>
                                    <p:cond delay="0"/>
                                  </p:stCondLst>
                                  <p:childTnLst>
                                    <p:animEffect transition="out" filter="fade">
                                      <p:cBhvr>
                                        <p:cTn id="40" dur="1000"/>
                                        <p:tgtEl>
                                          <p:spTgt spid="14"/>
                                        </p:tgtEl>
                                      </p:cBhvr>
                                    </p:animEffect>
                                    <p:anim calcmode="lin" valueType="num">
                                      <p:cBhvr>
                                        <p:cTn id="41" dur="1000"/>
                                        <p:tgtEl>
                                          <p:spTgt spid="14"/>
                                        </p:tgtEl>
                                        <p:attrNameLst>
                                          <p:attrName>ppt_x</p:attrName>
                                        </p:attrNameLst>
                                      </p:cBhvr>
                                      <p:tavLst>
                                        <p:tav tm="0">
                                          <p:val>
                                            <p:strVal val="ppt_x"/>
                                          </p:val>
                                        </p:tav>
                                        <p:tav tm="100000">
                                          <p:val>
                                            <p:strVal val="ppt_x"/>
                                          </p:val>
                                        </p:tav>
                                      </p:tavLst>
                                    </p:anim>
                                    <p:anim calcmode="lin" valueType="num">
                                      <p:cBhvr>
                                        <p:cTn id="42" dur="1000"/>
                                        <p:tgtEl>
                                          <p:spTgt spid="14"/>
                                        </p:tgtEl>
                                        <p:attrNameLst>
                                          <p:attrName>ppt_y</p:attrName>
                                        </p:attrNameLst>
                                      </p:cBhvr>
                                      <p:tavLst>
                                        <p:tav tm="0">
                                          <p:val>
                                            <p:strVal val="ppt_y"/>
                                          </p:val>
                                        </p:tav>
                                        <p:tav tm="100000">
                                          <p:val>
                                            <p:strVal val="ppt_y-.1"/>
                                          </p:val>
                                        </p:tav>
                                      </p:tavLst>
                                    </p:anim>
                                    <p:set>
                                      <p:cBhvr>
                                        <p:cTn id="43"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4" restart="whenNotActive" fill="hold" evtFilter="cancelBubble" nodeType="interactiveSeq">
                <p:stCondLst>
                  <p:cond evt="onClick" delay="0">
                    <p:tgtEl>
                      <p:spTgt spid="12"/>
                    </p:tgtEl>
                  </p:cond>
                </p:stCondLst>
                <p:endSync evt="end" delay="0">
                  <p:rtn val="all"/>
                </p:endSync>
                <p:childTnLst>
                  <p:par>
                    <p:cTn id="45" fill="hold">
                      <p:stCondLst>
                        <p:cond delay="0"/>
                      </p:stCondLst>
                      <p:childTnLst>
                        <p:par>
                          <p:cTn id="46" fill="hold">
                            <p:stCondLst>
                              <p:cond delay="0"/>
                            </p:stCondLst>
                            <p:childTnLst>
                              <p:par>
                                <p:cTn id="47" presetID="47" presetClass="exit" presetSubtype="0" fill="hold" grpId="0" nodeType="clickEffect">
                                  <p:stCondLst>
                                    <p:cond delay="0"/>
                                  </p:stCondLst>
                                  <p:childTnLst>
                                    <p:animEffect transition="out" filter="fade">
                                      <p:cBhvr>
                                        <p:cTn id="48" dur="1000"/>
                                        <p:tgtEl>
                                          <p:spTgt spid="12"/>
                                        </p:tgtEl>
                                      </p:cBhvr>
                                    </p:animEffect>
                                    <p:anim calcmode="lin" valueType="num">
                                      <p:cBhvr>
                                        <p:cTn id="49" dur="1000"/>
                                        <p:tgtEl>
                                          <p:spTgt spid="12"/>
                                        </p:tgtEl>
                                        <p:attrNameLst>
                                          <p:attrName>ppt_x</p:attrName>
                                        </p:attrNameLst>
                                      </p:cBhvr>
                                      <p:tavLst>
                                        <p:tav tm="0">
                                          <p:val>
                                            <p:strVal val="ppt_x"/>
                                          </p:val>
                                        </p:tav>
                                        <p:tav tm="100000">
                                          <p:val>
                                            <p:strVal val="ppt_x"/>
                                          </p:val>
                                        </p:tav>
                                      </p:tavLst>
                                    </p:anim>
                                    <p:anim calcmode="lin" valueType="num">
                                      <p:cBhvr>
                                        <p:cTn id="50" dur="1000"/>
                                        <p:tgtEl>
                                          <p:spTgt spid="12"/>
                                        </p:tgtEl>
                                        <p:attrNameLst>
                                          <p:attrName>ppt_y</p:attrName>
                                        </p:attrNameLst>
                                      </p:cBhvr>
                                      <p:tavLst>
                                        <p:tav tm="0">
                                          <p:val>
                                            <p:strVal val="ppt_y"/>
                                          </p:val>
                                        </p:tav>
                                        <p:tav tm="100000">
                                          <p:val>
                                            <p:strVal val="ppt_y-.1"/>
                                          </p:val>
                                        </p:tav>
                                      </p:tavLst>
                                    </p:anim>
                                    <p:set>
                                      <p:cBhvr>
                                        <p:cTn id="51"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52" restart="whenNotActive" fill="hold" evtFilter="cancelBubble" nodeType="interactiveSeq">
                <p:stCondLst>
                  <p:cond evt="onClick" delay="0">
                    <p:tgtEl>
                      <p:spTgt spid="13"/>
                    </p:tgtEl>
                  </p:cond>
                </p:stCondLst>
                <p:endSync evt="end" delay="0">
                  <p:rtn val="all"/>
                </p:endSync>
                <p:childTnLst>
                  <p:par>
                    <p:cTn id="53" fill="hold">
                      <p:stCondLst>
                        <p:cond delay="0"/>
                      </p:stCondLst>
                      <p:childTnLst>
                        <p:par>
                          <p:cTn id="54" fill="hold">
                            <p:stCondLst>
                              <p:cond delay="0"/>
                            </p:stCondLst>
                            <p:childTnLst>
                              <p:par>
                                <p:cTn id="55" presetID="47" presetClass="exit" presetSubtype="0" fill="hold" grpId="0" nodeType="clickEffect">
                                  <p:stCondLst>
                                    <p:cond delay="0"/>
                                  </p:stCondLst>
                                  <p:childTnLst>
                                    <p:animEffect transition="out" filter="fade">
                                      <p:cBhvr>
                                        <p:cTn id="56" dur="1000"/>
                                        <p:tgtEl>
                                          <p:spTgt spid="13"/>
                                        </p:tgtEl>
                                      </p:cBhvr>
                                    </p:animEffect>
                                    <p:anim calcmode="lin" valueType="num">
                                      <p:cBhvr>
                                        <p:cTn id="57" dur="1000"/>
                                        <p:tgtEl>
                                          <p:spTgt spid="13"/>
                                        </p:tgtEl>
                                        <p:attrNameLst>
                                          <p:attrName>ppt_x</p:attrName>
                                        </p:attrNameLst>
                                      </p:cBhvr>
                                      <p:tavLst>
                                        <p:tav tm="0">
                                          <p:val>
                                            <p:strVal val="ppt_x"/>
                                          </p:val>
                                        </p:tav>
                                        <p:tav tm="100000">
                                          <p:val>
                                            <p:strVal val="ppt_x"/>
                                          </p:val>
                                        </p:tav>
                                      </p:tavLst>
                                    </p:anim>
                                    <p:anim calcmode="lin" valueType="num">
                                      <p:cBhvr>
                                        <p:cTn id="58" dur="1000"/>
                                        <p:tgtEl>
                                          <p:spTgt spid="13"/>
                                        </p:tgtEl>
                                        <p:attrNameLst>
                                          <p:attrName>ppt_y</p:attrName>
                                        </p:attrNameLst>
                                      </p:cBhvr>
                                      <p:tavLst>
                                        <p:tav tm="0">
                                          <p:val>
                                            <p:strVal val="ppt_y"/>
                                          </p:val>
                                        </p:tav>
                                        <p:tav tm="100000">
                                          <p:val>
                                            <p:strVal val="ppt_y-.1"/>
                                          </p:val>
                                        </p:tav>
                                      </p:tavLst>
                                    </p:anim>
                                    <p:set>
                                      <p:cBhvr>
                                        <p:cTn id="59"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60" restart="whenNotActive" fill="hold" evtFilter="cancelBubble" nodeType="interactiveSeq">
                <p:stCondLst>
                  <p:cond evt="onClick" delay="0">
                    <p:tgtEl>
                      <p:spTgt spid="16"/>
                    </p:tgtEl>
                  </p:cond>
                </p:stCondLst>
                <p:endSync evt="end" delay="0">
                  <p:rtn val="all"/>
                </p:endSync>
                <p:childTnLst>
                  <p:par>
                    <p:cTn id="61" fill="hold">
                      <p:stCondLst>
                        <p:cond delay="0"/>
                      </p:stCondLst>
                      <p:childTnLst>
                        <p:par>
                          <p:cTn id="62" fill="hold">
                            <p:stCondLst>
                              <p:cond delay="0"/>
                            </p:stCondLst>
                            <p:childTnLst>
                              <p:par>
                                <p:cTn id="63" presetID="47" presetClass="exit" presetSubtype="0" fill="hold" grpId="0" nodeType="clickEffect">
                                  <p:stCondLst>
                                    <p:cond delay="0"/>
                                  </p:stCondLst>
                                  <p:childTnLst>
                                    <p:animEffect transition="out" filter="fade">
                                      <p:cBhvr>
                                        <p:cTn id="64" dur="1000"/>
                                        <p:tgtEl>
                                          <p:spTgt spid="16"/>
                                        </p:tgtEl>
                                      </p:cBhvr>
                                    </p:animEffect>
                                    <p:anim calcmode="lin" valueType="num">
                                      <p:cBhvr>
                                        <p:cTn id="65" dur="1000"/>
                                        <p:tgtEl>
                                          <p:spTgt spid="16"/>
                                        </p:tgtEl>
                                        <p:attrNameLst>
                                          <p:attrName>ppt_x</p:attrName>
                                        </p:attrNameLst>
                                      </p:cBhvr>
                                      <p:tavLst>
                                        <p:tav tm="0">
                                          <p:val>
                                            <p:strVal val="ppt_x"/>
                                          </p:val>
                                        </p:tav>
                                        <p:tav tm="100000">
                                          <p:val>
                                            <p:strVal val="ppt_x"/>
                                          </p:val>
                                        </p:tav>
                                      </p:tavLst>
                                    </p:anim>
                                    <p:anim calcmode="lin" valueType="num">
                                      <p:cBhvr>
                                        <p:cTn id="66" dur="1000"/>
                                        <p:tgtEl>
                                          <p:spTgt spid="16"/>
                                        </p:tgtEl>
                                        <p:attrNameLst>
                                          <p:attrName>ppt_y</p:attrName>
                                        </p:attrNameLst>
                                      </p:cBhvr>
                                      <p:tavLst>
                                        <p:tav tm="0">
                                          <p:val>
                                            <p:strVal val="ppt_y"/>
                                          </p:val>
                                        </p:tav>
                                        <p:tav tm="100000">
                                          <p:val>
                                            <p:strVal val="ppt_y-.1"/>
                                          </p:val>
                                        </p:tav>
                                      </p:tavLst>
                                    </p:anim>
                                    <p:set>
                                      <p:cBhvr>
                                        <p:cTn id="67"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8" restart="whenNotActive" fill="hold" evtFilter="cancelBubble" nodeType="interactiveSeq">
                <p:stCondLst>
                  <p:cond evt="onClick" delay="0">
                    <p:tgtEl>
                      <p:spTgt spid="1026"/>
                    </p:tgtEl>
                  </p:cond>
                </p:stCondLst>
                <p:endSync evt="end" delay="0">
                  <p:rtn val="all"/>
                </p:endSync>
                <p:childTnLst>
                  <p:par>
                    <p:cTn id="69" fill="hold">
                      <p:stCondLst>
                        <p:cond delay="0"/>
                      </p:stCondLst>
                      <p:childTnLst>
                        <p:par>
                          <p:cTn id="70" fill="hold">
                            <p:stCondLst>
                              <p:cond delay="0"/>
                            </p:stCondLst>
                            <p:childTnLst>
                              <p:par>
                                <p:cTn id="71" presetID="42" presetClass="exit" presetSubtype="0" fill="hold" nodeType="clickEffect">
                                  <p:stCondLst>
                                    <p:cond delay="0"/>
                                  </p:stCondLst>
                                  <p:childTnLst>
                                    <p:animEffect transition="out" filter="fade">
                                      <p:cBhvr>
                                        <p:cTn id="72" dur="1000"/>
                                        <p:tgtEl>
                                          <p:spTgt spid="1026"/>
                                        </p:tgtEl>
                                      </p:cBhvr>
                                    </p:animEffect>
                                    <p:anim calcmode="lin" valueType="num">
                                      <p:cBhvr>
                                        <p:cTn id="73" dur="1000"/>
                                        <p:tgtEl>
                                          <p:spTgt spid="1026"/>
                                        </p:tgtEl>
                                        <p:attrNameLst>
                                          <p:attrName>ppt_x</p:attrName>
                                        </p:attrNameLst>
                                      </p:cBhvr>
                                      <p:tavLst>
                                        <p:tav tm="0">
                                          <p:val>
                                            <p:strVal val="ppt_x"/>
                                          </p:val>
                                        </p:tav>
                                        <p:tav tm="100000">
                                          <p:val>
                                            <p:strVal val="ppt_x"/>
                                          </p:val>
                                        </p:tav>
                                      </p:tavLst>
                                    </p:anim>
                                    <p:anim calcmode="lin" valueType="num">
                                      <p:cBhvr>
                                        <p:cTn id="74" dur="1000"/>
                                        <p:tgtEl>
                                          <p:spTgt spid="1026"/>
                                        </p:tgtEl>
                                        <p:attrNameLst>
                                          <p:attrName>ppt_y</p:attrName>
                                        </p:attrNameLst>
                                      </p:cBhvr>
                                      <p:tavLst>
                                        <p:tav tm="0">
                                          <p:val>
                                            <p:strVal val="ppt_y"/>
                                          </p:val>
                                        </p:tav>
                                        <p:tav tm="100000">
                                          <p:val>
                                            <p:strVal val="ppt_y+.1"/>
                                          </p:val>
                                        </p:tav>
                                      </p:tavLst>
                                    </p:anim>
                                    <p:set>
                                      <p:cBhvr>
                                        <p:cTn id="75" dur="1" fill="hold">
                                          <p:stCondLst>
                                            <p:cond delay="9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1026"/>
                  </p:tgtEl>
                </p:cond>
              </p:nextCondLst>
            </p:seq>
            <p:seq concurrent="1" nextAc="seek">
              <p:cTn id="76" restart="whenNotActive" fill="hold" evtFilter="cancelBubble" nodeType="interactiveSeq">
                <p:stCondLst>
                  <p:cond evt="onClick" delay="0">
                    <p:tgtEl>
                      <p:spTgt spid="6"/>
                    </p:tgtEl>
                  </p:cond>
                </p:stCondLst>
                <p:endSync evt="end" delay="0">
                  <p:rtn val="all"/>
                </p:endSync>
                <p:childTnLst>
                  <p:par>
                    <p:cTn id="77" fill="hold">
                      <p:stCondLst>
                        <p:cond delay="0"/>
                      </p:stCondLst>
                      <p:childTnLst>
                        <p:par>
                          <p:cTn id="78" fill="hold">
                            <p:stCondLst>
                              <p:cond delay="0"/>
                            </p:stCondLst>
                            <p:childTnLst>
                              <p:par>
                                <p:cTn id="79" presetID="42" presetClass="exit" presetSubtype="0" fill="hold" nodeType="clickEffect">
                                  <p:stCondLst>
                                    <p:cond delay="0"/>
                                  </p:stCondLst>
                                  <p:childTnLst>
                                    <p:animEffect transition="out" filter="fade">
                                      <p:cBhvr>
                                        <p:cTn id="80" dur="1000"/>
                                        <p:tgtEl>
                                          <p:spTgt spid="6"/>
                                        </p:tgtEl>
                                      </p:cBhvr>
                                    </p:animEffect>
                                    <p:anim calcmode="lin" valueType="num">
                                      <p:cBhvr>
                                        <p:cTn id="81" dur="1000"/>
                                        <p:tgtEl>
                                          <p:spTgt spid="6"/>
                                        </p:tgtEl>
                                        <p:attrNameLst>
                                          <p:attrName>ppt_x</p:attrName>
                                        </p:attrNameLst>
                                      </p:cBhvr>
                                      <p:tavLst>
                                        <p:tav tm="0">
                                          <p:val>
                                            <p:strVal val="ppt_x"/>
                                          </p:val>
                                        </p:tav>
                                        <p:tav tm="100000">
                                          <p:val>
                                            <p:strVal val="ppt_x"/>
                                          </p:val>
                                        </p:tav>
                                      </p:tavLst>
                                    </p:anim>
                                    <p:anim calcmode="lin" valueType="num">
                                      <p:cBhvr>
                                        <p:cTn id="82" dur="1000"/>
                                        <p:tgtEl>
                                          <p:spTgt spid="6"/>
                                        </p:tgtEl>
                                        <p:attrNameLst>
                                          <p:attrName>ppt_y</p:attrName>
                                        </p:attrNameLst>
                                      </p:cBhvr>
                                      <p:tavLst>
                                        <p:tav tm="0">
                                          <p:val>
                                            <p:strVal val="ppt_y"/>
                                          </p:val>
                                        </p:tav>
                                        <p:tav tm="100000">
                                          <p:val>
                                            <p:strVal val="ppt_y+.1"/>
                                          </p:val>
                                        </p:tav>
                                      </p:tavLst>
                                    </p:anim>
                                    <p:set>
                                      <p:cBhvr>
                                        <p:cTn id="83"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4" restart="whenNotActive" fill="hold" evtFilter="cancelBubble" nodeType="interactiveSeq">
                <p:stCondLst>
                  <p:cond evt="onClick" delay="0">
                    <p:tgtEl>
                      <p:spTgt spid="7"/>
                    </p:tgtEl>
                  </p:cond>
                </p:stCondLst>
                <p:endSync evt="end" delay="0">
                  <p:rtn val="all"/>
                </p:endSync>
                <p:childTnLst>
                  <p:par>
                    <p:cTn id="85" fill="hold">
                      <p:stCondLst>
                        <p:cond delay="0"/>
                      </p:stCondLst>
                      <p:childTnLst>
                        <p:par>
                          <p:cTn id="86" fill="hold">
                            <p:stCondLst>
                              <p:cond delay="0"/>
                            </p:stCondLst>
                            <p:childTnLst>
                              <p:par>
                                <p:cTn id="87" presetID="42" presetClass="exit" presetSubtype="0" fill="hold" nodeType="clickEffect">
                                  <p:stCondLst>
                                    <p:cond delay="0"/>
                                  </p:stCondLst>
                                  <p:childTnLst>
                                    <p:animEffect transition="out" filter="fade">
                                      <p:cBhvr>
                                        <p:cTn id="88" dur="1000"/>
                                        <p:tgtEl>
                                          <p:spTgt spid="7"/>
                                        </p:tgtEl>
                                      </p:cBhvr>
                                    </p:animEffect>
                                    <p:anim calcmode="lin" valueType="num">
                                      <p:cBhvr>
                                        <p:cTn id="89" dur="1000"/>
                                        <p:tgtEl>
                                          <p:spTgt spid="7"/>
                                        </p:tgtEl>
                                        <p:attrNameLst>
                                          <p:attrName>ppt_x</p:attrName>
                                        </p:attrNameLst>
                                      </p:cBhvr>
                                      <p:tavLst>
                                        <p:tav tm="0">
                                          <p:val>
                                            <p:strVal val="ppt_x"/>
                                          </p:val>
                                        </p:tav>
                                        <p:tav tm="100000">
                                          <p:val>
                                            <p:strVal val="ppt_x"/>
                                          </p:val>
                                        </p:tav>
                                      </p:tavLst>
                                    </p:anim>
                                    <p:anim calcmode="lin" valueType="num">
                                      <p:cBhvr>
                                        <p:cTn id="90" dur="1000"/>
                                        <p:tgtEl>
                                          <p:spTgt spid="7"/>
                                        </p:tgtEl>
                                        <p:attrNameLst>
                                          <p:attrName>ppt_y</p:attrName>
                                        </p:attrNameLst>
                                      </p:cBhvr>
                                      <p:tavLst>
                                        <p:tav tm="0">
                                          <p:val>
                                            <p:strVal val="ppt_y"/>
                                          </p:val>
                                        </p:tav>
                                        <p:tav tm="100000">
                                          <p:val>
                                            <p:strVal val="ppt_y+.1"/>
                                          </p:val>
                                        </p:tav>
                                      </p:tavLst>
                                    </p:anim>
                                    <p:set>
                                      <p:cBhvr>
                                        <p:cTn id="91"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92" restart="whenNotActive" fill="hold" evtFilter="cancelBubble" nodeType="interactiveSeq">
                <p:stCondLst>
                  <p:cond evt="onClick" delay="0">
                    <p:tgtEl>
                      <p:spTgt spid="8"/>
                    </p:tgtEl>
                  </p:cond>
                </p:stCondLst>
                <p:endSync evt="end" delay="0">
                  <p:rtn val="all"/>
                </p:endSync>
                <p:childTnLst>
                  <p:par>
                    <p:cTn id="93" fill="hold">
                      <p:stCondLst>
                        <p:cond delay="0"/>
                      </p:stCondLst>
                      <p:childTnLst>
                        <p:par>
                          <p:cTn id="94" fill="hold">
                            <p:stCondLst>
                              <p:cond delay="0"/>
                            </p:stCondLst>
                            <p:childTnLst>
                              <p:par>
                                <p:cTn id="95" presetID="42" presetClass="exit" presetSubtype="0" fill="hold" nodeType="clickEffect">
                                  <p:stCondLst>
                                    <p:cond delay="0"/>
                                  </p:stCondLst>
                                  <p:childTnLst>
                                    <p:animEffect transition="out" filter="fade">
                                      <p:cBhvr>
                                        <p:cTn id="96" dur="1000"/>
                                        <p:tgtEl>
                                          <p:spTgt spid="8"/>
                                        </p:tgtEl>
                                      </p:cBhvr>
                                    </p:animEffect>
                                    <p:anim calcmode="lin" valueType="num">
                                      <p:cBhvr>
                                        <p:cTn id="97" dur="1000"/>
                                        <p:tgtEl>
                                          <p:spTgt spid="8"/>
                                        </p:tgtEl>
                                        <p:attrNameLst>
                                          <p:attrName>ppt_x</p:attrName>
                                        </p:attrNameLst>
                                      </p:cBhvr>
                                      <p:tavLst>
                                        <p:tav tm="0">
                                          <p:val>
                                            <p:strVal val="ppt_x"/>
                                          </p:val>
                                        </p:tav>
                                        <p:tav tm="100000">
                                          <p:val>
                                            <p:strVal val="ppt_x"/>
                                          </p:val>
                                        </p:tav>
                                      </p:tavLst>
                                    </p:anim>
                                    <p:anim calcmode="lin" valueType="num">
                                      <p:cBhvr>
                                        <p:cTn id="98" dur="1000"/>
                                        <p:tgtEl>
                                          <p:spTgt spid="8"/>
                                        </p:tgtEl>
                                        <p:attrNameLst>
                                          <p:attrName>ppt_y</p:attrName>
                                        </p:attrNameLst>
                                      </p:cBhvr>
                                      <p:tavLst>
                                        <p:tav tm="0">
                                          <p:val>
                                            <p:strVal val="ppt_y"/>
                                          </p:val>
                                        </p:tav>
                                        <p:tav tm="100000">
                                          <p:val>
                                            <p:strVal val="ppt_y+.1"/>
                                          </p:val>
                                        </p:tav>
                                      </p:tavLst>
                                    </p:anim>
                                    <p:set>
                                      <p:cBhvr>
                                        <p:cTn id="99"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00" restart="whenNotActive" fill="hold" evtFilter="cancelBubble" nodeType="interactiveSeq">
                <p:stCondLst>
                  <p:cond evt="onClick" delay="0">
                    <p:tgtEl>
                      <p:spTgt spid="10"/>
                    </p:tgtEl>
                  </p:cond>
                </p:stCondLst>
                <p:endSync evt="end" delay="0">
                  <p:rtn val="all"/>
                </p:endSync>
                <p:childTnLst>
                  <p:par>
                    <p:cTn id="101" fill="hold">
                      <p:stCondLst>
                        <p:cond delay="0"/>
                      </p:stCondLst>
                      <p:childTnLst>
                        <p:par>
                          <p:cTn id="102" fill="hold">
                            <p:stCondLst>
                              <p:cond delay="0"/>
                            </p:stCondLst>
                            <p:childTnLst>
                              <p:par>
                                <p:cTn id="103" presetID="42" presetClass="exit" presetSubtype="0" fill="hold" nodeType="clickEffect">
                                  <p:stCondLst>
                                    <p:cond delay="0"/>
                                  </p:stCondLst>
                                  <p:childTnLst>
                                    <p:animEffect transition="out" filter="fade">
                                      <p:cBhvr>
                                        <p:cTn id="104" dur="1000"/>
                                        <p:tgtEl>
                                          <p:spTgt spid="10"/>
                                        </p:tgtEl>
                                      </p:cBhvr>
                                    </p:animEffect>
                                    <p:anim calcmode="lin" valueType="num">
                                      <p:cBhvr>
                                        <p:cTn id="105" dur="1000"/>
                                        <p:tgtEl>
                                          <p:spTgt spid="10"/>
                                        </p:tgtEl>
                                        <p:attrNameLst>
                                          <p:attrName>ppt_x</p:attrName>
                                        </p:attrNameLst>
                                      </p:cBhvr>
                                      <p:tavLst>
                                        <p:tav tm="0">
                                          <p:val>
                                            <p:strVal val="ppt_x"/>
                                          </p:val>
                                        </p:tav>
                                        <p:tav tm="100000">
                                          <p:val>
                                            <p:strVal val="ppt_x"/>
                                          </p:val>
                                        </p:tav>
                                      </p:tavLst>
                                    </p:anim>
                                    <p:anim calcmode="lin" valueType="num">
                                      <p:cBhvr>
                                        <p:cTn id="106" dur="1000"/>
                                        <p:tgtEl>
                                          <p:spTgt spid="10"/>
                                        </p:tgtEl>
                                        <p:attrNameLst>
                                          <p:attrName>ppt_y</p:attrName>
                                        </p:attrNameLst>
                                      </p:cBhvr>
                                      <p:tavLst>
                                        <p:tav tm="0">
                                          <p:val>
                                            <p:strVal val="ppt_y"/>
                                          </p:val>
                                        </p:tav>
                                        <p:tav tm="100000">
                                          <p:val>
                                            <p:strVal val="ppt_y+.1"/>
                                          </p:val>
                                        </p:tav>
                                      </p:tavLst>
                                    </p:anim>
                                    <p:set>
                                      <p:cBhvr>
                                        <p:cTn id="107"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08" restart="whenNotActive" fill="hold" evtFilter="cancelBubble" nodeType="interactiveSeq">
                <p:stCondLst>
                  <p:cond evt="onClick" delay="0">
                    <p:tgtEl>
                      <p:spTgt spid="5"/>
                    </p:tgtEl>
                  </p:cond>
                </p:stCondLst>
                <p:endSync evt="end" delay="0">
                  <p:rtn val="all"/>
                </p:endSync>
                <p:childTnLst>
                  <p:par>
                    <p:cTn id="109" fill="hold">
                      <p:stCondLst>
                        <p:cond delay="0"/>
                      </p:stCondLst>
                      <p:childTnLst>
                        <p:par>
                          <p:cTn id="110" fill="hold">
                            <p:stCondLst>
                              <p:cond delay="0"/>
                            </p:stCondLst>
                            <p:childTnLst>
                              <p:par>
                                <p:cTn id="111" presetID="47" presetClass="exit" presetSubtype="0" fill="hold" grpId="0" nodeType="clickEffect">
                                  <p:stCondLst>
                                    <p:cond delay="0"/>
                                  </p:stCondLst>
                                  <p:childTnLst>
                                    <p:animEffect transition="out" filter="fade">
                                      <p:cBhvr>
                                        <p:cTn id="112" dur="1000"/>
                                        <p:tgtEl>
                                          <p:spTgt spid="5"/>
                                        </p:tgtEl>
                                      </p:cBhvr>
                                    </p:animEffect>
                                    <p:anim calcmode="lin" valueType="num">
                                      <p:cBhvr>
                                        <p:cTn id="113" dur="1000"/>
                                        <p:tgtEl>
                                          <p:spTgt spid="5"/>
                                        </p:tgtEl>
                                        <p:attrNameLst>
                                          <p:attrName>ppt_x</p:attrName>
                                        </p:attrNameLst>
                                      </p:cBhvr>
                                      <p:tavLst>
                                        <p:tav tm="0">
                                          <p:val>
                                            <p:strVal val="ppt_x"/>
                                          </p:val>
                                        </p:tav>
                                        <p:tav tm="100000">
                                          <p:val>
                                            <p:strVal val="ppt_x"/>
                                          </p:val>
                                        </p:tav>
                                      </p:tavLst>
                                    </p:anim>
                                    <p:anim calcmode="lin" valueType="num">
                                      <p:cBhvr>
                                        <p:cTn id="114" dur="1000"/>
                                        <p:tgtEl>
                                          <p:spTgt spid="5"/>
                                        </p:tgtEl>
                                        <p:attrNameLst>
                                          <p:attrName>ppt_y</p:attrName>
                                        </p:attrNameLst>
                                      </p:cBhvr>
                                      <p:tavLst>
                                        <p:tav tm="0">
                                          <p:val>
                                            <p:strVal val="ppt_y"/>
                                          </p:val>
                                        </p:tav>
                                        <p:tav tm="100000">
                                          <p:val>
                                            <p:strVal val="ppt_y-.1"/>
                                          </p:val>
                                        </p:tav>
                                      </p:tavLst>
                                    </p:anim>
                                    <p:set>
                                      <p:cBhvr>
                                        <p:cTn id="115"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5" grpId="0" animBg="1"/>
      <p:bldP spid="12" grpId="0" animBg="1"/>
      <p:bldP spid="13" grpId="0" animBg="1"/>
      <p:bldP spid="14"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92349" y="778328"/>
            <a:ext cx="7469868" cy="273231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1: Cho đ</a:t>
            </a:r>
            <a:r>
              <a:rPr lang="vi-VN" sz="2800" dirty="0">
                <a:solidFill>
                  <a:srgbClr val="FF0000"/>
                </a:solidFill>
                <a:latin typeface="Times New Roman" panose="02020603050405020304" pitchFamily="18" charset="0"/>
                <a:cs typeface="Times New Roman" panose="02020603050405020304" pitchFamily="18" charset="0"/>
              </a:rPr>
              <a:t>ư</a:t>
            </a:r>
            <a:r>
              <a:rPr lang="en-US" sz="2800" dirty="0" err="1">
                <a:solidFill>
                  <a:srgbClr val="FF0000"/>
                </a:solidFill>
                <a:latin typeface="Times New Roman" panose="02020603050405020304" pitchFamily="18" charset="0"/>
                <a:cs typeface="Times New Roman" panose="02020603050405020304" pitchFamily="18" charset="0"/>
              </a:rPr>
              <a:t>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thẳng</a:t>
            </a:r>
            <a:r>
              <a:rPr lang="en-US" sz="2800" dirty="0">
                <a:solidFill>
                  <a:srgbClr val="FF0000"/>
                </a:solidFill>
                <a:latin typeface="Times New Roman" panose="02020603050405020304" pitchFamily="18" charset="0"/>
                <a:cs typeface="Times New Roman" panose="02020603050405020304" pitchFamily="18" charset="0"/>
              </a:rPr>
              <a:t>                                   .</a:t>
            </a:r>
          </a:p>
          <a:p>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Hê</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sô</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góc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của</a:t>
            </a:r>
            <a:r>
              <a:rPr lang="en-US" sz="2800" dirty="0">
                <a:solidFill>
                  <a:srgbClr val="FF0000"/>
                </a:solidFill>
                <a:latin typeface="Times New Roman" panose="02020603050405020304" pitchFamily="18" charset="0"/>
                <a:cs typeface="Times New Roman" panose="02020603050405020304" pitchFamily="18" charset="0"/>
              </a:rPr>
              <a:t> đ</a:t>
            </a:r>
            <a:r>
              <a:rPr lang="vi-VN" sz="2800" dirty="0">
                <a:solidFill>
                  <a:srgbClr val="FF0000"/>
                </a:solidFill>
                <a:latin typeface="Times New Roman" panose="02020603050405020304" pitchFamily="18" charset="0"/>
                <a:cs typeface="Times New Roman" panose="02020603050405020304" pitchFamily="18" charset="0"/>
              </a:rPr>
              <a:t>ư</a:t>
            </a:r>
            <a:r>
              <a:rPr lang="en-US" sz="2800" dirty="0" err="1">
                <a:solidFill>
                  <a:srgbClr val="FF0000"/>
                </a:solidFill>
                <a:latin typeface="Times New Roman" panose="02020603050405020304" pitchFamily="18" charset="0"/>
                <a:cs typeface="Times New Roman" panose="02020603050405020304" pitchFamily="18" charset="0"/>
              </a:rPr>
              <a:t>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thẳng</a:t>
            </a:r>
            <a:r>
              <a:rPr lang="en-US" sz="2800" dirty="0">
                <a:solidFill>
                  <a:srgbClr val="FF0000"/>
                </a:solidFill>
                <a:latin typeface="Times New Roman" panose="02020603050405020304" pitchFamily="18" charset="0"/>
                <a:cs typeface="Times New Roman" panose="02020603050405020304" pitchFamily="18" charset="0"/>
              </a:rPr>
              <a:t> d là:</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13" name="A"/>
          <p:cNvSpPr/>
          <p:nvPr/>
        </p:nvSpPr>
        <p:spPr>
          <a:xfrm>
            <a:off x="1665516"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4" name="B"/>
          <p:cNvSpPr/>
          <p:nvPr/>
        </p:nvSpPr>
        <p:spPr>
          <a:xfrm>
            <a:off x="1687287" y="5148942"/>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5" name="C"/>
          <p:cNvSpPr/>
          <p:nvPr/>
        </p:nvSpPr>
        <p:spPr>
          <a:xfrm flipH="1">
            <a:off x="6187395" y="3984171"/>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6" name="D"/>
          <p:cNvSpPr/>
          <p:nvPr/>
        </p:nvSpPr>
        <p:spPr>
          <a:xfrm flipH="1">
            <a:off x="6209166" y="5148942"/>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4143" y="627023"/>
            <a:ext cx="1721528" cy="2155353"/>
          </a:xfrm>
          <a:prstGeom prst="rect">
            <a:avLst/>
          </a:prstGeom>
        </p:spPr>
      </p:pic>
      <p:pic>
        <p:nvPicPr>
          <p:cNvPr id="1026" name="Picture 2" descr="Káº¿t quáº£ hÃ¬nh áº£nh cho tráº¡ng tÃ­">
            <a:hlinkClick r:id="rId6" action="ppaction://hlinksldjump"/>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2260" b="96875" l="2500" r="72262">
                        <a14:backgroundMark x1="6071" y1="47356" x2="6071" y2="47356"/>
                      </a14:backgroundRemoval>
                    </a14:imgEffect>
                  </a14:imgLayer>
                </a14:imgProps>
              </a:ext>
              <a:ext uri="{28A0092B-C50C-407E-A947-70E740481C1C}">
                <a14:useLocalDpi xmlns:a14="http://schemas.microsoft.com/office/drawing/2010/main" val="0"/>
              </a:ext>
            </a:extLst>
          </a:blip>
          <a:srcRect r="25482"/>
          <a:stretch/>
        </p:blipFill>
        <p:spPr bwMode="auto">
          <a:xfrm>
            <a:off x="1530349" y="0"/>
            <a:ext cx="1134382" cy="7538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Object 9">
            <a:extLst>
              <a:ext uri="{FF2B5EF4-FFF2-40B4-BE49-F238E27FC236}">
                <a16:creationId xmlns:a16="http://schemas.microsoft.com/office/drawing/2014/main" id="{3929CEAC-F990-1AD4-EFDC-F2DE39FADC68}"/>
              </a:ext>
            </a:extLst>
          </p:cNvPr>
          <p:cNvGraphicFramePr>
            <a:graphicFrameLocks noChangeAspect="1"/>
          </p:cNvGraphicFramePr>
          <p:nvPr>
            <p:extLst>
              <p:ext uri="{D42A27DB-BD31-4B8C-83A1-F6EECF244321}">
                <p14:modId xmlns:p14="http://schemas.microsoft.com/office/powerpoint/2010/main" val="2802408313"/>
              </p:ext>
            </p:extLst>
          </p:nvPr>
        </p:nvGraphicFramePr>
        <p:xfrm>
          <a:off x="2946400" y="4019550"/>
          <a:ext cx="952500" cy="700088"/>
        </p:xfrm>
        <a:graphic>
          <a:graphicData uri="http://schemas.openxmlformats.org/presentationml/2006/ole">
            <mc:AlternateContent xmlns:mc="http://schemas.openxmlformats.org/markup-compatibility/2006">
              <mc:Choice xmlns:v="urn:schemas-microsoft-com:vml" Requires="v">
                <p:oleObj spid="_x0000_s18489" name="Equation" r:id="rId9" imgW="431640" imgH="317160" progId="Equation.DSMT4">
                  <p:embed/>
                </p:oleObj>
              </mc:Choice>
              <mc:Fallback>
                <p:oleObj name="Equation" r:id="rId9" imgW="431640" imgH="317160" progId="Equation.DSMT4">
                  <p:embed/>
                  <p:pic>
                    <p:nvPicPr>
                      <p:cNvPr id="3" name="Object 2">
                        <a:extLst>
                          <a:ext uri="{FF2B5EF4-FFF2-40B4-BE49-F238E27FC236}">
                            <a16:creationId xmlns:a16="http://schemas.microsoft.com/office/drawing/2014/main" id="{36281100-502B-D693-298E-5DC1DCB88C52}"/>
                          </a:ext>
                        </a:extLst>
                      </p:cNvPr>
                      <p:cNvPicPr/>
                      <p:nvPr/>
                    </p:nvPicPr>
                    <p:blipFill>
                      <a:blip r:embed="rId10"/>
                      <a:stretch>
                        <a:fillRect/>
                      </a:stretch>
                    </p:blipFill>
                    <p:spPr>
                      <a:xfrm>
                        <a:off x="2946400" y="4019550"/>
                        <a:ext cx="952500" cy="700088"/>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DF31D412-8273-1622-A621-AF94A776ADFE}"/>
              </a:ext>
            </a:extLst>
          </p:cNvPr>
          <p:cNvGraphicFramePr>
            <a:graphicFrameLocks noChangeAspect="1"/>
          </p:cNvGraphicFramePr>
          <p:nvPr>
            <p:extLst>
              <p:ext uri="{D42A27DB-BD31-4B8C-83A1-F6EECF244321}">
                <p14:modId xmlns:p14="http://schemas.microsoft.com/office/powerpoint/2010/main" val="1289491351"/>
              </p:ext>
            </p:extLst>
          </p:nvPr>
        </p:nvGraphicFramePr>
        <p:xfrm>
          <a:off x="8264525" y="3987800"/>
          <a:ext cx="504825" cy="700088"/>
        </p:xfrm>
        <a:graphic>
          <a:graphicData uri="http://schemas.openxmlformats.org/presentationml/2006/ole">
            <mc:AlternateContent xmlns:mc="http://schemas.openxmlformats.org/markup-compatibility/2006">
              <mc:Choice xmlns:v="urn:schemas-microsoft-com:vml" Requires="v">
                <p:oleObj spid="_x0000_s18490" name="Equation" r:id="rId11" imgW="228600" imgH="317160" progId="Equation.DSMT4">
                  <p:embed/>
                </p:oleObj>
              </mc:Choice>
              <mc:Fallback>
                <p:oleObj name="Equation" r:id="rId11" imgW="228600" imgH="317160" progId="Equation.DSMT4">
                  <p:embed/>
                  <p:pic>
                    <p:nvPicPr>
                      <p:cNvPr id="10" name="Object 9">
                        <a:extLst>
                          <a:ext uri="{FF2B5EF4-FFF2-40B4-BE49-F238E27FC236}">
                            <a16:creationId xmlns:a16="http://schemas.microsoft.com/office/drawing/2014/main" id="{3929CEAC-F990-1AD4-EFDC-F2DE39FADC68}"/>
                          </a:ext>
                        </a:extLst>
                      </p:cNvPr>
                      <p:cNvPicPr/>
                      <p:nvPr/>
                    </p:nvPicPr>
                    <p:blipFill>
                      <a:blip r:embed="rId12"/>
                      <a:stretch>
                        <a:fillRect/>
                      </a:stretch>
                    </p:blipFill>
                    <p:spPr>
                      <a:xfrm>
                        <a:off x="8264525" y="3987800"/>
                        <a:ext cx="504825" cy="700088"/>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B9F3DE36-C2C7-321E-F39A-5AB775950580}"/>
              </a:ext>
            </a:extLst>
          </p:cNvPr>
          <p:cNvGraphicFramePr>
            <a:graphicFrameLocks noChangeAspect="1"/>
          </p:cNvGraphicFramePr>
          <p:nvPr>
            <p:extLst>
              <p:ext uri="{D42A27DB-BD31-4B8C-83A1-F6EECF244321}">
                <p14:modId xmlns:p14="http://schemas.microsoft.com/office/powerpoint/2010/main" val="534871164"/>
              </p:ext>
            </p:extLst>
          </p:nvPr>
        </p:nvGraphicFramePr>
        <p:xfrm>
          <a:off x="3254375" y="5075238"/>
          <a:ext cx="336550" cy="868362"/>
        </p:xfrm>
        <a:graphic>
          <a:graphicData uri="http://schemas.openxmlformats.org/presentationml/2006/ole">
            <mc:AlternateContent xmlns:mc="http://schemas.openxmlformats.org/markup-compatibility/2006">
              <mc:Choice xmlns:v="urn:schemas-microsoft-com:vml" Requires="v">
                <p:oleObj spid="_x0000_s18491" name="Equation" r:id="rId13" imgW="152280" imgH="393480" progId="Equation.DSMT4">
                  <p:embed/>
                </p:oleObj>
              </mc:Choice>
              <mc:Fallback>
                <p:oleObj name="Equation" r:id="rId13" imgW="152280" imgH="393480" progId="Equation.DSMT4">
                  <p:embed/>
                  <p:pic>
                    <p:nvPicPr>
                      <p:cNvPr id="10" name="Object 9">
                        <a:extLst>
                          <a:ext uri="{FF2B5EF4-FFF2-40B4-BE49-F238E27FC236}">
                            <a16:creationId xmlns:a16="http://schemas.microsoft.com/office/drawing/2014/main" id="{3929CEAC-F990-1AD4-EFDC-F2DE39FADC68}"/>
                          </a:ext>
                        </a:extLst>
                      </p:cNvPr>
                      <p:cNvPicPr/>
                      <p:nvPr/>
                    </p:nvPicPr>
                    <p:blipFill>
                      <a:blip r:embed="rId14"/>
                      <a:stretch>
                        <a:fillRect/>
                      </a:stretch>
                    </p:blipFill>
                    <p:spPr>
                      <a:xfrm>
                        <a:off x="3254375" y="5075238"/>
                        <a:ext cx="336550" cy="868362"/>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58C9233E-C9A6-8F56-615C-ED5A7D19456B}"/>
              </a:ext>
            </a:extLst>
          </p:cNvPr>
          <p:cNvGraphicFramePr>
            <a:graphicFrameLocks noChangeAspect="1"/>
          </p:cNvGraphicFramePr>
          <p:nvPr>
            <p:extLst>
              <p:ext uri="{D42A27DB-BD31-4B8C-83A1-F6EECF244321}">
                <p14:modId xmlns:p14="http://schemas.microsoft.com/office/powerpoint/2010/main" val="3771963292"/>
              </p:ext>
            </p:extLst>
          </p:nvPr>
        </p:nvGraphicFramePr>
        <p:xfrm>
          <a:off x="8375650" y="5349875"/>
          <a:ext cx="280988" cy="392113"/>
        </p:xfrm>
        <a:graphic>
          <a:graphicData uri="http://schemas.openxmlformats.org/presentationml/2006/ole">
            <mc:AlternateContent xmlns:mc="http://schemas.openxmlformats.org/markup-compatibility/2006">
              <mc:Choice xmlns:v="urn:schemas-microsoft-com:vml" Requires="v">
                <p:oleObj spid="_x0000_s18492" name="Equation" r:id="rId15" imgW="126720" imgH="177480" progId="Equation.DSMT4">
                  <p:embed/>
                </p:oleObj>
              </mc:Choice>
              <mc:Fallback>
                <p:oleObj name="Equation" r:id="rId15" imgW="126720" imgH="177480" progId="Equation.DSMT4">
                  <p:embed/>
                  <p:pic>
                    <p:nvPicPr>
                      <p:cNvPr id="11" name="Object 10">
                        <a:extLst>
                          <a:ext uri="{FF2B5EF4-FFF2-40B4-BE49-F238E27FC236}">
                            <a16:creationId xmlns:a16="http://schemas.microsoft.com/office/drawing/2014/main" id="{DF31D412-8273-1622-A621-AF94A776ADFE}"/>
                          </a:ext>
                        </a:extLst>
                      </p:cNvPr>
                      <p:cNvPicPr/>
                      <p:nvPr/>
                    </p:nvPicPr>
                    <p:blipFill>
                      <a:blip r:embed="rId16"/>
                      <a:stretch>
                        <a:fillRect/>
                      </a:stretch>
                    </p:blipFill>
                    <p:spPr>
                      <a:xfrm>
                        <a:off x="8375650" y="5349875"/>
                        <a:ext cx="280988" cy="392113"/>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DBCCA9D3-6DC6-4047-85B8-E351E987DFFD}"/>
              </a:ext>
            </a:extLst>
          </p:cNvPr>
          <p:cNvGraphicFramePr>
            <a:graphicFrameLocks noChangeAspect="1"/>
          </p:cNvGraphicFramePr>
          <p:nvPr>
            <p:extLst>
              <p:ext uri="{D42A27DB-BD31-4B8C-83A1-F6EECF244321}">
                <p14:modId xmlns:p14="http://schemas.microsoft.com/office/powerpoint/2010/main" val="2956259545"/>
              </p:ext>
            </p:extLst>
          </p:nvPr>
        </p:nvGraphicFramePr>
        <p:xfrm>
          <a:off x="5955646" y="1749089"/>
          <a:ext cx="3035300" cy="482600"/>
        </p:xfrm>
        <a:graphic>
          <a:graphicData uri="http://schemas.openxmlformats.org/presentationml/2006/ole">
            <mc:AlternateContent xmlns:mc="http://schemas.openxmlformats.org/markup-compatibility/2006">
              <mc:Choice xmlns:v="urn:schemas-microsoft-com:vml" Requires="v">
                <p:oleObj spid="_x0000_s18493" name="Equation" r:id="rId17" imgW="3035160" imgH="482400" progId="Equation.DSMT4">
                  <p:embed/>
                </p:oleObj>
              </mc:Choice>
              <mc:Fallback>
                <p:oleObj name="Equation" r:id="rId17" imgW="3035160" imgH="482400" progId="Equation.DSMT4">
                  <p:embed/>
                  <p:pic>
                    <p:nvPicPr>
                      <p:cNvPr id="0" name=""/>
                      <p:cNvPicPr/>
                      <p:nvPr/>
                    </p:nvPicPr>
                    <p:blipFill>
                      <a:blip r:embed="rId18"/>
                      <a:stretch>
                        <a:fillRect/>
                      </a:stretch>
                    </p:blipFill>
                    <p:spPr>
                      <a:xfrm>
                        <a:off x="5955646" y="1749089"/>
                        <a:ext cx="3035300" cy="482600"/>
                      </a:xfrm>
                      <a:prstGeom prst="rect">
                        <a:avLst/>
                      </a:prstGeom>
                    </p:spPr>
                  </p:pic>
                </p:oleObj>
              </mc:Fallback>
            </mc:AlternateContent>
          </a:graphicData>
        </a:graphic>
      </p:graphicFrame>
    </p:spTree>
    <p:extLst>
      <p:ext uri="{BB962C8B-B14F-4D97-AF65-F5344CB8AC3E}">
        <p14:creationId xmlns:p14="http://schemas.microsoft.com/office/powerpoint/2010/main" val="5868868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5"/>
                                        </p:tgtEl>
                                      </p:cBhvr>
                                    </p:animEffect>
                                    <p:animScale>
                                      <p:cBhvr>
                                        <p:cTn id="21" dur="250" autoRev="1" fill="hold"/>
                                        <p:tgtEl>
                                          <p:spTgt spid="15"/>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5"/>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6"/>
                                        </p:tgtEl>
                                      </p:cBhvr>
                                    </p:animEffect>
                                    <p:animScale>
                                      <p:cBhvr>
                                        <p:cTn id="27" dur="250" autoRev="1" fill="hold"/>
                                        <p:tgtEl>
                                          <p:spTgt spid="16"/>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6"/>
                  </p:tgtEl>
                </p:cond>
              </p:nextCondLst>
            </p:seq>
          </p:childTnLst>
        </p:cTn>
      </p:par>
    </p:tnLst>
    <p:bldLst>
      <p:bldP spid="13" grpId="0" animBg="1"/>
      <p:bldP spid="14" grpId="0" animBg="1"/>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92349" y="778328"/>
            <a:ext cx="7469868" cy="273231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2: Cho đ</a:t>
            </a:r>
            <a:r>
              <a:rPr lang="vi-VN" sz="2800" dirty="0">
                <a:solidFill>
                  <a:srgbClr val="FF0000"/>
                </a:solidFill>
                <a:latin typeface="Times New Roman" panose="02020603050405020304" pitchFamily="18" charset="0"/>
                <a:cs typeface="Times New Roman" panose="02020603050405020304" pitchFamily="18" charset="0"/>
              </a:rPr>
              <a:t>ư</a:t>
            </a:r>
            <a:r>
              <a:rPr lang="en-US" sz="2800" dirty="0" err="1">
                <a:solidFill>
                  <a:srgbClr val="FF0000"/>
                </a:solidFill>
                <a:latin typeface="Times New Roman" panose="02020603050405020304" pitchFamily="18" charset="0"/>
                <a:cs typeface="Times New Roman" panose="02020603050405020304" pitchFamily="18" charset="0"/>
              </a:rPr>
              <a:t>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thẳng</a:t>
            </a:r>
            <a:r>
              <a:rPr lang="en-US" sz="2800" dirty="0">
                <a:solidFill>
                  <a:srgbClr val="FF0000"/>
                </a:solidFill>
                <a:latin typeface="Times New Roman" panose="02020603050405020304" pitchFamily="18" charset="0"/>
                <a:cs typeface="Times New Roman" panose="02020603050405020304" pitchFamily="18" charset="0"/>
              </a:rPr>
              <a:t>                                   .</a:t>
            </a:r>
          </a:p>
          <a:p>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Hê</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sô</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góc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của</a:t>
            </a:r>
            <a:r>
              <a:rPr lang="en-US" sz="2800" dirty="0">
                <a:solidFill>
                  <a:srgbClr val="FF0000"/>
                </a:solidFill>
                <a:latin typeface="Times New Roman" panose="02020603050405020304" pitchFamily="18" charset="0"/>
                <a:cs typeface="Times New Roman" panose="02020603050405020304" pitchFamily="18" charset="0"/>
              </a:rPr>
              <a:t> đ</a:t>
            </a:r>
            <a:r>
              <a:rPr lang="vi-VN" sz="2800" dirty="0">
                <a:solidFill>
                  <a:srgbClr val="FF0000"/>
                </a:solidFill>
                <a:latin typeface="Times New Roman" panose="02020603050405020304" pitchFamily="18" charset="0"/>
                <a:cs typeface="Times New Roman" panose="02020603050405020304" pitchFamily="18" charset="0"/>
              </a:rPr>
              <a:t>ư</a:t>
            </a:r>
            <a:r>
              <a:rPr lang="en-US" sz="2800" dirty="0" err="1">
                <a:solidFill>
                  <a:srgbClr val="FF0000"/>
                </a:solidFill>
                <a:latin typeface="Times New Roman" panose="02020603050405020304" pitchFamily="18" charset="0"/>
                <a:cs typeface="Times New Roman" panose="02020603050405020304" pitchFamily="18" charset="0"/>
              </a:rPr>
              <a:t>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thẳng</a:t>
            </a:r>
            <a:r>
              <a:rPr lang="en-US" sz="2800" dirty="0">
                <a:solidFill>
                  <a:srgbClr val="FF0000"/>
                </a:solidFill>
                <a:latin typeface="Times New Roman" panose="02020603050405020304" pitchFamily="18" charset="0"/>
                <a:cs typeface="Times New Roman" panose="02020603050405020304" pitchFamily="18" charset="0"/>
              </a:rPr>
              <a:t> d là:</a:t>
            </a:r>
            <a:endParaRPr lang="vi-VN" sz="2800" dirty="0">
              <a:solidFill>
                <a:srgbClr val="FF0000"/>
              </a:solidFill>
              <a:latin typeface="Times New Roman" panose="02020603050405020304" pitchFamily="18" charset="0"/>
              <a:cs typeface="Times New Roman" panose="02020603050405020304" pitchFamily="18" charset="0"/>
            </a:endParaRPr>
          </a:p>
          <a:p>
            <a:endParaRPr lang="vi-VN" sz="2800" dirty="0"/>
          </a:p>
        </p:txBody>
      </p:sp>
      <p:sp>
        <p:nvSpPr>
          <p:cNvPr id="13" name="A"/>
          <p:cNvSpPr/>
          <p:nvPr/>
        </p:nvSpPr>
        <p:spPr>
          <a:xfrm>
            <a:off x="1752602" y="5148942"/>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4" name="B"/>
          <p:cNvSpPr/>
          <p:nvPr/>
        </p:nvSpPr>
        <p:spPr>
          <a:xfrm>
            <a:off x="1752602"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5" name="C"/>
          <p:cNvSpPr/>
          <p:nvPr/>
        </p:nvSpPr>
        <p:spPr>
          <a:xfrm flipH="1">
            <a:off x="6187395" y="3984171"/>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6" name="D"/>
          <p:cNvSpPr/>
          <p:nvPr/>
        </p:nvSpPr>
        <p:spPr>
          <a:xfrm flipH="1">
            <a:off x="6209166" y="5148942"/>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pic>
        <p:nvPicPr>
          <p:cNvPr id="21" name="Picture 2" descr="Káº¿t quáº£ hÃ¬nh áº£nh cho tráº¡ng tÃ­">
            <a:hlinkClick r:id="rId5" action="ppaction://hlinksldjump"/>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2260" b="96875" l="2500" r="72262">
                        <a14:backgroundMark x1="6071" y1="47356" x2="6071" y2="47356"/>
                      </a14:backgroundRemoval>
                    </a14:imgEffect>
                  </a14:imgLayer>
                </a14:imgProps>
              </a:ext>
              <a:ext uri="{28A0092B-C50C-407E-A947-70E740481C1C}">
                <a14:useLocalDpi xmlns:a14="http://schemas.microsoft.com/office/drawing/2010/main" val="0"/>
              </a:ext>
            </a:extLst>
          </a:blip>
          <a:srcRect r="25482"/>
          <a:stretch/>
        </p:blipFill>
        <p:spPr bwMode="auto">
          <a:xfrm>
            <a:off x="1530349" y="0"/>
            <a:ext cx="1134382" cy="75389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8">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8520113" y="-592138"/>
            <a:ext cx="2381250" cy="2981325"/>
          </a:xfrm>
          <a:prstGeom prst="rect">
            <a:avLst/>
          </a:prstGeom>
        </p:spPr>
      </p:pic>
      <p:sp>
        <p:nvSpPr>
          <p:cNvPr id="7" name="Rectangle 2">
            <a:extLst>
              <a:ext uri="{FF2B5EF4-FFF2-40B4-BE49-F238E27FC236}">
                <a16:creationId xmlns:a16="http://schemas.microsoft.com/office/drawing/2014/main" id="{D6B8C63A-38B8-BDE2-CC05-D23E543C23C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a:extLst>
              <a:ext uri="{FF2B5EF4-FFF2-40B4-BE49-F238E27FC236}">
                <a16:creationId xmlns:a16="http://schemas.microsoft.com/office/drawing/2014/main" id="{1E6EFE34-EA0A-9F86-A73B-AD1345C2109C}"/>
              </a:ext>
            </a:extLst>
          </p:cNvPr>
          <p:cNvGraphicFramePr>
            <a:graphicFrameLocks noChangeAspect="1"/>
          </p:cNvGraphicFramePr>
          <p:nvPr>
            <p:extLst>
              <p:ext uri="{D42A27DB-BD31-4B8C-83A1-F6EECF244321}">
                <p14:modId xmlns:p14="http://schemas.microsoft.com/office/powerpoint/2010/main" val="1769786563"/>
              </p:ext>
            </p:extLst>
          </p:nvPr>
        </p:nvGraphicFramePr>
        <p:xfrm>
          <a:off x="8429867" y="5140544"/>
          <a:ext cx="390042" cy="811455"/>
        </p:xfrm>
        <a:graphic>
          <a:graphicData uri="http://schemas.openxmlformats.org/presentationml/2006/ole">
            <mc:AlternateContent xmlns:mc="http://schemas.openxmlformats.org/markup-compatibility/2006">
              <mc:Choice xmlns:v="urn:schemas-microsoft-com:vml" Requires="v">
                <p:oleObj spid="_x0000_s19520" name="Equation" r:id="rId9" imgW="215640" imgH="609480" progId="Equation.DSMT4">
                  <p:embed/>
                </p:oleObj>
              </mc:Choice>
              <mc:Fallback>
                <p:oleObj name="Equation" r:id="rId9" imgW="215640" imgH="609480" progId="Equation.DSMT4">
                  <p:embed/>
                  <p:pic>
                    <p:nvPicPr>
                      <p:cNvPr id="0" name="Object 1"/>
                      <p:cNvPicPr>
                        <a:picLocks noChangeAspect="1" noChangeArrowheads="1"/>
                      </p:cNvPicPr>
                      <p:nvPr/>
                    </p:nvPicPr>
                    <p:blipFill>
                      <a:blip r:embed="rId10"/>
                      <a:srcRect/>
                      <a:stretch>
                        <a:fillRect/>
                      </a:stretch>
                    </p:blipFill>
                    <p:spPr bwMode="auto">
                      <a:xfrm>
                        <a:off x="8429867" y="5140544"/>
                        <a:ext cx="390042" cy="811455"/>
                      </a:xfrm>
                      <a:prstGeom prst="rect">
                        <a:avLst/>
                      </a:prstGeom>
                      <a:noFill/>
                    </p:spPr>
                  </p:pic>
                </p:oleObj>
              </mc:Fallback>
            </mc:AlternateContent>
          </a:graphicData>
        </a:graphic>
      </p:graphicFrame>
      <p:graphicFrame>
        <p:nvGraphicFramePr>
          <p:cNvPr id="17" name="Object 16">
            <a:extLst>
              <a:ext uri="{FF2B5EF4-FFF2-40B4-BE49-F238E27FC236}">
                <a16:creationId xmlns:a16="http://schemas.microsoft.com/office/drawing/2014/main" id="{A34B88E9-D62D-58EF-D119-6016F86003BC}"/>
              </a:ext>
            </a:extLst>
          </p:cNvPr>
          <p:cNvGraphicFramePr>
            <a:graphicFrameLocks noChangeAspect="1"/>
          </p:cNvGraphicFramePr>
          <p:nvPr>
            <p:extLst>
              <p:ext uri="{D42A27DB-BD31-4B8C-83A1-F6EECF244321}">
                <p14:modId xmlns:p14="http://schemas.microsoft.com/office/powerpoint/2010/main" val="3165403280"/>
              </p:ext>
            </p:extLst>
          </p:nvPr>
        </p:nvGraphicFramePr>
        <p:xfrm>
          <a:off x="3263900" y="4149725"/>
          <a:ext cx="1184275" cy="461963"/>
        </p:xfrm>
        <a:graphic>
          <a:graphicData uri="http://schemas.openxmlformats.org/presentationml/2006/ole">
            <mc:AlternateContent xmlns:mc="http://schemas.openxmlformats.org/markup-compatibility/2006">
              <mc:Choice xmlns:v="urn:schemas-microsoft-com:vml" Requires="v">
                <p:oleObj spid="_x0000_s19521" name="Equation" r:id="rId11" imgW="431640" imgH="228600" progId="Equation.DSMT4">
                  <p:embed/>
                </p:oleObj>
              </mc:Choice>
              <mc:Fallback>
                <p:oleObj name="Equation" r:id="rId11" imgW="431640" imgH="228600" progId="Equation.DSMT4">
                  <p:embed/>
                  <p:pic>
                    <p:nvPicPr>
                      <p:cNvPr id="8" name="Object 7">
                        <a:extLst>
                          <a:ext uri="{FF2B5EF4-FFF2-40B4-BE49-F238E27FC236}">
                            <a16:creationId xmlns:a16="http://schemas.microsoft.com/office/drawing/2014/main" id="{1E6EFE34-EA0A-9F86-A73B-AD1345C2109C}"/>
                          </a:ext>
                        </a:extLst>
                      </p:cNvPr>
                      <p:cNvPicPr>
                        <a:picLocks noChangeAspect="1" noChangeArrowheads="1"/>
                      </p:cNvPicPr>
                      <p:nvPr/>
                    </p:nvPicPr>
                    <p:blipFill>
                      <a:blip r:embed="rId12"/>
                      <a:srcRect/>
                      <a:stretch>
                        <a:fillRect/>
                      </a:stretch>
                    </p:blipFill>
                    <p:spPr bwMode="auto">
                      <a:xfrm>
                        <a:off x="3263900" y="4149725"/>
                        <a:ext cx="1184275" cy="461963"/>
                      </a:xfrm>
                      <a:prstGeom prst="rect">
                        <a:avLst/>
                      </a:prstGeom>
                      <a:noFill/>
                    </p:spPr>
                  </p:pic>
                </p:oleObj>
              </mc:Fallback>
            </mc:AlternateContent>
          </a:graphicData>
        </a:graphic>
      </p:graphicFrame>
      <p:graphicFrame>
        <p:nvGraphicFramePr>
          <p:cNvPr id="18" name="Object 17">
            <a:extLst>
              <a:ext uri="{FF2B5EF4-FFF2-40B4-BE49-F238E27FC236}">
                <a16:creationId xmlns:a16="http://schemas.microsoft.com/office/drawing/2014/main" id="{46004B2D-9C7D-77AB-468C-01DAFEB760BE}"/>
              </a:ext>
            </a:extLst>
          </p:cNvPr>
          <p:cNvGraphicFramePr>
            <a:graphicFrameLocks noChangeAspect="1"/>
          </p:cNvGraphicFramePr>
          <p:nvPr>
            <p:extLst>
              <p:ext uri="{D42A27DB-BD31-4B8C-83A1-F6EECF244321}">
                <p14:modId xmlns:p14="http://schemas.microsoft.com/office/powerpoint/2010/main" val="4062791022"/>
              </p:ext>
            </p:extLst>
          </p:nvPr>
        </p:nvGraphicFramePr>
        <p:xfrm>
          <a:off x="3610769" y="5315290"/>
          <a:ext cx="627063" cy="461962"/>
        </p:xfrm>
        <a:graphic>
          <a:graphicData uri="http://schemas.openxmlformats.org/presentationml/2006/ole">
            <mc:AlternateContent xmlns:mc="http://schemas.openxmlformats.org/markup-compatibility/2006">
              <mc:Choice xmlns:v="urn:schemas-microsoft-com:vml" Requires="v">
                <p:oleObj spid="_x0000_s19522" name="Equation" r:id="rId13" imgW="228600" imgH="228600" progId="Equation.DSMT4">
                  <p:embed/>
                </p:oleObj>
              </mc:Choice>
              <mc:Fallback>
                <p:oleObj name="Equation" r:id="rId13" imgW="228600" imgH="228600" progId="Equation.DSMT4">
                  <p:embed/>
                  <p:pic>
                    <p:nvPicPr>
                      <p:cNvPr id="17" name="Object 16">
                        <a:extLst>
                          <a:ext uri="{FF2B5EF4-FFF2-40B4-BE49-F238E27FC236}">
                            <a16:creationId xmlns:a16="http://schemas.microsoft.com/office/drawing/2014/main" id="{A34B88E9-D62D-58EF-D119-6016F86003BC}"/>
                          </a:ext>
                        </a:extLst>
                      </p:cNvPr>
                      <p:cNvPicPr>
                        <a:picLocks noChangeAspect="1" noChangeArrowheads="1"/>
                      </p:cNvPicPr>
                      <p:nvPr/>
                    </p:nvPicPr>
                    <p:blipFill>
                      <a:blip r:embed="rId14"/>
                      <a:srcRect/>
                      <a:stretch>
                        <a:fillRect/>
                      </a:stretch>
                    </p:blipFill>
                    <p:spPr bwMode="auto">
                      <a:xfrm>
                        <a:off x="3610769" y="5315290"/>
                        <a:ext cx="627063" cy="461962"/>
                      </a:xfrm>
                      <a:prstGeom prst="rect">
                        <a:avLst/>
                      </a:prstGeom>
                      <a:noFill/>
                    </p:spPr>
                  </p:pic>
                </p:oleObj>
              </mc:Fallback>
            </mc:AlternateContent>
          </a:graphicData>
        </a:graphic>
      </p:graphicFrame>
      <p:graphicFrame>
        <p:nvGraphicFramePr>
          <p:cNvPr id="19" name="Object 18">
            <a:extLst>
              <a:ext uri="{FF2B5EF4-FFF2-40B4-BE49-F238E27FC236}">
                <a16:creationId xmlns:a16="http://schemas.microsoft.com/office/drawing/2014/main" id="{DC88B8F9-B4CD-C18B-E56E-9B57255297BC}"/>
              </a:ext>
            </a:extLst>
          </p:cNvPr>
          <p:cNvGraphicFramePr>
            <a:graphicFrameLocks noChangeAspect="1"/>
          </p:cNvGraphicFramePr>
          <p:nvPr>
            <p:extLst>
              <p:ext uri="{D42A27DB-BD31-4B8C-83A1-F6EECF244321}">
                <p14:modId xmlns:p14="http://schemas.microsoft.com/office/powerpoint/2010/main" val="1558769923"/>
              </p:ext>
            </p:extLst>
          </p:nvPr>
        </p:nvGraphicFramePr>
        <p:xfrm>
          <a:off x="8306398" y="3984171"/>
          <a:ext cx="555625" cy="639762"/>
        </p:xfrm>
        <a:graphic>
          <a:graphicData uri="http://schemas.openxmlformats.org/presentationml/2006/ole">
            <mc:AlternateContent xmlns:mc="http://schemas.openxmlformats.org/markup-compatibility/2006">
              <mc:Choice xmlns:v="urn:schemas-microsoft-com:vml" Requires="v">
                <p:oleObj spid="_x0000_s19523" name="Equation" r:id="rId15" imgW="203040" imgH="317160" progId="Equation.DSMT4">
                  <p:embed/>
                </p:oleObj>
              </mc:Choice>
              <mc:Fallback>
                <p:oleObj name="Equation" r:id="rId15" imgW="203040" imgH="317160" progId="Equation.DSMT4">
                  <p:embed/>
                  <p:pic>
                    <p:nvPicPr>
                      <p:cNvPr id="18" name="Object 17">
                        <a:extLst>
                          <a:ext uri="{FF2B5EF4-FFF2-40B4-BE49-F238E27FC236}">
                            <a16:creationId xmlns:a16="http://schemas.microsoft.com/office/drawing/2014/main" id="{46004B2D-9C7D-77AB-468C-01DAFEB760BE}"/>
                          </a:ext>
                        </a:extLst>
                      </p:cNvPr>
                      <p:cNvPicPr>
                        <a:picLocks noChangeAspect="1" noChangeArrowheads="1"/>
                      </p:cNvPicPr>
                      <p:nvPr/>
                    </p:nvPicPr>
                    <p:blipFill>
                      <a:blip r:embed="rId16"/>
                      <a:srcRect/>
                      <a:stretch>
                        <a:fillRect/>
                      </a:stretch>
                    </p:blipFill>
                    <p:spPr bwMode="auto">
                      <a:xfrm>
                        <a:off x="8306398" y="3984171"/>
                        <a:ext cx="555625" cy="639762"/>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4C057CA2-E4A4-4548-9751-30B397E5DC05}"/>
              </a:ext>
            </a:extLst>
          </p:cNvPr>
          <p:cNvGraphicFramePr>
            <a:graphicFrameLocks noChangeAspect="1"/>
          </p:cNvGraphicFramePr>
          <p:nvPr>
            <p:extLst>
              <p:ext uri="{D42A27DB-BD31-4B8C-83A1-F6EECF244321}">
                <p14:modId xmlns:p14="http://schemas.microsoft.com/office/powerpoint/2010/main" val="1123577155"/>
              </p:ext>
            </p:extLst>
          </p:nvPr>
        </p:nvGraphicFramePr>
        <p:xfrm>
          <a:off x="5901227" y="1523598"/>
          <a:ext cx="2882900" cy="482600"/>
        </p:xfrm>
        <a:graphic>
          <a:graphicData uri="http://schemas.openxmlformats.org/presentationml/2006/ole">
            <mc:AlternateContent xmlns:mc="http://schemas.openxmlformats.org/markup-compatibility/2006">
              <mc:Choice xmlns:v="urn:schemas-microsoft-com:vml" Requires="v">
                <p:oleObj spid="_x0000_s19524" name="Equation" r:id="rId17" imgW="2882880" imgH="482400" progId="Equation.DSMT4">
                  <p:embed/>
                </p:oleObj>
              </mc:Choice>
              <mc:Fallback>
                <p:oleObj name="Equation" r:id="rId17" imgW="2882880" imgH="482400" progId="Equation.DSMT4">
                  <p:embed/>
                  <p:pic>
                    <p:nvPicPr>
                      <p:cNvPr id="0" name=""/>
                      <p:cNvPicPr/>
                      <p:nvPr/>
                    </p:nvPicPr>
                    <p:blipFill>
                      <a:blip r:embed="rId18"/>
                      <a:stretch>
                        <a:fillRect/>
                      </a:stretch>
                    </p:blipFill>
                    <p:spPr>
                      <a:xfrm>
                        <a:off x="5901227" y="1523598"/>
                        <a:ext cx="2882900" cy="482600"/>
                      </a:xfrm>
                      <a:prstGeom prst="rect">
                        <a:avLst/>
                      </a:prstGeom>
                    </p:spPr>
                  </p:pic>
                </p:oleObj>
              </mc:Fallback>
            </mc:AlternateContent>
          </a:graphicData>
        </a:graphic>
      </p:graphicFrame>
    </p:spTree>
    <p:extLst>
      <p:ext uri="{BB962C8B-B14F-4D97-AF65-F5344CB8AC3E}">
        <p14:creationId xmlns:p14="http://schemas.microsoft.com/office/powerpoint/2010/main" val="16759284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5"/>
                                        </p:tgtEl>
                                      </p:cBhvr>
                                    </p:animEffect>
                                    <p:animScale>
                                      <p:cBhvr>
                                        <p:cTn id="21" dur="250" autoRev="1" fill="hold"/>
                                        <p:tgtEl>
                                          <p:spTgt spid="15"/>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5"/>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6"/>
                                        </p:tgtEl>
                                      </p:cBhvr>
                                    </p:animEffect>
                                    <p:animScale>
                                      <p:cBhvr>
                                        <p:cTn id="27" dur="250" autoRev="1" fill="hold"/>
                                        <p:tgtEl>
                                          <p:spTgt spid="16"/>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6"/>
                  </p:tgtEl>
                </p:cond>
              </p:nextCondLst>
            </p:seq>
          </p:childTnLst>
        </p:cTn>
      </p:par>
    </p:tnLst>
    <p:bldLst>
      <p:bldP spid="13" grpId="0" animBg="1"/>
      <p:bldP spid="14" grpId="0" animBg="1"/>
      <p:bldP spid="15"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92349" y="778328"/>
            <a:ext cx="7469868" cy="273231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13" name="A"/>
          <p:cNvSpPr/>
          <p:nvPr/>
        </p:nvSpPr>
        <p:spPr>
          <a:xfrm>
            <a:off x="1665516"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4" name="B"/>
          <p:cNvSpPr/>
          <p:nvPr/>
        </p:nvSpPr>
        <p:spPr>
          <a:xfrm>
            <a:off x="1687287" y="5148942"/>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5" name="C"/>
          <p:cNvSpPr/>
          <p:nvPr/>
        </p:nvSpPr>
        <p:spPr>
          <a:xfrm flipH="1">
            <a:off x="6187395" y="3984171"/>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6" name="D"/>
          <p:cNvSpPr/>
          <p:nvPr/>
        </p:nvSpPr>
        <p:spPr>
          <a:xfrm flipH="1">
            <a:off x="6209166" y="5148942"/>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pic>
        <p:nvPicPr>
          <p:cNvPr id="17" name="Picture 2" descr="Káº¿t quáº£ hÃ¬nh áº£nh cho tráº¡ng tÃ­">
            <a:hlinkClick r:id="rId5" action="ppaction://hlinksldjump"/>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2260" b="96875" l="2500" r="72262">
                        <a14:backgroundMark x1="6071" y1="47356" x2="6071" y2="47356"/>
                      </a14:backgroundRemoval>
                    </a14:imgEffect>
                  </a14:imgLayer>
                </a14:imgProps>
              </a:ext>
              <a:ext uri="{28A0092B-C50C-407E-A947-70E740481C1C}">
                <a14:useLocalDpi xmlns:a14="http://schemas.microsoft.com/office/drawing/2010/main" val="0"/>
              </a:ext>
            </a:extLst>
          </a:blip>
          <a:srcRect r="25482"/>
          <a:stretch/>
        </p:blipFill>
        <p:spPr bwMode="auto">
          <a:xfrm>
            <a:off x="1530349" y="0"/>
            <a:ext cx="1134382" cy="75389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04955" y="-246290"/>
            <a:ext cx="1914525" cy="2390775"/>
          </a:xfrm>
          <a:prstGeom prst="rect">
            <a:avLst/>
          </a:prstGeom>
        </p:spPr>
      </p:pic>
      <p:sp>
        <p:nvSpPr>
          <p:cNvPr id="4" name="Rectangle 2">
            <a:extLst>
              <a:ext uri="{FF2B5EF4-FFF2-40B4-BE49-F238E27FC236}">
                <a16:creationId xmlns:a16="http://schemas.microsoft.com/office/drawing/2014/main" id="{BAA2EB5D-C4E4-CFEF-F215-7B936784495E}"/>
              </a:ext>
            </a:extLst>
          </p:cNvPr>
          <p:cNvSpPr>
            <a:spLocks noChangeArrowheads="1"/>
          </p:cNvSpPr>
          <p:nvPr/>
        </p:nvSpPr>
        <p:spPr bwMode="auto">
          <a:xfrm>
            <a:off x="2429782" y="1323062"/>
            <a:ext cx="688289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buClrTx/>
            </a:pP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vi-VN" sz="2800" dirty="0">
                <a:solidFill>
                  <a:srgbClr val="FF0000"/>
                </a:solidFill>
                <a:latin typeface="Times New Roman" panose="02020603050405020304" pitchFamily="18" charset="0"/>
                <a:cs typeface="Times New Roman" panose="02020603050405020304" pitchFamily="18" charset="0"/>
              </a:rPr>
              <a:t>Tính hệ số góc của đường thẳng </a:t>
            </a:r>
            <a:endParaRPr lang="en-US" sz="2800" dirty="0">
              <a:solidFill>
                <a:srgbClr val="FF0000"/>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buClrTx/>
            </a:pPr>
            <a:r>
              <a:rPr lang="vi-VN" sz="2800" dirty="0">
                <a:solidFill>
                  <a:srgbClr val="FF0000"/>
                </a:solidFill>
                <a:latin typeface="Times New Roman" panose="02020603050405020304" pitchFamily="18" charset="0"/>
                <a:cs typeface="Times New Roman" panose="02020603050405020304" pitchFamily="18" charset="0"/>
              </a:rPr>
              <a:t>d: y = (2m – 4)x + 5 biết nó song song với đường thẳng d’: 2x – y – 3 = 0</a:t>
            </a:r>
            <a:endParaRPr kumimoji="0" lang="fr-FR"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7" name="Rectangle 3">
            <a:extLst>
              <a:ext uri="{FF2B5EF4-FFF2-40B4-BE49-F238E27FC236}">
                <a16:creationId xmlns:a16="http://schemas.microsoft.com/office/drawing/2014/main" id="{030A8D6A-3C3E-7CFF-E617-A3F4EB9B954A}"/>
              </a:ext>
            </a:extLst>
          </p:cNvPr>
          <p:cNvSpPr>
            <a:spLocks noChangeArrowheads="1"/>
          </p:cNvSpPr>
          <p:nvPr/>
        </p:nvSpPr>
        <p:spPr bwMode="auto">
          <a:xfrm>
            <a:off x="6614669" y="753676"/>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30238"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630238"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630238"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630238"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630238"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630238"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630238"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630238"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630238"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630238" algn="l"/>
              </a:tabLst>
            </a:pPr>
            <a:r>
              <a:rPr kumimoji="0" lang="fr-FR"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fr-FR"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8" name="Object 7">
            <a:extLst>
              <a:ext uri="{FF2B5EF4-FFF2-40B4-BE49-F238E27FC236}">
                <a16:creationId xmlns:a16="http://schemas.microsoft.com/office/drawing/2014/main" id="{B360D5CB-5EDB-A315-8401-687E44F7FAB6}"/>
              </a:ext>
            </a:extLst>
          </p:cNvPr>
          <p:cNvGraphicFramePr>
            <a:graphicFrameLocks noChangeAspect="1"/>
          </p:cNvGraphicFramePr>
          <p:nvPr>
            <p:extLst>
              <p:ext uri="{D42A27DB-BD31-4B8C-83A1-F6EECF244321}">
                <p14:modId xmlns:p14="http://schemas.microsoft.com/office/powerpoint/2010/main" val="3302655346"/>
              </p:ext>
            </p:extLst>
          </p:nvPr>
        </p:nvGraphicFramePr>
        <p:xfrm>
          <a:off x="5799138" y="3032125"/>
          <a:ext cx="593725" cy="792163"/>
        </p:xfrm>
        <a:graphic>
          <a:graphicData uri="http://schemas.openxmlformats.org/presentationml/2006/ole">
            <mc:AlternateContent xmlns:mc="http://schemas.openxmlformats.org/markup-compatibility/2006">
              <mc:Choice xmlns:v="urn:schemas-microsoft-com:vml" Requires="v">
                <p:oleObj spid="_x0000_s20539" name="Equation" r:id="rId9" imgW="593005" imgH="792775" progId="Equation.DSMT4">
                  <p:embed/>
                </p:oleObj>
              </mc:Choice>
              <mc:Fallback>
                <p:oleObj name="Equation" r:id="rId9" imgW="593005" imgH="792775" progId="Equation.DSMT4">
                  <p:embed/>
                  <p:pic>
                    <p:nvPicPr>
                      <p:cNvPr id="0" name=""/>
                      <p:cNvPicPr/>
                      <p:nvPr/>
                    </p:nvPicPr>
                    <p:blipFill>
                      <a:blip r:embed="rId10"/>
                      <a:stretch>
                        <a:fillRect/>
                      </a:stretch>
                    </p:blipFill>
                    <p:spPr>
                      <a:xfrm>
                        <a:off x="5799138" y="3032125"/>
                        <a:ext cx="593725" cy="792163"/>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CC0E89CB-C3C4-9A70-3FA1-A0CB9CCB03EF}"/>
              </a:ext>
            </a:extLst>
          </p:cNvPr>
          <p:cNvGraphicFramePr>
            <a:graphicFrameLocks noChangeAspect="1"/>
          </p:cNvGraphicFramePr>
          <p:nvPr>
            <p:extLst>
              <p:ext uri="{D42A27DB-BD31-4B8C-83A1-F6EECF244321}">
                <p14:modId xmlns:p14="http://schemas.microsoft.com/office/powerpoint/2010/main" val="2372810787"/>
              </p:ext>
            </p:extLst>
          </p:nvPr>
        </p:nvGraphicFramePr>
        <p:xfrm>
          <a:off x="3594100" y="4060825"/>
          <a:ext cx="522288" cy="639763"/>
        </p:xfrm>
        <a:graphic>
          <a:graphicData uri="http://schemas.openxmlformats.org/presentationml/2006/ole">
            <mc:AlternateContent xmlns:mc="http://schemas.openxmlformats.org/markup-compatibility/2006">
              <mc:Choice xmlns:v="urn:schemas-microsoft-com:vml" Requires="v">
                <p:oleObj spid="_x0000_s20540" name="Equation" r:id="rId11" imgW="190440" imgH="317160" progId="Equation.DSMT4">
                  <p:embed/>
                </p:oleObj>
              </mc:Choice>
              <mc:Fallback>
                <p:oleObj name="Equation" r:id="rId11" imgW="190440" imgH="317160" progId="Equation.DSMT4">
                  <p:embed/>
                  <p:pic>
                    <p:nvPicPr>
                      <p:cNvPr id="17" name="Object 16">
                        <a:extLst>
                          <a:ext uri="{FF2B5EF4-FFF2-40B4-BE49-F238E27FC236}">
                            <a16:creationId xmlns:a16="http://schemas.microsoft.com/office/drawing/2014/main" id="{A34B88E9-D62D-58EF-D119-6016F86003BC}"/>
                          </a:ext>
                        </a:extLst>
                      </p:cNvPr>
                      <p:cNvPicPr>
                        <a:picLocks noChangeAspect="1" noChangeArrowheads="1"/>
                      </p:cNvPicPr>
                      <p:nvPr/>
                    </p:nvPicPr>
                    <p:blipFill>
                      <a:blip r:embed="rId12"/>
                      <a:srcRect/>
                      <a:stretch>
                        <a:fillRect/>
                      </a:stretch>
                    </p:blipFill>
                    <p:spPr bwMode="auto">
                      <a:xfrm>
                        <a:off x="3594100" y="4060825"/>
                        <a:ext cx="522288" cy="639763"/>
                      </a:xfrm>
                      <a:prstGeom prst="rect">
                        <a:avLst/>
                      </a:prstGeom>
                      <a:noFill/>
                    </p:spPr>
                  </p:pic>
                </p:oleObj>
              </mc:Fallback>
            </mc:AlternateContent>
          </a:graphicData>
        </a:graphic>
      </p:graphicFrame>
      <p:graphicFrame>
        <p:nvGraphicFramePr>
          <p:cNvPr id="19" name="Object 18">
            <a:extLst>
              <a:ext uri="{FF2B5EF4-FFF2-40B4-BE49-F238E27FC236}">
                <a16:creationId xmlns:a16="http://schemas.microsoft.com/office/drawing/2014/main" id="{FAD83A46-AA10-E04F-F57E-7F5964701109}"/>
              </a:ext>
            </a:extLst>
          </p:cNvPr>
          <p:cNvGraphicFramePr>
            <a:graphicFrameLocks noChangeAspect="1"/>
          </p:cNvGraphicFramePr>
          <p:nvPr>
            <p:extLst>
              <p:ext uri="{D42A27DB-BD31-4B8C-83A1-F6EECF244321}">
                <p14:modId xmlns:p14="http://schemas.microsoft.com/office/powerpoint/2010/main" val="2542432512"/>
              </p:ext>
            </p:extLst>
          </p:nvPr>
        </p:nvGraphicFramePr>
        <p:xfrm>
          <a:off x="8288338" y="4075113"/>
          <a:ext cx="384175" cy="611187"/>
        </p:xfrm>
        <a:graphic>
          <a:graphicData uri="http://schemas.openxmlformats.org/presentationml/2006/ole">
            <mc:AlternateContent xmlns:mc="http://schemas.openxmlformats.org/markup-compatibility/2006">
              <mc:Choice xmlns:v="urn:schemas-microsoft-com:vml" Requires="v">
                <p:oleObj spid="_x0000_s20541" name="Equation" r:id="rId13" imgW="139680" imgH="304560" progId="Equation.DSMT4">
                  <p:embed/>
                </p:oleObj>
              </mc:Choice>
              <mc:Fallback>
                <p:oleObj name="Equation" r:id="rId13" imgW="139680" imgH="304560" progId="Equation.DSMT4">
                  <p:embed/>
                  <p:pic>
                    <p:nvPicPr>
                      <p:cNvPr id="18" name="Object 17">
                        <a:extLst>
                          <a:ext uri="{FF2B5EF4-FFF2-40B4-BE49-F238E27FC236}">
                            <a16:creationId xmlns:a16="http://schemas.microsoft.com/office/drawing/2014/main" id="{CC0E89CB-C3C4-9A70-3FA1-A0CB9CCB03EF}"/>
                          </a:ext>
                        </a:extLst>
                      </p:cNvPr>
                      <p:cNvPicPr>
                        <a:picLocks noChangeAspect="1" noChangeArrowheads="1"/>
                      </p:cNvPicPr>
                      <p:nvPr/>
                    </p:nvPicPr>
                    <p:blipFill>
                      <a:blip r:embed="rId14"/>
                      <a:srcRect/>
                      <a:stretch>
                        <a:fillRect/>
                      </a:stretch>
                    </p:blipFill>
                    <p:spPr bwMode="auto">
                      <a:xfrm>
                        <a:off x="8288338" y="4075113"/>
                        <a:ext cx="384175" cy="611187"/>
                      </a:xfrm>
                      <a:prstGeom prst="rect">
                        <a:avLst/>
                      </a:prstGeom>
                      <a:noFill/>
                    </p:spPr>
                  </p:pic>
                </p:oleObj>
              </mc:Fallback>
            </mc:AlternateContent>
          </a:graphicData>
        </a:graphic>
      </p:graphicFrame>
      <p:graphicFrame>
        <p:nvGraphicFramePr>
          <p:cNvPr id="20" name="Object 19">
            <a:extLst>
              <a:ext uri="{FF2B5EF4-FFF2-40B4-BE49-F238E27FC236}">
                <a16:creationId xmlns:a16="http://schemas.microsoft.com/office/drawing/2014/main" id="{789A419D-E8DC-4573-63A1-42680DD38EE9}"/>
              </a:ext>
            </a:extLst>
          </p:cNvPr>
          <p:cNvGraphicFramePr>
            <a:graphicFrameLocks noChangeAspect="1"/>
          </p:cNvGraphicFramePr>
          <p:nvPr>
            <p:extLst>
              <p:ext uri="{D42A27DB-BD31-4B8C-83A1-F6EECF244321}">
                <p14:modId xmlns:p14="http://schemas.microsoft.com/office/powerpoint/2010/main" val="2257462312"/>
              </p:ext>
            </p:extLst>
          </p:nvPr>
        </p:nvGraphicFramePr>
        <p:xfrm>
          <a:off x="3646488" y="5148263"/>
          <a:ext cx="382587" cy="793750"/>
        </p:xfrm>
        <a:graphic>
          <a:graphicData uri="http://schemas.openxmlformats.org/presentationml/2006/ole">
            <mc:AlternateContent xmlns:mc="http://schemas.openxmlformats.org/markup-compatibility/2006">
              <mc:Choice xmlns:v="urn:schemas-microsoft-com:vml" Requires="v">
                <p:oleObj spid="_x0000_s20542" name="Equation" r:id="rId15" imgW="139680" imgH="393480" progId="Equation.DSMT4">
                  <p:embed/>
                </p:oleObj>
              </mc:Choice>
              <mc:Fallback>
                <p:oleObj name="Equation" r:id="rId15" imgW="139680" imgH="393480" progId="Equation.DSMT4">
                  <p:embed/>
                  <p:pic>
                    <p:nvPicPr>
                      <p:cNvPr id="18" name="Object 17">
                        <a:extLst>
                          <a:ext uri="{FF2B5EF4-FFF2-40B4-BE49-F238E27FC236}">
                            <a16:creationId xmlns:a16="http://schemas.microsoft.com/office/drawing/2014/main" id="{CC0E89CB-C3C4-9A70-3FA1-A0CB9CCB03EF}"/>
                          </a:ext>
                        </a:extLst>
                      </p:cNvPr>
                      <p:cNvPicPr>
                        <a:picLocks noChangeAspect="1" noChangeArrowheads="1"/>
                      </p:cNvPicPr>
                      <p:nvPr/>
                    </p:nvPicPr>
                    <p:blipFill>
                      <a:blip r:embed="rId16"/>
                      <a:srcRect/>
                      <a:stretch>
                        <a:fillRect/>
                      </a:stretch>
                    </p:blipFill>
                    <p:spPr bwMode="auto">
                      <a:xfrm>
                        <a:off x="3646488" y="5148263"/>
                        <a:ext cx="382587" cy="793750"/>
                      </a:xfrm>
                      <a:prstGeom prst="rect">
                        <a:avLst/>
                      </a:prstGeom>
                      <a:noFill/>
                    </p:spPr>
                  </p:pic>
                </p:oleObj>
              </mc:Fallback>
            </mc:AlternateContent>
          </a:graphicData>
        </a:graphic>
      </p:graphicFrame>
      <p:graphicFrame>
        <p:nvGraphicFramePr>
          <p:cNvPr id="21" name="Object 20">
            <a:extLst>
              <a:ext uri="{FF2B5EF4-FFF2-40B4-BE49-F238E27FC236}">
                <a16:creationId xmlns:a16="http://schemas.microsoft.com/office/drawing/2014/main" id="{9B0C5B84-CFBB-66DE-6393-83DD79E0FA36}"/>
              </a:ext>
            </a:extLst>
          </p:cNvPr>
          <p:cNvGraphicFramePr>
            <a:graphicFrameLocks noChangeAspect="1"/>
          </p:cNvGraphicFramePr>
          <p:nvPr>
            <p:extLst>
              <p:ext uri="{D42A27DB-BD31-4B8C-83A1-F6EECF244321}">
                <p14:modId xmlns:p14="http://schemas.microsoft.com/office/powerpoint/2010/main" val="2861411138"/>
              </p:ext>
            </p:extLst>
          </p:nvPr>
        </p:nvGraphicFramePr>
        <p:xfrm>
          <a:off x="8013700" y="5237163"/>
          <a:ext cx="1112838" cy="614362"/>
        </p:xfrm>
        <a:graphic>
          <a:graphicData uri="http://schemas.openxmlformats.org/presentationml/2006/ole">
            <mc:AlternateContent xmlns:mc="http://schemas.openxmlformats.org/markup-compatibility/2006">
              <mc:Choice xmlns:v="urn:schemas-microsoft-com:vml" Requires="v">
                <p:oleObj spid="_x0000_s20543" name="Equation" r:id="rId17" imgW="406080" imgH="304560" progId="Equation.DSMT4">
                  <p:embed/>
                </p:oleObj>
              </mc:Choice>
              <mc:Fallback>
                <p:oleObj name="Equation" r:id="rId17" imgW="406080" imgH="304560" progId="Equation.DSMT4">
                  <p:embed/>
                  <p:pic>
                    <p:nvPicPr>
                      <p:cNvPr id="20" name="Object 19">
                        <a:extLst>
                          <a:ext uri="{FF2B5EF4-FFF2-40B4-BE49-F238E27FC236}">
                            <a16:creationId xmlns:a16="http://schemas.microsoft.com/office/drawing/2014/main" id="{789A419D-E8DC-4573-63A1-42680DD38EE9}"/>
                          </a:ext>
                        </a:extLst>
                      </p:cNvPr>
                      <p:cNvPicPr>
                        <a:picLocks noChangeAspect="1" noChangeArrowheads="1"/>
                      </p:cNvPicPr>
                      <p:nvPr/>
                    </p:nvPicPr>
                    <p:blipFill>
                      <a:blip r:embed="rId18"/>
                      <a:srcRect/>
                      <a:stretch>
                        <a:fillRect/>
                      </a:stretch>
                    </p:blipFill>
                    <p:spPr bwMode="auto">
                      <a:xfrm>
                        <a:off x="8013700" y="5237163"/>
                        <a:ext cx="1112838" cy="614362"/>
                      </a:xfrm>
                      <a:prstGeom prst="rect">
                        <a:avLst/>
                      </a:prstGeom>
                      <a:noFill/>
                    </p:spPr>
                  </p:pic>
                </p:oleObj>
              </mc:Fallback>
            </mc:AlternateContent>
          </a:graphicData>
        </a:graphic>
      </p:graphicFrame>
    </p:spTree>
    <p:extLst>
      <p:ext uri="{BB962C8B-B14F-4D97-AF65-F5344CB8AC3E}">
        <p14:creationId xmlns:p14="http://schemas.microsoft.com/office/powerpoint/2010/main" val="17589223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5"/>
                                        </p:tgtEl>
                                      </p:cBhvr>
                                    </p:animEffect>
                                    <p:animScale>
                                      <p:cBhvr>
                                        <p:cTn id="21" dur="250" autoRev="1" fill="hold"/>
                                        <p:tgtEl>
                                          <p:spTgt spid="15"/>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5"/>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6"/>
                                        </p:tgtEl>
                                      </p:cBhvr>
                                    </p:animEffect>
                                    <p:animScale>
                                      <p:cBhvr>
                                        <p:cTn id="27" dur="250" autoRev="1" fill="hold"/>
                                        <p:tgtEl>
                                          <p:spTgt spid="16"/>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6"/>
                  </p:tgtEl>
                </p:cond>
              </p:nextCondLst>
            </p:seq>
          </p:childTnLst>
        </p:cTn>
      </p:par>
    </p:tnLst>
    <p:bldLst>
      <p:bldP spid="13" grpId="0" animBg="1"/>
      <p:bldP spid="14" grpId="0" animBg="1"/>
      <p:bldP spid="15"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92349" y="778328"/>
            <a:ext cx="7469868" cy="273231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13" name="A"/>
          <p:cNvSpPr/>
          <p:nvPr/>
        </p:nvSpPr>
        <p:spPr>
          <a:xfrm flipH="1">
            <a:off x="6209165"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14" name="B"/>
          <p:cNvSpPr/>
          <p:nvPr/>
        </p:nvSpPr>
        <p:spPr>
          <a:xfrm>
            <a:off x="1687287" y="5165567"/>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16" name="D"/>
          <p:cNvSpPr/>
          <p:nvPr/>
        </p:nvSpPr>
        <p:spPr>
          <a:xfrm flipH="1">
            <a:off x="6209166" y="5148942"/>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21" name="B"/>
          <p:cNvSpPr/>
          <p:nvPr/>
        </p:nvSpPr>
        <p:spPr>
          <a:xfrm>
            <a:off x="1682980"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pic>
        <p:nvPicPr>
          <p:cNvPr id="15" name="Picture 2" descr="Káº¿t quáº£ hÃ¬nh áº£nh cho tráº¡ng tÃ­">
            <a:hlinkClick r:id="rId4" action="ppaction://hlinksldjump"/>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2260" b="96875" l="2500" r="72262">
                        <a14:backgroundMark x1="6071" y1="47356" x2="6071" y2="47356"/>
                      </a14:backgroundRemoval>
                    </a14:imgEffect>
                  </a14:imgLayer>
                </a14:imgProps>
              </a:ext>
              <a:ext uri="{28A0092B-C50C-407E-A947-70E740481C1C}">
                <a14:useLocalDpi xmlns:a14="http://schemas.microsoft.com/office/drawing/2010/main" val="0"/>
              </a:ext>
            </a:extLst>
          </a:blip>
          <a:srcRect r="25482"/>
          <a:stretch/>
        </p:blipFill>
        <p:spPr bwMode="auto">
          <a:xfrm>
            <a:off x="1530349" y="0"/>
            <a:ext cx="1134382" cy="75389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64088" y="-109370"/>
            <a:ext cx="1984169" cy="2484180"/>
          </a:xfrm>
          <a:prstGeom prst="rect">
            <a:avLst/>
          </a:prstGeom>
        </p:spPr>
      </p:pic>
      <p:sp>
        <p:nvSpPr>
          <p:cNvPr id="9" name="Rectangle 2">
            <a:extLst>
              <a:ext uri="{FF2B5EF4-FFF2-40B4-BE49-F238E27FC236}">
                <a16:creationId xmlns:a16="http://schemas.microsoft.com/office/drawing/2014/main" id="{0D00AA15-F664-88F9-6870-6D727C1CFD01}"/>
              </a:ext>
            </a:extLst>
          </p:cNvPr>
          <p:cNvSpPr>
            <a:spLocks noChangeArrowheads="1"/>
          </p:cNvSpPr>
          <p:nvPr/>
        </p:nvSpPr>
        <p:spPr bwMode="auto">
          <a:xfrm>
            <a:off x="2429783" y="1454714"/>
            <a:ext cx="652153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buClrTx/>
            </a:pP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4: </a:t>
            </a:r>
            <a:r>
              <a:rPr lang="vi-VN" sz="2800" dirty="0">
                <a:solidFill>
                  <a:srgbClr val="FF0000"/>
                </a:solidFill>
                <a:latin typeface="Times New Roman" panose="02020603050405020304" pitchFamily="18" charset="0"/>
                <a:cs typeface="Times New Roman" panose="02020603050405020304" pitchFamily="18" charset="0"/>
              </a:rPr>
              <a:t>Tìm hệ số góc của đường thẳng d biết d đi qua gốc tọa độ O và điểm M(1;3)</a:t>
            </a:r>
            <a:endParaRPr kumimoji="0" lang="fr-FR"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32509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6"/>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6"/>
                                        </p:tgtEl>
                                      </p:cBhvr>
                                    </p:animEffect>
                                    <p:animScale>
                                      <p:cBhvr>
                                        <p:cTn id="21" dur="250" autoRev="1" fill="hold"/>
                                        <p:tgtEl>
                                          <p:spTgt spid="16"/>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2" restart="whenNotActive" fill="hold" evtFilter="cancelBubble" nodeType="interactiveSeq">
                <p:stCondLst>
                  <p:cond evt="onClick" delay="0">
                    <p:tgtEl>
                      <p:spTgt spid="21"/>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21"/>
                                        </p:tgtEl>
                                      </p:cBhvr>
                                    </p:animEffect>
                                    <p:animScale>
                                      <p:cBhvr>
                                        <p:cTn id="27" dur="250" autoRev="1" fill="hold"/>
                                        <p:tgtEl>
                                          <p:spTgt spid="21"/>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21"/>
                  </p:tgtEl>
                </p:cond>
              </p:nextCondLst>
            </p:seq>
          </p:childTnLst>
        </p:cTn>
      </p:par>
    </p:tnLst>
    <p:bldLst>
      <p:bldP spid="13" grpId="0" animBg="1"/>
      <p:bldP spid="14" grpId="0" animBg="1"/>
      <p:bldP spid="16"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92349" y="778328"/>
            <a:ext cx="7469868" cy="273231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13" name="A"/>
          <p:cNvSpPr/>
          <p:nvPr/>
        </p:nvSpPr>
        <p:spPr>
          <a:xfrm flipH="1">
            <a:off x="6328909" y="5148942"/>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 m = -6</a:t>
            </a:r>
            <a:endParaRPr lang="vi-VN" sz="2800" dirty="0">
              <a:latin typeface="Times New Roman" panose="02020603050405020304" pitchFamily="18" charset="0"/>
              <a:cs typeface="Times New Roman" panose="02020603050405020304" pitchFamily="18" charset="0"/>
            </a:endParaRPr>
          </a:p>
        </p:txBody>
      </p:sp>
      <p:sp>
        <p:nvSpPr>
          <p:cNvPr id="14" name="B"/>
          <p:cNvSpPr/>
          <p:nvPr/>
        </p:nvSpPr>
        <p:spPr>
          <a:xfrm>
            <a:off x="1687287" y="5148942"/>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16" name="D"/>
          <p:cNvSpPr/>
          <p:nvPr/>
        </p:nvSpPr>
        <p:spPr>
          <a:xfrm flipH="1">
            <a:off x="6328910" y="3984171"/>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 m = −6</a:t>
            </a:r>
            <a:endParaRPr lang="vi-VN" sz="2800" dirty="0">
              <a:latin typeface="Times New Roman" panose="02020603050405020304" pitchFamily="18" charset="0"/>
              <a:cs typeface="Times New Roman" panose="02020603050405020304" pitchFamily="18" charset="0"/>
            </a:endParaRPr>
          </a:p>
        </p:txBody>
      </p:sp>
      <p:sp>
        <p:nvSpPr>
          <p:cNvPr id="21" name="B"/>
          <p:cNvSpPr/>
          <p:nvPr/>
        </p:nvSpPr>
        <p:spPr>
          <a:xfrm>
            <a:off x="1682980"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 m = −4</a:t>
            </a:r>
            <a:endParaRPr lang="vi-VN" sz="2800" dirty="0">
              <a:latin typeface="Times New Roman" panose="02020603050405020304" pitchFamily="18" charset="0"/>
              <a:cs typeface="Times New Roman" panose="02020603050405020304" pitchFamily="18" charset="0"/>
            </a:endParaRPr>
          </a:p>
        </p:txBody>
      </p:sp>
      <p:pic>
        <p:nvPicPr>
          <p:cNvPr id="15" name="Picture 2" descr="Káº¿t quáº£ hÃ¬nh áº£nh cho tráº¡ng tÃ­">
            <a:hlinkClick r:id="rId4" action="ppaction://hlinksldjump"/>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2260" b="96875" l="2500" r="72262">
                        <a14:backgroundMark x1="6071" y1="47356" x2="6071" y2="47356"/>
                      </a14:backgroundRemoval>
                    </a14:imgEffect>
                  </a14:imgLayer>
                </a14:imgProps>
              </a:ext>
              <a:ext uri="{28A0092B-C50C-407E-A947-70E740481C1C}">
                <a14:useLocalDpi xmlns:a14="http://schemas.microsoft.com/office/drawing/2010/main" val="0"/>
              </a:ext>
            </a:extLst>
          </a:blip>
          <a:srcRect r="25482"/>
          <a:stretch/>
        </p:blipFill>
        <p:spPr bwMode="auto">
          <a:xfrm>
            <a:off x="1530349" y="0"/>
            <a:ext cx="1134382" cy="7538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05405" y="304800"/>
            <a:ext cx="1721528" cy="2155353"/>
          </a:xfrm>
          <a:prstGeom prst="rect">
            <a:avLst/>
          </a:prstGeom>
        </p:spPr>
      </p:pic>
      <p:sp>
        <p:nvSpPr>
          <p:cNvPr id="9" name="Rectangle 2">
            <a:extLst>
              <a:ext uri="{FF2B5EF4-FFF2-40B4-BE49-F238E27FC236}">
                <a16:creationId xmlns:a16="http://schemas.microsoft.com/office/drawing/2014/main" id="{2DB1CE1A-5EF6-6482-FEB3-0082C596CD0F}"/>
              </a:ext>
            </a:extLst>
          </p:cNvPr>
          <p:cNvSpPr>
            <a:spLocks noChangeArrowheads="1"/>
          </p:cNvSpPr>
          <p:nvPr/>
        </p:nvSpPr>
        <p:spPr bwMode="auto">
          <a:xfrm>
            <a:off x="2749350" y="1585987"/>
            <a:ext cx="655405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buClrTx/>
            </a:pP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5: </a:t>
            </a:r>
            <a:r>
              <a:rPr lang="vi-VN" sz="2800" dirty="0">
                <a:solidFill>
                  <a:srgbClr val="FF0000"/>
                </a:solidFill>
                <a:latin typeface="Times New Roman" panose="02020603050405020304" pitchFamily="18" charset="0"/>
                <a:cs typeface="Times New Roman" panose="02020603050405020304" pitchFamily="18" charset="0"/>
              </a:rPr>
              <a:t>Cho đường thẳng d: y = (m + 2)x – 5 có hệ số góc là k = −4. Tìm m</a:t>
            </a:r>
            <a:endParaRPr kumimoji="0" lang="fr-FR"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55845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6"/>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6"/>
                                        </p:tgtEl>
                                      </p:cBhvr>
                                    </p:animEffect>
                                    <p:animScale>
                                      <p:cBhvr>
                                        <p:cTn id="21" dur="250" autoRev="1" fill="hold"/>
                                        <p:tgtEl>
                                          <p:spTgt spid="16"/>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2" restart="whenNotActive" fill="hold" evtFilter="cancelBubble" nodeType="interactiveSeq">
                <p:stCondLst>
                  <p:cond evt="onClick" delay="0">
                    <p:tgtEl>
                      <p:spTgt spid="21"/>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21"/>
                                        </p:tgtEl>
                                      </p:cBhvr>
                                    </p:animEffect>
                                    <p:animScale>
                                      <p:cBhvr>
                                        <p:cTn id="27" dur="250" autoRev="1" fill="hold"/>
                                        <p:tgtEl>
                                          <p:spTgt spid="21"/>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21"/>
                  </p:tgtEl>
                </p:cond>
              </p:nextCondLst>
            </p:seq>
          </p:childTnLst>
        </p:cTn>
      </p:par>
    </p:tnLst>
    <p:bldLst>
      <p:bldP spid="13" grpId="0" animBg="1"/>
      <p:bldP spid="14" grpId="0" animBg="1"/>
      <p:bldP spid="16" grpId="0" animBg="1"/>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1999"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9027" y="2363190"/>
            <a:ext cx="2554432" cy="3065318"/>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8311" y="1886198"/>
            <a:ext cx="2554432" cy="3065318"/>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1427" y="2515590"/>
            <a:ext cx="2554432" cy="3065318"/>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8334" y="1690997"/>
            <a:ext cx="2554432" cy="3065318"/>
          </a:xfrm>
          <a:prstGeom prst="rect">
            <a:avLst/>
          </a:prstGeom>
        </p:spPr>
      </p:pic>
    </p:spTree>
    <p:extLst>
      <p:ext uri="{BB962C8B-B14F-4D97-AF65-F5344CB8AC3E}">
        <p14:creationId xmlns:p14="http://schemas.microsoft.com/office/powerpoint/2010/main" val="2412686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divide">
            <a:extLst>
              <a:ext uri="{FF2B5EF4-FFF2-40B4-BE49-F238E27FC236}">
                <a16:creationId xmlns:a16="http://schemas.microsoft.com/office/drawing/2014/main" id="{C46AA570-EF8E-BBB9-8D17-BE34BD8859F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98838" y="6381750"/>
            <a:ext cx="72691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6" descr="BACK027">
            <a:extLst>
              <a:ext uri="{FF2B5EF4-FFF2-40B4-BE49-F238E27FC236}">
                <a16:creationId xmlns:a16="http://schemas.microsoft.com/office/drawing/2014/main" id="{92A7B945-D5BE-BD45-F028-B9B6286A5A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38200"/>
            <a:ext cx="11430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15" descr="divide">
            <a:extLst>
              <a:ext uri="{FF2B5EF4-FFF2-40B4-BE49-F238E27FC236}">
                <a16:creationId xmlns:a16="http://schemas.microsoft.com/office/drawing/2014/main" id="{05CF59B1-31C3-0D20-00C6-11F81CAC2F5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715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5" descr="jlgbook">
            <a:extLst>
              <a:ext uri="{FF2B5EF4-FFF2-40B4-BE49-F238E27FC236}">
                <a16:creationId xmlns:a16="http://schemas.microsoft.com/office/drawing/2014/main" id="{DCD28B16-839E-FC3C-5546-A3A476B3A81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686801" y="1371600"/>
            <a:ext cx="154781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AutoShape 6">
            <a:extLst>
              <a:ext uri="{FF2B5EF4-FFF2-40B4-BE49-F238E27FC236}">
                <a16:creationId xmlns:a16="http://schemas.microsoft.com/office/drawing/2014/main" id="{987EFE14-1FF5-F928-3645-A5106F9B2561}"/>
              </a:ext>
            </a:extLst>
          </p:cNvPr>
          <p:cNvSpPr>
            <a:spLocks noChangeArrowheads="1"/>
          </p:cNvSpPr>
          <p:nvPr/>
        </p:nvSpPr>
        <p:spPr bwMode="auto">
          <a:xfrm>
            <a:off x="8690112" y="827685"/>
            <a:ext cx="935038" cy="1116013"/>
          </a:xfrm>
          <a:prstGeom prst="star32">
            <a:avLst>
              <a:gd name="adj" fmla="val 13944"/>
            </a:avLst>
          </a:prstGeom>
          <a:noFill/>
          <a:ln w="9525" algn="ctr">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Clr>
                <a:srgbClr val="3366CC"/>
              </a:buClr>
              <a:buFontTx/>
              <a:buNone/>
            </a:pPr>
            <a:endParaRPr kumimoji="1" lang="en-US" altLang="en-US" sz="1800" b="1">
              <a:latin typeface="Calibri" panose="020F0502020204030204" pitchFamily="34" charset="0"/>
            </a:endParaRPr>
          </a:p>
        </p:txBody>
      </p:sp>
      <p:sp>
        <p:nvSpPr>
          <p:cNvPr id="12" name="TextBox 52">
            <a:extLst>
              <a:ext uri="{FF2B5EF4-FFF2-40B4-BE49-F238E27FC236}">
                <a16:creationId xmlns:a16="http://schemas.microsoft.com/office/drawing/2014/main" id="{823E19EE-8E33-B5B6-7474-DFB844FAB4D1}"/>
              </a:ext>
            </a:extLst>
          </p:cNvPr>
          <p:cNvSpPr txBox="1">
            <a:spLocks noChangeArrowheads="1"/>
          </p:cNvSpPr>
          <p:nvPr/>
        </p:nvSpPr>
        <p:spPr bwMode="auto">
          <a:xfrm>
            <a:off x="6797676" y="1277939"/>
            <a:ext cx="11271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OPTION     </a:t>
            </a:r>
          </a:p>
        </p:txBody>
      </p:sp>
      <p:sp>
        <p:nvSpPr>
          <p:cNvPr id="14" name="Freeform 110">
            <a:extLst>
              <a:ext uri="{FF2B5EF4-FFF2-40B4-BE49-F238E27FC236}">
                <a16:creationId xmlns:a16="http://schemas.microsoft.com/office/drawing/2014/main" id="{E398E265-8666-3EF6-3839-1E276823B8E3}"/>
              </a:ext>
            </a:extLst>
          </p:cNvPr>
          <p:cNvSpPr>
            <a:spLocks/>
          </p:cNvSpPr>
          <p:nvPr/>
        </p:nvSpPr>
        <p:spPr bwMode="auto">
          <a:xfrm>
            <a:off x="4257676" y="1116013"/>
            <a:ext cx="430212" cy="48101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538" y="0"/>
                </a:moveTo>
                <a:cubicBezTo>
                  <a:pt x="5492" y="0"/>
                  <a:pt x="4650" y="756"/>
                  <a:pt x="4650" y="1693"/>
                </a:cubicBezTo>
                <a:cubicBezTo>
                  <a:pt x="4650" y="2630"/>
                  <a:pt x="5492" y="3386"/>
                  <a:pt x="6538" y="3386"/>
                </a:cubicBezTo>
                <a:cubicBezTo>
                  <a:pt x="7583" y="3386"/>
                  <a:pt x="8425" y="2630"/>
                  <a:pt x="8425" y="1693"/>
                </a:cubicBezTo>
                <a:cubicBezTo>
                  <a:pt x="8425" y="756"/>
                  <a:pt x="7583" y="0"/>
                  <a:pt x="6538" y="0"/>
                </a:cubicBezTo>
                <a:close/>
                <a:moveTo>
                  <a:pt x="17944" y="1907"/>
                </a:moveTo>
                <a:cubicBezTo>
                  <a:pt x="16731" y="1907"/>
                  <a:pt x="15738" y="2779"/>
                  <a:pt x="15738" y="3867"/>
                </a:cubicBezTo>
                <a:cubicBezTo>
                  <a:pt x="15738" y="4955"/>
                  <a:pt x="16731" y="5846"/>
                  <a:pt x="17944" y="5846"/>
                </a:cubicBezTo>
                <a:cubicBezTo>
                  <a:pt x="19157" y="5846"/>
                  <a:pt x="20130" y="4955"/>
                  <a:pt x="20130" y="3867"/>
                </a:cubicBezTo>
                <a:cubicBezTo>
                  <a:pt x="20130" y="2779"/>
                  <a:pt x="19157" y="1907"/>
                  <a:pt x="17944" y="1907"/>
                </a:cubicBezTo>
                <a:close/>
                <a:moveTo>
                  <a:pt x="1351" y="2228"/>
                </a:moveTo>
                <a:cubicBezTo>
                  <a:pt x="847" y="2228"/>
                  <a:pt x="457" y="2595"/>
                  <a:pt x="457" y="3048"/>
                </a:cubicBezTo>
                <a:cubicBezTo>
                  <a:pt x="457" y="3500"/>
                  <a:pt x="847" y="3867"/>
                  <a:pt x="1351" y="3867"/>
                </a:cubicBezTo>
                <a:cubicBezTo>
                  <a:pt x="1855" y="3867"/>
                  <a:pt x="2265" y="3500"/>
                  <a:pt x="2265" y="3048"/>
                </a:cubicBezTo>
                <a:cubicBezTo>
                  <a:pt x="2265" y="2595"/>
                  <a:pt x="1855" y="2228"/>
                  <a:pt x="1351" y="2228"/>
                </a:cubicBezTo>
                <a:close/>
                <a:moveTo>
                  <a:pt x="12320" y="5650"/>
                </a:moveTo>
                <a:cubicBezTo>
                  <a:pt x="9800" y="5650"/>
                  <a:pt x="7750" y="7470"/>
                  <a:pt x="7750" y="9731"/>
                </a:cubicBezTo>
                <a:cubicBezTo>
                  <a:pt x="7750" y="9821"/>
                  <a:pt x="7750" y="9920"/>
                  <a:pt x="7750" y="10016"/>
                </a:cubicBezTo>
                <a:cubicBezTo>
                  <a:pt x="10007" y="9031"/>
                  <a:pt x="12732" y="9863"/>
                  <a:pt x="13830" y="11887"/>
                </a:cubicBezTo>
                <a:cubicBezTo>
                  <a:pt x="14091" y="12367"/>
                  <a:pt x="14231" y="12887"/>
                  <a:pt x="14268" y="13420"/>
                </a:cubicBezTo>
                <a:cubicBezTo>
                  <a:pt x="16539" y="12441"/>
                  <a:pt x="17505" y="10004"/>
                  <a:pt x="16414" y="7966"/>
                </a:cubicBezTo>
                <a:cubicBezTo>
                  <a:pt x="15656" y="6552"/>
                  <a:pt x="14069" y="5654"/>
                  <a:pt x="12320" y="5650"/>
                </a:cubicBezTo>
                <a:close/>
                <a:moveTo>
                  <a:pt x="3636" y="5774"/>
                </a:moveTo>
                <a:cubicBezTo>
                  <a:pt x="2124" y="5774"/>
                  <a:pt x="914" y="6877"/>
                  <a:pt x="914" y="8234"/>
                </a:cubicBezTo>
                <a:cubicBezTo>
                  <a:pt x="914" y="9590"/>
                  <a:pt x="2124" y="10693"/>
                  <a:pt x="3636" y="10693"/>
                </a:cubicBezTo>
                <a:cubicBezTo>
                  <a:pt x="5149" y="10693"/>
                  <a:pt x="6379" y="9590"/>
                  <a:pt x="6379" y="8234"/>
                </a:cubicBezTo>
                <a:cubicBezTo>
                  <a:pt x="6379" y="6877"/>
                  <a:pt x="5149" y="5774"/>
                  <a:pt x="3636" y="5774"/>
                </a:cubicBezTo>
                <a:close/>
                <a:moveTo>
                  <a:pt x="4093" y="6737"/>
                </a:moveTo>
                <a:cubicBezTo>
                  <a:pt x="4766" y="6737"/>
                  <a:pt x="5325" y="7221"/>
                  <a:pt x="5325" y="7824"/>
                </a:cubicBezTo>
                <a:cubicBezTo>
                  <a:pt x="5325" y="7974"/>
                  <a:pt x="5176" y="8109"/>
                  <a:pt x="5008" y="8109"/>
                </a:cubicBezTo>
                <a:cubicBezTo>
                  <a:pt x="4840" y="8109"/>
                  <a:pt x="4709" y="7975"/>
                  <a:pt x="4709" y="7824"/>
                </a:cubicBezTo>
                <a:cubicBezTo>
                  <a:pt x="4709" y="7522"/>
                  <a:pt x="4430" y="7289"/>
                  <a:pt x="4093" y="7289"/>
                </a:cubicBezTo>
                <a:cubicBezTo>
                  <a:pt x="3925" y="7289"/>
                  <a:pt x="3795" y="7155"/>
                  <a:pt x="3795" y="7004"/>
                </a:cubicBezTo>
                <a:cubicBezTo>
                  <a:pt x="3795" y="6853"/>
                  <a:pt x="3925" y="6737"/>
                  <a:pt x="4093" y="6737"/>
                </a:cubicBezTo>
                <a:close/>
                <a:moveTo>
                  <a:pt x="12916" y="6737"/>
                </a:moveTo>
                <a:cubicBezTo>
                  <a:pt x="14429" y="6737"/>
                  <a:pt x="15658" y="7840"/>
                  <a:pt x="15659" y="9196"/>
                </a:cubicBezTo>
                <a:cubicBezTo>
                  <a:pt x="15659" y="9347"/>
                  <a:pt x="15528" y="9463"/>
                  <a:pt x="15360" y="9463"/>
                </a:cubicBezTo>
                <a:cubicBezTo>
                  <a:pt x="15192" y="9463"/>
                  <a:pt x="15042" y="9347"/>
                  <a:pt x="15042" y="9196"/>
                </a:cubicBezTo>
                <a:cubicBezTo>
                  <a:pt x="15042" y="8141"/>
                  <a:pt x="14092" y="7289"/>
                  <a:pt x="12916" y="7289"/>
                </a:cubicBezTo>
                <a:cubicBezTo>
                  <a:pt x="12748" y="7289"/>
                  <a:pt x="12618" y="7155"/>
                  <a:pt x="12618" y="7004"/>
                </a:cubicBezTo>
                <a:cubicBezTo>
                  <a:pt x="12618" y="6853"/>
                  <a:pt x="12748" y="6737"/>
                  <a:pt x="12916" y="6737"/>
                </a:cubicBezTo>
                <a:close/>
                <a:moveTo>
                  <a:pt x="9737" y="10141"/>
                </a:moveTo>
                <a:cubicBezTo>
                  <a:pt x="7553" y="10141"/>
                  <a:pt x="5763" y="11728"/>
                  <a:pt x="5763" y="13687"/>
                </a:cubicBezTo>
                <a:cubicBezTo>
                  <a:pt x="5763" y="15646"/>
                  <a:pt x="7553" y="17234"/>
                  <a:pt x="9737" y="17234"/>
                </a:cubicBezTo>
                <a:cubicBezTo>
                  <a:pt x="11921" y="17234"/>
                  <a:pt x="13691" y="15646"/>
                  <a:pt x="13691" y="13687"/>
                </a:cubicBezTo>
                <a:cubicBezTo>
                  <a:pt x="13691" y="11728"/>
                  <a:pt x="11921" y="10141"/>
                  <a:pt x="9737" y="10141"/>
                </a:cubicBezTo>
                <a:close/>
                <a:moveTo>
                  <a:pt x="10333" y="11246"/>
                </a:moveTo>
                <a:cubicBezTo>
                  <a:pt x="11509" y="11246"/>
                  <a:pt x="12459" y="12098"/>
                  <a:pt x="12459" y="13152"/>
                </a:cubicBezTo>
                <a:cubicBezTo>
                  <a:pt x="12459" y="13303"/>
                  <a:pt x="12329" y="13420"/>
                  <a:pt x="12161" y="13420"/>
                </a:cubicBezTo>
                <a:cubicBezTo>
                  <a:pt x="11993" y="13420"/>
                  <a:pt x="11863" y="13303"/>
                  <a:pt x="11863" y="13152"/>
                </a:cubicBezTo>
                <a:cubicBezTo>
                  <a:pt x="11863" y="12399"/>
                  <a:pt x="11173" y="11780"/>
                  <a:pt x="10333" y="11780"/>
                </a:cubicBezTo>
                <a:cubicBezTo>
                  <a:pt x="10165" y="11780"/>
                  <a:pt x="10035" y="11664"/>
                  <a:pt x="10035" y="11513"/>
                </a:cubicBezTo>
                <a:cubicBezTo>
                  <a:pt x="10035" y="11362"/>
                  <a:pt x="10165" y="11246"/>
                  <a:pt x="10333" y="11246"/>
                </a:cubicBezTo>
                <a:close/>
                <a:moveTo>
                  <a:pt x="19613" y="12867"/>
                </a:moveTo>
                <a:cubicBezTo>
                  <a:pt x="19109" y="12867"/>
                  <a:pt x="18699" y="13235"/>
                  <a:pt x="18699" y="13687"/>
                </a:cubicBezTo>
                <a:cubicBezTo>
                  <a:pt x="18699" y="14139"/>
                  <a:pt x="19109" y="14507"/>
                  <a:pt x="19613" y="14507"/>
                </a:cubicBezTo>
                <a:cubicBezTo>
                  <a:pt x="20117" y="14507"/>
                  <a:pt x="20527" y="14139"/>
                  <a:pt x="20527" y="13687"/>
                </a:cubicBezTo>
                <a:cubicBezTo>
                  <a:pt x="20527" y="13235"/>
                  <a:pt x="20117" y="12867"/>
                  <a:pt x="19613" y="12867"/>
                </a:cubicBezTo>
                <a:close/>
                <a:moveTo>
                  <a:pt x="2424" y="15879"/>
                </a:moveTo>
                <a:cubicBezTo>
                  <a:pt x="1080" y="15879"/>
                  <a:pt x="0" y="16848"/>
                  <a:pt x="0" y="18053"/>
                </a:cubicBezTo>
                <a:cubicBezTo>
                  <a:pt x="0" y="19259"/>
                  <a:pt x="1080" y="20246"/>
                  <a:pt x="2424" y="20246"/>
                </a:cubicBezTo>
                <a:cubicBezTo>
                  <a:pt x="3768" y="20246"/>
                  <a:pt x="4868" y="19259"/>
                  <a:pt x="4868" y="18053"/>
                </a:cubicBezTo>
                <a:cubicBezTo>
                  <a:pt x="4868" y="16848"/>
                  <a:pt x="3768" y="15879"/>
                  <a:pt x="2424" y="15879"/>
                </a:cubicBezTo>
                <a:close/>
                <a:moveTo>
                  <a:pt x="18560" y="16147"/>
                </a:moveTo>
                <a:cubicBezTo>
                  <a:pt x="16879" y="16147"/>
                  <a:pt x="15500" y="17366"/>
                  <a:pt x="15500" y="18873"/>
                </a:cubicBezTo>
                <a:cubicBezTo>
                  <a:pt x="15500" y="20380"/>
                  <a:pt x="16879" y="21600"/>
                  <a:pt x="18560" y="21600"/>
                </a:cubicBezTo>
                <a:cubicBezTo>
                  <a:pt x="20240" y="21600"/>
                  <a:pt x="21600" y="20380"/>
                  <a:pt x="21600" y="18873"/>
                </a:cubicBezTo>
                <a:cubicBezTo>
                  <a:pt x="21600" y="17366"/>
                  <a:pt x="20240" y="16147"/>
                  <a:pt x="18560" y="16147"/>
                </a:cubicBezTo>
                <a:close/>
                <a:moveTo>
                  <a:pt x="18997" y="17198"/>
                </a:moveTo>
                <a:cubicBezTo>
                  <a:pt x="19781" y="17200"/>
                  <a:pt x="20426" y="17760"/>
                  <a:pt x="20428" y="18463"/>
                </a:cubicBezTo>
                <a:cubicBezTo>
                  <a:pt x="20426" y="18639"/>
                  <a:pt x="20266" y="18783"/>
                  <a:pt x="20070" y="18784"/>
                </a:cubicBezTo>
                <a:cubicBezTo>
                  <a:pt x="19874" y="18783"/>
                  <a:pt x="19714" y="18639"/>
                  <a:pt x="19712" y="18463"/>
                </a:cubicBezTo>
                <a:cubicBezTo>
                  <a:pt x="19712" y="18112"/>
                  <a:pt x="19388" y="17840"/>
                  <a:pt x="18997" y="17840"/>
                </a:cubicBezTo>
                <a:cubicBezTo>
                  <a:pt x="18800" y="17840"/>
                  <a:pt x="18659" y="17695"/>
                  <a:pt x="18659" y="17519"/>
                </a:cubicBezTo>
                <a:cubicBezTo>
                  <a:pt x="18659" y="17342"/>
                  <a:pt x="18800" y="17198"/>
                  <a:pt x="18997" y="17198"/>
                </a:cubicBezTo>
                <a:close/>
                <a:moveTo>
                  <a:pt x="7452" y="18873"/>
                </a:moveTo>
                <a:cubicBezTo>
                  <a:pt x="6948" y="18873"/>
                  <a:pt x="6538" y="19241"/>
                  <a:pt x="6538" y="19693"/>
                </a:cubicBezTo>
                <a:cubicBezTo>
                  <a:pt x="6538" y="20145"/>
                  <a:pt x="6948" y="20513"/>
                  <a:pt x="7452" y="20513"/>
                </a:cubicBezTo>
                <a:cubicBezTo>
                  <a:pt x="7956" y="20513"/>
                  <a:pt x="8366" y="20145"/>
                  <a:pt x="8366" y="19693"/>
                </a:cubicBezTo>
                <a:cubicBezTo>
                  <a:pt x="8366" y="19241"/>
                  <a:pt x="7956" y="18873"/>
                  <a:pt x="7452" y="18873"/>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35857" name="TextBox 52">
            <a:extLst>
              <a:ext uri="{FF2B5EF4-FFF2-40B4-BE49-F238E27FC236}">
                <a16:creationId xmlns:a16="http://schemas.microsoft.com/office/drawing/2014/main" id="{6EE3E2CD-C821-EC05-D9AF-55768538B641}"/>
              </a:ext>
            </a:extLst>
          </p:cNvPr>
          <p:cNvSpPr txBox="1">
            <a:spLocks noChangeArrowheads="1"/>
          </p:cNvSpPr>
          <p:nvPr/>
        </p:nvSpPr>
        <p:spPr bwMode="auto">
          <a:xfrm>
            <a:off x="6265864" y="1090613"/>
            <a:ext cx="12017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sp>
        <p:nvSpPr>
          <p:cNvPr id="19" name="Content Placeholder 2">
            <a:extLst>
              <a:ext uri="{FF2B5EF4-FFF2-40B4-BE49-F238E27FC236}">
                <a16:creationId xmlns:a16="http://schemas.microsoft.com/office/drawing/2014/main" id="{3888BE64-FACC-F52C-106A-2379B0470293}"/>
              </a:ext>
            </a:extLst>
          </p:cNvPr>
          <p:cNvSpPr txBox="1">
            <a:spLocks/>
          </p:cNvSpPr>
          <p:nvPr/>
        </p:nvSpPr>
        <p:spPr bwMode="auto">
          <a:xfrm>
            <a:off x="685801" y="2057400"/>
            <a:ext cx="1070368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pPr>
            <a:r>
              <a:rPr lang="nl-NL"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Đọc lại nội dung bài đã học</a:t>
            </a:r>
            <a:endParaRPr lang="en-US" altLang="en-US" sz="2800" dirty="0">
              <a:solidFill>
                <a:srgbClr val="0000FF"/>
              </a:solidFill>
              <a:ea typeface="Calibri" panose="020F0502020204030204" pitchFamily="34" charset="0"/>
              <a:cs typeface="Times New Roman" panose="02020603050405020304" pitchFamily="18" charset="0"/>
            </a:endParaRPr>
          </a:p>
          <a:p>
            <a:pPr eaLnBrk="1" hangingPunct="1">
              <a:buFontTx/>
              <a:buChar char="-"/>
            </a:pPr>
            <a:r>
              <a:rPr lang="nl-NL"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Làm bài tập: 1; 2; 3; 4; 5; 7; 8; 9 SBT</a:t>
            </a:r>
          </a:p>
          <a:p>
            <a:pPr eaLnBrk="1" hangingPunct="1">
              <a:buFontTx/>
              <a:buChar char="-"/>
            </a:pPr>
            <a:r>
              <a:rPr lang="nl-NL"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Chuẩn bị cho tiết sau</a:t>
            </a:r>
            <a:endParaRPr lang="en-US"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52">
            <a:extLst>
              <a:ext uri="{FF2B5EF4-FFF2-40B4-BE49-F238E27FC236}">
                <a16:creationId xmlns:a16="http://schemas.microsoft.com/office/drawing/2014/main" id="{A5887A50-B3FE-A45D-C5C9-6660DF8649DC}"/>
              </a:ext>
            </a:extLst>
          </p:cNvPr>
          <p:cNvSpPr txBox="1">
            <a:spLocks noChangeArrowheads="1"/>
          </p:cNvSpPr>
          <p:nvPr/>
        </p:nvSpPr>
        <p:spPr bwMode="auto">
          <a:xfrm>
            <a:off x="2987676" y="1354137"/>
            <a:ext cx="11271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OPTION     </a:t>
            </a:r>
          </a:p>
        </p:txBody>
      </p:sp>
      <p:sp>
        <p:nvSpPr>
          <p:cNvPr id="21" name="TextBox 52">
            <a:extLst>
              <a:ext uri="{FF2B5EF4-FFF2-40B4-BE49-F238E27FC236}">
                <a16:creationId xmlns:a16="http://schemas.microsoft.com/office/drawing/2014/main" id="{4083E811-5336-B6BD-6B81-9887767D80BE}"/>
              </a:ext>
            </a:extLst>
          </p:cNvPr>
          <p:cNvSpPr txBox="1">
            <a:spLocks noChangeArrowheads="1"/>
          </p:cNvSpPr>
          <p:nvPr/>
        </p:nvSpPr>
        <p:spPr bwMode="auto">
          <a:xfrm>
            <a:off x="2776539" y="1333501"/>
            <a:ext cx="1201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sp>
        <p:nvSpPr>
          <p:cNvPr id="22" name="Freeform 110">
            <a:extLst>
              <a:ext uri="{FF2B5EF4-FFF2-40B4-BE49-F238E27FC236}">
                <a16:creationId xmlns:a16="http://schemas.microsoft.com/office/drawing/2014/main" id="{86A21400-0529-9AC2-2A33-62E47802F4A4}"/>
              </a:ext>
            </a:extLst>
          </p:cNvPr>
          <p:cNvSpPr>
            <a:spLocks/>
          </p:cNvSpPr>
          <p:nvPr/>
        </p:nvSpPr>
        <p:spPr bwMode="auto">
          <a:xfrm>
            <a:off x="1925638" y="1192213"/>
            <a:ext cx="430212" cy="4810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538" y="0"/>
                </a:moveTo>
                <a:cubicBezTo>
                  <a:pt x="5492" y="0"/>
                  <a:pt x="4650" y="756"/>
                  <a:pt x="4650" y="1693"/>
                </a:cubicBezTo>
                <a:cubicBezTo>
                  <a:pt x="4650" y="2630"/>
                  <a:pt x="5492" y="3386"/>
                  <a:pt x="6538" y="3386"/>
                </a:cubicBezTo>
                <a:cubicBezTo>
                  <a:pt x="7583" y="3386"/>
                  <a:pt x="8425" y="2630"/>
                  <a:pt x="8425" y="1693"/>
                </a:cubicBezTo>
                <a:cubicBezTo>
                  <a:pt x="8425" y="756"/>
                  <a:pt x="7583" y="0"/>
                  <a:pt x="6538" y="0"/>
                </a:cubicBezTo>
                <a:close/>
                <a:moveTo>
                  <a:pt x="17944" y="1907"/>
                </a:moveTo>
                <a:cubicBezTo>
                  <a:pt x="16731" y="1907"/>
                  <a:pt x="15738" y="2779"/>
                  <a:pt x="15738" y="3867"/>
                </a:cubicBezTo>
                <a:cubicBezTo>
                  <a:pt x="15738" y="4955"/>
                  <a:pt x="16731" y="5846"/>
                  <a:pt x="17944" y="5846"/>
                </a:cubicBezTo>
                <a:cubicBezTo>
                  <a:pt x="19157" y="5846"/>
                  <a:pt x="20130" y="4955"/>
                  <a:pt x="20130" y="3867"/>
                </a:cubicBezTo>
                <a:cubicBezTo>
                  <a:pt x="20130" y="2779"/>
                  <a:pt x="19157" y="1907"/>
                  <a:pt x="17944" y="1907"/>
                </a:cubicBezTo>
                <a:close/>
                <a:moveTo>
                  <a:pt x="1351" y="2228"/>
                </a:moveTo>
                <a:cubicBezTo>
                  <a:pt x="847" y="2228"/>
                  <a:pt x="457" y="2595"/>
                  <a:pt x="457" y="3048"/>
                </a:cubicBezTo>
                <a:cubicBezTo>
                  <a:pt x="457" y="3500"/>
                  <a:pt x="847" y="3867"/>
                  <a:pt x="1351" y="3867"/>
                </a:cubicBezTo>
                <a:cubicBezTo>
                  <a:pt x="1855" y="3867"/>
                  <a:pt x="2265" y="3500"/>
                  <a:pt x="2265" y="3048"/>
                </a:cubicBezTo>
                <a:cubicBezTo>
                  <a:pt x="2265" y="2595"/>
                  <a:pt x="1855" y="2228"/>
                  <a:pt x="1351" y="2228"/>
                </a:cubicBezTo>
                <a:close/>
                <a:moveTo>
                  <a:pt x="12320" y="5650"/>
                </a:moveTo>
                <a:cubicBezTo>
                  <a:pt x="9800" y="5650"/>
                  <a:pt x="7750" y="7470"/>
                  <a:pt x="7750" y="9731"/>
                </a:cubicBezTo>
                <a:cubicBezTo>
                  <a:pt x="7750" y="9821"/>
                  <a:pt x="7750" y="9920"/>
                  <a:pt x="7750" y="10016"/>
                </a:cubicBezTo>
                <a:cubicBezTo>
                  <a:pt x="10007" y="9031"/>
                  <a:pt x="12732" y="9863"/>
                  <a:pt x="13830" y="11887"/>
                </a:cubicBezTo>
                <a:cubicBezTo>
                  <a:pt x="14091" y="12367"/>
                  <a:pt x="14231" y="12887"/>
                  <a:pt x="14268" y="13420"/>
                </a:cubicBezTo>
                <a:cubicBezTo>
                  <a:pt x="16539" y="12441"/>
                  <a:pt x="17505" y="10004"/>
                  <a:pt x="16414" y="7966"/>
                </a:cubicBezTo>
                <a:cubicBezTo>
                  <a:pt x="15656" y="6552"/>
                  <a:pt x="14069" y="5654"/>
                  <a:pt x="12320" y="5650"/>
                </a:cubicBezTo>
                <a:close/>
                <a:moveTo>
                  <a:pt x="3636" y="5774"/>
                </a:moveTo>
                <a:cubicBezTo>
                  <a:pt x="2124" y="5774"/>
                  <a:pt x="914" y="6877"/>
                  <a:pt x="914" y="8234"/>
                </a:cubicBezTo>
                <a:cubicBezTo>
                  <a:pt x="914" y="9590"/>
                  <a:pt x="2124" y="10693"/>
                  <a:pt x="3636" y="10693"/>
                </a:cubicBezTo>
                <a:cubicBezTo>
                  <a:pt x="5149" y="10693"/>
                  <a:pt x="6379" y="9590"/>
                  <a:pt x="6379" y="8234"/>
                </a:cubicBezTo>
                <a:cubicBezTo>
                  <a:pt x="6379" y="6877"/>
                  <a:pt x="5149" y="5774"/>
                  <a:pt x="3636" y="5774"/>
                </a:cubicBezTo>
                <a:close/>
                <a:moveTo>
                  <a:pt x="4093" y="6737"/>
                </a:moveTo>
                <a:cubicBezTo>
                  <a:pt x="4766" y="6737"/>
                  <a:pt x="5325" y="7221"/>
                  <a:pt x="5325" y="7824"/>
                </a:cubicBezTo>
                <a:cubicBezTo>
                  <a:pt x="5325" y="7974"/>
                  <a:pt x="5176" y="8109"/>
                  <a:pt x="5008" y="8109"/>
                </a:cubicBezTo>
                <a:cubicBezTo>
                  <a:pt x="4840" y="8109"/>
                  <a:pt x="4709" y="7975"/>
                  <a:pt x="4709" y="7824"/>
                </a:cubicBezTo>
                <a:cubicBezTo>
                  <a:pt x="4709" y="7522"/>
                  <a:pt x="4430" y="7289"/>
                  <a:pt x="4093" y="7289"/>
                </a:cubicBezTo>
                <a:cubicBezTo>
                  <a:pt x="3925" y="7289"/>
                  <a:pt x="3795" y="7155"/>
                  <a:pt x="3795" y="7004"/>
                </a:cubicBezTo>
                <a:cubicBezTo>
                  <a:pt x="3795" y="6853"/>
                  <a:pt x="3925" y="6737"/>
                  <a:pt x="4093" y="6737"/>
                </a:cubicBezTo>
                <a:close/>
                <a:moveTo>
                  <a:pt x="12916" y="6737"/>
                </a:moveTo>
                <a:cubicBezTo>
                  <a:pt x="14429" y="6737"/>
                  <a:pt x="15658" y="7840"/>
                  <a:pt x="15659" y="9196"/>
                </a:cubicBezTo>
                <a:cubicBezTo>
                  <a:pt x="15659" y="9347"/>
                  <a:pt x="15528" y="9463"/>
                  <a:pt x="15360" y="9463"/>
                </a:cubicBezTo>
                <a:cubicBezTo>
                  <a:pt x="15192" y="9463"/>
                  <a:pt x="15042" y="9347"/>
                  <a:pt x="15042" y="9196"/>
                </a:cubicBezTo>
                <a:cubicBezTo>
                  <a:pt x="15042" y="8141"/>
                  <a:pt x="14092" y="7289"/>
                  <a:pt x="12916" y="7289"/>
                </a:cubicBezTo>
                <a:cubicBezTo>
                  <a:pt x="12748" y="7289"/>
                  <a:pt x="12618" y="7155"/>
                  <a:pt x="12618" y="7004"/>
                </a:cubicBezTo>
                <a:cubicBezTo>
                  <a:pt x="12618" y="6853"/>
                  <a:pt x="12748" y="6737"/>
                  <a:pt x="12916" y="6737"/>
                </a:cubicBezTo>
                <a:close/>
                <a:moveTo>
                  <a:pt x="9737" y="10141"/>
                </a:moveTo>
                <a:cubicBezTo>
                  <a:pt x="7553" y="10141"/>
                  <a:pt x="5763" y="11728"/>
                  <a:pt x="5763" y="13687"/>
                </a:cubicBezTo>
                <a:cubicBezTo>
                  <a:pt x="5763" y="15646"/>
                  <a:pt x="7553" y="17234"/>
                  <a:pt x="9737" y="17234"/>
                </a:cubicBezTo>
                <a:cubicBezTo>
                  <a:pt x="11921" y="17234"/>
                  <a:pt x="13691" y="15646"/>
                  <a:pt x="13691" y="13687"/>
                </a:cubicBezTo>
                <a:cubicBezTo>
                  <a:pt x="13691" y="11728"/>
                  <a:pt x="11921" y="10141"/>
                  <a:pt x="9737" y="10141"/>
                </a:cubicBezTo>
                <a:close/>
                <a:moveTo>
                  <a:pt x="10333" y="11246"/>
                </a:moveTo>
                <a:cubicBezTo>
                  <a:pt x="11509" y="11246"/>
                  <a:pt x="12459" y="12098"/>
                  <a:pt x="12459" y="13152"/>
                </a:cubicBezTo>
                <a:cubicBezTo>
                  <a:pt x="12459" y="13303"/>
                  <a:pt x="12329" y="13420"/>
                  <a:pt x="12161" y="13420"/>
                </a:cubicBezTo>
                <a:cubicBezTo>
                  <a:pt x="11993" y="13420"/>
                  <a:pt x="11863" y="13303"/>
                  <a:pt x="11863" y="13152"/>
                </a:cubicBezTo>
                <a:cubicBezTo>
                  <a:pt x="11863" y="12399"/>
                  <a:pt x="11173" y="11780"/>
                  <a:pt x="10333" y="11780"/>
                </a:cubicBezTo>
                <a:cubicBezTo>
                  <a:pt x="10165" y="11780"/>
                  <a:pt x="10035" y="11664"/>
                  <a:pt x="10035" y="11513"/>
                </a:cubicBezTo>
                <a:cubicBezTo>
                  <a:pt x="10035" y="11362"/>
                  <a:pt x="10165" y="11246"/>
                  <a:pt x="10333" y="11246"/>
                </a:cubicBezTo>
                <a:close/>
                <a:moveTo>
                  <a:pt x="19613" y="12867"/>
                </a:moveTo>
                <a:cubicBezTo>
                  <a:pt x="19109" y="12867"/>
                  <a:pt x="18699" y="13235"/>
                  <a:pt x="18699" y="13687"/>
                </a:cubicBezTo>
                <a:cubicBezTo>
                  <a:pt x="18699" y="14139"/>
                  <a:pt x="19109" y="14507"/>
                  <a:pt x="19613" y="14507"/>
                </a:cubicBezTo>
                <a:cubicBezTo>
                  <a:pt x="20117" y="14507"/>
                  <a:pt x="20527" y="14139"/>
                  <a:pt x="20527" y="13687"/>
                </a:cubicBezTo>
                <a:cubicBezTo>
                  <a:pt x="20527" y="13235"/>
                  <a:pt x="20117" y="12867"/>
                  <a:pt x="19613" y="12867"/>
                </a:cubicBezTo>
                <a:close/>
                <a:moveTo>
                  <a:pt x="2424" y="15879"/>
                </a:moveTo>
                <a:cubicBezTo>
                  <a:pt x="1080" y="15879"/>
                  <a:pt x="0" y="16848"/>
                  <a:pt x="0" y="18053"/>
                </a:cubicBezTo>
                <a:cubicBezTo>
                  <a:pt x="0" y="19259"/>
                  <a:pt x="1080" y="20246"/>
                  <a:pt x="2424" y="20246"/>
                </a:cubicBezTo>
                <a:cubicBezTo>
                  <a:pt x="3768" y="20246"/>
                  <a:pt x="4868" y="19259"/>
                  <a:pt x="4868" y="18053"/>
                </a:cubicBezTo>
                <a:cubicBezTo>
                  <a:pt x="4868" y="16848"/>
                  <a:pt x="3768" y="15879"/>
                  <a:pt x="2424" y="15879"/>
                </a:cubicBezTo>
                <a:close/>
                <a:moveTo>
                  <a:pt x="18560" y="16147"/>
                </a:moveTo>
                <a:cubicBezTo>
                  <a:pt x="16879" y="16147"/>
                  <a:pt x="15500" y="17366"/>
                  <a:pt x="15500" y="18873"/>
                </a:cubicBezTo>
                <a:cubicBezTo>
                  <a:pt x="15500" y="20380"/>
                  <a:pt x="16879" y="21600"/>
                  <a:pt x="18560" y="21600"/>
                </a:cubicBezTo>
                <a:cubicBezTo>
                  <a:pt x="20240" y="21600"/>
                  <a:pt x="21600" y="20380"/>
                  <a:pt x="21600" y="18873"/>
                </a:cubicBezTo>
                <a:cubicBezTo>
                  <a:pt x="21600" y="17366"/>
                  <a:pt x="20240" y="16147"/>
                  <a:pt x="18560" y="16147"/>
                </a:cubicBezTo>
                <a:close/>
                <a:moveTo>
                  <a:pt x="18997" y="17198"/>
                </a:moveTo>
                <a:cubicBezTo>
                  <a:pt x="19781" y="17200"/>
                  <a:pt x="20426" y="17760"/>
                  <a:pt x="20428" y="18463"/>
                </a:cubicBezTo>
                <a:cubicBezTo>
                  <a:pt x="20426" y="18639"/>
                  <a:pt x="20266" y="18783"/>
                  <a:pt x="20070" y="18784"/>
                </a:cubicBezTo>
                <a:cubicBezTo>
                  <a:pt x="19874" y="18783"/>
                  <a:pt x="19714" y="18639"/>
                  <a:pt x="19712" y="18463"/>
                </a:cubicBezTo>
                <a:cubicBezTo>
                  <a:pt x="19712" y="18112"/>
                  <a:pt x="19388" y="17840"/>
                  <a:pt x="18997" y="17840"/>
                </a:cubicBezTo>
                <a:cubicBezTo>
                  <a:pt x="18800" y="17840"/>
                  <a:pt x="18659" y="17695"/>
                  <a:pt x="18659" y="17519"/>
                </a:cubicBezTo>
                <a:cubicBezTo>
                  <a:pt x="18659" y="17342"/>
                  <a:pt x="18800" y="17198"/>
                  <a:pt x="18997" y="17198"/>
                </a:cubicBezTo>
                <a:close/>
                <a:moveTo>
                  <a:pt x="7452" y="18873"/>
                </a:moveTo>
                <a:cubicBezTo>
                  <a:pt x="6948" y="18873"/>
                  <a:pt x="6538" y="19241"/>
                  <a:pt x="6538" y="19693"/>
                </a:cubicBezTo>
                <a:cubicBezTo>
                  <a:pt x="6538" y="20145"/>
                  <a:pt x="6948" y="20513"/>
                  <a:pt x="7452" y="20513"/>
                </a:cubicBezTo>
                <a:cubicBezTo>
                  <a:pt x="7956" y="20513"/>
                  <a:pt x="8366" y="20145"/>
                  <a:pt x="8366" y="19693"/>
                </a:cubicBezTo>
                <a:cubicBezTo>
                  <a:pt x="8366" y="19241"/>
                  <a:pt x="7956" y="18873"/>
                  <a:pt x="7452" y="18873"/>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23" name="Rounded Rectangle">
            <a:extLst>
              <a:ext uri="{FF2B5EF4-FFF2-40B4-BE49-F238E27FC236}">
                <a16:creationId xmlns:a16="http://schemas.microsoft.com/office/drawing/2014/main" id="{85D75130-B4C8-4BA4-3756-2026F08AA582}"/>
              </a:ext>
            </a:extLst>
          </p:cNvPr>
          <p:cNvSpPr>
            <a:spLocks noChangeArrowheads="1"/>
          </p:cNvSpPr>
          <p:nvPr/>
        </p:nvSpPr>
        <p:spPr bwMode="auto">
          <a:xfrm>
            <a:off x="774700" y="1036637"/>
            <a:ext cx="3843338" cy="814388"/>
          </a:xfrm>
          <a:prstGeom prst="roundRect">
            <a:avLst>
              <a:gd name="adj" fmla="val 50000"/>
            </a:avLst>
          </a:prstGeom>
          <a:solidFill>
            <a:srgbClr val="0CB10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Calibri" panose="020F0502020204030204" pitchFamily="34" charset="0"/>
            </a:endParaRPr>
          </a:p>
        </p:txBody>
      </p:sp>
      <p:sp>
        <p:nvSpPr>
          <p:cNvPr id="24" name="Oval 7">
            <a:extLst>
              <a:ext uri="{FF2B5EF4-FFF2-40B4-BE49-F238E27FC236}">
                <a16:creationId xmlns:a16="http://schemas.microsoft.com/office/drawing/2014/main" id="{F6E5B8FE-C520-0E42-4A3D-9A43190E1405}"/>
              </a:ext>
            </a:extLst>
          </p:cNvPr>
          <p:cNvSpPr/>
          <p:nvPr/>
        </p:nvSpPr>
        <p:spPr>
          <a:xfrm>
            <a:off x="685800" y="990601"/>
            <a:ext cx="985838"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endParaRPr>
          </a:p>
        </p:txBody>
      </p:sp>
      <p:sp>
        <p:nvSpPr>
          <p:cNvPr id="25" name="Oval 8">
            <a:extLst>
              <a:ext uri="{FF2B5EF4-FFF2-40B4-BE49-F238E27FC236}">
                <a16:creationId xmlns:a16="http://schemas.microsoft.com/office/drawing/2014/main" id="{B361B0B5-7BF8-D09D-4B18-3E8BD021D98C}"/>
              </a:ext>
            </a:extLst>
          </p:cNvPr>
          <p:cNvSpPr>
            <a:spLocks noChangeArrowheads="1"/>
          </p:cNvSpPr>
          <p:nvPr/>
        </p:nvSpPr>
        <p:spPr bwMode="auto">
          <a:xfrm>
            <a:off x="774701" y="1081088"/>
            <a:ext cx="811213" cy="811213"/>
          </a:xfrm>
          <a:prstGeom prst="ellipse">
            <a:avLst/>
          </a:prstGeom>
          <a:gradFill rotWithShape="0">
            <a:gsLst>
              <a:gs pos="0">
                <a:srgbClr val="0CB100"/>
              </a:gs>
              <a:gs pos="46822">
                <a:srgbClr val="67CE02"/>
              </a:gs>
              <a:gs pos="99075">
                <a:srgbClr val="C3EA03"/>
              </a:gs>
              <a:gs pos="100000">
                <a:srgbClr val="C3EA03"/>
              </a:gs>
            </a:gsLst>
            <a:lin ang="108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Calibri" panose="020F0502020204030204" pitchFamily="34" charset="0"/>
            </a:endParaRPr>
          </a:p>
        </p:txBody>
      </p:sp>
      <p:sp>
        <p:nvSpPr>
          <p:cNvPr id="26" name="TextBox 52">
            <a:extLst>
              <a:ext uri="{FF2B5EF4-FFF2-40B4-BE49-F238E27FC236}">
                <a16:creationId xmlns:a16="http://schemas.microsoft.com/office/drawing/2014/main" id="{91D40167-A5F1-96B3-490A-7A19233BE62E}"/>
              </a:ext>
            </a:extLst>
          </p:cNvPr>
          <p:cNvSpPr txBox="1">
            <a:spLocks noChangeArrowheads="1"/>
          </p:cNvSpPr>
          <p:nvPr/>
        </p:nvSpPr>
        <p:spPr bwMode="auto">
          <a:xfrm>
            <a:off x="1676400" y="1354137"/>
            <a:ext cx="286543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HƯỚNG DẪN VỀ NHÀ     </a:t>
            </a:r>
          </a:p>
        </p:txBody>
      </p:sp>
      <p:sp>
        <p:nvSpPr>
          <p:cNvPr id="27" name="TextBox 52">
            <a:extLst>
              <a:ext uri="{FF2B5EF4-FFF2-40B4-BE49-F238E27FC236}">
                <a16:creationId xmlns:a16="http://schemas.microsoft.com/office/drawing/2014/main" id="{9F5A9855-EC34-C9E0-EE03-ADBBC66511C7}"/>
              </a:ext>
            </a:extLst>
          </p:cNvPr>
          <p:cNvSpPr txBox="1">
            <a:spLocks noChangeArrowheads="1"/>
          </p:cNvSpPr>
          <p:nvPr/>
        </p:nvSpPr>
        <p:spPr bwMode="auto">
          <a:xfrm>
            <a:off x="2455864" y="1166813"/>
            <a:ext cx="1201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28" name="Picture 27">
            <a:extLst>
              <a:ext uri="{FF2B5EF4-FFF2-40B4-BE49-F238E27FC236}">
                <a16:creationId xmlns:a16="http://schemas.microsoft.com/office/drawing/2014/main" id="{86E88F0C-21B9-94DA-99BC-253A4A3407C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9151" y="1236662"/>
            <a:ext cx="7397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Google Shape;116;p4">
            <a:extLst>
              <a:ext uri="{FF2B5EF4-FFF2-40B4-BE49-F238E27FC236}">
                <a16:creationId xmlns:a16="http://schemas.microsoft.com/office/drawing/2014/main" id="{885DE3B4-D16F-1DFE-0182-840268961018}"/>
              </a:ext>
            </a:extLst>
          </p:cNvPr>
          <p:cNvSpPr/>
          <p:nvPr/>
        </p:nvSpPr>
        <p:spPr>
          <a:xfrm>
            <a:off x="0" y="75157"/>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31" name="Google Shape;117;p4">
            <a:extLst>
              <a:ext uri="{FF2B5EF4-FFF2-40B4-BE49-F238E27FC236}">
                <a16:creationId xmlns:a16="http://schemas.microsoft.com/office/drawing/2014/main" id="{ED19F821-6DB4-2431-0175-53C342156A50}"/>
              </a:ext>
            </a:extLst>
          </p:cNvPr>
          <p:cNvSpPr txBox="1">
            <a:spLocks noGrp="1"/>
          </p:cNvSpPr>
          <p:nvPr>
            <p:ph type="title"/>
          </p:nvPr>
        </p:nvSpPr>
        <p:spPr>
          <a:xfrm>
            <a:off x="2560983" y="180925"/>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dirty="0">
                <a:solidFill>
                  <a:srgbClr val="0000FF"/>
                </a:solidFill>
                <a:latin typeface="Times New Roman"/>
                <a:ea typeface="Times New Roman"/>
                <a:cs typeface="Times New Roman"/>
                <a:sym typeface="Times New Roman"/>
              </a:rPr>
              <a:t>BÀI 4: HỆ SỐ GÓC CỦA Đ</a:t>
            </a:r>
            <a:r>
              <a:rPr lang="vi-VN" sz="2400" b="1" dirty="0">
                <a:solidFill>
                  <a:srgbClr val="0000FF"/>
                </a:solidFill>
                <a:latin typeface="Times New Roman"/>
                <a:ea typeface="Times New Roman"/>
                <a:cs typeface="Times New Roman"/>
                <a:sym typeface="Times New Roman"/>
              </a:rPr>
              <a:t>Ư</a:t>
            </a:r>
            <a:r>
              <a:rPr lang="en-US" sz="2400" b="1" dirty="0">
                <a:solidFill>
                  <a:srgbClr val="0000FF"/>
                </a:solidFill>
                <a:latin typeface="Times New Roman"/>
                <a:ea typeface="Times New Roman"/>
                <a:cs typeface="Times New Roman"/>
                <a:sym typeface="Times New Roman"/>
              </a:rPr>
              <a:t>ỜNG THẲNG</a:t>
            </a:r>
            <a:endParaRPr sz="2400" b="1" dirty="0">
              <a:solidFill>
                <a:srgbClr val="0000FF"/>
              </a:solidFill>
              <a:latin typeface="Times New Roman"/>
              <a:ea typeface="Times New Roman"/>
              <a:cs typeface="Times New Roman"/>
              <a:sym typeface="Times New Roman"/>
            </a:endParaRPr>
          </a:p>
        </p:txBody>
      </p:sp>
      <p:pic>
        <p:nvPicPr>
          <p:cNvPr id="33" name="Google Shape;119;p4" descr="child001 - 04 01">
            <a:extLst>
              <a:ext uri="{FF2B5EF4-FFF2-40B4-BE49-F238E27FC236}">
                <a16:creationId xmlns:a16="http://schemas.microsoft.com/office/drawing/2014/main" id="{E41B88F1-DED6-6CB9-E548-5BAEFCD9752D}"/>
              </a:ext>
            </a:extLst>
          </p:cNvPr>
          <p:cNvPicPr preferRelativeResize="0"/>
          <p:nvPr/>
        </p:nvPicPr>
        <p:blipFill rotWithShape="1">
          <a:blip r:embed="rId6">
            <a:alphaModFix/>
          </a:blip>
          <a:srcRect/>
          <a:stretch/>
        </p:blipFill>
        <p:spPr>
          <a:xfrm>
            <a:off x="10836964" y="124706"/>
            <a:ext cx="1143000" cy="1116013"/>
          </a:xfrm>
          <a:prstGeom prst="rect">
            <a:avLst/>
          </a:prstGeom>
          <a:noFill/>
          <a:ln>
            <a:noFill/>
          </a:ln>
        </p:spPr>
      </p:pic>
      <p:pic>
        <p:nvPicPr>
          <p:cNvPr id="34" name="Google Shape;120;p4" descr="child001 - 04 02">
            <a:extLst>
              <a:ext uri="{FF2B5EF4-FFF2-40B4-BE49-F238E27FC236}">
                <a16:creationId xmlns:a16="http://schemas.microsoft.com/office/drawing/2014/main" id="{81DA0FCE-69C5-96FA-4A43-963FA88BE5CA}"/>
              </a:ext>
            </a:extLst>
          </p:cNvPr>
          <p:cNvPicPr preferRelativeResize="0"/>
          <p:nvPr/>
        </p:nvPicPr>
        <p:blipFill rotWithShape="1">
          <a:blip r:embed="rId7">
            <a:alphaModFix/>
          </a:blip>
          <a:srcRect/>
          <a:stretch/>
        </p:blipFill>
        <p:spPr>
          <a:xfrm>
            <a:off x="127976" y="-76200"/>
            <a:ext cx="782534" cy="111601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24"/>
                                        </p:tgtEl>
                                        <p:attrNameLst>
                                          <p:attrName>style.visibility</p:attrName>
                                        </p:attrNameLst>
                                      </p:cBhvr>
                                      <p:to>
                                        <p:strVal val="visible"/>
                                      </p:to>
                                    </p:set>
                                    <p:animEffect transition="in" filter="box(out)">
                                      <p:cBhvr>
                                        <p:cTn id="7" dur="700"/>
                                        <p:tgtEl>
                                          <p:spTgt spid="24"/>
                                        </p:tgtEl>
                                      </p:cBhvr>
                                    </p:animEffect>
                                  </p:childTnLst>
                                </p:cTn>
                              </p:par>
                            </p:childTnLst>
                          </p:cTn>
                        </p:par>
                        <p:par>
                          <p:cTn id="8" fill="hold">
                            <p:stCondLst>
                              <p:cond delay="700"/>
                            </p:stCondLst>
                            <p:childTnLst>
                              <p:par>
                                <p:cTn id="9" presetID="4" presetClass="entr" presetSubtype="32" fill="hold" grpId="0" nodeType="afterEffect">
                                  <p:stCondLst>
                                    <p:cond delay="0"/>
                                  </p:stCondLst>
                                  <p:iterate>
                                    <p:tmAbs val="0"/>
                                  </p:iterate>
                                  <p:childTnLst>
                                    <p:set>
                                      <p:cBhvr>
                                        <p:cTn id="10" fill="hold"/>
                                        <p:tgtEl>
                                          <p:spTgt spid="25"/>
                                        </p:tgtEl>
                                        <p:attrNameLst>
                                          <p:attrName>style.visibility</p:attrName>
                                        </p:attrNameLst>
                                      </p:cBhvr>
                                      <p:to>
                                        <p:strVal val="visible"/>
                                      </p:to>
                                    </p:set>
                                    <p:animEffect transition="in" filter="box(out)">
                                      <p:cBhvr>
                                        <p:cTn id="11" dur="700"/>
                                        <p:tgtEl>
                                          <p:spTgt spid="25"/>
                                        </p:tgtEl>
                                      </p:cBhvr>
                                    </p:animEffect>
                                  </p:childTnLst>
                                </p:cTn>
                              </p:par>
                            </p:childTnLst>
                          </p:cTn>
                        </p:par>
                        <p:par>
                          <p:cTn id="12" fill="hold">
                            <p:stCondLst>
                              <p:cond delay="1400"/>
                            </p:stCondLst>
                            <p:childTnLst>
                              <p:par>
                                <p:cTn id="13" presetID="14" presetClass="entr" presetSubtype="1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randombar(horizontal)">
                                      <p:cBhvr>
                                        <p:cTn id="15" dur="700"/>
                                        <p:tgtEl>
                                          <p:spTgt spid="28"/>
                                        </p:tgtEl>
                                      </p:cBhvr>
                                    </p:animEffect>
                                  </p:childTnLst>
                                </p:cTn>
                              </p:par>
                            </p:childTnLst>
                          </p:cTn>
                        </p:par>
                        <p:par>
                          <p:cTn id="16" fill="hold">
                            <p:stCondLst>
                              <p:cond delay="2100"/>
                            </p:stCondLst>
                            <p:childTnLst>
                              <p:par>
                                <p:cTn id="17" presetID="4" presetClass="entr" presetSubtype="32" fill="hold" grpId="0" nodeType="afterEffect">
                                  <p:stCondLst>
                                    <p:cond delay="0"/>
                                  </p:stCondLst>
                                  <p:iterate>
                                    <p:tmAbs val="0"/>
                                  </p:iterate>
                                  <p:childTnLst>
                                    <p:set>
                                      <p:cBhvr>
                                        <p:cTn id="18" fill="hold"/>
                                        <p:tgtEl>
                                          <p:spTgt spid="23"/>
                                        </p:tgtEl>
                                        <p:attrNameLst>
                                          <p:attrName>style.visibility</p:attrName>
                                        </p:attrNameLst>
                                      </p:cBhvr>
                                      <p:to>
                                        <p:strVal val="visible"/>
                                      </p:to>
                                    </p:set>
                                    <p:animEffect transition="in" filter="box(out)">
                                      <p:cBhvr>
                                        <p:cTn id="19" dur="700"/>
                                        <p:tgtEl>
                                          <p:spTgt spid="23"/>
                                        </p:tgtEl>
                                      </p:cBhvr>
                                    </p:animEffect>
                                  </p:childTnLst>
                                </p:cTn>
                              </p:par>
                            </p:childTnLst>
                          </p:cTn>
                        </p:par>
                        <p:par>
                          <p:cTn id="20" fill="hold">
                            <p:stCondLst>
                              <p:cond delay="2800"/>
                            </p:stCondLst>
                            <p:childTnLst>
                              <p:par>
                                <p:cTn id="21" presetID="4" presetClass="entr" presetSubtype="32" fill="hold" grpId="0" nodeType="afterEffect">
                                  <p:stCondLst>
                                    <p:cond delay="0"/>
                                  </p:stCondLst>
                                  <p:iterate>
                                    <p:tmAbs val="0"/>
                                  </p:iterate>
                                  <p:childTnLst>
                                    <p:set>
                                      <p:cBhvr>
                                        <p:cTn id="22" fill="hold"/>
                                        <p:tgtEl>
                                          <p:spTgt spid="27"/>
                                        </p:tgtEl>
                                        <p:attrNameLst>
                                          <p:attrName>style.visibility</p:attrName>
                                        </p:attrNameLst>
                                      </p:cBhvr>
                                      <p:to>
                                        <p:strVal val="visible"/>
                                      </p:to>
                                    </p:set>
                                    <p:animEffect transition="in" filter="box(out)">
                                      <p:cBhvr>
                                        <p:cTn id="23" dur="700"/>
                                        <p:tgtEl>
                                          <p:spTgt spid="27"/>
                                        </p:tgtEl>
                                      </p:cBhvr>
                                    </p:animEffect>
                                  </p:childTnLst>
                                </p:cTn>
                              </p:par>
                            </p:childTnLst>
                          </p:cTn>
                        </p:par>
                        <p:par>
                          <p:cTn id="24" fill="hold">
                            <p:stCondLst>
                              <p:cond delay="3500"/>
                            </p:stCondLst>
                            <p:childTnLst>
                              <p:par>
                                <p:cTn id="25" presetID="4" presetClass="entr" presetSubtype="32" fill="hold" grpId="0" nodeType="afterEffect">
                                  <p:stCondLst>
                                    <p:cond delay="0"/>
                                  </p:stCondLst>
                                  <p:iterate>
                                    <p:tmAbs val="0"/>
                                  </p:iterate>
                                  <p:childTnLst>
                                    <p:set>
                                      <p:cBhvr>
                                        <p:cTn id="26" fill="hold"/>
                                        <p:tgtEl>
                                          <p:spTgt spid="26"/>
                                        </p:tgtEl>
                                        <p:attrNameLst>
                                          <p:attrName>style.visibility</p:attrName>
                                        </p:attrNameLst>
                                      </p:cBhvr>
                                      <p:to>
                                        <p:strVal val="visible"/>
                                      </p:to>
                                    </p:set>
                                    <p:animEffect transition="in" filter="box(out)">
                                      <p:cBhvr>
                                        <p:cTn id="27" dur="700"/>
                                        <p:tgtEl>
                                          <p:spTgt spid="26"/>
                                        </p:tgtEl>
                                      </p:cBhvr>
                                    </p:animEffect>
                                  </p:childTnLst>
                                </p:cTn>
                              </p:par>
                            </p:childTnLst>
                          </p:cTn>
                        </p:par>
                        <p:par>
                          <p:cTn id="28" fill="hold">
                            <p:stCondLst>
                              <p:cond delay="4200"/>
                            </p:stCondLst>
                            <p:childTnLst>
                              <p:par>
                                <p:cTn id="29" presetID="4" presetClass="entr" presetSubtype="32" fill="hold" grpId="0" nodeType="afterEffect">
                                  <p:stCondLst>
                                    <p:cond delay="0"/>
                                  </p:stCondLst>
                                  <p:iterate>
                                    <p:tmAbs val="0"/>
                                  </p:iterate>
                                  <p:childTnLst>
                                    <p:set>
                                      <p:cBhvr>
                                        <p:cTn id="30" fill="hold"/>
                                        <p:tgtEl>
                                          <p:spTgt spid="21"/>
                                        </p:tgtEl>
                                        <p:attrNameLst>
                                          <p:attrName>style.visibility</p:attrName>
                                        </p:attrNameLst>
                                      </p:cBhvr>
                                      <p:to>
                                        <p:strVal val="visible"/>
                                      </p:to>
                                    </p:set>
                                    <p:animEffect transition="in" filter="box(out)">
                                      <p:cBhvr>
                                        <p:cTn id="31" dur="700"/>
                                        <p:tgtEl>
                                          <p:spTgt spid="21"/>
                                        </p:tgtEl>
                                      </p:cBhvr>
                                    </p:animEffect>
                                  </p:childTnLst>
                                </p:cTn>
                              </p:par>
                            </p:childTnLst>
                          </p:cTn>
                        </p:par>
                        <p:par>
                          <p:cTn id="32" fill="hold">
                            <p:stCondLst>
                              <p:cond delay="4900"/>
                            </p:stCondLst>
                            <p:childTnLst>
                              <p:par>
                                <p:cTn id="33" presetID="4" presetClass="entr" presetSubtype="32" fill="hold" grpId="0" nodeType="afterEffect">
                                  <p:stCondLst>
                                    <p:cond delay="0"/>
                                  </p:stCondLst>
                                  <p:iterate>
                                    <p:tmAbs val="0"/>
                                  </p:iterate>
                                  <p:childTnLst>
                                    <p:set>
                                      <p:cBhvr>
                                        <p:cTn id="34" fill="hold"/>
                                        <p:tgtEl>
                                          <p:spTgt spid="20"/>
                                        </p:tgtEl>
                                        <p:attrNameLst>
                                          <p:attrName>style.visibility</p:attrName>
                                        </p:attrNameLst>
                                      </p:cBhvr>
                                      <p:to>
                                        <p:strVal val="visible"/>
                                      </p:to>
                                    </p:set>
                                    <p:animEffect transition="in" filter="box(out)">
                                      <p:cBhvr>
                                        <p:cTn id="35" dur="700"/>
                                        <p:tgtEl>
                                          <p:spTgt spid="20"/>
                                        </p:tgtEl>
                                      </p:cBhvr>
                                    </p:animEffect>
                                  </p:childTnLst>
                                </p:cTn>
                              </p:par>
                            </p:childTnLst>
                          </p:cTn>
                        </p:par>
                        <p:par>
                          <p:cTn id="36" fill="hold">
                            <p:stCondLst>
                              <p:cond delay="5600"/>
                            </p:stCondLst>
                            <p:childTnLst>
                              <p:par>
                                <p:cTn id="37" presetID="23" presetClass="entr" presetSubtype="16" fill="hold" nodeType="afterEffect">
                                  <p:stCondLst>
                                    <p:cond delay="0"/>
                                  </p:stCondLst>
                                  <p:iterate>
                                    <p:tmAbs val="0"/>
                                  </p:iterate>
                                  <p:childTnLst>
                                    <p:set>
                                      <p:cBhvr>
                                        <p:cTn id="38" fill="hold"/>
                                        <p:tgtEl>
                                          <p:spTgt spid="22"/>
                                        </p:tgtEl>
                                        <p:attrNameLst>
                                          <p:attrName>style.visibility</p:attrName>
                                        </p:attrNameLst>
                                      </p:cBhvr>
                                      <p:to>
                                        <p:strVal val="visible"/>
                                      </p:to>
                                    </p:set>
                                    <p:anim calcmode="lin" valueType="num">
                                      <p:cBhvr>
                                        <p:cTn id="39" dur="600" fill="hold"/>
                                        <p:tgtEl>
                                          <p:spTgt spid="22"/>
                                        </p:tgtEl>
                                        <p:attrNameLst>
                                          <p:attrName>ppt_w</p:attrName>
                                        </p:attrNameLst>
                                      </p:cBhvr>
                                      <p:tavLst>
                                        <p:tav tm="0">
                                          <p:val>
                                            <p:fltVal val="0"/>
                                          </p:val>
                                        </p:tav>
                                        <p:tav tm="100000">
                                          <p:val>
                                            <p:strVal val="#ppt_w"/>
                                          </p:val>
                                        </p:tav>
                                      </p:tavLst>
                                    </p:anim>
                                    <p:anim calcmode="lin" valueType="num">
                                      <p:cBhvr>
                                        <p:cTn id="40" dur="6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arn(inVertical)">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advAuto="0"/>
      <p:bldP spid="21" grpId="0" animBg="1" advAuto="0"/>
      <p:bldP spid="23" grpId="0" animBg="1" advAuto="0"/>
      <p:bldP spid="24" grpId="0" animBg="1" advAuto="0"/>
      <p:bldP spid="25" grpId="0" animBg="1" advAuto="0"/>
      <p:bldP spid="26" grpId="0" animBg="1" advAuto="0"/>
      <p:bldP spid="27" grpId="0"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54654"/>
            <a:ext cx="12192000" cy="6803346"/>
          </a:xfrm>
          <a:prstGeom prst="rect">
            <a:avLst/>
          </a:prstGeom>
        </p:spPr>
      </p:pic>
      <p:sp>
        <p:nvSpPr>
          <p:cNvPr id="6" name="WordArt 7"/>
          <p:cNvSpPr>
            <a:spLocks noChangeArrowheads="1" noChangeShapeType="1" noTextEdit="1"/>
          </p:cNvSpPr>
          <p:nvPr/>
        </p:nvSpPr>
        <p:spPr bwMode="auto">
          <a:xfrm>
            <a:off x="3394710" y="1543050"/>
            <a:ext cx="6419850" cy="94869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solidFill>
                  <a:srgbClr val="FF66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HẸN GẶP LẠI! </a:t>
            </a:r>
          </a:p>
        </p:txBody>
      </p:sp>
    </p:spTree>
    <p:extLst>
      <p:ext uri="{BB962C8B-B14F-4D97-AF65-F5344CB8AC3E}">
        <p14:creationId xmlns:p14="http://schemas.microsoft.com/office/powerpoint/2010/main" val="1511419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hởi động trước khi bơi | Kênh sức khỏe | Sài Gòn Tiếp Th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1443" y="2649815"/>
            <a:ext cx="7197725" cy="335093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12507" y="357486"/>
            <a:ext cx="7919412" cy="830997"/>
          </a:xfrm>
          <a:prstGeom prst="rect">
            <a:avLst/>
          </a:prstGeom>
          <a:noFill/>
        </p:spPr>
        <p:txBody>
          <a:bodyPr wrap="none" lIns="91440" tIns="45720" rIns="91440" bIns="45720">
            <a:spAutoFit/>
          </a:bodyPr>
          <a:lstStyle/>
          <a:p>
            <a:pPr algn="ctr"/>
            <a:r>
              <a:rPr lang="en-US" sz="48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HÌNH THÀNH KIẾN THỨC</a:t>
            </a:r>
          </a:p>
        </p:txBody>
      </p:sp>
    </p:spTree>
    <p:extLst>
      <p:ext uri="{BB962C8B-B14F-4D97-AF65-F5344CB8AC3E}">
        <p14:creationId xmlns:p14="http://schemas.microsoft.com/office/powerpoint/2010/main" val="548028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4"/>
          <p:cNvSpPr/>
          <p:nvPr/>
        </p:nvSpPr>
        <p:spPr>
          <a:xfrm>
            <a:off x="9061" y="238579"/>
            <a:ext cx="12192000" cy="577104"/>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117" name="Google Shape;117;p4"/>
          <p:cNvSpPr txBox="1">
            <a:spLocks noGrp="1"/>
          </p:cNvSpPr>
          <p:nvPr>
            <p:ph type="title"/>
          </p:nvPr>
        </p:nvSpPr>
        <p:spPr>
          <a:xfrm>
            <a:off x="2756770" y="288459"/>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dirty="0">
                <a:solidFill>
                  <a:srgbClr val="0000FF"/>
                </a:solidFill>
                <a:latin typeface="Times New Roman"/>
                <a:ea typeface="Times New Roman"/>
                <a:cs typeface="Times New Roman"/>
                <a:sym typeface="Times New Roman"/>
              </a:rPr>
              <a:t>BÀI 4: HỆ SỐ GÓC CỦA Đ</a:t>
            </a:r>
            <a:r>
              <a:rPr lang="vi-VN" sz="2400" b="1" dirty="0">
                <a:solidFill>
                  <a:srgbClr val="0000FF"/>
                </a:solidFill>
                <a:latin typeface="Times New Roman"/>
                <a:ea typeface="Times New Roman"/>
                <a:cs typeface="Times New Roman"/>
                <a:sym typeface="Times New Roman"/>
              </a:rPr>
              <a:t>Ư</a:t>
            </a:r>
            <a:r>
              <a:rPr lang="en-US" sz="2400" b="1" dirty="0">
                <a:solidFill>
                  <a:srgbClr val="0000FF"/>
                </a:solidFill>
                <a:latin typeface="Times New Roman"/>
                <a:ea typeface="Times New Roman"/>
                <a:cs typeface="Times New Roman"/>
                <a:sym typeface="Times New Roman"/>
              </a:rPr>
              <a:t>ỜNG THẲNG</a:t>
            </a:r>
            <a:endParaRPr sz="2400" b="1" dirty="0">
              <a:solidFill>
                <a:srgbClr val="0000FF"/>
              </a:solidFill>
              <a:latin typeface="Times New Roman"/>
              <a:ea typeface="Times New Roman"/>
              <a:cs typeface="Times New Roman"/>
              <a:sym typeface="Times New Roman"/>
            </a:endParaRPr>
          </a:p>
        </p:txBody>
      </p:sp>
      <p:sp>
        <p:nvSpPr>
          <p:cNvPr id="118" name="Google Shape;118;p4"/>
          <p:cNvSpPr txBox="1"/>
          <p:nvPr/>
        </p:nvSpPr>
        <p:spPr>
          <a:xfrm>
            <a:off x="833149" y="743092"/>
            <a:ext cx="6684251" cy="523180"/>
          </a:xfrm>
          <a:prstGeom prst="rect">
            <a:avLst/>
          </a:prstGeom>
          <a:noFill/>
          <a:ln>
            <a:noFill/>
          </a:ln>
        </p:spPr>
        <p:txBody>
          <a:bodyPr spcFirstLastPara="1" wrap="square" lIns="91425" tIns="45700" rIns="91425" bIns="45700" anchor="t" anchorCtr="0">
            <a:spAutoFit/>
          </a:bodyPr>
          <a:lstStyle/>
          <a:p>
            <a:r>
              <a:rPr lang="en-US" sz="2800" b="1" dirty="0">
                <a:solidFill>
                  <a:srgbClr val="FF0000"/>
                </a:solidFill>
                <a:latin typeface="Times New Roman"/>
                <a:ea typeface="Times New Roman"/>
                <a:cs typeface="Times New Roman"/>
                <a:sym typeface="Times New Roman"/>
              </a:rPr>
              <a:t>1. </a:t>
            </a:r>
            <a:r>
              <a:rPr lang="en-US" sz="2800" b="1" dirty="0" err="1">
                <a:solidFill>
                  <a:srgbClr val="FF0000"/>
                </a:solidFill>
                <a:latin typeface="Times New Roman"/>
                <a:ea typeface="Times New Roman"/>
                <a:cs typeface="Times New Roman"/>
                <a:sym typeface="Times New Roman"/>
              </a:rPr>
              <a:t>Hê</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sô</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góc</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của</a:t>
            </a:r>
            <a:r>
              <a:rPr lang="en-US" sz="2800" b="1" dirty="0">
                <a:solidFill>
                  <a:srgbClr val="FF0000"/>
                </a:solidFill>
                <a:latin typeface="Times New Roman"/>
                <a:ea typeface="Times New Roman"/>
                <a:cs typeface="Times New Roman"/>
                <a:sym typeface="Times New Roman"/>
              </a:rPr>
              <a:t> đ</a:t>
            </a:r>
            <a:r>
              <a:rPr lang="vi-VN" sz="2800" b="1" dirty="0">
                <a:solidFill>
                  <a:srgbClr val="FF0000"/>
                </a:solidFill>
                <a:latin typeface="Times New Roman"/>
                <a:ea typeface="Times New Roman"/>
                <a:cs typeface="Times New Roman"/>
                <a:sym typeface="Times New Roman"/>
              </a:rPr>
              <a:t>ư</a:t>
            </a:r>
            <a:r>
              <a:rPr lang="en-US" sz="2800" b="1" dirty="0" err="1">
                <a:solidFill>
                  <a:srgbClr val="FF0000"/>
                </a:solidFill>
                <a:latin typeface="Times New Roman"/>
                <a:ea typeface="Times New Roman"/>
                <a:cs typeface="Times New Roman"/>
                <a:sym typeface="Times New Roman"/>
              </a:rPr>
              <a:t>ờng</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thẳng</a:t>
            </a:r>
            <a:endParaRPr sz="2800" b="1" dirty="0">
              <a:solidFill>
                <a:srgbClr val="FF0000"/>
              </a:solidFill>
              <a:latin typeface="Times New Roman"/>
              <a:ea typeface="Times New Roman"/>
              <a:cs typeface="Times New Roman"/>
              <a:sym typeface="Times New Roman"/>
            </a:endParaRPr>
          </a:p>
        </p:txBody>
      </p:sp>
      <p:pic>
        <p:nvPicPr>
          <p:cNvPr id="119" name="Google Shape;119;p4" descr="child001 - 04 01"/>
          <p:cNvPicPr preferRelativeResize="0"/>
          <p:nvPr/>
        </p:nvPicPr>
        <p:blipFill rotWithShape="1">
          <a:blip r:embed="rId4">
            <a:alphaModFix/>
          </a:blip>
          <a:srcRect/>
          <a:stretch/>
        </p:blipFill>
        <p:spPr>
          <a:xfrm>
            <a:off x="11131055" y="-25653"/>
            <a:ext cx="1143000" cy="1116013"/>
          </a:xfrm>
          <a:prstGeom prst="rect">
            <a:avLst/>
          </a:prstGeom>
          <a:noFill/>
          <a:ln>
            <a:noFill/>
          </a:ln>
        </p:spPr>
      </p:pic>
      <p:pic>
        <p:nvPicPr>
          <p:cNvPr id="120" name="Google Shape;120;p4" descr="child001 - 04 02"/>
          <p:cNvPicPr preferRelativeResize="0"/>
          <p:nvPr/>
        </p:nvPicPr>
        <p:blipFill rotWithShape="1">
          <a:blip r:embed="rId5">
            <a:alphaModFix/>
          </a:blip>
          <a:srcRect/>
          <a:stretch/>
        </p:blipFill>
        <p:spPr>
          <a:xfrm>
            <a:off x="170974" y="-118764"/>
            <a:ext cx="769937" cy="1219200"/>
          </a:xfrm>
          <a:prstGeom prst="rect">
            <a:avLst/>
          </a:prstGeom>
          <a:noFill/>
          <a:ln>
            <a:noFill/>
          </a:ln>
        </p:spPr>
      </p:pic>
      <p:sp>
        <p:nvSpPr>
          <p:cNvPr id="121" name="Google Shape;121;p4"/>
          <p:cNvSpPr txBox="1"/>
          <p:nvPr/>
        </p:nvSpPr>
        <p:spPr>
          <a:xfrm>
            <a:off x="8345952" y="3255031"/>
            <a:ext cx="1530628" cy="523180"/>
          </a:xfrm>
          <a:prstGeom prst="rect">
            <a:avLst/>
          </a:prstGeom>
          <a:noFill/>
          <a:ln>
            <a:noFill/>
          </a:ln>
        </p:spPr>
        <p:txBody>
          <a:bodyPr spcFirstLastPara="1" wrap="square" lIns="91425" tIns="45700" rIns="91425" bIns="45700" anchor="t" anchorCtr="0">
            <a:spAutoFit/>
          </a:bodyPr>
          <a:lstStyle/>
          <a:p>
            <a:pPr algn="ctr"/>
            <a:r>
              <a:rPr lang="en-US" sz="2800" b="1" dirty="0" err="1">
                <a:solidFill>
                  <a:srgbClr val="FF0000"/>
                </a:solidFill>
                <a:latin typeface="Times New Roman"/>
                <a:ea typeface="Times New Roman"/>
                <a:cs typeface="Times New Roman"/>
                <a:sym typeface="Times New Roman"/>
              </a:rPr>
              <a:t>Giải</a:t>
            </a:r>
            <a:r>
              <a:rPr lang="en-US" sz="2800" b="1" dirty="0">
                <a:solidFill>
                  <a:srgbClr val="FF0000"/>
                </a:solidFill>
                <a:latin typeface="Times New Roman"/>
                <a:ea typeface="Times New Roman"/>
                <a:cs typeface="Times New Roman"/>
                <a:sym typeface="Times New Roman"/>
              </a:rPr>
              <a:t>:</a:t>
            </a:r>
            <a:endParaRPr b="1" dirty="0">
              <a:solidFill>
                <a:srgbClr val="FF0000"/>
              </a:solidFill>
            </a:endParaRPr>
          </a:p>
        </p:txBody>
      </p:sp>
      <p:sp>
        <p:nvSpPr>
          <p:cNvPr id="4" name="Rectangle 3">
            <a:extLst>
              <a:ext uri="{FF2B5EF4-FFF2-40B4-BE49-F238E27FC236}">
                <a16:creationId xmlns:a16="http://schemas.microsoft.com/office/drawing/2014/main" id="{61F7A0F2-A9F0-A09E-ADA9-F860AE6BC94A}"/>
              </a:ext>
            </a:extLst>
          </p:cNvPr>
          <p:cNvSpPr>
            <a:spLocks noChangeArrowheads="1"/>
          </p:cNvSpPr>
          <p:nvPr/>
        </p:nvSpPr>
        <p:spPr bwMode="auto">
          <a:xfrm>
            <a:off x="1533061" y="3186554"/>
            <a:ext cx="2616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1800">
              <a:solidFill>
                <a:schemeClr val="tx1"/>
              </a:solidFill>
              <a:latin typeface="Arial" panose="020B0604020202020204" pitchFamily="34" charset="0"/>
            </a:endParaRPr>
          </a:p>
        </p:txBody>
      </p:sp>
      <p:pic>
        <p:nvPicPr>
          <p:cNvPr id="26" name="Google Shape;137;p5">
            <a:extLst>
              <a:ext uri="{FF2B5EF4-FFF2-40B4-BE49-F238E27FC236}">
                <a16:creationId xmlns:a16="http://schemas.microsoft.com/office/drawing/2014/main" id="{5BE7C76B-5CD8-F5D0-1B35-7904C190A539}"/>
              </a:ext>
            </a:extLst>
          </p:cNvPr>
          <p:cNvPicPr preferRelativeResize="0">
            <a:picLocks noGrp="1"/>
          </p:cNvPicPr>
          <p:nvPr>
            <p:ph type="body" idx="1"/>
          </p:nvPr>
        </p:nvPicPr>
        <p:blipFill rotWithShape="1">
          <a:blip r:embed="rId6">
            <a:alphaModFix/>
          </a:blip>
          <a:srcRect/>
          <a:stretch/>
        </p:blipFill>
        <p:spPr>
          <a:xfrm>
            <a:off x="56242" y="982709"/>
            <a:ext cx="670300" cy="683979"/>
          </a:xfrm>
          <a:prstGeom prst="rect">
            <a:avLst/>
          </a:prstGeom>
          <a:noFill/>
          <a:ln>
            <a:noFill/>
          </a:ln>
        </p:spPr>
      </p:pic>
      <p:sp>
        <p:nvSpPr>
          <p:cNvPr id="27" name="Google Shape;122;p4">
            <a:extLst>
              <a:ext uri="{FF2B5EF4-FFF2-40B4-BE49-F238E27FC236}">
                <a16:creationId xmlns:a16="http://schemas.microsoft.com/office/drawing/2014/main" id="{97FA7BB4-2368-3B4F-8A1B-9D607A120F54}"/>
              </a:ext>
            </a:extLst>
          </p:cNvPr>
          <p:cNvSpPr/>
          <p:nvPr/>
        </p:nvSpPr>
        <p:spPr>
          <a:xfrm>
            <a:off x="700056" y="1263194"/>
            <a:ext cx="1993900" cy="272995"/>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dirty="0" err="1">
                <a:solidFill>
                  <a:srgbClr val="A8289F"/>
                </a:solidFill>
                <a:latin typeface="Times New Roman"/>
                <a:ea typeface="Times New Roman"/>
                <a:cs typeface="Times New Roman"/>
                <a:sym typeface="Times New Roman"/>
              </a:rPr>
              <a:t>Khám</a:t>
            </a:r>
            <a:r>
              <a:rPr lang="en-US" sz="2400" b="1" dirty="0">
                <a:solidFill>
                  <a:srgbClr val="A8289F"/>
                </a:solidFill>
                <a:latin typeface="Times New Roman"/>
                <a:ea typeface="Times New Roman"/>
                <a:cs typeface="Times New Roman"/>
                <a:sym typeface="Times New Roman"/>
              </a:rPr>
              <a:t> </a:t>
            </a:r>
            <a:r>
              <a:rPr lang="en-US" sz="2400" b="1" dirty="0" err="1">
                <a:solidFill>
                  <a:srgbClr val="A8289F"/>
                </a:solidFill>
                <a:latin typeface="Times New Roman"/>
                <a:ea typeface="Times New Roman"/>
                <a:cs typeface="Times New Roman"/>
                <a:sym typeface="Times New Roman"/>
              </a:rPr>
              <a:t>phá</a:t>
            </a:r>
            <a:r>
              <a:rPr lang="en-US" sz="2400" b="1" dirty="0">
                <a:solidFill>
                  <a:srgbClr val="A8289F"/>
                </a:solidFill>
                <a:latin typeface="Times New Roman"/>
                <a:ea typeface="Times New Roman"/>
                <a:cs typeface="Times New Roman"/>
                <a:sym typeface="Times New Roman"/>
              </a:rPr>
              <a:t> 1 </a:t>
            </a:r>
            <a:endParaRPr sz="2400" b="1" dirty="0">
              <a:solidFill>
                <a:srgbClr val="A8289F"/>
              </a:solidFill>
              <a:latin typeface="Times New Roman"/>
              <a:ea typeface="Times New Roman"/>
              <a:cs typeface="Times New Roman"/>
              <a:sym typeface="Times New Roman"/>
            </a:endParaRPr>
          </a:p>
        </p:txBody>
      </p:sp>
      <p:pic>
        <p:nvPicPr>
          <p:cNvPr id="21" name="Picture 13">
            <a:extLst>
              <a:ext uri="{FF2B5EF4-FFF2-40B4-BE49-F238E27FC236}">
                <a16:creationId xmlns:a16="http://schemas.microsoft.com/office/drawing/2014/main" id="{D6F4056D-FA37-36B5-5F2E-CB292A4B0CA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10398" y="5220596"/>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a:extLst>
              <a:ext uri="{FF2B5EF4-FFF2-40B4-BE49-F238E27FC236}">
                <a16:creationId xmlns:a16="http://schemas.microsoft.com/office/drawing/2014/main" id="{94027A07-15FA-489B-8935-BADA038A43F4}"/>
              </a:ext>
            </a:extLst>
          </p:cNvPr>
          <p:cNvGraphicFramePr>
            <a:graphicFrameLocks noChangeAspect="1"/>
          </p:cNvGraphicFramePr>
          <p:nvPr>
            <p:extLst>
              <p:ext uri="{D42A27DB-BD31-4B8C-83A1-F6EECF244321}">
                <p14:modId xmlns:p14="http://schemas.microsoft.com/office/powerpoint/2010/main" val="3301747241"/>
              </p:ext>
            </p:extLst>
          </p:nvPr>
        </p:nvGraphicFramePr>
        <p:xfrm>
          <a:off x="9756476" y="1147856"/>
          <a:ext cx="2463800" cy="482600"/>
        </p:xfrm>
        <a:graphic>
          <a:graphicData uri="http://schemas.openxmlformats.org/presentationml/2006/ole">
            <mc:AlternateContent xmlns:mc="http://schemas.openxmlformats.org/markup-compatibility/2006">
              <mc:Choice xmlns:v="urn:schemas-microsoft-com:vml" Requires="v">
                <p:oleObj spid="_x0000_s2208" name="Equation" r:id="rId8" imgW="2463480" imgH="482400" progId="Equation.DSMT4">
                  <p:embed/>
                </p:oleObj>
              </mc:Choice>
              <mc:Fallback>
                <p:oleObj name="Equation" r:id="rId8" imgW="2463480" imgH="482400" progId="Equation.DSMT4">
                  <p:embed/>
                  <p:pic>
                    <p:nvPicPr>
                      <p:cNvPr id="0" name=""/>
                      <p:cNvPicPr/>
                      <p:nvPr/>
                    </p:nvPicPr>
                    <p:blipFill>
                      <a:blip r:embed="rId9"/>
                      <a:stretch>
                        <a:fillRect/>
                      </a:stretch>
                    </p:blipFill>
                    <p:spPr>
                      <a:xfrm>
                        <a:off x="9756476" y="1147856"/>
                        <a:ext cx="2463800" cy="4826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75A5A087-95DF-460A-99BE-A537FE8AE4F8}"/>
              </a:ext>
            </a:extLst>
          </p:cNvPr>
          <p:cNvGraphicFramePr>
            <a:graphicFrameLocks noChangeAspect="1"/>
          </p:cNvGraphicFramePr>
          <p:nvPr>
            <p:extLst>
              <p:ext uri="{D42A27DB-BD31-4B8C-83A1-F6EECF244321}">
                <p14:modId xmlns:p14="http://schemas.microsoft.com/office/powerpoint/2010/main" val="2775640932"/>
              </p:ext>
            </p:extLst>
          </p:nvPr>
        </p:nvGraphicFramePr>
        <p:xfrm>
          <a:off x="6587939" y="1223118"/>
          <a:ext cx="609600" cy="396875"/>
        </p:xfrm>
        <a:graphic>
          <a:graphicData uri="http://schemas.openxmlformats.org/presentationml/2006/ole">
            <mc:AlternateContent xmlns:mc="http://schemas.openxmlformats.org/markup-compatibility/2006">
              <mc:Choice xmlns:v="urn:schemas-microsoft-com:vml" Requires="v">
                <p:oleObj spid="_x0000_s2209" name="Equation" r:id="rId10" imgW="609336" imgH="393529" progId="Equation.DSMT4">
                  <p:embed/>
                </p:oleObj>
              </mc:Choice>
              <mc:Fallback>
                <p:oleObj name="Equation" r:id="rId10" imgW="609336" imgH="393529" progId="Equation.DSMT4">
                  <p:embed/>
                  <p:pic>
                    <p:nvPicPr>
                      <p:cNvPr id="0" name="Object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87939" y="1223118"/>
                        <a:ext cx="609600"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a:extLst>
              <a:ext uri="{FF2B5EF4-FFF2-40B4-BE49-F238E27FC236}">
                <a16:creationId xmlns:a16="http://schemas.microsoft.com/office/drawing/2014/main" id="{07EE3AA3-AECD-476A-A222-4792EF0B4EE2}"/>
              </a:ext>
            </a:extLst>
          </p:cNvPr>
          <p:cNvGraphicFramePr>
            <a:graphicFrameLocks noChangeAspect="1"/>
          </p:cNvGraphicFramePr>
          <p:nvPr>
            <p:extLst>
              <p:ext uri="{D42A27DB-BD31-4B8C-83A1-F6EECF244321}">
                <p14:modId xmlns:p14="http://schemas.microsoft.com/office/powerpoint/2010/main" val="2659873318"/>
              </p:ext>
            </p:extLst>
          </p:nvPr>
        </p:nvGraphicFramePr>
        <p:xfrm>
          <a:off x="592616" y="1626498"/>
          <a:ext cx="441325" cy="320675"/>
        </p:xfrm>
        <a:graphic>
          <a:graphicData uri="http://schemas.openxmlformats.org/presentationml/2006/ole">
            <mc:AlternateContent xmlns:mc="http://schemas.openxmlformats.org/markup-compatibility/2006">
              <mc:Choice xmlns:v="urn:schemas-microsoft-com:vml" Requires="v">
                <p:oleObj spid="_x0000_s2210" name="Equation" r:id="rId12" imgW="444114" imgH="317225" progId="Equation.DSMT4">
                  <p:embed/>
                </p:oleObj>
              </mc:Choice>
              <mc:Fallback>
                <p:oleObj name="Equation" r:id="rId12" imgW="444114" imgH="317225" progId="Equation.DSMT4">
                  <p:embed/>
                  <p:pic>
                    <p:nvPicPr>
                      <p:cNvPr id="0" name="Object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2616" y="1626498"/>
                        <a:ext cx="441325" cy="320675"/>
                      </a:xfrm>
                      <a:prstGeom prst="rect">
                        <a:avLst/>
                      </a:prstGeom>
                      <a:noFill/>
                    </p:spPr>
                  </p:pic>
                </p:oleObj>
              </mc:Fallback>
            </mc:AlternateContent>
          </a:graphicData>
        </a:graphic>
      </p:graphicFrame>
      <p:sp>
        <p:nvSpPr>
          <p:cNvPr id="14" name="Rectangle 21">
            <a:extLst>
              <a:ext uri="{FF2B5EF4-FFF2-40B4-BE49-F238E27FC236}">
                <a16:creationId xmlns:a16="http://schemas.microsoft.com/office/drawing/2014/main" id="{A865DEC4-296F-4227-ADE0-9EA9190E8325}"/>
              </a:ext>
            </a:extLst>
          </p:cNvPr>
          <p:cNvSpPr>
            <a:spLocks noChangeArrowheads="1"/>
          </p:cNvSpPr>
          <p:nvPr/>
        </p:nvSpPr>
        <p:spPr bwMode="auto">
          <a:xfrm>
            <a:off x="2664421" y="1088598"/>
            <a:ext cx="909530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phẳng</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tọa</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alt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alt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thẳng</a:t>
            </a:r>
            <a:endParaRPr lang="en-US" altLang="en-US" sz="2800" dirty="0">
              <a:solidFill>
                <a:schemeClr val="tx1"/>
              </a:solidFill>
              <a:latin typeface="Times New Roman" panose="02020603050405020304" pitchFamily="18" charset="0"/>
              <a:cs typeface="Times New Roman" panose="02020603050405020304" pitchFamily="18" charset="0"/>
            </a:endParaRPr>
          </a:p>
        </p:txBody>
      </p:sp>
      <p:sp>
        <p:nvSpPr>
          <p:cNvPr id="16" name="Rectangle 23">
            <a:extLst>
              <a:ext uri="{FF2B5EF4-FFF2-40B4-BE49-F238E27FC236}">
                <a16:creationId xmlns:a16="http://schemas.microsoft.com/office/drawing/2014/main" id="{1970511E-12B6-4EF3-B27B-B8115C32EB3E}"/>
              </a:ext>
            </a:extLst>
          </p:cNvPr>
          <p:cNvSpPr>
            <a:spLocks noChangeArrowheads="1"/>
          </p:cNvSpPr>
          <p:nvPr/>
        </p:nvSpPr>
        <p:spPr bwMode="auto">
          <a:xfrm>
            <a:off x="9061" y="2316079"/>
            <a:ext cx="12178334" cy="95410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góc</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bởi</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trục</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góc</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α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52F6E886-B41E-4579-B2B9-570A9531BB4B}"/>
              </a:ext>
            </a:extLst>
          </p:cNvPr>
          <p:cNvSpPr/>
          <p:nvPr/>
        </p:nvSpPr>
        <p:spPr>
          <a:xfrm>
            <a:off x="91972" y="1538332"/>
            <a:ext cx="12026178" cy="830997"/>
          </a:xfrm>
          <a:prstGeom prst="rect">
            <a:avLst/>
          </a:prstGeom>
        </p:spPr>
        <p:txBody>
          <a:bodyPr wrap="square">
            <a:spAutoFit/>
          </a:bodyPr>
          <a:lstStyle/>
          <a:p>
            <a:pPr eaLnBrk="0" fontAlgn="base" hangingPunct="0">
              <a:spcBef>
                <a:spcPct val="0"/>
              </a:spcBef>
              <a:spcAft>
                <a:spcPct val="0"/>
              </a:spcAft>
              <a:buClrTx/>
            </a:pPr>
            <a:r>
              <a:rPr lang="en-US" alt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cắt</a:t>
            </a:r>
            <a:r>
              <a:rPr lang="en-US" alt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tại</a:t>
            </a:r>
            <a:r>
              <a:rPr lang="en-US" alt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alt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 </a:t>
            </a:r>
            <a:r>
              <a:rPr lang="en-US" alt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alt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T </a:t>
            </a:r>
            <a:r>
              <a:rPr lang="en-US" alt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alt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alt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alt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alt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thẳng</a:t>
            </a:r>
            <a:r>
              <a:rPr lang="en-US" alt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alt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tung</a:t>
            </a:r>
            <a:r>
              <a:rPr lang="en-US" alt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alt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dương</a:t>
            </a:r>
            <a:r>
              <a:rPr lang="en-US" alt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alt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1).</a:t>
            </a:r>
          </a:p>
        </p:txBody>
      </p:sp>
      <p:graphicFrame>
        <p:nvGraphicFramePr>
          <p:cNvPr id="19" name="Object 18">
            <a:extLst>
              <a:ext uri="{FF2B5EF4-FFF2-40B4-BE49-F238E27FC236}">
                <a16:creationId xmlns:a16="http://schemas.microsoft.com/office/drawing/2014/main" id="{13096BB8-9350-4972-9304-5A79D8C3BFAE}"/>
              </a:ext>
            </a:extLst>
          </p:cNvPr>
          <p:cNvGraphicFramePr>
            <a:graphicFrameLocks noChangeAspect="1"/>
          </p:cNvGraphicFramePr>
          <p:nvPr>
            <p:extLst>
              <p:ext uri="{D42A27DB-BD31-4B8C-83A1-F6EECF244321}">
                <p14:modId xmlns:p14="http://schemas.microsoft.com/office/powerpoint/2010/main" val="434024020"/>
              </p:ext>
            </p:extLst>
          </p:nvPr>
        </p:nvGraphicFramePr>
        <p:xfrm>
          <a:off x="6698104" y="1571174"/>
          <a:ext cx="2463800" cy="482600"/>
        </p:xfrm>
        <a:graphic>
          <a:graphicData uri="http://schemas.openxmlformats.org/presentationml/2006/ole">
            <mc:AlternateContent xmlns:mc="http://schemas.openxmlformats.org/markup-compatibility/2006">
              <mc:Choice xmlns:v="urn:schemas-microsoft-com:vml" Requires="v">
                <p:oleObj spid="_x0000_s2211" name="Equation" r:id="rId14" imgW="2464498" imgH="483092" progId="Equation.DSMT4">
                  <p:embed/>
                </p:oleObj>
              </mc:Choice>
              <mc:Fallback>
                <p:oleObj name="Equation" r:id="rId14" imgW="2464498" imgH="483092" progId="Equation.DSMT4">
                  <p:embed/>
                  <p:pic>
                    <p:nvPicPr>
                      <p:cNvPr id="0" name=""/>
                      <p:cNvPicPr/>
                      <p:nvPr/>
                    </p:nvPicPr>
                    <p:blipFill>
                      <a:blip r:embed="rId15"/>
                      <a:stretch>
                        <a:fillRect/>
                      </a:stretch>
                    </p:blipFill>
                    <p:spPr>
                      <a:xfrm>
                        <a:off x="6698104" y="1571174"/>
                        <a:ext cx="2463800" cy="482600"/>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C6DACEA3-7113-4AD5-848B-998BA1CABE0A}"/>
              </a:ext>
            </a:extLst>
          </p:cNvPr>
          <p:cNvGraphicFramePr>
            <a:graphicFrameLocks noChangeAspect="1"/>
          </p:cNvGraphicFramePr>
          <p:nvPr>
            <p:extLst>
              <p:ext uri="{D42A27DB-BD31-4B8C-83A1-F6EECF244321}">
                <p14:modId xmlns:p14="http://schemas.microsoft.com/office/powerpoint/2010/main" val="3504492961"/>
              </p:ext>
            </p:extLst>
          </p:nvPr>
        </p:nvGraphicFramePr>
        <p:xfrm>
          <a:off x="1086024" y="2323987"/>
          <a:ext cx="1257300" cy="431800"/>
        </p:xfrm>
        <a:graphic>
          <a:graphicData uri="http://schemas.openxmlformats.org/presentationml/2006/ole">
            <mc:AlternateContent xmlns:mc="http://schemas.openxmlformats.org/markup-compatibility/2006">
              <mc:Choice xmlns:v="urn:schemas-microsoft-com:vml" Requires="v">
                <p:oleObj spid="_x0000_s2212" name="Equation" r:id="rId16" imgW="1257120" imgH="431640" progId="Equation.DSMT4">
                  <p:embed/>
                </p:oleObj>
              </mc:Choice>
              <mc:Fallback>
                <p:oleObj name="Equation" r:id="rId16" imgW="1257120" imgH="431640" progId="Equation.DSMT4">
                  <p:embed/>
                  <p:pic>
                    <p:nvPicPr>
                      <p:cNvPr id="0" name=""/>
                      <p:cNvPicPr/>
                      <p:nvPr/>
                    </p:nvPicPr>
                    <p:blipFill>
                      <a:blip r:embed="rId17"/>
                      <a:stretch>
                        <a:fillRect/>
                      </a:stretch>
                    </p:blipFill>
                    <p:spPr>
                      <a:xfrm>
                        <a:off x="1086024" y="2323987"/>
                        <a:ext cx="1257300" cy="431800"/>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6F5EF78E-5C77-4E33-AB4E-65C8BD424F2F}"/>
              </a:ext>
            </a:extLst>
          </p:cNvPr>
          <p:cNvGraphicFramePr>
            <a:graphicFrameLocks noChangeAspect="1"/>
          </p:cNvGraphicFramePr>
          <p:nvPr>
            <p:extLst>
              <p:ext uri="{D42A27DB-BD31-4B8C-83A1-F6EECF244321}">
                <p14:modId xmlns:p14="http://schemas.microsoft.com/office/powerpoint/2010/main" val="886686625"/>
              </p:ext>
            </p:extLst>
          </p:nvPr>
        </p:nvGraphicFramePr>
        <p:xfrm>
          <a:off x="6285500" y="2369764"/>
          <a:ext cx="2463800" cy="482600"/>
        </p:xfrm>
        <a:graphic>
          <a:graphicData uri="http://schemas.openxmlformats.org/presentationml/2006/ole">
            <mc:AlternateContent xmlns:mc="http://schemas.openxmlformats.org/markup-compatibility/2006">
              <mc:Choice xmlns:v="urn:schemas-microsoft-com:vml" Requires="v">
                <p:oleObj spid="_x0000_s2213" name="Equation" r:id="rId18" imgW="2464498" imgH="483092" progId="Equation.DSMT4">
                  <p:embed/>
                </p:oleObj>
              </mc:Choice>
              <mc:Fallback>
                <p:oleObj name="Equation" r:id="rId18" imgW="2464498" imgH="483092" progId="Equation.DSMT4">
                  <p:embed/>
                  <p:pic>
                    <p:nvPicPr>
                      <p:cNvPr id="0" name=""/>
                      <p:cNvPicPr/>
                      <p:nvPr/>
                    </p:nvPicPr>
                    <p:blipFill>
                      <a:blip r:embed="rId19"/>
                      <a:stretch>
                        <a:fillRect/>
                      </a:stretch>
                    </p:blipFill>
                    <p:spPr>
                      <a:xfrm>
                        <a:off x="6285500" y="2369764"/>
                        <a:ext cx="2463800" cy="482600"/>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80145648-61AC-4D68-B8F8-CBC16EF2437B}"/>
              </a:ext>
            </a:extLst>
          </p:cNvPr>
          <p:cNvGraphicFramePr>
            <a:graphicFrameLocks noChangeAspect="1"/>
          </p:cNvGraphicFramePr>
          <p:nvPr>
            <p:extLst>
              <p:ext uri="{D42A27DB-BD31-4B8C-83A1-F6EECF244321}">
                <p14:modId xmlns:p14="http://schemas.microsoft.com/office/powerpoint/2010/main" val="1248739352"/>
              </p:ext>
            </p:extLst>
          </p:nvPr>
        </p:nvGraphicFramePr>
        <p:xfrm>
          <a:off x="9876580" y="2443429"/>
          <a:ext cx="444500" cy="317500"/>
        </p:xfrm>
        <a:graphic>
          <a:graphicData uri="http://schemas.openxmlformats.org/presentationml/2006/ole">
            <mc:AlternateContent xmlns:mc="http://schemas.openxmlformats.org/markup-compatibility/2006">
              <mc:Choice xmlns:v="urn:schemas-microsoft-com:vml" Requires="v">
                <p:oleObj spid="_x0000_s2214" name="Equation" r:id="rId20" imgW="444240" imgH="317160" progId="Equation.DSMT4">
                  <p:embed/>
                </p:oleObj>
              </mc:Choice>
              <mc:Fallback>
                <p:oleObj name="Equation" r:id="rId20" imgW="444240" imgH="317160" progId="Equation.DSMT4">
                  <p:embed/>
                  <p:pic>
                    <p:nvPicPr>
                      <p:cNvPr id="0" name=""/>
                      <p:cNvPicPr/>
                      <p:nvPr/>
                    </p:nvPicPr>
                    <p:blipFill>
                      <a:blip r:embed="rId21"/>
                      <a:stretch>
                        <a:fillRect/>
                      </a:stretch>
                    </p:blipFill>
                    <p:spPr>
                      <a:xfrm>
                        <a:off x="9876580" y="2443429"/>
                        <a:ext cx="444500" cy="317500"/>
                      </a:xfrm>
                      <a:prstGeom prst="rect">
                        <a:avLst/>
                      </a:prstGeom>
                    </p:spPr>
                  </p:pic>
                </p:oleObj>
              </mc:Fallback>
            </mc:AlternateContent>
          </a:graphicData>
        </a:graphic>
      </p:graphicFrame>
      <p:pic>
        <p:nvPicPr>
          <p:cNvPr id="28" name="Picture 27">
            <a:extLst>
              <a:ext uri="{FF2B5EF4-FFF2-40B4-BE49-F238E27FC236}">
                <a16:creationId xmlns:a16="http://schemas.microsoft.com/office/drawing/2014/main" id="{81EF96A3-6DD2-480B-95D4-985853976A08}"/>
              </a:ext>
            </a:extLst>
          </p:cNvPr>
          <p:cNvPicPr>
            <a:picLocks noChangeAspect="1"/>
          </p:cNvPicPr>
          <p:nvPr/>
        </p:nvPicPr>
        <p:blipFill>
          <a:blip r:embed="rId22"/>
          <a:stretch>
            <a:fillRect/>
          </a:stretch>
        </p:blipFill>
        <p:spPr>
          <a:xfrm>
            <a:off x="91972" y="3419558"/>
            <a:ext cx="5572125" cy="2171700"/>
          </a:xfrm>
          <a:prstGeom prst="rect">
            <a:avLst/>
          </a:prstGeom>
        </p:spPr>
      </p:pic>
      <p:graphicFrame>
        <p:nvGraphicFramePr>
          <p:cNvPr id="40" name="Object 39">
            <a:extLst>
              <a:ext uri="{FF2B5EF4-FFF2-40B4-BE49-F238E27FC236}">
                <a16:creationId xmlns:a16="http://schemas.microsoft.com/office/drawing/2014/main" id="{0919965E-CB5F-458D-A19A-70065E575DEE}"/>
              </a:ext>
            </a:extLst>
          </p:cNvPr>
          <p:cNvGraphicFramePr>
            <a:graphicFrameLocks noChangeAspect="1"/>
          </p:cNvGraphicFramePr>
          <p:nvPr>
            <p:extLst>
              <p:ext uri="{D42A27DB-BD31-4B8C-83A1-F6EECF244321}">
                <p14:modId xmlns:p14="http://schemas.microsoft.com/office/powerpoint/2010/main" val="4195115672"/>
              </p:ext>
            </p:extLst>
          </p:nvPr>
        </p:nvGraphicFramePr>
        <p:xfrm>
          <a:off x="6917372" y="3832263"/>
          <a:ext cx="755650" cy="317500"/>
        </p:xfrm>
        <a:graphic>
          <a:graphicData uri="http://schemas.openxmlformats.org/presentationml/2006/ole">
            <mc:AlternateContent xmlns:mc="http://schemas.openxmlformats.org/markup-compatibility/2006">
              <mc:Choice xmlns:v="urn:schemas-microsoft-com:vml" Requires="v">
                <p:oleObj spid="_x0000_s2215" name="Equation" r:id="rId23" imgW="749160" imgH="317160" progId="Equation.DSMT4">
                  <p:embed/>
                </p:oleObj>
              </mc:Choice>
              <mc:Fallback>
                <p:oleObj name="Equation" r:id="rId23" imgW="749160" imgH="317160" progId="Equation.DSMT4">
                  <p:embed/>
                  <p:pic>
                    <p:nvPicPr>
                      <p:cNvPr id="0" name="Object 55"/>
                      <p:cNvPicPr>
                        <a:picLocks noChangeAspect="1" noChangeArrowheads="1"/>
                      </p:cNvPicPr>
                      <p:nvPr/>
                    </p:nvPicPr>
                    <p:blipFill>
                      <a:blip r:embed="rId24"/>
                      <a:srcRect/>
                      <a:stretch>
                        <a:fillRect/>
                      </a:stretch>
                    </p:blipFill>
                    <p:spPr bwMode="auto">
                      <a:xfrm>
                        <a:off x="6917372" y="3832263"/>
                        <a:ext cx="755650" cy="317500"/>
                      </a:xfrm>
                      <a:prstGeom prst="rect">
                        <a:avLst/>
                      </a:prstGeom>
                      <a:noFill/>
                    </p:spPr>
                  </p:pic>
                </p:oleObj>
              </mc:Fallback>
            </mc:AlternateContent>
          </a:graphicData>
        </a:graphic>
      </p:graphicFrame>
      <p:graphicFrame>
        <p:nvGraphicFramePr>
          <p:cNvPr id="41" name="Object 40">
            <a:extLst>
              <a:ext uri="{FF2B5EF4-FFF2-40B4-BE49-F238E27FC236}">
                <a16:creationId xmlns:a16="http://schemas.microsoft.com/office/drawing/2014/main" id="{0E6114D1-EAB4-454D-B6E6-55DC2A4BCF83}"/>
              </a:ext>
            </a:extLst>
          </p:cNvPr>
          <p:cNvGraphicFramePr>
            <a:graphicFrameLocks noChangeAspect="1"/>
          </p:cNvGraphicFramePr>
          <p:nvPr>
            <p:extLst>
              <p:ext uri="{D42A27DB-BD31-4B8C-83A1-F6EECF244321}">
                <p14:modId xmlns:p14="http://schemas.microsoft.com/office/powerpoint/2010/main" val="4059726966"/>
              </p:ext>
            </p:extLst>
          </p:nvPr>
        </p:nvGraphicFramePr>
        <p:xfrm>
          <a:off x="8749300" y="3907447"/>
          <a:ext cx="285750" cy="241300"/>
        </p:xfrm>
        <a:graphic>
          <a:graphicData uri="http://schemas.openxmlformats.org/presentationml/2006/ole">
            <mc:AlternateContent xmlns:mc="http://schemas.openxmlformats.org/markup-compatibility/2006">
              <mc:Choice xmlns:v="urn:schemas-microsoft-com:vml" Requires="v">
                <p:oleObj spid="_x0000_s2216" name="Equation" r:id="rId25" imgW="279360" imgH="241200" progId="Equation.DSMT4">
                  <p:embed/>
                </p:oleObj>
              </mc:Choice>
              <mc:Fallback>
                <p:oleObj name="Equation" r:id="rId25" imgW="279360" imgH="241200" progId="Equation.DSMT4">
                  <p:embed/>
                  <p:pic>
                    <p:nvPicPr>
                      <p:cNvPr id="0" name="Object 54"/>
                      <p:cNvPicPr>
                        <a:picLocks noChangeAspect="1" noChangeArrowheads="1"/>
                      </p:cNvPicPr>
                      <p:nvPr/>
                    </p:nvPicPr>
                    <p:blipFill>
                      <a:blip r:embed="rId26"/>
                      <a:srcRect/>
                      <a:stretch>
                        <a:fillRect/>
                      </a:stretch>
                    </p:blipFill>
                    <p:spPr bwMode="auto">
                      <a:xfrm>
                        <a:off x="8749300" y="3907447"/>
                        <a:ext cx="285750"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 name="Object 41">
            <a:extLst>
              <a:ext uri="{FF2B5EF4-FFF2-40B4-BE49-F238E27FC236}">
                <a16:creationId xmlns:a16="http://schemas.microsoft.com/office/drawing/2014/main" id="{254C416E-9BD7-4FE0-9910-EE60C0D56E2D}"/>
              </a:ext>
            </a:extLst>
          </p:cNvPr>
          <p:cNvGraphicFramePr>
            <a:graphicFrameLocks noChangeAspect="1"/>
          </p:cNvGraphicFramePr>
          <p:nvPr>
            <p:extLst>
              <p:ext uri="{D42A27DB-BD31-4B8C-83A1-F6EECF244321}">
                <p14:modId xmlns:p14="http://schemas.microsoft.com/office/powerpoint/2010/main" val="2877219664"/>
              </p:ext>
            </p:extLst>
          </p:nvPr>
        </p:nvGraphicFramePr>
        <p:xfrm>
          <a:off x="6942370" y="4453083"/>
          <a:ext cx="754063" cy="317500"/>
        </p:xfrm>
        <a:graphic>
          <a:graphicData uri="http://schemas.openxmlformats.org/presentationml/2006/ole">
            <mc:AlternateContent xmlns:mc="http://schemas.openxmlformats.org/markup-compatibility/2006">
              <mc:Choice xmlns:v="urn:schemas-microsoft-com:vml" Requires="v">
                <p:oleObj spid="_x0000_s2217" name="Equation" r:id="rId27" imgW="749160" imgH="317160" progId="Equation.DSMT4">
                  <p:embed/>
                </p:oleObj>
              </mc:Choice>
              <mc:Fallback>
                <p:oleObj name="Equation" r:id="rId27" imgW="749160" imgH="317160" progId="Equation.DSMT4">
                  <p:embed/>
                  <p:pic>
                    <p:nvPicPr>
                      <p:cNvPr id="0" name="Object 53"/>
                      <p:cNvPicPr>
                        <a:picLocks noChangeAspect="1" noChangeArrowheads="1"/>
                      </p:cNvPicPr>
                      <p:nvPr/>
                    </p:nvPicPr>
                    <p:blipFill>
                      <a:blip r:embed="rId28"/>
                      <a:srcRect/>
                      <a:stretch>
                        <a:fillRect/>
                      </a:stretch>
                    </p:blipFill>
                    <p:spPr bwMode="auto">
                      <a:xfrm>
                        <a:off x="6942370" y="4453083"/>
                        <a:ext cx="754063"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 name="Object 42">
            <a:extLst>
              <a:ext uri="{FF2B5EF4-FFF2-40B4-BE49-F238E27FC236}">
                <a16:creationId xmlns:a16="http://schemas.microsoft.com/office/drawing/2014/main" id="{1DFB34F3-AB87-4AB2-95ED-E834C124FD1F}"/>
              </a:ext>
            </a:extLst>
          </p:cNvPr>
          <p:cNvGraphicFramePr>
            <a:graphicFrameLocks noChangeAspect="1"/>
          </p:cNvGraphicFramePr>
          <p:nvPr>
            <p:extLst>
              <p:ext uri="{D42A27DB-BD31-4B8C-83A1-F6EECF244321}">
                <p14:modId xmlns:p14="http://schemas.microsoft.com/office/powerpoint/2010/main" val="582512249"/>
              </p:ext>
            </p:extLst>
          </p:nvPr>
        </p:nvGraphicFramePr>
        <p:xfrm>
          <a:off x="8750887" y="4558058"/>
          <a:ext cx="284163" cy="241300"/>
        </p:xfrm>
        <a:graphic>
          <a:graphicData uri="http://schemas.openxmlformats.org/presentationml/2006/ole">
            <mc:AlternateContent xmlns:mc="http://schemas.openxmlformats.org/markup-compatibility/2006">
              <mc:Choice xmlns:v="urn:schemas-microsoft-com:vml" Requires="v">
                <p:oleObj spid="_x0000_s2218" name="Equation" r:id="rId29" imgW="279360" imgH="241200" progId="Equation.DSMT4">
                  <p:embed/>
                </p:oleObj>
              </mc:Choice>
              <mc:Fallback>
                <p:oleObj name="Equation" r:id="rId29" imgW="279360" imgH="241200" progId="Equation.DSMT4">
                  <p:embed/>
                  <p:pic>
                    <p:nvPicPr>
                      <p:cNvPr id="0" name="Object 52"/>
                      <p:cNvPicPr>
                        <a:picLocks noChangeAspect="1" noChangeArrowheads="1"/>
                      </p:cNvPicPr>
                      <p:nvPr/>
                    </p:nvPicPr>
                    <p:blipFill>
                      <a:blip r:embed="rId30"/>
                      <a:srcRect/>
                      <a:stretch>
                        <a:fillRect/>
                      </a:stretch>
                    </p:blipFill>
                    <p:spPr bwMode="auto">
                      <a:xfrm>
                        <a:off x="8750887" y="4558058"/>
                        <a:ext cx="284163" cy="241300"/>
                      </a:xfrm>
                      <a:prstGeom prst="rect">
                        <a:avLst/>
                      </a:prstGeom>
                      <a:noFill/>
                    </p:spPr>
                  </p:pic>
                </p:oleObj>
              </mc:Fallback>
            </mc:AlternateContent>
          </a:graphicData>
        </a:graphic>
      </p:graphicFrame>
      <p:sp>
        <p:nvSpPr>
          <p:cNvPr id="44" name="Rectangle 56">
            <a:extLst>
              <a:ext uri="{FF2B5EF4-FFF2-40B4-BE49-F238E27FC236}">
                <a16:creationId xmlns:a16="http://schemas.microsoft.com/office/drawing/2014/main" id="{2F2CD731-7760-4E32-B6AB-70868BE42B85}"/>
              </a:ext>
            </a:extLst>
          </p:cNvPr>
          <p:cNvSpPr>
            <a:spLocks noChangeArrowheads="1"/>
          </p:cNvSpPr>
          <p:nvPr/>
        </p:nvSpPr>
        <p:spPr bwMode="auto">
          <a:xfrm>
            <a:off x="5852807" y="3712837"/>
            <a:ext cx="576415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thì</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góc</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góc</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nhọn</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7" name="Rectangle 59">
            <a:extLst>
              <a:ext uri="{FF2B5EF4-FFF2-40B4-BE49-F238E27FC236}">
                <a16:creationId xmlns:a16="http://schemas.microsoft.com/office/drawing/2014/main" id="{C80AE1A9-B313-4F73-AA61-77AD468839D2}"/>
              </a:ext>
            </a:extLst>
          </p:cNvPr>
          <p:cNvSpPr>
            <a:spLocks noChangeArrowheads="1"/>
          </p:cNvSpPr>
          <p:nvPr/>
        </p:nvSpPr>
        <p:spPr bwMode="auto">
          <a:xfrm flipH="1">
            <a:off x="9179468" y="5274475"/>
            <a:ext cx="1553818"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Rectangle 48">
            <a:extLst>
              <a:ext uri="{FF2B5EF4-FFF2-40B4-BE49-F238E27FC236}">
                <a16:creationId xmlns:a16="http://schemas.microsoft.com/office/drawing/2014/main" id="{2B1E2035-6104-4BD1-87DC-6CA15CE1B2F7}"/>
              </a:ext>
            </a:extLst>
          </p:cNvPr>
          <p:cNvSpPr/>
          <p:nvPr/>
        </p:nvSpPr>
        <p:spPr>
          <a:xfrm>
            <a:off x="6230673" y="4351519"/>
            <a:ext cx="4379725" cy="523220"/>
          </a:xfrm>
          <a:prstGeom prst="rect">
            <a:avLst/>
          </a:prstGeom>
        </p:spPr>
        <p:txBody>
          <a:bodyPr wrap="none">
            <a:spAutoFit/>
          </a:bodyPr>
          <a:lstStyle/>
          <a:p>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thì</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góc</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góc</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tu</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circle(in)">
                                      <p:cBhvr>
                                        <p:cTn id="7" dur="2000"/>
                                        <p:tgtEl>
                                          <p:spTgt spid="11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circle(in)">
                                      <p:cBhvr>
                                        <p:cTn id="10" dur="2000"/>
                                        <p:tgtEl>
                                          <p:spTgt spid="116"/>
                                        </p:tgtEl>
                                      </p:cBhvr>
                                    </p:animEffect>
                                  </p:childTnLst>
                                </p:cTn>
                              </p:par>
                              <p:par>
                                <p:cTn id="11" presetID="6" presetClass="entr" presetSubtype="16" fill="hold" nodeType="withEffect">
                                  <p:stCondLst>
                                    <p:cond delay="0"/>
                                  </p:stCondLst>
                                  <p:childTnLst>
                                    <p:set>
                                      <p:cBhvr>
                                        <p:cTn id="12" dur="1" fill="hold">
                                          <p:stCondLst>
                                            <p:cond delay="0"/>
                                          </p:stCondLst>
                                        </p:cTn>
                                        <p:tgtEl>
                                          <p:spTgt spid="120"/>
                                        </p:tgtEl>
                                        <p:attrNameLst>
                                          <p:attrName>style.visibility</p:attrName>
                                        </p:attrNameLst>
                                      </p:cBhvr>
                                      <p:to>
                                        <p:strVal val="visible"/>
                                      </p:to>
                                    </p:set>
                                    <p:animEffect transition="in" filter="circle(in)">
                                      <p:cBhvr>
                                        <p:cTn id="13" dur="2000"/>
                                        <p:tgtEl>
                                          <p:spTgt spid="120"/>
                                        </p:tgtEl>
                                      </p:cBhvr>
                                    </p:animEffect>
                                  </p:childTnLst>
                                </p:cTn>
                              </p:par>
                              <p:par>
                                <p:cTn id="14" presetID="6" presetClass="entr" presetSubtype="16" fill="hold" nodeType="withEffect">
                                  <p:stCondLst>
                                    <p:cond delay="0"/>
                                  </p:stCondLst>
                                  <p:childTnLst>
                                    <p:set>
                                      <p:cBhvr>
                                        <p:cTn id="15" dur="1" fill="hold">
                                          <p:stCondLst>
                                            <p:cond delay="0"/>
                                          </p:stCondLst>
                                        </p:cTn>
                                        <p:tgtEl>
                                          <p:spTgt spid="119"/>
                                        </p:tgtEl>
                                        <p:attrNameLst>
                                          <p:attrName>style.visibility</p:attrName>
                                        </p:attrNameLst>
                                      </p:cBhvr>
                                      <p:to>
                                        <p:strVal val="visible"/>
                                      </p:to>
                                    </p:set>
                                    <p:animEffect transition="in" filter="circle(in)">
                                      <p:cBhvr>
                                        <p:cTn id="16" dur="2000"/>
                                        <p:tgtEl>
                                          <p:spTgt spid="119"/>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18"/>
                                        </p:tgtEl>
                                        <p:attrNameLst>
                                          <p:attrName>style.visibility</p:attrName>
                                        </p:attrNameLst>
                                      </p:cBhvr>
                                      <p:to>
                                        <p:strVal val="visible"/>
                                      </p:to>
                                    </p:set>
                                    <p:animEffect transition="in" filter="circle(in)">
                                      <p:cBhvr>
                                        <p:cTn id="19" dur="2000"/>
                                        <p:tgtEl>
                                          <p:spTgt spid="118"/>
                                        </p:tgtEl>
                                      </p:cBhvr>
                                    </p:animEffect>
                                  </p:childTnLst>
                                </p:cTn>
                              </p:par>
                              <p:par>
                                <p:cTn id="20" presetID="6" presetClass="entr" presetSubtype="16"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circle(in)">
                                      <p:cBhvr>
                                        <p:cTn id="22" dur="2000"/>
                                        <p:tgtEl>
                                          <p:spTgt spid="26"/>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circle(in)">
                                      <p:cBhvr>
                                        <p:cTn id="25" dur="2000"/>
                                        <p:tgtEl>
                                          <p:spTgt spid="27"/>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2000"/>
                                        <p:tgtEl>
                                          <p:spTgt spid="14"/>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circle(in)">
                                      <p:cBhvr>
                                        <p:cTn id="31" dur="2000"/>
                                        <p:tgtEl>
                                          <p:spTgt spid="18"/>
                                        </p:tgtEl>
                                      </p:cBhvr>
                                    </p:animEffect>
                                  </p:childTnLst>
                                </p:cTn>
                              </p:par>
                              <p:par>
                                <p:cTn id="32" presetID="6" presetClass="entr" presetSubtype="16"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circle(in)">
                                      <p:cBhvr>
                                        <p:cTn id="34" dur="2000"/>
                                        <p:tgtEl>
                                          <p:spTgt spid="5"/>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par>
                                <p:cTn id="38" presetID="6" presetClass="entr" presetSubtype="16"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circle(in)">
                                      <p:cBhvr>
                                        <p:cTn id="40" dur="2000"/>
                                        <p:tgtEl>
                                          <p:spTgt spid="28"/>
                                        </p:tgtEl>
                                      </p:cBhvr>
                                    </p:animEffect>
                                  </p:childTnLst>
                                </p:cTn>
                              </p:par>
                              <p:par>
                                <p:cTn id="41" presetID="6" presetClass="entr" presetSubtype="16"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circle(in)">
                                      <p:cBhvr>
                                        <p:cTn id="43" dur="2000"/>
                                        <p:tgtEl>
                                          <p:spTgt spid="23"/>
                                        </p:tgtEl>
                                      </p:cBhvr>
                                    </p:animEffect>
                                  </p:childTnLst>
                                </p:cTn>
                              </p:par>
                              <p:par>
                                <p:cTn id="44" presetID="6" presetClass="entr" presetSubtype="16"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circle(in)">
                                      <p:cBhvr>
                                        <p:cTn id="46" dur="2000"/>
                                        <p:tgtEl>
                                          <p:spTgt spid="22"/>
                                        </p:tgtEl>
                                      </p:cBhvr>
                                    </p:animEffect>
                                  </p:childTnLst>
                                </p:cTn>
                              </p:par>
                              <p:par>
                                <p:cTn id="47" presetID="6" presetClass="entr" presetSubtype="16"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circle(in)">
                                      <p:cBhvr>
                                        <p:cTn id="49" dur="2000"/>
                                        <p:tgtEl>
                                          <p:spTgt spid="19"/>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circle(in)">
                                      <p:cBhvr>
                                        <p:cTn id="52" dur="2000"/>
                                        <p:tgtEl>
                                          <p:spTgt spid="4"/>
                                        </p:tgtEl>
                                      </p:cBhvr>
                                    </p:animEffect>
                                  </p:childTnLst>
                                </p:cTn>
                              </p:par>
                              <p:par>
                                <p:cTn id="53" presetID="6" presetClass="entr" presetSubtype="16"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circle(in)">
                                      <p:cBhvr>
                                        <p:cTn id="55" dur="2000"/>
                                        <p:tgtEl>
                                          <p:spTgt spid="21"/>
                                        </p:tgtEl>
                                      </p:cBhvr>
                                    </p:animEffect>
                                  </p:childTnLst>
                                </p:cTn>
                              </p:par>
                              <p:par>
                                <p:cTn id="56" presetID="6" presetClass="entr" presetSubtype="16" fill="hold"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circle(in)">
                                      <p:cBhvr>
                                        <p:cTn id="58" dur="2000"/>
                                        <p:tgtEl>
                                          <p:spTgt spid="12"/>
                                        </p:tgtEl>
                                      </p:cBhvr>
                                    </p:animEffect>
                                  </p:childTnLst>
                                </p:cTn>
                              </p:par>
                              <p:par>
                                <p:cTn id="59" presetID="6" presetClass="entr" presetSubtype="16" fill="hold"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circle(in)">
                                      <p:cBhvr>
                                        <p:cTn id="61" dur="2000"/>
                                        <p:tgtEl>
                                          <p:spTgt spid="13"/>
                                        </p:tgtEl>
                                      </p:cBhvr>
                                    </p:animEffect>
                                  </p:childTnLst>
                                </p:cTn>
                              </p:par>
                              <p:par>
                                <p:cTn id="62" presetID="6" presetClass="entr" presetSubtype="16" fill="hold"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circle(in)">
                                      <p:cBhvr>
                                        <p:cTn id="64" dur="2000"/>
                                        <p:tgtEl>
                                          <p:spTgt spid="25"/>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121"/>
                                        </p:tgtEl>
                                        <p:attrNameLst>
                                          <p:attrName>style.visibility</p:attrName>
                                        </p:attrNameLst>
                                      </p:cBhvr>
                                      <p:to>
                                        <p:strVal val="visible"/>
                                      </p:to>
                                    </p:set>
                                    <p:animEffect transition="in" filter="circle(in)">
                                      <p:cBhvr>
                                        <p:cTn id="69" dur="2000"/>
                                        <p:tgtEl>
                                          <p:spTgt spid="121"/>
                                        </p:tgtEl>
                                      </p:cBhvr>
                                    </p:animEffect>
                                  </p:childTnLst>
                                </p:cTn>
                              </p:par>
                              <p:par>
                                <p:cTn id="70" presetID="6" presetClass="entr" presetSubtype="16" fill="hold" nodeType="with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circle(in)">
                                      <p:cBhvr>
                                        <p:cTn id="72" dur="2000"/>
                                        <p:tgtEl>
                                          <p:spTgt spid="40"/>
                                        </p:tgtEl>
                                      </p:cBhvr>
                                    </p:animEffect>
                                  </p:childTnLst>
                                </p:cTn>
                              </p:par>
                              <p:par>
                                <p:cTn id="73" presetID="6" presetClass="entr" presetSubtype="16" fill="hold" nodeType="with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circle(in)">
                                      <p:cBhvr>
                                        <p:cTn id="75" dur="2000"/>
                                        <p:tgtEl>
                                          <p:spTgt spid="41"/>
                                        </p:tgtEl>
                                      </p:cBhvr>
                                    </p:animEffect>
                                  </p:childTnLst>
                                </p:cTn>
                              </p:par>
                              <p:par>
                                <p:cTn id="76" presetID="6" presetClass="entr" presetSubtype="16" fill="hold" nodeType="with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circle(in)">
                                      <p:cBhvr>
                                        <p:cTn id="78" dur="2000"/>
                                        <p:tgtEl>
                                          <p:spTgt spid="42"/>
                                        </p:tgtEl>
                                      </p:cBhvr>
                                    </p:animEffect>
                                  </p:childTnLst>
                                </p:cTn>
                              </p:par>
                              <p:par>
                                <p:cTn id="79" presetID="6" presetClass="entr" presetSubtype="16" fill="hold" nodeType="withEffect">
                                  <p:stCondLst>
                                    <p:cond delay="0"/>
                                  </p:stCondLst>
                                  <p:childTnLst>
                                    <p:set>
                                      <p:cBhvr>
                                        <p:cTn id="80" dur="1" fill="hold">
                                          <p:stCondLst>
                                            <p:cond delay="0"/>
                                          </p:stCondLst>
                                        </p:cTn>
                                        <p:tgtEl>
                                          <p:spTgt spid="43"/>
                                        </p:tgtEl>
                                        <p:attrNameLst>
                                          <p:attrName>style.visibility</p:attrName>
                                        </p:attrNameLst>
                                      </p:cBhvr>
                                      <p:to>
                                        <p:strVal val="visible"/>
                                      </p:to>
                                    </p:set>
                                    <p:animEffect transition="in" filter="circle(in)">
                                      <p:cBhvr>
                                        <p:cTn id="81" dur="2000"/>
                                        <p:tgtEl>
                                          <p:spTgt spid="43"/>
                                        </p:tgtEl>
                                      </p:cBhvr>
                                    </p:animEffect>
                                  </p:childTnLst>
                                </p:cTn>
                              </p:par>
                              <p:par>
                                <p:cTn id="82" presetID="6" presetClass="entr" presetSubtype="16" fill="hold" grpId="0" nodeType="with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circle(in)">
                                      <p:cBhvr>
                                        <p:cTn id="84" dur="2000"/>
                                        <p:tgtEl>
                                          <p:spTgt spid="44"/>
                                        </p:tgtEl>
                                      </p:cBhvr>
                                    </p:animEffect>
                                  </p:childTnLst>
                                </p:cTn>
                              </p:par>
                              <p:par>
                                <p:cTn id="85" presetID="6" presetClass="entr" presetSubtype="16" fill="hold" grpId="0" nodeType="with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circle(in)">
                                      <p:cBhvr>
                                        <p:cTn id="87" dur="2000"/>
                                        <p:tgtEl>
                                          <p:spTgt spid="47"/>
                                        </p:tgtEl>
                                      </p:cBhvr>
                                    </p:animEffect>
                                  </p:childTnLst>
                                </p:cTn>
                              </p:par>
                              <p:par>
                                <p:cTn id="88" presetID="6" presetClass="entr" presetSubtype="16" fill="hold" grpId="0" nodeType="with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circle(in)">
                                      <p:cBhvr>
                                        <p:cTn id="90"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p:bldP spid="118" grpId="0"/>
      <p:bldP spid="121" grpId="0"/>
      <p:bldP spid="4" grpId="0"/>
      <p:bldP spid="27" grpId="0" animBg="1"/>
      <p:bldP spid="14" grpId="0"/>
      <p:bldP spid="16" grpId="0" animBg="1"/>
      <p:bldP spid="18" grpId="0"/>
      <p:bldP spid="44" grpId="0"/>
      <p:bldP spid="47" grpId="0" animBg="1"/>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4"/>
          <p:cNvSpPr/>
          <p:nvPr/>
        </p:nvSpPr>
        <p:spPr>
          <a:xfrm>
            <a:off x="9060" y="263527"/>
            <a:ext cx="12192000" cy="534049"/>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117" name="Google Shape;117;p4"/>
          <p:cNvSpPr txBox="1">
            <a:spLocks noGrp="1"/>
          </p:cNvSpPr>
          <p:nvPr>
            <p:ph type="title"/>
          </p:nvPr>
        </p:nvSpPr>
        <p:spPr>
          <a:xfrm>
            <a:off x="2724208" y="301951"/>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dirty="0">
                <a:solidFill>
                  <a:srgbClr val="0000FF"/>
                </a:solidFill>
                <a:latin typeface="Times New Roman"/>
                <a:ea typeface="Times New Roman"/>
                <a:cs typeface="Times New Roman"/>
                <a:sym typeface="Times New Roman"/>
              </a:rPr>
              <a:t>BÀI 4: HỆ SỐ GÓC CỦA Đ</a:t>
            </a:r>
            <a:r>
              <a:rPr lang="vi-VN" sz="2400" b="1" dirty="0">
                <a:solidFill>
                  <a:srgbClr val="0000FF"/>
                </a:solidFill>
                <a:latin typeface="Times New Roman"/>
                <a:ea typeface="Times New Roman"/>
                <a:cs typeface="Times New Roman"/>
                <a:sym typeface="Times New Roman"/>
              </a:rPr>
              <a:t>Ư</a:t>
            </a:r>
            <a:r>
              <a:rPr lang="en-US" sz="2400" b="1" dirty="0">
                <a:solidFill>
                  <a:srgbClr val="0000FF"/>
                </a:solidFill>
                <a:latin typeface="Times New Roman"/>
                <a:ea typeface="Times New Roman"/>
                <a:cs typeface="Times New Roman"/>
                <a:sym typeface="Times New Roman"/>
              </a:rPr>
              <a:t>ỜNG THẲNG</a:t>
            </a:r>
            <a:endParaRPr sz="2400" b="1" dirty="0">
              <a:solidFill>
                <a:srgbClr val="0000FF"/>
              </a:solidFill>
              <a:latin typeface="Times New Roman"/>
              <a:ea typeface="Times New Roman"/>
              <a:cs typeface="Times New Roman"/>
              <a:sym typeface="Times New Roman"/>
            </a:endParaRPr>
          </a:p>
        </p:txBody>
      </p:sp>
      <p:sp>
        <p:nvSpPr>
          <p:cNvPr id="118" name="Google Shape;118;p4"/>
          <p:cNvSpPr txBox="1"/>
          <p:nvPr/>
        </p:nvSpPr>
        <p:spPr>
          <a:xfrm>
            <a:off x="833148" y="724986"/>
            <a:ext cx="6684251" cy="523180"/>
          </a:xfrm>
          <a:prstGeom prst="rect">
            <a:avLst/>
          </a:prstGeom>
          <a:noFill/>
          <a:ln>
            <a:noFill/>
          </a:ln>
        </p:spPr>
        <p:txBody>
          <a:bodyPr spcFirstLastPara="1" wrap="square" lIns="91425" tIns="45700" rIns="91425" bIns="45700" anchor="t" anchorCtr="0">
            <a:spAutoFit/>
          </a:bodyPr>
          <a:lstStyle/>
          <a:p>
            <a:r>
              <a:rPr lang="en-US" sz="2800" b="1" dirty="0">
                <a:solidFill>
                  <a:srgbClr val="FF0000"/>
                </a:solidFill>
                <a:latin typeface="Times New Roman"/>
                <a:ea typeface="Times New Roman"/>
                <a:cs typeface="Times New Roman"/>
                <a:sym typeface="Times New Roman"/>
              </a:rPr>
              <a:t>1. </a:t>
            </a:r>
            <a:r>
              <a:rPr lang="en-US" sz="2800" b="1" dirty="0" err="1">
                <a:solidFill>
                  <a:srgbClr val="FF0000"/>
                </a:solidFill>
                <a:latin typeface="Times New Roman"/>
                <a:ea typeface="Times New Roman"/>
                <a:cs typeface="Times New Roman"/>
                <a:sym typeface="Times New Roman"/>
              </a:rPr>
              <a:t>Hê</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sô</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góc</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của</a:t>
            </a:r>
            <a:r>
              <a:rPr lang="en-US" sz="2800" b="1" dirty="0">
                <a:solidFill>
                  <a:srgbClr val="FF0000"/>
                </a:solidFill>
                <a:latin typeface="Times New Roman"/>
                <a:ea typeface="Times New Roman"/>
                <a:cs typeface="Times New Roman"/>
                <a:sym typeface="Times New Roman"/>
              </a:rPr>
              <a:t> đ</a:t>
            </a:r>
            <a:r>
              <a:rPr lang="vi-VN" sz="2800" b="1" dirty="0">
                <a:solidFill>
                  <a:srgbClr val="FF0000"/>
                </a:solidFill>
                <a:latin typeface="Times New Roman"/>
                <a:ea typeface="Times New Roman"/>
                <a:cs typeface="Times New Roman"/>
                <a:sym typeface="Times New Roman"/>
              </a:rPr>
              <a:t>ư</a:t>
            </a:r>
            <a:r>
              <a:rPr lang="en-US" sz="2800" b="1" dirty="0" err="1">
                <a:solidFill>
                  <a:srgbClr val="FF0000"/>
                </a:solidFill>
                <a:latin typeface="Times New Roman"/>
                <a:ea typeface="Times New Roman"/>
                <a:cs typeface="Times New Roman"/>
                <a:sym typeface="Times New Roman"/>
              </a:rPr>
              <a:t>ờng</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thẳng</a:t>
            </a:r>
            <a:endParaRPr sz="2800" b="1" dirty="0">
              <a:solidFill>
                <a:srgbClr val="FF0000"/>
              </a:solidFill>
              <a:latin typeface="Times New Roman"/>
              <a:ea typeface="Times New Roman"/>
              <a:cs typeface="Times New Roman"/>
              <a:sym typeface="Times New Roman"/>
            </a:endParaRPr>
          </a:p>
        </p:txBody>
      </p:sp>
      <p:pic>
        <p:nvPicPr>
          <p:cNvPr id="119" name="Google Shape;119;p4" descr="child001 - 04 01"/>
          <p:cNvPicPr preferRelativeResize="0"/>
          <p:nvPr/>
        </p:nvPicPr>
        <p:blipFill rotWithShape="1">
          <a:blip r:embed="rId4">
            <a:alphaModFix/>
          </a:blip>
          <a:srcRect/>
          <a:stretch/>
        </p:blipFill>
        <p:spPr>
          <a:xfrm>
            <a:off x="11114773" y="65481"/>
            <a:ext cx="1143000" cy="1116013"/>
          </a:xfrm>
          <a:prstGeom prst="rect">
            <a:avLst/>
          </a:prstGeom>
          <a:noFill/>
          <a:ln>
            <a:noFill/>
          </a:ln>
        </p:spPr>
      </p:pic>
      <p:pic>
        <p:nvPicPr>
          <p:cNvPr id="120" name="Google Shape;120;p4" descr="child001 - 04 02"/>
          <p:cNvPicPr preferRelativeResize="0"/>
          <p:nvPr/>
        </p:nvPicPr>
        <p:blipFill rotWithShape="1">
          <a:blip r:embed="rId5">
            <a:alphaModFix/>
          </a:blip>
          <a:srcRect/>
          <a:stretch/>
        </p:blipFill>
        <p:spPr>
          <a:xfrm>
            <a:off x="218040" y="-37706"/>
            <a:ext cx="769937" cy="1219200"/>
          </a:xfrm>
          <a:prstGeom prst="rect">
            <a:avLst/>
          </a:prstGeom>
          <a:noFill/>
          <a:ln>
            <a:noFill/>
          </a:ln>
        </p:spPr>
      </p:pic>
      <p:sp>
        <p:nvSpPr>
          <p:cNvPr id="121" name="Google Shape;121;p4"/>
          <p:cNvSpPr txBox="1"/>
          <p:nvPr/>
        </p:nvSpPr>
        <p:spPr>
          <a:xfrm>
            <a:off x="7881477" y="2403126"/>
            <a:ext cx="1530628" cy="523180"/>
          </a:xfrm>
          <a:prstGeom prst="rect">
            <a:avLst/>
          </a:prstGeom>
          <a:noFill/>
          <a:ln>
            <a:noFill/>
          </a:ln>
        </p:spPr>
        <p:txBody>
          <a:bodyPr spcFirstLastPara="1" wrap="square" lIns="91425" tIns="45700" rIns="91425" bIns="45700" anchor="t" anchorCtr="0">
            <a:spAutoFit/>
          </a:bodyPr>
          <a:lstStyle/>
          <a:p>
            <a:pPr algn="ctr"/>
            <a:r>
              <a:rPr lang="en-US" sz="2800" b="1" dirty="0" err="1">
                <a:solidFill>
                  <a:srgbClr val="FF0000"/>
                </a:solidFill>
                <a:latin typeface="Times New Roman"/>
                <a:ea typeface="Times New Roman"/>
                <a:cs typeface="Times New Roman"/>
                <a:sym typeface="Times New Roman"/>
              </a:rPr>
              <a:t>Giải</a:t>
            </a:r>
            <a:r>
              <a:rPr lang="en-US" sz="2800" b="1" dirty="0">
                <a:solidFill>
                  <a:srgbClr val="FF0000"/>
                </a:solidFill>
                <a:latin typeface="Times New Roman"/>
                <a:ea typeface="Times New Roman"/>
                <a:cs typeface="Times New Roman"/>
                <a:sym typeface="Times New Roman"/>
              </a:rPr>
              <a:t>:</a:t>
            </a:r>
            <a:endParaRPr b="1" dirty="0">
              <a:solidFill>
                <a:srgbClr val="FF0000"/>
              </a:solidFill>
            </a:endParaRPr>
          </a:p>
        </p:txBody>
      </p:sp>
      <p:sp>
        <p:nvSpPr>
          <p:cNvPr id="4" name="Rectangle 3">
            <a:extLst>
              <a:ext uri="{FF2B5EF4-FFF2-40B4-BE49-F238E27FC236}">
                <a16:creationId xmlns:a16="http://schemas.microsoft.com/office/drawing/2014/main" id="{61F7A0F2-A9F0-A09E-ADA9-F860AE6BC94A}"/>
              </a:ext>
            </a:extLst>
          </p:cNvPr>
          <p:cNvSpPr>
            <a:spLocks noChangeArrowheads="1"/>
          </p:cNvSpPr>
          <p:nvPr/>
        </p:nvSpPr>
        <p:spPr bwMode="auto">
          <a:xfrm>
            <a:off x="1533060" y="3168448"/>
            <a:ext cx="2616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1800">
              <a:solidFill>
                <a:schemeClr val="tx1"/>
              </a:solidFill>
              <a:latin typeface="Arial" panose="020B0604020202020204" pitchFamily="34" charset="0"/>
            </a:endParaRPr>
          </a:p>
        </p:txBody>
      </p:sp>
      <p:pic>
        <p:nvPicPr>
          <p:cNvPr id="26" name="Google Shape;137;p5">
            <a:extLst>
              <a:ext uri="{FF2B5EF4-FFF2-40B4-BE49-F238E27FC236}">
                <a16:creationId xmlns:a16="http://schemas.microsoft.com/office/drawing/2014/main" id="{5BE7C76B-5CD8-F5D0-1B35-7904C190A539}"/>
              </a:ext>
            </a:extLst>
          </p:cNvPr>
          <p:cNvPicPr preferRelativeResize="0">
            <a:picLocks noGrp="1"/>
          </p:cNvPicPr>
          <p:nvPr>
            <p:ph type="body" idx="1"/>
          </p:nvPr>
        </p:nvPicPr>
        <p:blipFill rotWithShape="1">
          <a:blip r:embed="rId6">
            <a:alphaModFix/>
          </a:blip>
          <a:srcRect/>
          <a:stretch/>
        </p:blipFill>
        <p:spPr>
          <a:xfrm>
            <a:off x="56241" y="964603"/>
            <a:ext cx="670300" cy="683979"/>
          </a:xfrm>
          <a:prstGeom prst="rect">
            <a:avLst/>
          </a:prstGeom>
          <a:noFill/>
          <a:ln>
            <a:noFill/>
          </a:ln>
        </p:spPr>
      </p:pic>
      <p:sp>
        <p:nvSpPr>
          <p:cNvPr id="27" name="Google Shape;122;p4">
            <a:extLst>
              <a:ext uri="{FF2B5EF4-FFF2-40B4-BE49-F238E27FC236}">
                <a16:creationId xmlns:a16="http://schemas.microsoft.com/office/drawing/2014/main" id="{97FA7BB4-2368-3B4F-8A1B-9D607A120F54}"/>
              </a:ext>
            </a:extLst>
          </p:cNvPr>
          <p:cNvSpPr/>
          <p:nvPr/>
        </p:nvSpPr>
        <p:spPr>
          <a:xfrm>
            <a:off x="700055" y="1245088"/>
            <a:ext cx="1993900" cy="272995"/>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dirty="0" err="1">
                <a:solidFill>
                  <a:srgbClr val="A8289F"/>
                </a:solidFill>
                <a:latin typeface="Times New Roman"/>
                <a:ea typeface="Times New Roman"/>
                <a:cs typeface="Times New Roman"/>
                <a:sym typeface="Times New Roman"/>
              </a:rPr>
              <a:t>Khám</a:t>
            </a:r>
            <a:r>
              <a:rPr lang="en-US" sz="2400" b="1" dirty="0">
                <a:solidFill>
                  <a:srgbClr val="A8289F"/>
                </a:solidFill>
                <a:latin typeface="Times New Roman"/>
                <a:ea typeface="Times New Roman"/>
                <a:cs typeface="Times New Roman"/>
                <a:sym typeface="Times New Roman"/>
              </a:rPr>
              <a:t> </a:t>
            </a:r>
            <a:r>
              <a:rPr lang="en-US" sz="2400" b="1" dirty="0" err="1">
                <a:solidFill>
                  <a:srgbClr val="A8289F"/>
                </a:solidFill>
                <a:latin typeface="Times New Roman"/>
                <a:ea typeface="Times New Roman"/>
                <a:cs typeface="Times New Roman"/>
                <a:sym typeface="Times New Roman"/>
              </a:rPr>
              <a:t>phá</a:t>
            </a:r>
            <a:r>
              <a:rPr lang="en-US" sz="2400" b="1" dirty="0">
                <a:solidFill>
                  <a:srgbClr val="A8289F"/>
                </a:solidFill>
                <a:latin typeface="Times New Roman"/>
                <a:ea typeface="Times New Roman"/>
                <a:cs typeface="Times New Roman"/>
                <a:sym typeface="Times New Roman"/>
              </a:rPr>
              <a:t> 1 </a:t>
            </a:r>
            <a:endParaRPr sz="2400" b="1" dirty="0">
              <a:solidFill>
                <a:srgbClr val="A8289F"/>
              </a:solidFill>
              <a:latin typeface="Times New Roman"/>
              <a:ea typeface="Times New Roman"/>
              <a:cs typeface="Times New Roman"/>
              <a:sym typeface="Times New Roman"/>
            </a:endParaRPr>
          </a:p>
        </p:txBody>
      </p:sp>
      <p:pic>
        <p:nvPicPr>
          <p:cNvPr id="20" name="Picture 13">
            <a:extLst>
              <a:ext uri="{FF2B5EF4-FFF2-40B4-BE49-F238E27FC236}">
                <a16:creationId xmlns:a16="http://schemas.microsoft.com/office/drawing/2014/main" id="{37531EBC-3715-24BA-3323-D3FCA0706E9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47242" y="5238702"/>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a:extLst>
              <a:ext uri="{FF2B5EF4-FFF2-40B4-BE49-F238E27FC236}">
                <a16:creationId xmlns:a16="http://schemas.microsoft.com/office/drawing/2014/main" id="{94027A07-15FA-489B-8935-BADA038A43F4}"/>
              </a:ext>
            </a:extLst>
          </p:cNvPr>
          <p:cNvGraphicFramePr>
            <a:graphicFrameLocks noChangeAspect="1"/>
          </p:cNvGraphicFramePr>
          <p:nvPr>
            <p:extLst>
              <p:ext uri="{D42A27DB-BD31-4B8C-83A1-F6EECF244321}">
                <p14:modId xmlns:p14="http://schemas.microsoft.com/office/powerpoint/2010/main" val="3944168301"/>
              </p:ext>
            </p:extLst>
          </p:nvPr>
        </p:nvGraphicFramePr>
        <p:xfrm>
          <a:off x="9583351" y="1140062"/>
          <a:ext cx="2463800" cy="482600"/>
        </p:xfrm>
        <a:graphic>
          <a:graphicData uri="http://schemas.openxmlformats.org/presentationml/2006/ole">
            <mc:AlternateContent xmlns:mc="http://schemas.openxmlformats.org/markup-compatibility/2006">
              <mc:Choice xmlns:v="urn:schemas-microsoft-com:vml" Requires="v">
                <p:oleObj spid="_x0000_s23585" name="Equation" r:id="rId8" imgW="2463480" imgH="482400" progId="Equation.DSMT4">
                  <p:embed/>
                </p:oleObj>
              </mc:Choice>
              <mc:Fallback>
                <p:oleObj name="Equation" r:id="rId8" imgW="2463480" imgH="482400" progId="Equation.DSMT4">
                  <p:embed/>
                  <p:pic>
                    <p:nvPicPr>
                      <p:cNvPr id="5" name="Object 4">
                        <a:extLst>
                          <a:ext uri="{FF2B5EF4-FFF2-40B4-BE49-F238E27FC236}">
                            <a16:creationId xmlns:a16="http://schemas.microsoft.com/office/drawing/2014/main" id="{94027A07-15FA-489B-8935-BADA038A43F4}"/>
                          </a:ext>
                        </a:extLst>
                      </p:cNvPr>
                      <p:cNvPicPr/>
                      <p:nvPr/>
                    </p:nvPicPr>
                    <p:blipFill>
                      <a:blip r:embed="rId9"/>
                      <a:stretch>
                        <a:fillRect/>
                      </a:stretch>
                    </p:blipFill>
                    <p:spPr>
                      <a:xfrm>
                        <a:off x="9583351" y="1140062"/>
                        <a:ext cx="2463800" cy="4826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07EE3AA3-AECD-476A-A222-4792EF0B4EE2}"/>
              </a:ext>
            </a:extLst>
          </p:cNvPr>
          <p:cNvGraphicFramePr>
            <a:graphicFrameLocks noChangeAspect="1"/>
          </p:cNvGraphicFramePr>
          <p:nvPr>
            <p:extLst>
              <p:ext uri="{D42A27DB-BD31-4B8C-83A1-F6EECF244321}">
                <p14:modId xmlns:p14="http://schemas.microsoft.com/office/powerpoint/2010/main" val="3242812941"/>
              </p:ext>
            </p:extLst>
          </p:nvPr>
        </p:nvGraphicFramePr>
        <p:xfrm>
          <a:off x="2630857" y="2070910"/>
          <a:ext cx="441325" cy="320675"/>
        </p:xfrm>
        <a:graphic>
          <a:graphicData uri="http://schemas.openxmlformats.org/presentationml/2006/ole">
            <mc:AlternateContent xmlns:mc="http://schemas.openxmlformats.org/markup-compatibility/2006">
              <mc:Choice xmlns:v="urn:schemas-microsoft-com:vml" Requires="v">
                <p:oleObj spid="_x0000_s23586" name="Equation" r:id="rId10" imgW="444114" imgH="317225" progId="Equation.DSMT4">
                  <p:embed/>
                </p:oleObj>
              </mc:Choice>
              <mc:Fallback>
                <p:oleObj name="Equation" r:id="rId10" imgW="444114" imgH="317225" progId="Equation.DSMT4">
                  <p:embed/>
                  <p:pic>
                    <p:nvPicPr>
                      <p:cNvPr id="13" name="Object 12">
                        <a:extLst>
                          <a:ext uri="{FF2B5EF4-FFF2-40B4-BE49-F238E27FC236}">
                            <a16:creationId xmlns:a16="http://schemas.microsoft.com/office/drawing/2014/main" id="{07EE3AA3-AECD-476A-A222-4792EF0B4EE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30857" y="2070910"/>
                        <a:ext cx="441325" cy="320675"/>
                      </a:xfrm>
                      <a:prstGeom prst="rect">
                        <a:avLst/>
                      </a:prstGeom>
                      <a:noFill/>
                    </p:spPr>
                  </p:pic>
                </p:oleObj>
              </mc:Fallback>
            </mc:AlternateContent>
          </a:graphicData>
        </a:graphic>
      </p:graphicFrame>
      <p:sp>
        <p:nvSpPr>
          <p:cNvPr id="14" name="Rectangle 21">
            <a:extLst>
              <a:ext uri="{FF2B5EF4-FFF2-40B4-BE49-F238E27FC236}">
                <a16:creationId xmlns:a16="http://schemas.microsoft.com/office/drawing/2014/main" id="{A865DEC4-296F-4227-ADE0-9EA9190E8325}"/>
              </a:ext>
            </a:extLst>
          </p:cNvPr>
          <p:cNvSpPr>
            <a:spLocks noChangeArrowheads="1"/>
          </p:cNvSpPr>
          <p:nvPr/>
        </p:nvSpPr>
        <p:spPr bwMode="auto">
          <a:xfrm>
            <a:off x="2668961" y="1091590"/>
            <a:ext cx="909530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vi-VN" sz="2800" dirty="0">
                <a:latin typeface="+mj-lt"/>
              </a:rPr>
              <a:t>b) Hãy so sánh các hệ số a của các đường thẳng</a:t>
            </a:r>
            <a:endParaRPr lang="en-US" altLang="en-US" sz="2800" dirty="0">
              <a:solidFill>
                <a:schemeClr val="tx1"/>
              </a:solidFill>
              <a:latin typeface="+mj-lt"/>
              <a:cs typeface="Times New Roman" panose="02020603050405020304" pitchFamily="18" charset="0"/>
            </a:endParaRPr>
          </a:p>
        </p:txBody>
      </p:sp>
      <p:sp>
        <p:nvSpPr>
          <p:cNvPr id="2" name="Rectangle 13">
            <a:extLst>
              <a:ext uri="{FF2B5EF4-FFF2-40B4-BE49-F238E27FC236}">
                <a16:creationId xmlns:a16="http://schemas.microsoft.com/office/drawing/2014/main" id="{E74EDD98-13AF-4A34-A665-C7213E5320EE}"/>
              </a:ext>
            </a:extLst>
          </p:cNvPr>
          <p:cNvSpPr>
            <a:spLocks noChangeArrowheads="1"/>
          </p:cNvSpPr>
          <p:nvPr/>
        </p:nvSpPr>
        <p:spPr bwMode="auto">
          <a:xfrm>
            <a:off x="9060" y="1510741"/>
            <a:ext cx="1202442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cs typeface="Times New Roman" panose="02020603050405020304" pitchFamily="18" charset="0"/>
              </a:rPr>
              <a:t>trong</a:t>
            </a: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cs typeface="Times New Roman" panose="02020603050405020304" pitchFamily="18" charset="0"/>
              </a:rPr>
              <a:t>mỗi</a:t>
            </a: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cs typeface="Times New Roman" panose="02020603050405020304" pitchFamily="18" charset="0"/>
              </a:rPr>
              <a:t>hình</a:t>
            </a: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 ở </a:t>
            </a:r>
            <a:r>
              <a:rPr kumimoji="0" lang="en-US" altLang="en-US" sz="2800" b="0" i="0" u="none" strike="noStrike" cap="none" normalizeH="0" baseline="0" dirty="0" err="1">
                <a:ln>
                  <a:noFill/>
                </a:ln>
                <a:effectLst/>
                <a:latin typeface="Times New Roman" panose="02020603050405020304" pitchFamily="18" charset="0"/>
                <a:cs typeface="Times New Roman" panose="02020603050405020304" pitchFamily="18" charset="0"/>
              </a:rPr>
              <a:t>Hình</a:t>
            </a: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 2 </a:t>
            </a:r>
            <a:r>
              <a:rPr kumimoji="0" lang="en-US" altLang="en-US" sz="2800" b="0" i="0" u="none" strike="noStrike" cap="none" normalizeH="0" baseline="0" dirty="0" err="1">
                <a:ln>
                  <a:noFill/>
                </a:ln>
                <a:effectLst/>
                <a:latin typeface="Times New Roman" panose="02020603050405020304" pitchFamily="18" charset="0"/>
                <a:cs typeface="Times New Roman" panose="02020603050405020304" pitchFamily="18" charset="0"/>
              </a:rPr>
              <a:t>và</a:t>
            </a: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 so </a:t>
            </a:r>
            <a:r>
              <a:rPr kumimoji="0" lang="en-US" altLang="en-US" sz="2800" b="0" i="0" u="none" strike="noStrike" cap="none" normalizeH="0" baseline="0" dirty="0" err="1">
                <a:ln>
                  <a:noFill/>
                </a:ln>
                <a:effectLst/>
                <a:latin typeface="Times New Roman" panose="02020603050405020304" pitchFamily="18" charset="0"/>
                <a:cs typeface="Times New Roman" panose="02020603050405020304" pitchFamily="18" charset="0"/>
              </a:rPr>
              <a:t>sánh</a:t>
            </a: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cs typeface="Times New Roman" panose="02020603050405020304" pitchFamily="18" charset="0"/>
              </a:rPr>
              <a:t>các</a:t>
            </a: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cs typeface="Times New Roman" panose="02020603050405020304" pitchFamily="18" charset="0"/>
              </a:rPr>
              <a:t>góc</a:t>
            </a: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 α </a:t>
            </a:r>
            <a:r>
              <a:rPr kumimoji="0" lang="en-US" altLang="en-US" sz="2800" b="0" i="0" u="none" strike="noStrike" cap="none" normalizeH="0" baseline="0" dirty="0" err="1">
                <a:ln>
                  <a:noFill/>
                </a:ln>
                <a:effectLst/>
                <a:latin typeface="Times New Roman" panose="02020603050405020304" pitchFamily="18" charset="0"/>
                <a:cs typeface="Times New Roman" panose="02020603050405020304" pitchFamily="18" charset="0"/>
              </a:rPr>
              <a:t>hoặc</a:t>
            </a: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cs typeface="Times New Roman" panose="02020603050405020304" pitchFamily="18" charset="0"/>
              </a:rPr>
              <a:t>các</a:t>
            </a: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cs typeface="Times New Roman" panose="02020603050405020304" pitchFamily="18" charset="0"/>
              </a:rPr>
              <a:t>góc</a:t>
            </a: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 β </a:t>
            </a:r>
            <a:r>
              <a:rPr kumimoji="0" lang="en-US" altLang="en-US" sz="2800" b="0" i="0" u="none" strike="noStrike" cap="none" normalizeH="0" baseline="0" dirty="0" err="1">
                <a:ln>
                  <a:noFill/>
                </a:ln>
                <a:effectLst/>
                <a:latin typeface="Times New Roman" panose="02020603050405020304" pitchFamily="18" charset="0"/>
                <a:cs typeface="Times New Roman" panose="02020603050405020304" pitchFamily="18" charset="0"/>
              </a:rPr>
              <a:t>tạo</a:t>
            </a: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cs typeface="Times New Roman" panose="02020603050405020304" pitchFamily="18" charset="0"/>
              </a:rPr>
              <a:t>bởi</a:t>
            </a: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cs typeface="Times New Roman" panose="02020603050405020304" pitchFamily="18" charset="0"/>
              </a:rPr>
              <a:t>các</a:t>
            </a: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cs typeface="Times New Roman" panose="02020603050405020304" pitchFamily="18" charset="0"/>
              </a:rPr>
              <a:t>đường</a:t>
            </a: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cs typeface="Times New Roman" panose="02020603050405020304" pitchFamily="18" charset="0"/>
              </a:rPr>
              <a:t>thẳng</a:t>
            </a: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cs typeface="Times New Roman" panose="02020603050405020304" pitchFamily="18" charset="0"/>
              </a:rPr>
              <a:t>đó</a:t>
            </a: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cs typeface="Times New Roman" panose="02020603050405020304" pitchFamily="18" charset="0"/>
              </a:rPr>
              <a:t>với</a:t>
            </a: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cs typeface="Times New Roman" panose="02020603050405020304" pitchFamily="18" charset="0"/>
              </a:rPr>
              <a:t>trục</a:t>
            </a: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      .</a:t>
            </a:r>
          </a:p>
        </p:txBody>
      </p:sp>
      <p:pic>
        <p:nvPicPr>
          <p:cNvPr id="3" name="Picture 2">
            <a:extLst>
              <a:ext uri="{FF2B5EF4-FFF2-40B4-BE49-F238E27FC236}">
                <a16:creationId xmlns:a16="http://schemas.microsoft.com/office/drawing/2014/main" id="{3996E338-D26B-4E1D-9AE2-C56CC9747024}"/>
              </a:ext>
            </a:extLst>
          </p:cNvPr>
          <p:cNvPicPr>
            <a:picLocks noChangeAspect="1"/>
          </p:cNvPicPr>
          <p:nvPr/>
        </p:nvPicPr>
        <p:blipFill>
          <a:blip r:embed="rId12"/>
          <a:stretch>
            <a:fillRect/>
          </a:stretch>
        </p:blipFill>
        <p:spPr>
          <a:xfrm>
            <a:off x="154187" y="2887388"/>
            <a:ext cx="5140042" cy="2205141"/>
          </a:xfrm>
          <a:prstGeom prst="rect">
            <a:avLst/>
          </a:prstGeom>
        </p:spPr>
      </p:pic>
      <p:sp>
        <p:nvSpPr>
          <p:cNvPr id="7" name="Rectangle 15">
            <a:extLst>
              <a:ext uri="{FF2B5EF4-FFF2-40B4-BE49-F238E27FC236}">
                <a16:creationId xmlns:a16="http://schemas.microsoft.com/office/drawing/2014/main" id="{31DFC0D9-946A-4D5D-8265-5DD456444B9A}"/>
              </a:ext>
            </a:extLst>
          </p:cNvPr>
          <p:cNvSpPr>
            <a:spLocks noChangeArrowheads="1"/>
          </p:cNvSpPr>
          <p:nvPr/>
        </p:nvSpPr>
        <p:spPr bwMode="auto">
          <a:xfrm>
            <a:off x="5524470" y="2989252"/>
            <a:ext cx="645440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dương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càng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lvl="0" eaLnBrk="0" fontAlgn="base" hangingPunct="0">
              <a:spcBef>
                <a:spcPct val="0"/>
              </a:spcBef>
              <a:spcAft>
                <a:spcPct val="0"/>
              </a:spcAft>
              <a:buClrTx/>
            </a:pP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góc</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α</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ớn</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95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circle(in)">
                                      <p:cBhvr>
                                        <p:cTn id="7" dur="2000"/>
                                        <p:tgtEl>
                                          <p:spTgt spid="11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circle(in)">
                                      <p:cBhvr>
                                        <p:cTn id="10" dur="2000"/>
                                        <p:tgtEl>
                                          <p:spTgt spid="116"/>
                                        </p:tgtEl>
                                      </p:cBhvr>
                                    </p:animEffect>
                                  </p:childTnLst>
                                </p:cTn>
                              </p:par>
                              <p:par>
                                <p:cTn id="11" presetID="6" presetClass="entr" presetSubtype="16" fill="hold" nodeType="withEffect">
                                  <p:stCondLst>
                                    <p:cond delay="0"/>
                                  </p:stCondLst>
                                  <p:childTnLst>
                                    <p:set>
                                      <p:cBhvr>
                                        <p:cTn id="12" dur="1" fill="hold">
                                          <p:stCondLst>
                                            <p:cond delay="0"/>
                                          </p:stCondLst>
                                        </p:cTn>
                                        <p:tgtEl>
                                          <p:spTgt spid="120"/>
                                        </p:tgtEl>
                                        <p:attrNameLst>
                                          <p:attrName>style.visibility</p:attrName>
                                        </p:attrNameLst>
                                      </p:cBhvr>
                                      <p:to>
                                        <p:strVal val="visible"/>
                                      </p:to>
                                    </p:set>
                                    <p:animEffect transition="in" filter="circle(in)">
                                      <p:cBhvr>
                                        <p:cTn id="13" dur="2000"/>
                                        <p:tgtEl>
                                          <p:spTgt spid="120"/>
                                        </p:tgtEl>
                                      </p:cBhvr>
                                    </p:animEffect>
                                  </p:childTnLst>
                                </p:cTn>
                              </p:par>
                              <p:par>
                                <p:cTn id="14" presetID="6" presetClass="entr" presetSubtype="16" fill="hold" nodeType="withEffect">
                                  <p:stCondLst>
                                    <p:cond delay="0"/>
                                  </p:stCondLst>
                                  <p:childTnLst>
                                    <p:set>
                                      <p:cBhvr>
                                        <p:cTn id="15" dur="1" fill="hold">
                                          <p:stCondLst>
                                            <p:cond delay="0"/>
                                          </p:stCondLst>
                                        </p:cTn>
                                        <p:tgtEl>
                                          <p:spTgt spid="119"/>
                                        </p:tgtEl>
                                        <p:attrNameLst>
                                          <p:attrName>style.visibility</p:attrName>
                                        </p:attrNameLst>
                                      </p:cBhvr>
                                      <p:to>
                                        <p:strVal val="visible"/>
                                      </p:to>
                                    </p:set>
                                    <p:animEffect transition="in" filter="circle(in)">
                                      <p:cBhvr>
                                        <p:cTn id="16" dur="2000"/>
                                        <p:tgtEl>
                                          <p:spTgt spid="119"/>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18"/>
                                        </p:tgtEl>
                                        <p:attrNameLst>
                                          <p:attrName>style.visibility</p:attrName>
                                        </p:attrNameLst>
                                      </p:cBhvr>
                                      <p:to>
                                        <p:strVal val="visible"/>
                                      </p:to>
                                    </p:set>
                                    <p:animEffect transition="in" filter="circle(in)">
                                      <p:cBhvr>
                                        <p:cTn id="19" dur="2000"/>
                                        <p:tgtEl>
                                          <p:spTgt spid="118"/>
                                        </p:tgtEl>
                                      </p:cBhvr>
                                    </p:animEffect>
                                  </p:childTnLst>
                                </p:cTn>
                              </p:par>
                              <p:par>
                                <p:cTn id="20" presetID="6" presetClass="entr" presetSubtype="16"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circle(in)">
                                      <p:cBhvr>
                                        <p:cTn id="22" dur="2000"/>
                                        <p:tgtEl>
                                          <p:spTgt spid="26"/>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circle(in)">
                                      <p:cBhvr>
                                        <p:cTn id="25" dur="2000"/>
                                        <p:tgtEl>
                                          <p:spTgt spid="27"/>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2000"/>
                                        <p:tgtEl>
                                          <p:spTgt spid="14"/>
                                        </p:tgtEl>
                                      </p:cBhvr>
                                    </p:animEffect>
                                  </p:childTnLst>
                                </p:cTn>
                              </p:par>
                              <p:par>
                                <p:cTn id="29" presetID="6" presetClass="entr" presetSubtype="16"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ircle(in)">
                                      <p:cBhvr>
                                        <p:cTn id="31" dur="2000"/>
                                        <p:tgtEl>
                                          <p:spTgt spid="5"/>
                                        </p:tgtEl>
                                      </p:cBhvr>
                                    </p:animEffect>
                                  </p:childTnLst>
                                </p:cTn>
                              </p:par>
                              <p:par>
                                <p:cTn id="32" presetID="6" presetClass="entr" presetSubtype="16"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circle(in)">
                                      <p:cBhvr>
                                        <p:cTn id="34" dur="2000"/>
                                        <p:tgtEl>
                                          <p:spTgt spid="20"/>
                                        </p:tgtEl>
                                      </p:cBhvr>
                                    </p:animEffect>
                                  </p:childTnLst>
                                </p:cTn>
                              </p:par>
                              <p:par>
                                <p:cTn id="35" presetID="6" presetClass="entr" presetSubtype="16"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ircle(in)">
                                      <p:cBhvr>
                                        <p:cTn id="37" dur="2000"/>
                                        <p:tgtEl>
                                          <p:spTgt spid="13"/>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circle(in)">
                                      <p:cBhvr>
                                        <p:cTn id="40" dur="2000"/>
                                        <p:tgtEl>
                                          <p:spTgt spid="2"/>
                                        </p:tgtEl>
                                      </p:cBhvr>
                                    </p:animEffect>
                                  </p:childTnLst>
                                </p:cTn>
                              </p:par>
                              <p:par>
                                <p:cTn id="41" presetID="6" presetClass="entr" presetSubtype="16" fill="hold" nodeType="withEffect">
                                  <p:stCondLst>
                                    <p:cond delay="0"/>
                                  </p:stCondLst>
                                  <p:childTnLst>
                                    <p:set>
                                      <p:cBhvr>
                                        <p:cTn id="42" dur="1" fill="hold">
                                          <p:stCondLst>
                                            <p:cond delay="0"/>
                                          </p:stCondLst>
                                        </p:cTn>
                                        <p:tgtEl>
                                          <p:spTgt spid="2">
                                            <p:txEl>
                                              <p:pRg st="0" end="0"/>
                                            </p:txEl>
                                          </p:spTgt>
                                        </p:tgtEl>
                                        <p:attrNameLst>
                                          <p:attrName>style.visibility</p:attrName>
                                        </p:attrNameLst>
                                      </p:cBhvr>
                                      <p:to>
                                        <p:strVal val="visible"/>
                                      </p:to>
                                    </p:set>
                                    <p:animEffect transition="in" filter="circle(in)">
                                      <p:cBhvr>
                                        <p:cTn id="43" dur="2000"/>
                                        <p:tgtEl>
                                          <p:spTgt spid="2">
                                            <p:txEl>
                                              <p:pRg st="0" end="0"/>
                                            </p:txEl>
                                          </p:spTgt>
                                        </p:tgtEl>
                                      </p:cBhvr>
                                    </p:animEffect>
                                  </p:childTnLst>
                                </p:cTn>
                              </p:par>
                              <p:par>
                                <p:cTn id="44" presetID="6" presetClass="entr" presetSubtype="16" fill="hold"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circle(in)">
                                      <p:cBhvr>
                                        <p:cTn id="46" dur="20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circle(in)">
                                      <p:cBhvr>
                                        <p:cTn id="51" dur="2000"/>
                                        <p:tgtEl>
                                          <p:spTgt spid="121"/>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circle(in)">
                                      <p:cBhvr>
                                        <p:cTn id="5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p:bldP spid="118" grpId="0"/>
      <p:bldP spid="121" grpId="0"/>
      <p:bldP spid="27" grpId="0" animBg="1"/>
      <p:bldP spid="14" grpId="0"/>
      <p:bldP spid="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2" name="Google Shape;132;p5"/>
          <p:cNvSpPr txBox="1"/>
          <p:nvPr/>
        </p:nvSpPr>
        <p:spPr>
          <a:xfrm>
            <a:off x="0" y="1190172"/>
            <a:ext cx="4839108" cy="523180"/>
          </a:xfrm>
          <a:prstGeom prst="rect">
            <a:avLst/>
          </a:prstGeom>
          <a:noFill/>
          <a:ln>
            <a:noFill/>
          </a:ln>
        </p:spPr>
        <p:txBody>
          <a:bodyPr spcFirstLastPara="1" wrap="square" lIns="91425" tIns="45700" rIns="91425" bIns="45700" anchor="t" anchorCtr="0">
            <a:spAutoFit/>
          </a:bodyPr>
          <a:lstStyle/>
          <a:p>
            <a:r>
              <a:rPr lang="vi-VN" sz="2800" b="1" dirty="0">
                <a:solidFill>
                  <a:srgbClr val="FF0000"/>
                </a:solidFill>
                <a:latin typeface="Times New Roman"/>
                <a:ea typeface="Times New Roman"/>
                <a:cs typeface="Times New Roman"/>
                <a:sym typeface="Times New Roman"/>
              </a:rPr>
              <a:t>1. Hệ số góc của đường thẳng</a:t>
            </a:r>
          </a:p>
        </p:txBody>
      </p:sp>
      <p:sp>
        <p:nvSpPr>
          <p:cNvPr id="29" name="Google Shape;116;p4">
            <a:extLst>
              <a:ext uri="{FF2B5EF4-FFF2-40B4-BE49-F238E27FC236}">
                <a16:creationId xmlns:a16="http://schemas.microsoft.com/office/drawing/2014/main" id="{80D60CE5-FB3A-5094-8CEF-5A8C2B0B6B29}"/>
              </a:ext>
            </a:extLst>
          </p:cNvPr>
          <p:cNvSpPr/>
          <p:nvPr/>
        </p:nvSpPr>
        <p:spPr>
          <a:xfrm>
            <a:off x="0" y="3048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30" name="Google Shape;117;p4">
            <a:extLst>
              <a:ext uri="{FF2B5EF4-FFF2-40B4-BE49-F238E27FC236}">
                <a16:creationId xmlns:a16="http://schemas.microsoft.com/office/drawing/2014/main" id="{A906DCDD-8450-457D-6588-571F3CBB40AC}"/>
              </a:ext>
            </a:extLst>
          </p:cNvPr>
          <p:cNvSpPr txBox="1">
            <a:spLocks noGrp="1"/>
          </p:cNvSpPr>
          <p:nvPr>
            <p:ph type="title"/>
          </p:nvPr>
        </p:nvSpPr>
        <p:spPr>
          <a:xfrm>
            <a:off x="2682903" y="457200"/>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dirty="0">
                <a:solidFill>
                  <a:srgbClr val="0000FF"/>
                </a:solidFill>
                <a:latin typeface="Times New Roman"/>
                <a:ea typeface="Times New Roman"/>
                <a:cs typeface="Times New Roman"/>
                <a:sym typeface="Times New Roman"/>
              </a:rPr>
              <a:t>BÀI 4: HỆ SỐ GÓC CỦA Đ</a:t>
            </a:r>
            <a:r>
              <a:rPr lang="vi-VN" sz="2400" b="1" dirty="0">
                <a:solidFill>
                  <a:srgbClr val="0000FF"/>
                </a:solidFill>
                <a:latin typeface="Times New Roman"/>
                <a:ea typeface="Times New Roman"/>
                <a:cs typeface="Times New Roman"/>
                <a:sym typeface="Times New Roman"/>
              </a:rPr>
              <a:t>Ư</a:t>
            </a:r>
            <a:r>
              <a:rPr lang="en-US" sz="2400" b="1" dirty="0">
                <a:solidFill>
                  <a:srgbClr val="0000FF"/>
                </a:solidFill>
                <a:latin typeface="Times New Roman"/>
                <a:ea typeface="Times New Roman"/>
                <a:cs typeface="Times New Roman"/>
                <a:sym typeface="Times New Roman"/>
              </a:rPr>
              <a:t>ỜNG THẲNG</a:t>
            </a:r>
            <a:endParaRPr sz="2400" b="1" dirty="0">
              <a:solidFill>
                <a:srgbClr val="0000FF"/>
              </a:solidFill>
              <a:latin typeface="Times New Roman"/>
              <a:ea typeface="Times New Roman"/>
              <a:cs typeface="Times New Roman"/>
              <a:sym typeface="Times New Roman"/>
            </a:endParaRPr>
          </a:p>
        </p:txBody>
      </p:sp>
      <p:pic>
        <p:nvPicPr>
          <p:cNvPr id="31" name="Google Shape;119;p4" descr="child001 - 04 01">
            <a:extLst>
              <a:ext uri="{FF2B5EF4-FFF2-40B4-BE49-F238E27FC236}">
                <a16:creationId xmlns:a16="http://schemas.microsoft.com/office/drawing/2014/main" id="{2968E0F2-C679-4189-0AAF-1CF9BC52A29E}"/>
              </a:ext>
            </a:extLst>
          </p:cNvPr>
          <p:cNvPicPr preferRelativeResize="0"/>
          <p:nvPr/>
        </p:nvPicPr>
        <p:blipFill rotWithShape="1">
          <a:blip r:embed="rId4">
            <a:alphaModFix/>
          </a:blip>
          <a:srcRect/>
          <a:stretch/>
        </p:blipFill>
        <p:spPr>
          <a:xfrm>
            <a:off x="11049000" y="136197"/>
            <a:ext cx="1143000" cy="1116013"/>
          </a:xfrm>
          <a:prstGeom prst="rect">
            <a:avLst/>
          </a:prstGeom>
          <a:noFill/>
          <a:ln>
            <a:noFill/>
          </a:ln>
        </p:spPr>
      </p:pic>
      <p:pic>
        <p:nvPicPr>
          <p:cNvPr id="32" name="Google Shape;120;p4" descr="child001 - 04 02">
            <a:extLst>
              <a:ext uri="{FF2B5EF4-FFF2-40B4-BE49-F238E27FC236}">
                <a16:creationId xmlns:a16="http://schemas.microsoft.com/office/drawing/2014/main" id="{2418738B-E341-12D7-FCB5-2C30293C607A}"/>
              </a:ext>
            </a:extLst>
          </p:cNvPr>
          <p:cNvPicPr preferRelativeResize="0"/>
          <p:nvPr/>
        </p:nvPicPr>
        <p:blipFill rotWithShape="1">
          <a:blip r:embed="rId5">
            <a:alphaModFix/>
          </a:blip>
          <a:srcRect/>
          <a:stretch/>
        </p:blipFill>
        <p:spPr>
          <a:xfrm>
            <a:off x="289714" y="5474"/>
            <a:ext cx="769937" cy="1219200"/>
          </a:xfrm>
          <a:prstGeom prst="rect">
            <a:avLst/>
          </a:prstGeom>
          <a:noFill/>
          <a:ln>
            <a:noFill/>
          </a:ln>
        </p:spPr>
      </p:pic>
      <p:sp>
        <p:nvSpPr>
          <p:cNvPr id="8" name="Rectangle 4">
            <a:extLst>
              <a:ext uri="{FF2B5EF4-FFF2-40B4-BE49-F238E27FC236}">
                <a16:creationId xmlns:a16="http://schemas.microsoft.com/office/drawing/2014/main" id="{3B5D5DDC-1710-94FD-D96A-48C822137AB0}"/>
              </a:ext>
            </a:extLst>
          </p:cNvPr>
          <p:cNvSpPr>
            <a:spLocks noChangeArrowheads="1"/>
          </p:cNvSpPr>
          <p:nvPr/>
        </p:nvSpPr>
        <p:spPr bwMode="auto">
          <a:xfrm>
            <a:off x="6096001" y="2971538"/>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a:extLst>
              <a:ext uri="{FF2B5EF4-FFF2-40B4-BE49-F238E27FC236}">
                <a16:creationId xmlns:a16="http://schemas.microsoft.com/office/drawing/2014/main" id="{5CE8532E-FC25-EFF2-D9D7-67633B90FA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04373" y="5466090"/>
            <a:ext cx="1383616"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
            <a:extLst>
              <a:ext uri="{FF2B5EF4-FFF2-40B4-BE49-F238E27FC236}">
                <a16:creationId xmlns:a16="http://schemas.microsoft.com/office/drawing/2014/main" id="{3F716231-2F1F-538B-4051-997AE308004A}"/>
              </a:ext>
            </a:extLst>
          </p:cNvPr>
          <p:cNvSpPr>
            <a:spLocks noChangeArrowheads="1"/>
          </p:cNvSpPr>
          <p:nvPr/>
        </p:nvSpPr>
        <p:spPr bwMode="auto">
          <a:xfrm>
            <a:off x="352924" y="3785936"/>
            <a:ext cx="1800225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F22F28B1-1818-715D-0AB6-87DEF5F42D8A}"/>
              </a:ext>
            </a:extLst>
          </p:cNvPr>
          <p:cNvSpPr>
            <a:spLocks noChangeArrowheads="1"/>
          </p:cNvSpPr>
          <p:nvPr/>
        </p:nvSpPr>
        <p:spPr bwMode="auto">
          <a:xfrm>
            <a:off x="577513" y="59195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5">
            <a:extLst>
              <a:ext uri="{FF2B5EF4-FFF2-40B4-BE49-F238E27FC236}">
                <a16:creationId xmlns:a16="http://schemas.microsoft.com/office/drawing/2014/main" id="{A750C2F3-D2FF-2192-8F3E-5E0D87135A5E}"/>
              </a:ext>
            </a:extLst>
          </p:cNvPr>
          <p:cNvSpPr>
            <a:spLocks noChangeArrowheads="1"/>
          </p:cNvSpPr>
          <p:nvPr/>
        </p:nvSpPr>
        <p:spPr bwMode="auto">
          <a:xfrm>
            <a:off x="577513" y="635451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2">
            <a:extLst>
              <a:ext uri="{FF2B5EF4-FFF2-40B4-BE49-F238E27FC236}">
                <a16:creationId xmlns:a16="http://schemas.microsoft.com/office/drawing/2014/main" id="{544E3135-C986-4832-BD07-35F592F95F29}"/>
              </a:ext>
            </a:extLst>
          </p:cNvPr>
          <p:cNvSpPr/>
          <p:nvPr/>
        </p:nvSpPr>
        <p:spPr>
          <a:xfrm>
            <a:off x="289714" y="1759035"/>
            <a:ext cx="2266967" cy="523220"/>
          </a:xfrm>
          <a:prstGeom prst="rect">
            <a:avLst/>
          </a:prstGeom>
        </p:spPr>
        <p:txBody>
          <a:bodyPr wrap="none">
            <a:spAutoFit/>
          </a:bodyPr>
          <a:lstStyle/>
          <a:p>
            <a:r>
              <a:rPr lang="en-US" sz="2800" dirty="0">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thấy</a:t>
            </a:r>
            <a:endParaRPr lang="en-US" sz="2800" dirty="0">
              <a:latin typeface="Times New Roman" panose="020206030504050203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D5824C03-17A3-4F46-9D8B-644D784585AC}"/>
              </a:ext>
            </a:extLst>
          </p:cNvPr>
          <p:cNvSpPr/>
          <p:nvPr/>
        </p:nvSpPr>
        <p:spPr>
          <a:xfrm>
            <a:off x="365124" y="2277442"/>
            <a:ext cx="11286685" cy="1815882"/>
          </a:xfrm>
          <a:prstGeom prst="rect">
            <a:avLst/>
          </a:prstGeom>
        </p:spPr>
        <p:txBody>
          <a:bodyPr wrap="square">
            <a:spAutoFit/>
          </a:bodyPr>
          <a:lstStyle/>
          <a:p>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sô</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        )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góc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tạo</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bởi</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đường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thẳng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va</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trục</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Ox là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góc</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nhọn</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Hê</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sô</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càng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lớn</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góc</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càng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lớn</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nhưng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vẫn</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nho</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hơn</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 </a:t>
            </a:r>
          </a:p>
          <a:p>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hê</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sô</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dương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góc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tạo</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bởi</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đường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thẳng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va</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trục</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Ox là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góc</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tu</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Hê</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sô</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càng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lớn</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góc</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càng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lớn</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nhưng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vẫn</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nho</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hơn</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2800" dirty="0">
              <a:solidFill>
                <a:schemeClr val="tx1"/>
              </a:solidFill>
              <a:latin typeface="Times New Roman" panose="02020603050405020304" pitchFamily="18" charset="0"/>
              <a:cs typeface="Times New Roman" panose="02020603050405020304" pitchFamily="18" charset="0"/>
            </a:endParaRPr>
          </a:p>
        </p:txBody>
      </p:sp>
      <p:graphicFrame>
        <p:nvGraphicFramePr>
          <p:cNvPr id="60" name="Object 59">
            <a:extLst>
              <a:ext uri="{FF2B5EF4-FFF2-40B4-BE49-F238E27FC236}">
                <a16:creationId xmlns:a16="http://schemas.microsoft.com/office/drawing/2014/main" id="{2B5F0047-2A0E-4F6D-AEB8-245CAFF3F71F}"/>
              </a:ext>
            </a:extLst>
          </p:cNvPr>
          <p:cNvGraphicFramePr>
            <a:graphicFrameLocks noChangeAspect="1"/>
          </p:cNvGraphicFramePr>
          <p:nvPr>
            <p:extLst>
              <p:ext uri="{D42A27DB-BD31-4B8C-83A1-F6EECF244321}">
                <p14:modId xmlns:p14="http://schemas.microsoft.com/office/powerpoint/2010/main" val="2147379253"/>
              </p:ext>
            </p:extLst>
          </p:nvPr>
        </p:nvGraphicFramePr>
        <p:xfrm>
          <a:off x="3527821" y="2398978"/>
          <a:ext cx="755651" cy="317500"/>
        </p:xfrm>
        <a:graphic>
          <a:graphicData uri="http://schemas.openxmlformats.org/presentationml/2006/ole">
            <mc:AlternateContent xmlns:mc="http://schemas.openxmlformats.org/markup-compatibility/2006">
              <mc:Choice xmlns:v="urn:schemas-microsoft-com:vml" Requires="v">
                <p:oleObj spid="_x0000_s3248" name="Equation" r:id="rId7" imgW="749160" imgH="317160" progId="Equation.DSMT4">
                  <p:embed/>
                </p:oleObj>
              </mc:Choice>
              <mc:Fallback>
                <p:oleObj name="Equation" r:id="rId7" imgW="749160" imgH="317160" progId="Equation.DSMT4">
                  <p:embed/>
                  <p:pic>
                    <p:nvPicPr>
                      <p:cNvPr id="0" name="Object 63"/>
                      <p:cNvPicPr>
                        <a:picLocks noChangeAspect="1" noChangeArrowheads="1"/>
                      </p:cNvPicPr>
                      <p:nvPr/>
                    </p:nvPicPr>
                    <p:blipFill>
                      <a:blip r:embed="rId8"/>
                      <a:srcRect/>
                      <a:stretch>
                        <a:fillRect/>
                      </a:stretch>
                    </p:blipFill>
                    <p:spPr bwMode="auto">
                      <a:xfrm>
                        <a:off x="3527821" y="2398978"/>
                        <a:ext cx="755651"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 name="Object 60">
            <a:extLst>
              <a:ext uri="{FF2B5EF4-FFF2-40B4-BE49-F238E27FC236}">
                <a16:creationId xmlns:a16="http://schemas.microsoft.com/office/drawing/2014/main" id="{69B7B88C-45AA-469A-BA11-382E7B5D75D4}"/>
              </a:ext>
            </a:extLst>
          </p:cNvPr>
          <p:cNvGraphicFramePr>
            <a:graphicFrameLocks noChangeAspect="1"/>
          </p:cNvGraphicFramePr>
          <p:nvPr>
            <p:extLst>
              <p:ext uri="{D42A27DB-BD31-4B8C-83A1-F6EECF244321}">
                <p14:modId xmlns:p14="http://schemas.microsoft.com/office/powerpoint/2010/main" val="167410079"/>
              </p:ext>
            </p:extLst>
          </p:nvPr>
        </p:nvGraphicFramePr>
        <p:xfrm>
          <a:off x="5501677" y="2459500"/>
          <a:ext cx="284163" cy="241300"/>
        </p:xfrm>
        <a:graphic>
          <a:graphicData uri="http://schemas.openxmlformats.org/presentationml/2006/ole">
            <mc:AlternateContent xmlns:mc="http://schemas.openxmlformats.org/markup-compatibility/2006">
              <mc:Choice xmlns:v="urn:schemas-microsoft-com:vml" Requires="v">
                <p:oleObj spid="_x0000_s3249" name="Equation" r:id="rId9" imgW="279360" imgH="241200" progId="Equation.DSMT4">
                  <p:embed/>
                </p:oleObj>
              </mc:Choice>
              <mc:Fallback>
                <p:oleObj name="Equation" r:id="rId9" imgW="279360" imgH="241200" progId="Equation.DSMT4">
                  <p:embed/>
                  <p:pic>
                    <p:nvPicPr>
                      <p:cNvPr id="0" name="Object 62"/>
                      <p:cNvPicPr>
                        <a:picLocks noChangeAspect="1" noChangeArrowheads="1"/>
                      </p:cNvPicPr>
                      <p:nvPr/>
                    </p:nvPicPr>
                    <p:blipFill>
                      <a:blip r:embed="rId10"/>
                      <a:srcRect/>
                      <a:stretch>
                        <a:fillRect/>
                      </a:stretch>
                    </p:blipFill>
                    <p:spPr bwMode="auto">
                      <a:xfrm>
                        <a:off x="5501677" y="2459500"/>
                        <a:ext cx="284163"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 name="Object 61">
            <a:extLst>
              <a:ext uri="{FF2B5EF4-FFF2-40B4-BE49-F238E27FC236}">
                <a16:creationId xmlns:a16="http://schemas.microsoft.com/office/drawing/2014/main" id="{D487ED0F-229E-4889-904C-50D5D2543792}"/>
              </a:ext>
            </a:extLst>
          </p:cNvPr>
          <p:cNvGraphicFramePr>
            <a:graphicFrameLocks noChangeAspect="1"/>
          </p:cNvGraphicFramePr>
          <p:nvPr>
            <p:extLst>
              <p:ext uri="{D42A27DB-BD31-4B8C-83A1-F6EECF244321}">
                <p14:modId xmlns:p14="http://schemas.microsoft.com/office/powerpoint/2010/main" val="3194320512"/>
              </p:ext>
            </p:extLst>
          </p:nvPr>
        </p:nvGraphicFramePr>
        <p:xfrm>
          <a:off x="8713214" y="2389925"/>
          <a:ext cx="1444626" cy="393700"/>
        </p:xfrm>
        <a:graphic>
          <a:graphicData uri="http://schemas.openxmlformats.org/presentationml/2006/ole">
            <mc:AlternateContent xmlns:mc="http://schemas.openxmlformats.org/markup-compatibility/2006">
              <mc:Choice xmlns:v="urn:schemas-microsoft-com:vml" Requires="v">
                <p:oleObj spid="_x0000_s3250" name="Equation" r:id="rId11" imgW="1434960" imgH="393480" progId="Equation.DSMT4">
                  <p:embed/>
                </p:oleObj>
              </mc:Choice>
              <mc:Fallback>
                <p:oleObj name="Equation" r:id="rId11" imgW="1434960" imgH="393480" progId="Equation.DSMT4">
                  <p:embed/>
                  <p:pic>
                    <p:nvPicPr>
                      <p:cNvPr id="0" name="Object 61"/>
                      <p:cNvPicPr>
                        <a:picLocks noChangeAspect="1" noChangeArrowheads="1"/>
                      </p:cNvPicPr>
                      <p:nvPr/>
                    </p:nvPicPr>
                    <p:blipFill>
                      <a:blip r:embed="rId12"/>
                      <a:srcRect/>
                      <a:stretch>
                        <a:fillRect/>
                      </a:stretch>
                    </p:blipFill>
                    <p:spPr bwMode="auto">
                      <a:xfrm>
                        <a:off x="8713214" y="2389925"/>
                        <a:ext cx="1444626"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8" name="Object 127">
            <a:extLst>
              <a:ext uri="{FF2B5EF4-FFF2-40B4-BE49-F238E27FC236}">
                <a16:creationId xmlns:a16="http://schemas.microsoft.com/office/drawing/2014/main" id="{DFCF4524-3CFA-425F-B72B-95A5A0D4363E}"/>
              </a:ext>
            </a:extLst>
          </p:cNvPr>
          <p:cNvGraphicFramePr>
            <a:graphicFrameLocks noChangeAspect="1"/>
          </p:cNvGraphicFramePr>
          <p:nvPr>
            <p:extLst>
              <p:ext uri="{D42A27DB-BD31-4B8C-83A1-F6EECF244321}">
                <p14:modId xmlns:p14="http://schemas.microsoft.com/office/powerpoint/2010/main" val="2254296043"/>
              </p:ext>
            </p:extLst>
          </p:nvPr>
        </p:nvGraphicFramePr>
        <p:xfrm>
          <a:off x="10761169" y="2815962"/>
          <a:ext cx="503238" cy="317500"/>
        </p:xfrm>
        <a:graphic>
          <a:graphicData uri="http://schemas.openxmlformats.org/presentationml/2006/ole">
            <mc:AlternateContent xmlns:mc="http://schemas.openxmlformats.org/markup-compatibility/2006">
              <mc:Choice xmlns:v="urn:schemas-microsoft-com:vml" Requires="v">
                <p:oleObj spid="_x0000_s3251" name="Equation" r:id="rId13" imgW="520560" imgH="317160" progId="Equation.DSMT4">
                  <p:embed/>
                </p:oleObj>
              </mc:Choice>
              <mc:Fallback>
                <p:oleObj name="Equation" r:id="rId13" imgW="520560" imgH="317160" progId="Equation.DSMT4">
                  <p:embed/>
                  <p:pic>
                    <p:nvPicPr>
                      <p:cNvPr id="0" name="Object 59"/>
                      <p:cNvPicPr>
                        <a:picLocks noChangeAspect="1" noChangeArrowheads="1"/>
                      </p:cNvPicPr>
                      <p:nvPr/>
                    </p:nvPicPr>
                    <p:blipFill>
                      <a:blip r:embed="rId14"/>
                      <a:srcRect/>
                      <a:stretch>
                        <a:fillRect/>
                      </a:stretch>
                    </p:blipFill>
                    <p:spPr bwMode="auto">
                      <a:xfrm>
                        <a:off x="10761169" y="2815962"/>
                        <a:ext cx="503238"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9" name="Object 128">
            <a:extLst>
              <a:ext uri="{FF2B5EF4-FFF2-40B4-BE49-F238E27FC236}">
                <a16:creationId xmlns:a16="http://schemas.microsoft.com/office/drawing/2014/main" id="{97647DE7-450B-4B0A-85D4-3F9AF0111DF8}"/>
              </a:ext>
            </a:extLst>
          </p:cNvPr>
          <p:cNvGraphicFramePr>
            <a:graphicFrameLocks noChangeAspect="1"/>
          </p:cNvGraphicFramePr>
          <p:nvPr>
            <p:extLst>
              <p:ext uri="{D42A27DB-BD31-4B8C-83A1-F6EECF244321}">
                <p14:modId xmlns:p14="http://schemas.microsoft.com/office/powerpoint/2010/main" val="3015400705"/>
              </p:ext>
            </p:extLst>
          </p:nvPr>
        </p:nvGraphicFramePr>
        <p:xfrm>
          <a:off x="3545932" y="3256255"/>
          <a:ext cx="755651" cy="317500"/>
        </p:xfrm>
        <a:graphic>
          <a:graphicData uri="http://schemas.openxmlformats.org/presentationml/2006/ole">
            <mc:AlternateContent xmlns:mc="http://schemas.openxmlformats.org/markup-compatibility/2006">
              <mc:Choice xmlns:v="urn:schemas-microsoft-com:vml" Requires="v">
                <p:oleObj spid="_x0000_s3252" name="Equation" r:id="rId15" imgW="749160" imgH="317160" progId="Equation.DSMT4">
                  <p:embed/>
                </p:oleObj>
              </mc:Choice>
              <mc:Fallback>
                <p:oleObj name="Equation" r:id="rId15" imgW="749160" imgH="317160" progId="Equation.DSMT4">
                  <p:embed/>
                  <p:pic>
                    <p:nvPicPr>
                      <p:cNvPr id="0" name="Object 58"/>
                      <p:cNvPicPr>
                        <a:picLocks noChangeAspect="1" noChangeArrowheads="1"/>
                      </p:cNvPicPr>
                      <p:nvPr/>
                    </p:nvPicPr>
                    <p:blipFill>
                      <a:blip r:embed="rId16"/>
                      <a:srcRect/>
                      <a:stretch>
                        <a:fillRect/>
                      </a:stretch>
                    </p:blipFill>
                    <p:spPr bwMode="auto">
                      <a:xfrm>
                        <a:off x="3545932" y="3256255"/>
                        <a:ext cx="755651"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0" name="Object 129">
            <a:extLst>
              <a:ext uri="{FF2B5EF4-FFF2-40B4-BE49-F238E27FC236}">
                <a16:creationId xmlns:a16="http://schemas.microsoft.com/office/drawing/2014/main" id="{1AB0FC71-BEFB-4BB4-8A33-44454884F2ED}"/>
              </a:ext>
            </a:extLst>
          </p:cNvPr>
          <p:cNvGraphicFramePr>
            <a:graphicFrameLocks noChangeAspect="1"/>
          </p:cNvGraphicFramePr>
          <p:nvPr>
            <p:extLst>
              <p:ext uri="{D42A27DB-BD31-4B8C-83A1-F6EECF244321}">
                <p14:modId xmlns:p14="http://schemas.microsoft.com/office/powerpoint/2010/main" val="110589751"/>
              </p:ext>
            </p:extLst>
          </p:nvPr>
        </p:nvGraphicFramePr>
        <p:xfrm>
          <a:off x="5483571" y="3256255"/>
          <a:ext cx="284163" cy="376238"/>
        </p:xfrm>
        <a:graphic>
          <a:graphicData uri="http://schemas.openxmlformats.org/presentationml/2006/ole">
            <mc:AlternateContent xmlns:mc="http://schemas.openxmlformats.org/markup-compatibility/2006">
              <mc:Choice xmlns:v="urn:schemas-microsoft-com:vml" Requires="v">
                <p:oleObj spid="_x0000_s3253" name="Equation" r:id="rId17" imgW="279360" imgH="380880" progId="Equation.DSMT4">
                  <p:embed/>
                </p:oleObj>
              </mc:Choice>
              <mc:Fallback>
                <p:oleObj name="Equation" r:id="rId17" imgW="279360" imgH="380880" progId="Equation.DSMT4">
                  <p:embed/>
                  <p:pic>
                    <p:nvPicPr>
                      <p:cNvPr id="0" name="Object 57"/>
                      <p:cNvPicPr>
                        <a:picLocks noChangeAspect="1" noChangeArrowheads="1"/>
                      </p:cNvPicPr>
                      <p:nvPr/>
                    </p:nvPicPr>
                    <p:blipFill>
                      <a:blip r:embed="rId18"/>
                      <a:srcRect/>
                      <a:stretch>
                        <a:fillRect/>
                      </a:stretch>
                    </p:blipFill>
                    <p:spPr bwMode="auto">
                      <a:xfrm>
                        <a:off x="5483571" y="3256255"/>
                        <a:ext cx="284163" cy="376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4" name="Object 133">
            <a:extLst>
              <a:ext uri="{FF2B5EF4-FFF2-40B4-BE49-F238E27FC236}">
                <a16:creationId xmlns:a16="http://schemas.microsoft.com/office/drawing/2014/main" id="{36F44346-7D9E-46AA-9B2A-B23574923667}"/>
              </a:ext>
            </a:extLst>
          </p:cNvPr>
          <p:cNvGraphicFramePr>
            <a:graphicFrameLocks noChangeAspect="1"/>
          </p:cNvGraphicFramePr>
          <p:nvPr>
            <p:extLst>
              <p:ext uri="{D42A27DB-BD31-4B8C-83A1-F6EECF244321}">
                <p14:modId xmlns:p14="http://schemas.microsoft.com/office/powerpoint/2010/main" val="862975189"/>
              </p:ext>
            </p:extLst>
          </p:nvPr>
        </p:nvGraphicFramePr>
        <p:xfrm>
          <a:off x="10344450" y="3675443"/>
          <a:ext cx="668338" cy="317500"/>
        </p:xfrm>
        <a:graphic>
          <a:graphicData uri="http://schemas.openxmlformats.org/presentationml/2006/ole">
            <mc:AlternateContent xmlns:mc="http://schemas.openxmlformats.org/markup-compatibility/2006">
              <mc:Choice xmlns:v="urn:schemas-microsoft-com:vml" Requires="v">
                <p:oleObj spid="_x0000_s3254" name="Equation" r:id="rId19" imgW="672840" imgH="317160" progId="Equation.DSMT4">
                  <p:embed/>
                </p:oleObj>
              </mc:Choice>
              <mc:Fallback>
                <p:oleObj name="Equation" r:id="rId19" imgW="672840" imgH="317160" progId="Equation.DSMT4">
                  <p:embed/>
                  <p:pic>
                    <p:nvPicPr>
                      <p:cNvPr id="0" name="Object 54"/>
                      <p:cNvPicPr>
                        <a:picLocks noChangeAspect="1" noChangeArrowheads="1"/>
                      </p:cNvPicPr>
                      <p:nvPr/>
                    </p:nvPicPr>
                    <p:blipFill>
                      <a:blip r:embed="rId20"/>
                      <a:srcRect/>
                      <a:stretch>
                        <a:fillRect/>
                      </a:stretch>
                    </p:blipFill>
                    <p:spPr bwMode="auto">
                      <a:xfrm>
                        <a:off x="10344450" y="3675443"/>
                        <a:ext cx="668338"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6" name="Object 145">
            <a:extLst>
              <a:ext uri="{FF2B5EF4-FFF2-40B4-BE49-F238E27FC236}">
                <a16:creationId xmlns:a16="http://schemas.microsoft.com/office/drawing/2014/main" id="{5A83D230-F54C-43D2-9B37-61CBC683D206}"/>
              </a:ext>
            </a:extLst>
          </p:cNvPr>
          <p:cNvGraphicFramePr>
            <a:graphicFrameLocks noChangeAspect="1"/>
          </p:cNvGraphicFramePr>
          <p:nvPr>
            <p:extLst>
              <p:ext uri="{D42A27DB-BD31-4B8C-83A1-F6EECF244321}">
                <p14:modId xmlns:p14="http://schemas.microsoft.com/office/powerpoint/2010/main" val="828106247"/>
              </p:ext>
            </p:extLst>
          </p:nvPr>
        </p:nvGraphicFramePr>
        <p:xfrm>
          <a:off x="6323298" y="2912206"/>
          <a:ext cx="284163" cy="241300"/>
        </p:xfrm>
        <a:graphic>
          <a:graphicData uri="http://schemas.openxmlformats.org/presentationml/2006/ole">
            <mc:AlternateContent xmlns:mc="http://schemas.openxmlformats.org/markup-compatibility/2006">
              <mc:Choice xmlns:v="urn:schemas-microsoft-com:vml" Requires="v">
                <p:oleObj spid="_x0000_s3255" name="Equation" r:id="rId21" imgW="283549" imgH="240825" progId="Equation.DSMT4">
                  <p:embed/>
                </p:oleObj>
              </mc:Choice>
              <mc:Fallback>
                <p:oleObj name="Equation" r:id="rId21" imgW="283549" imgH="240825" progId="Equation.DSMT4">
                  <p:embed/>
                  <p:pic>
                    <p:nvPicPr>
                      <p:cNvPr id="0" name=""/>
                      <p:cNvPicPr/>
                      <p:nvPr/>
                    </p:nvPicPr>
                    <p:blipFill>
                      <a:blip r:embed="rId22"/>
                      <a:stretch>
                        <a:fillRect/>
                      </a:stretch>
                    </p:blipFill>
                    <p:spPr>
                      <a:xfrm>
                        <a:off x="6323298" y="2912206"/>
                        <a:ext cx="284163" cy="241300"/>
                      </a:xfrm>
                      <a:prstGeom prst="rect">
                        <a:avLst/>
                      </a:prstGeom>
                    </p:spPr>
                  </p:pic>
                </p:oleObj>
              </mc:Fallback>
            </mc:AlternateContent>
          </a:graphicData>
        </a:graphic>
      </p:graphicFrame>
      <p:graphicFrame>
        <p:nvGraphicFramePr>
          <p:cNvPr id="147" name="Object 146">
            <a:extLst>
              <a:ext uri="{FF2B5EF4-FFF2-40B4-BE49-F238E27FC236}">
                <a16:creationId xmlns:a16="http://schemas.microsoft.com/office/drawing/2014/main" id="{B84E09D3-F52E-423D-94CC-7FB59D4307AC}"/>
              </a:ext>
            </a:extLst>
          </p:cNvPr>
          <p:cNvGraphicFramePr>
            <a:graphicFrameLocks noChangeAspect="1"/>
          </p:cNvGraphicFramePr>
          <p:nvPr>
            <p:extLst>
              <p:ext uri="{D42A27DB-BD31-4B8C-83A1-F6EECF244321}">
                <p14:modId xmlns:p14="http://schemas.microsoft.com/office/powerpoint/2010/main" val="3216916512"/>
              </p:ext>
            </p:extLst>
          </p:nvPr>
        </p:nvGraphicFramePr>
        <p:xfrm>
          <a:off x="8713215" y="3238455"/>
          <a:ext cx="1444625" cy="395287"/>
        </p:xfrm>
        <a:graphic>
          <a:graphicData uri="http://schemas.openxmlformats.org/presentationml/2006/ole">
            <mc:AlternateContent xmlns:mc="http://schemas.openxmlformats.org/markup-compatibility/2006">
              <mc:Choice xmlns:v="urn:schemas-microsoft-com:vml" Requires="v">
                <p:oleObj spid="_x0000_s3256" name="Equation" r:id="rId23" imgW="1444731" imgH="394765" progId="Equation.DSMT4">
                  <p:embed/>
                </p:oleObj>
              </mc:Choice>
              <mc:Fallback>
                <p:oleObj name="Equation" r:id="rId23" imgW="1444731" imgH="394765" progId="Equation.DSMT4">
                  <p:embed/>
                  <p:pic>
                    <p:nvPicPr>
                      <p:cNvPr id="0" name=""/>
                      <p:cNvPicPr/>
                      <p:nvPr/>
                    </p:nvPicPr>
                    <p:blipFill>
                      <a:blip r:embed="rId24"/>
                      <a:stretch>
                        <a:fillRect/>
                      </a:stretch>
                    </p:blipFill>
                    <p:spPr>
                      <a:xfrm>
                        <a:off x="8713215" y="3238455"/>
                        <a:ext cx="1444625" cy="395287"/>
                      </a:xfrm>
                      <a:prstGeom prst="rect">
                        <a:avLst/>
                      </a:prstGeom>
                    </p:spPr>
                  </p:pic>
                </p:oleObj>
              </mc:Fallback>
            </mc:AlternateContent>
          </a:graphicData>
        </a:graphic>
      </p:graphicFrame>
      <p:graphicFrame>
        <p:nvGraphicFramePr>
          <p:cNvPr id="148" name="Object 147">
            <a:extLst>
              <a:ext uri="{FF2B5EF4-FFF2-40B4-BE49-F238E27FC236}">
                <a16:creationId xmlns:a16="http://schemas.microsoft.com/office/drawing/2014/main" id="{9576CBCB-382A-4BD7-9E73-93B22CD916DF}"/>
              </a:ext>
            </a:extLst>
          </p:cNvPr>
          <p:cNvGraphicFramePr>
            <a:graphicFrameLocks noChangeAspect="1"/>
          </p:cNvGraphicFramePr>
          <p:nvPr>
            <p:extLst>
              <p:ext uri="{D42A27DB-BD31-4B8C-83A1-F6EECF244321}">
                <p14:modId xmlns:p14="http://schemas.microsoft.com/office/powerpoint/2010/main" val="944889466"/>
              </p:ext>
            </p:extLst>
          </p:nvPr>
        </p:nvGraphicFramePr>
        <p:xfrm>
          <a:off x="5865591" y="3687146"/>
          <a:ext cx="285750" cy="376237"/>
        </p:xfrm>
        <a:graphic>
          <a:graphicData uri="http://schemas.openxmlformats.org/presentationml/2006/ole">
            <mc:AlternateContent xmlns:mc="http://schemas.openxmlformats.org/markup-compatibility/2006">
              <mc:Choice xmlns:v="urn:schemas-microsoft-com:vml" Requires="v">
                <p:oleObj spid="_x0000_s3257" name="Equation" r:id="rId25" imgW="284988" imgH="376739" progId="Equation.DSMT4">
                  <p:embed/>
                </p:oleObj>
              </mc:Choice>
              <mc:Fallback>
                <p:oleObj name="Equation" r:id="rId25" imgW="284988" imgH="376739" progId="Equation.DSMT4">
                  <p:embed/>
                  <p:pic>
                    <p:nvPicPr>
                      <p:cNvPr id="0" name=""/>
                      <p:cNvPicPr/>
                      <p:nvPr/>
                    </p:nvPicPr>
                    <p:blipFill>
                      <a:blip r:embed="rId26"/>
                      <a:stretch>
                        <a:fillRect/>
                      </a:stretch>
                    </p:blipFill>
                    <p:spPr>
                      <a:xfrm>
                        <a:off x="5865591" y="3687146"/>
                        <a:ext cx="285750" cy="376237"/>
                      </a:xfrm>
                      <a:prstGeom prst="rect">
                        <a:avLst/>
                      </a:prstGeom>
                    </p:spPr>
                  </p:pic>
                </p:oleObj>
              </mc:Fallback>
            </mc:AlternateContent>
          </a:graphicData>
        </a:graphic>
      </p:graphicFrame>
      <p:pic>
        <p:nvPicPr>
          <p:cNvPr id="85" name="Google Shape;476;p7">
            <a:extLst>
              <a:ext uri="{FF2B5EF4-FFF2-40B4-BE49-F238E27FC236}">
                <a16:creationId xmlns:a16="http://schemas.microsoft.com/office/drawing/2014/main" id="{C2960E17-711C-428E-9C8D-C7A02F2AF402}"/>
              </a:ext>
            </a:extLst>
          </p:cNvPr>
          <p:cNvPicPr preferRelativeResize="0"/>
          <p:nvPr/>
        </p:nvPicPr>
        <p:blipFill rotWithShape="1">
          <a:blip r:embed="rId27">
            <a:alphaModFix/>
          </a:blip>
          <a:srcRect/>
          <a:stretch/>
        </p:blipFill>
        <p:spPr>
          <a:xfrm>
            <a:off x="183066" y="4157564"/>
            <a:ext cx="788894" cy="836363"/>
          </a:xfrm>
          <a:prstGeom prst="rect">
            <a:avLst/>
          </a:prstGeom>
          <a:noFill/>
          <a:ln>
            <a:noFill/>
          </a:ln>
        </p:spPr>
      </p:pic>
      <p:sp>
        <p:nvSpPr>
          <p:cNvPr id="149" name="Rectangle 86">
            <a:extLst>
              <a:ext uri="{FF2B5EF4-FFF2-40B4-BE49-F238E27FC236}">
                <a16:creationId xmlns:a16="http://schemas.microsoft.com/office/drawing/2014/main" id="{384A2929-A6D7-4F10-B4AD-5D9358D661E2}"/>
              </a:ext>
            </a:extLst>
          </p:cNvPr>
          <p:cNvSpPr>
            <a:spLocks noChangeArrowheads="1"/>
          </p:cNvSpPr>
          <p:nvPr/>
        </p:nvSpPr>
        <p:spPr bwMode="auto">
          <a:xfrm>
            <a:off x="1131684" y="4404264"/>
            <a:ext cx="64189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Hê</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sô</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là </a:t>
            </a:r>
            <a:r>
              <a:rPr kumimoji="0" lang="en-US" altLang="en-US" sz="2800" b="0" i="1"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hê</a:t>
            </a:r>
            <a:r>
              <a:rPr kumimoji="0" lang="en-US" altLang="en-US" sz="2800" b="0"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1"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sô</a:t>
            </a:r>
            <a:r>
              <a:rPr kumimoji="0" lang="en-US" altLang="en-US" sz="2800" b="0"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1"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góc</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của</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đườg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thẳng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150" name="Object 149">
            <a:extLst>
              <a:ext uri="{FF2B5EF4-FFF2-40B4-BE49-F238E27FC236}">
                <a16:creationId xmlns:a16="http://schemas.microsoft.com/office/drawing/2014/main" id="{28A34806-EBAE-48FB-B8BC-119CAD8B2CEB}"/>
              </a:ext>
            </a:extLst>
          </p:cNvPr>
          <p:cNvGraphicFramePr>
            <a:graphicFrameLocks noChangeAspect="1"/>
          </p:cNvGraphicFramePr>
          <p:nvPr>
            <p:extLst>
              <p:ext uri="{D42A27DB-BD31-4B8C-83A1-F6EECF244321}">
                <p14:modId xmlns:p14="http://schemas.microsoft.com/office/powerpoint/2010/main" val="2928745606"/>
              </p:ext>
            </p:extLst>
          </p:nvPr>
        </p:nvGraphicFramePr>
        <p:xfrm>
          <a:off x="6410004" y="4466062"/>
          <a:ext cx="2463800" cy="482600"/>
        </p:xfrm>
        <a:graphic>
          <a:graphicData uri="http://schemas.openxmlformats.org/presentationml/2006/ole">
            <mc:AlternateContent xmlns:mc="http://schemas.openxmlformats.org/markup-compatibility/2006">
              <mc:Choice xmlns:v="urn:schemas-microsoft-com:vml" Requires="v">
                <p:oleObj spid="_x0000_s3258" name="Equation" r:id="rId28" imgW="2463480" imgH="482400" progId="Equation.DSMT4">
                  <p:embed/>
                </p:oleObj>
              </mc:Choice>
              <mc:Fallback>
                <p:oleObj name="Equation" r:id="rId28" imgW="2463480" imgH="482400" progId="Equation.DSMT4">
                  <p:embed/>
                  <p:pic>
                    <p:nvPicPr>
                      <p:cNvPr id="0" name="Object 85"/>
                      <p:cNvPicPr>
                        <a:picLocks noChangeAspect="1" noChangeArrowheads="1"/>
                      </p:cNvPicPr>
                      <p:nvPr/>
                    </p:nvPicPr>
                    <p:blipFill>
                      <a:blip r:embed="rId29"/>
                      <a:srcRect/>
                      <a:stretch>
                        <a:fillRect/>
                      </a:stretch>
                    </p:blipFill>
                    <p:spPr bwMode="auto">
                      <a:xfrm>
                        <a:off x="6410004" y="4466062"/>
                        <a:ext cx="24638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2000"/>
                                        <p:tgtEl>
                                          <p:spTgt spid="1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circle(in)">
                                      <p:cBhvr>
                                        <p:cTn id="13" dur="2000"/>
                                        <p:tgtEl>
                                          <p:spTgt spid="28"/>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32"/>
                                        </p:tgtEl>
                                        <p:attrNameLst>
                                          <p:attrName>style.visibility</p:attrName>
                                        </p:attrNameLst>
                                      </p:cBhvr>
                                      <p:to>
                                        <p:strVal val="visible"/>
                                      </p:to>
                                    </p:set>
                                    <p:animEffect transition="in" filter="circle(in)">
                                      <p:cBhvr>
                                        <p:cTn id="16" dur="2000"/>
                                        <p:tgtEl>
                                          <p:spTgt spid="132"/>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circle(in)">
                                      <p:cBhvr>
                                        <p:cTn id="19" dur="2000"/>
                                        <p:tgtEl>
                                          <p:spTgt spid="29"/>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circle(in)">
                                      <p:cBhvr>
                                        <p:cTn id="22" dur="2000"/>
                                        <p:tgtEl>
                                          <p:spTgt spid="30"/>
                                        </p:tgtEl>
                                      </p:cBhvr>
                                    </p:animEffect>
                                  </p:childTnLst>
                                </p:cTn>
                              </p:par>
                              <p:par>
                                <p:cTn id="23" presetID="6" presetClass="entr" presetSubtype="16"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circle(in)">
                                      <p:cBhvr>
                                        <p:cTn id="25" dur="2000"/>
                                        <p:tgtEl>
                                          <p:spTgt spid="31"/>
                                        </p:tgtEl>
                                      </p:cBhvr>
                                    </p:animEffect>
                                  </p:childTnLst>
                                </p:cTn>
                              </p:par>
                              <p:par>
                                <p:cTn id="26" presetID="6" presetClass="entr" presetSubtype="16"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circle(in)">
                                      <p:cBhvr>
                                        <p:cTn id="28" dur="2000"/>
                                        <p:tgtEl>
                                          <p:spTgt spid="32"/>
                                        </p:tgtEl>
                                      </p:cBhvr>
                                    </p:animEffect>
                                  </p:childTnLst>
                                </p:cTn>
                              </p:par>
                              <p:par>
                                <p:cTn id="29" presetID="6" presetClass="entr" presetSubtype="16" fill="hold" grpId="0" nodeType="withEffect" nodePh="1">
                                  <p:stCondLst>
                                    <p:cond delay="0"/>
                                  </p:stCondLst>
                                  <p:endCondLst>
                                    <p:cond evt="begin" delay="0">
                                      <p:tn val="29"/>
                                    </p:cond>
                                  </p:endCondLst>
                                  <p:childTnLst>
                                    <p:set>
                                      <p:cBhvr>
                                        <p:cTn id="30" dur="1" fill="hold">
                                          <p:stCondLst>
                                            <p:cond delay="0"/>
                                          </p:stCondLst>
                                        </p:cTn>
                                        <p:tgtEl>
                                          <p:spTgt spid="8"/>
                                        </p:tgtEl>
                                        <p:attrNameLst>
                                          <p:attrName>style.visibility</p:attrName>
                                        </p:attrNameLst>
                                      </p:cBhvr>
                                      <p:to>
                                        <p:strVal val="visible"/>
                                      </p:to>
                                    </p:set>
                                    <p:animEffect transition="in" filter="circle(in)">
                                      <p:cBhvr>
                                        <p:cTn id="31" dur="2000"/>
                                        <p:tgtEl>
                                          <p:spTgt spid="8"/>
                                        </p:tgtEl>
                                      </p:cBhvr>
                                    </p:animEffect>
                                  </p:childTnLst>
                                </p:cTn>
                              </p:par>
                              <p:par>
                                <p:cTn id="32" presetID="6" presetClass="entr" presetSubtype="16" fill="hold" grpId="0" nodeType="withEffect" nodePh="1">
                                  <p:stCondLst>
                                    <p:cond delay="0"/>
                                  </p:stCondLst>
                                  <p:endCondLst>
                                    <p:cond evt="begin" delay="0">
                                      <p:tn val="32"/>
                                    </p:cond>
                                  </p:endCondLst>
                                  <p:childTnLst>
                                    <p:set>
                                      <p:cBhvr>
                                        <p:cTn id="33" dur="1" fill="hold">
                                          <p:stCondLst>
                                            <p:cond delay="0"/>
                                          </p:stCondLst>
                                        </p:cTn>
                                        <p:tgtEl>
                                          <p:spTgt spid="2"/>
                                        </p:tgtEl>
                                        <p:attrNameLst>
                                          <p:attrName>style.visibility</p:attrName>
                                        </p:attrNameLst>
                                      </p:cBhvr>
                                      <p:to>
                                        <p:strVal val="visible"/>
                                      </p:to>
                                    </p:set>
                                    <p:animEffect transition="in" filter="circle(in)">
                                      <p:cBhvr>
                                        <p:cTn id="34" dur="2000"/>
                                        <p:tgtEl>
                                          <p:spTgt spid="2"/>
                                        </p:tgtEl>
                                      </p:cBhvr>
                                    </p:animEffect>
                                  </p:childTnLst>
                                </p:cTn>
                              </p:par>
                              <p:par>
                                <p:cTn id="35" presetID="6" presetClass="entr" presetSubtype="16" fill="hold" grpId="0" nodeType="withEffect" nodePh="1">
                                  <p:stCondLst>
                                    <p:cond delay="0"/>
                                  </p:stCondLst>
                                  <p:endCondLst>
                                    <p:cond evt="begin" delay="0">
                                      <p:tn val="35"/>
                                    </p:cond>
                                  </p:endCondLst>
                                  <p:childTnLst>
                                    <p:set>
                                      <p:cBhvr>
                                        <p:cTn id="36" dur="1" fill="hold">
                                          <p:stCondLst>
                                            <p:cond delay="0"/>
                                          </p:stCondLst>
                                        </p:cTn>
                                        <p:tgtEl>
                                          <p:spTgt spid="5"/>
                                        </p:tgtEl>
                                        <p:attrNameLst>
                                          <p:attrName>style.visibility</p:attrName>
                                        </p:attrNameLst>
                                      </p:cBhvr>
                                      <p:to>
                                        <p:strVal val="visible"/>
                                      </p:to>
                                    </p:set>
                                    <p:animEffect transition="in" filter="circle(in)">
                                      <p:cBhvr>
                                        <p:cTn id="37" dur="2000"/>
                                        <p:tgtEl>
                                          <p:spTgt spid="5"/>
                                        </p:tgtEl>
                                      </p:cBhvr>
                                    </p:animEffect>
                                  </p:childTnLst>
                                </p:cTn>
                              </p:par>
                              <p:par>
                                <p:cTn id="38" presetID="6" presetClass="entr" presetSubtype="16" fill="hold" grpId="0" nodeType="withEffect" nodePh="1">
                                  <p:stCondLst>
                                    <p:cond delay="0"/>
                                  </p:stCondLst>
                                  <p:endCondLst>
                                    <p:cond evt="begin" delay="0">
                                      <p:tn val="38"/>
                                    </p:cond>
                                  </p:endCondLst>
                                  <p:childTnLst>
                                    <p:set>
                                      <p:cBhvr>
                                        <p:cTn id="39" dur="1" fill="hold">
                                          <p:stCondLst>
                                            <p:cond delay="0"/>
                                          </p:stCondLst>
                                        </p:cTn>
                                        <p:tgtEl>
                                          <p:spTgt spid="11"/>
                                        </p:tgtEl>
                                        <p:attrNameLst>
                                          <p:attrName>style.visibility</p:attrName>
                                        </p:attrNameLst>
                                      </p:cBhvr>
                                      <p:to>
                                        <p:strVal val="visible"/>
                                      </p:to>
                                    </p:set>
                                    <p:animEffect transition="in" filter="circle(in)">
                                      <p:cBhvr>
                                        <p:cTn id="40" dur="2000"/>
                                        <p:tgtEl>
                                          <p:spTgt spid="11"/>
                                        </p:tgtEl>
                                      </p:cBhvr>
                                    </p:animEffect>
                                  </p:childTnLst>
                                </p:cTn>
                              </p:par>
                              <p:par>
                                <p:cTn id="41" presetID="6" presetClass="entr" presetSubtype="16" fill="hold" nodeType="with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circle(in)">
                                      <p:cBhvr>
                                        <p:cTn id="43" dur="2000"/>
                                        <p:tgtEl>
                                          <p:spTgt spid="60"/>
                                        </p:tgtEl>
                                      </p:cBhvr>
                                    </p:animEffect>
                                  </p:childTnLst>
                                </p:cTn>
                              </p:par>
                              <p:par>
                                <p:cTn id="44" presetID="6" presetClass="entr" presetSubtype="16" fill="hold" nodeType="with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circle(in)">
                                      <p:cBhvr>
                                        <p:cTn id="46" dur="2000"/>
                                        <p:tgtEl>
                                          <p:spTgt spid="61"/>
                                        </p:tgtEl>
                                      </p:cBhvr>
                                    </p:animEffect>
                                  </p:childTnLst>
                                </p:cTn>
                              </p:par>
                              <p:par>
                                <p:cTn id="47" presetID="6" presetClass="entr" presetSubtype="16" fill="hold" nodeType="with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circle(in)">
                                      <p:cBhvr>
                                        <p:cTn id="49" dur="2000"/>
                                        <p:tgtEl>
                                          <p:spTgt spid="62"/>
                                        </p:tgtEl>
                                      </p:cBhvr>
                                    </p:animEffect>
                                  </p:childTnLst>
                                </p:cTn>
                              </p:par>
                              <p:par>
                                <p:cTn id="50" presetID="6" presetClass="entr" presetSubtype="16" fill="hold" nodeType="withEffect">
                                  <p:stCondLst>
                                    <p:cond delay="0"/>
                                  </p:stCondLst>
                                  <p:childTnLst>
                                    <p:set>
                                      <p:cBhvr>
                                        <p:cTn id="51" dur="1" fill="hold">
                                          <p:stCondLst>
                                            <p:cond delay="0"/>
                                          </p:stCondLst>
                                        </p:cTn>
                                        <p:tgtEl>
                                          <p:spTgt spid="128"/>
                                        </p:tgtEl>
                                        <p:attrNameLst>
                                          <p:attrName>style.visibility</p:attrName>
                                        </p:attrNameLst>
                                      </p:cBhvr>
                                      <p:to>
                                        <p:strVal val="visible"/>
                                      </p:to>
                                    </p:set>
                                    <p:animEffect transition="in" filter="circle(in)">
                                      <p:cBhvr>
                                        <p:cTn id="52" dur="2000"/>
                                        <p:tgtEl>
                                          <p:spTgt spid="128"/>
                                        </p:tgtEl>
                                      </p:cBhvr>
                                    </p:animEffect>
                                  </p:childTnLst>
                                </p:cTn>
                              </p:par>
                              <p:par>
                                <p:cTn id="53" presetID="6" presetClass="entr" presetSubtype="16" fill="hold" nodeType="withEffect">
                                  <p:stCondLst>
                                    <p:cond delay="0"/>
                                  </p:stCondLst>
                                  <p:childTnLst>
                                    <p:set>
                                      <p:cBhvr>
                                        <p:cTn id="54" dur="1" fill="hold">
                                          <p:stCondLst>
                                            <p:cond delay="0"/>
                                          </p:stCondLst>
                                        </p:cTn>
                                        <p:tgtEl>
                                          <p:spTgt spid="129"/>
                                        </p:tgtEl>
                                        <p:attrNameLst>
                                          <p:attrName>style.visibility</p:attrName>
                                        </p:attrNameLst>
                                      </p:cBhvr>
                                      <p:to>
                                        <p:strVal val="visible"/>
                                      </p:to>
                                    </p:set>
                                    <p:animEffect transition="in" filter="circle(in)">
                                      <p:cBhvr>
                                        <p:cTn id="55" dur="2000"/>
                                        <p:tgtEl>
                                          <p:spTgt spid="129"/>
                                        </p:tgtEl>
                                      </p:cBhvr>
                                    </p:animEffect>
                                  </p:childTnLst>
                                </p:cTn>
                              </p:par>
                              <p:par>
                                <p:cTn id="56" presetID="6" presetClass="entr" presetSubtype="16" fill="hold" nodeType="withEffect">
                                  <p:stCondLst>
                                    <p:cond delay="0"/>
                                  </p:stCondLst>
                                  <p:childTnLst>
                                    <p:set>
                                      <p:cBhvr>
                                        <p:cTn id="57" dur="1" fill="hold">
                                          <p:stCondLst>
                                            <p:cond delay="0"/>
                                          </p:stCondLst>
                                        </p:cTn>
                                        <p:tgtEl>
                                          <p:spTgt spid="130"/>
                                        </p:tgtEl>
                                        <p:attrNameLst>
                                          <p:attrName>style.visibility</p:attrName>
                                        </p:attrNameLst>
                                      </p:cBhvr>
                                      <p:to>
                                        <p:strVal val="visible"/>
                                      </p:to>
                                    </p:set>
                                    <p:animEffect transition="in" filter="circle(in)">
                                      <p:cBhvr>
                                        <p:cTn id="58" dur="2000"/>
                                        <p:tgtEl>
                                          <p:spTgt spid="130"/>
                                        </p:tgtEl>
                                      </p:cBhvr>
                                    </p:animEffect>
                                  </p:childTnLst>
                                </p:cTn>
                              </p:par>
                              <p:par>
                                <p:cTn id="59" presetID="6" presetClass="entr" presetSubtype="16" fill="hold" nodeType="withEffect">
                                  <p:stCondLst>
                                    <p:cond delay="0"/>
                                  </p:stCondLst>
                                  <p:childTnLst>
                                    <p:set>
                                      <p:cBhvr>
                                        <p:cTn id="60" dur="1" fill="hold">
                                          <p:stCondLst>
                                            <p:cond delay="0"/>
                                          </p:stCondLst>
                                        </p:cTn>
                                        <p:tgtEl>
                                          <p:spTgt spid="134"/>
                                        </p:tgtEl>
                                        <p:attrNameLst>
                                          <p:attrName>style.visibility</p:attrName>
                                        </p:attrNameLst>
                                      </p:cBhvr>
                                      <p:to>
                                        <p:strVal val="visible"/>
                                      </p:to>
                                    </p:set>
                                    <p:animEffect transition="in" filter="circle(in)">
                                      <p:cBhvr>
                                        <p:cTn id="61" dur="2000"/>
                                        <p:tgtEl>
                                          <p:spTgt spid="134"/>
                                        </p:tgtEl>
                                      </p:cBhvr>
                                    </p:animEffect>
                                  </p:childTnLst>
                                </p:cTn>
                              </p:par>
                              <p:par>
                                <p:cTn id="62" presetID="6" presetClass="entr" presetSubtype="16" fill="hold" nodeType="withEffect">
                                  <p:stCondLst>
                                    <p:cond delay="0"/>
                                  </p:stCondLst>
                                  <p:childTnLst>
                                    <p:set>
                                      <p:cBhvr>
                                        <p:cTn id="63" dur="1" fill="hold">
                                          <p:stCondLst>
                                            <p:cond delay="0"/>
                                          </p:stCondLst>
                                        </p:cTn>
                                        <p:tgtEl>
                                          <p:spTgt spid="146"/>
                                        </p:tgtEl>
                                        <p:attrNameLst>
                                          <p:attrName>style.visibility</p:attrName>
                                        </p:attrNameLst>
                                      </p:cBhvr>
                                      <p:to>
                                        <p:strVal val="visible"/>
                                      </p:to>
                                    </p:set>
                                    <p:animEffect transition="in" filter="circle(in)">
                                      <p:cBhvr>
                                        <p:cTn id="64" dur="2000"/>
                                        <p:tgtEl>
                                          <p:spTgt spid="146"/>
                                        </p:tgtEl>
                                      </p:cBhvr>
                                    </p:animEffect>
                                  </p:childTnLst>
                                </p:cTn>
                              </p:par>
                              <p:par>
                                <p:cTn id="65" presetID="6" presetClass="entr" presetSubtype="16" fill="hold" nodeType="withEffect">
                                  <p:stCondLst>
                                    <p:cond delay="0"/>
                                  </p:stCondLst>
                                  <p:childTnLst>
                                    <p:set>
                                      <p:cBhvr>
                                        <p:cTn id="66" dur="1" fill="hold">
                                          <p:stCondLst>
                                            <p:cond delay="0"/>
                                          </p:stCondLst>
                                        </p:cTn>
                                        <p:tgtEl>
                                          <p:spTgt spid="147"/>
                                        </p:tgtEl>
                                        <p:attrNameLst>
                                          <p:attrName>style.visibility</p:attrName>
                                        </p:attrNameLst>
                                      </p:cBhvr>
                                      <p:to>
                                        <p:strVal val="visible"/>
                                      </p:to>
                                    </p:set>
                                    <p:animEffect transition="in" filter="circle(in)">
                                      <p:cBhvr>
                                        <p:cTn id="67" dur="2000"/>
                                        <p:tgtEl>
                                          <p:spTgt spid="147"/>
                                        </p:tgtEl>
                                      </p:cBhvr>
                                    </p:animEffect>
                                  </p:childTnLst>
                                </p:cTn>
                              </p:par>
                              <p:par>
                                <p:cTn id="68" presetID="6" presetClass="entr" presetSubtype="16" fill="hold" nodeType="withEffect">
                                  <p:stCondLst>
                                    <p:cond delay="0"/>
                                  </p:stCondLst>
                                  <p:childTnLst>
                                    <p:set>
                                      <p:cBhvr>
                                        <p:cTn id="69" dur="1" fill="hold">
                                          <p:stCondLst>
                                            <p:cond delay="0"/>
                                          </p:stCondLst>
                                        </p:cTn>
                                        <p:tgtEl>
                                          <p:spTgt spid="148"/>
                                        </p:tgtEl>
                                        <p:attrNameLst>
                                          <p:attrName>style.visibility</p:attrName>
                                        </p:attrNameLst>
                                      </p:cBhvr>
                                      <p:to>
                                        <p:strVal val="visible"/>
                                      </p:to>
                                    </p:set>
                                    <p:animEffect transition="in" filter="circle(in)">
                                      <p:cBhvr>
                                        <p:cTn id="70" dur="2000"/>
                                        <p:tgtEl>
                                          <p:spTgt spid="148"/>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nodeType="clickEffect">
                                  <p:stCondLst>
                                    <p:cond delay="0"/>
                                  </p:stCondLst>
                                  <p:childTnLst>
                                    <p:set>
                                      <p:cBhvr>
                                        <p:cTn id="74" dur="1" fill="hold">
                                          <p:stCondLst>
                                            <p:cond delay="0"/>
                                          </p:stCondLst>
                                        </p:cTn>
                                        <p:tgtEl>
                                          <p:spTgt spid="85"/>
                                        </p:tgtEl>
                                        <p:attrNameLst>
                                          <p:attrName>style.visibility</p:attrName>
                                        </p:attrNameLst>
                                      </p:cBhvr>
                                      <p:to>
                                        <p:strVal val="visible"/>
                                      </p:to>
                                    </p:set>
                                    <p:animEffect transition="in" filter="circle(in)">
                                      <p:cBhvr>
                                        <p:cTn id="75" dur="2000"/>
                                        <p:tgtEl>
                                          <p:spTgt spid="85"/>
                                        </p:tgtEl>
                                      </p:cBhvr>
                                    </p:animEffect>
                                  </p:childTnLst>
                                </p:cTn>
                              </p:par>
                              <p:par>
                                <p:cTn id="76" presetID="6" presetClass="entr" presetSubtype="16" fill="hold" grpId="0" nodeType="withEffect">
                                  <p:stCondLst>
                                    <p:cond delay="0"/>
                                  </p:stCondLst>
                                  <p:childTnLst>
                                    <p:set>
                                      <p:cBhvr>
                                        <p:cTn id="77" dur="1" fill="hold">
                                          <p:stCondLst>
                                            <p:cond delay="0"/>
                                          </p:stCondLst>
                                        </p:cTn>
                                        <p:tgtEl>
                                          <p:spTgt spid="149"/>
                                        </p:tgtEl>
                                        <p:attrNameLst>
                                          <p:attrName>style.visibility</p:attrName>
                                        </p:attrNameLst>
                                      </p:cBhvr>
                                      <p:to>
                                        <p:strVal val="visible"/>
                                      </p:to>
                                    </p:set>
                                    <p:animEffect transition="in" filter="circle(in)">
                                      <p:cBhvr>
                                        <p:cTn id="78" dur="2000"/>
                                        <p:tgtEl>
                                          <p:spTgt spid="149"/>
                                        </p:tgtEl>
                                      </p:cBhvr>
                                    </p:animEffect>
                                  </p:childTnLst>
                                </p:cTn>
                              </p:par>
                              <p:par>
                                <p:cTn id="79" presetID="6" presetClass="entr" presetSubtype="16" fill="hold" nodeType="withEffect">
                                  <p:stCondLst>
                                    <p:cond delay="0"/>
                                  </p:stCondLst>
                                  <p:childTnLst>
                                    <p:set>
                                      <p:cBhvr>
                                        <p:cTn id="80" dur="1" fill="hold">
                                          <p:stCondLst>
                                            <p:cond delay="0"/>
                                          </p:stCondLst>
                                        </p:cTn>
                                        <p:tgtEl>
                                          <p:spTgt spid="150"/>
                                        </p:tgtEl>
                                        <p:attrNameLst>
                                          <p:attrName>style.visibility</p:attrName>
                                        </p:attrNameLst>
                                      </p:cBhvr>
                                      <p:to>
                                        <p:strVal val="visible"/>
                                      </p:to>
                                    </p:set>
                                    <p:animEffect transition="in" filter="circle(in)">
                                      <p:cBhvr>
                                        <p:cTn id="81" dur="20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9" grpId="0" animBg="1"/>
      <p:bldP spid="30" grpId="0"/>
      <p:bldP spid="8" grpId="0"/>
      <p:bldP spid="2" grpId="0"/>
      <p:bldP spid="5" grpId="0"/>
      <p:bldP spid="11" grpId="0"/>
      <p:bldP spid="13" grpId="0"/>
      <p:bldP spid="28" grpId="0"/>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2" name="Google Shape;132;p5"/>
          <p:cNvSpPr txBox="1"/>
          <p:nvPr/>
        </p:nvSpPr>
        <p:spPr>
          <a:xfrm>
            <a:off x="0" y="1190172"/>
            <a:ext cx="4839108" cy="523180"/>
          </a:xfrm>
          <a:prstGeom prst="rect">
            <a:avLst/>
          </a:prstGeom>
          <a:noFill/>
          <a:ln>
            <a:noFill/>
          </a:ln>
        </p:spPr>
        <p:txBody>
          <a:bodyPr spcFirstLastPara="1" wrap="square" lIns="91425" tIns="45700" rIns="91425" bIns="45700" anchor="t" anchorCtr="0">
            <a:spAutoFit/>
          </a:bodyPr>
          <a:lstStyle/>
          <a:p>
            <a:r>
              <a:rPr lang="vi-VN" sz="2800" b="1" dirty="0">
                <a:solidFill>
                  <a:srgbClr val="FF0000"/>
                </a:solidFill>
                <a:latin typeface="Times New Roman"/>
                <a:ea typeface="Times New Roman"/>
                <a:cs typeface="Times New Roman"/>
                <a:sym typeface="Times New Roman"/>
              </a:rPr>
              <a:t>1. Hệ số góc của đường thẳng</a:t>
            </a:r>
          </a:p>
        </p:txBody>
      </p:sp>
      <p:sp>
        <p:nvSpPr>
          <p:cNvPr id="29" name="Google Shape;116;p4">
            <a:extLst>
              <a:ext uri="{FF2B5EF4-FFF2-40B4-BE49-F238E27FC236}">
                <a16:creationId xmlns:a16="http://schemas.microsoft.com/office/drawing/2014/main" id="{80D60CE5-FB3A-5094-8CEF-5A8C2B0B6B29}"/>
              </a:ext>
            </a:extLst>
          </p:cNvPr>
          <p:cNvSpPr/>
          <p:nvPr/>
        </p:nvSpPr>
        <p:spPr>
          <a:xfrm>
            <a:off x="0" y="3048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30" name="Google Shape;117;p4">
            <a:extLst>
              <a:ext uri="{FF2B5EF4-FFF2-40B4-BE49-F238E27FC236}">
                <a16:creationId xmlns:a16="http://schemas.microsoft.com/office/drawing/2014/main" id="{A906DCDD-8450-457D-6588-571F3CBB40AC}"/>
              </a:ext>
            </a:extLst>
          </p:cNvPr>
          <p:cNvSpPr txBox="1">
            <a:spLocks noGrp="1"/>
          </p:cNvSpPr>
          <p:nvPr>
            <p:ph type="title"/>
          </p:nvPr>
        </p:nvSpPr>
        <p:spPr>
          <a:xfrm>
            <a:off x="2682903" y="457200"/>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dirty="0">
                <a:solidFill>
                  <a:srgbClr val="0000FF"/>
                </a:solidFill>
                <a:latin typeface="Times New Roman"/>
                <a:ea typeface="Times New Roman"/>
                <a:cs typeface="Times New Roman"/>
                <a:sym typeface="Times New Roman"/>
              </a:rPr>
              <a:t>BÀI 4: HỆ SỐ GÓC CỦA Đ</a:t>
            </a:r>
            <a:r>
              <a:rPr lang="vi-VN" sz="2400" b="1" dirty="0">
                <a:solidFill>
                  <a:srgbClr val="0000FF"/>
                </a:solidFill>
                <a:latin typeface="Times New Roman"/>
                <a:ea typeface="Times New Roman"/>
                <a:cs typeface="Times New Roman"/>
                <a:sym typeface="Times New Roman"/>
              </a:rPr>
              <a:t>Ư</a:t>
            </a:r>
            <a:r>
              <a:rPr lang="en-US" sz="2400" b="1" dirty="0">
                <a:solidFill>
                  <a:srgbClr val="0000FF"/>
                </a:solidFill>
                <a:latin typeface="Times New Roman"/>
                <a:ea typeface="Times New Roman"/>
                <a:cs typeface="Times New Roman"/>
                <a:sym typeface="Times New Roman"/>
              </a:rPr>
              <a:t>ỜNG THẲNG</a:t>
            </a:r>
            <a:endParaRPr sz="2400" b="1" dirty="0">
              <a:solidFill>
                <a:srgbClr val="0000FF"/>
              </a:solidFill>
              <a:latin typeface="Times New Roman"/>
              <a:ea typeface="Times New Roman"/>
              <a:cs typeface="Times New Roman"/>
              <a:sym typeface="Times New Roman"/>
            </a:endParaRPr>
          </a:p>
        </p:txBody>
      </p:sp>
      <p:pic>
        <p:nvPicPr>
          <p:cNvPr id="31" name="Google Shape;119;p4" descr="child001 - 04 01">
            <a:extLst>
              <a:ext uri="{FF2B5EF4-FFF2-40B4-BE49-F238E27FC236}">
                <a16:creationId xmlns:a16="http://schemas.microsoft.com/office/drawing/2014/main" id="{2968E0F2-C679-4189-0AAF-1CF9BC52A29E}"/>
              </a:ext>
            </a:extLst>
          </p:cNvPr>
          <p:cNvPicPr preferRelativeResize="0"/>
          <p:nvPr/>
        </p:nvPicPr>
        <p:blipFill rotWithShape="1">
          <a:blip r:embed="rId4">
            <a:alphaModFix/>
          </a:blip>
          <a:srcRect/>
          <a:stretch/>
        </p:blipFill>
        <p:spPr>
          <a:xfrm>
            <a:off x="11049000" y="136197"/>
            <a:ext cx="1143000" cy="1116013"/>
          </a:xfrm>
          <a:prstGeom prst="rect">
            <a:avLst/>
          </a:prstGeom>
          <a:noFill/>
          <a:ln>
            <a:noFill/>
          </a:ln>
        </p:spPr>
      </p:pic>
      <p:pic>
        <p:nvPicPr>
          <p:cNvPr id="32" name="Google Shape;120;p4" descr="child001 - 04 02">
            <a:extLst>
              <a:ext uri="{FF2B5EF4-FFF2-40B4-BE49-F238E27FC236}">
                <a16:creationId xmlns:a16="http://schemas.microsoft.com/office/drawing/2014/main" id="{2418738B-E341-12D7-FCB5-2C30293C607A}"/>
              </a:ext>
            </a:extLst>
          </p:cNvPr>
          <p:cNvPicPr preferRelativeResize="0"/>
          <p:nvPr/>
        </p:nvPicPr>
        <p:blipFill rotWithShape="1">
          <a:blip r:embed="rId5">
            <a:alphaModFix/>
          </a:blip>
          <a:srcRect/>
          <a:stretch/>
        </p:blipFill>
        <p:spPr>
          <a:xfrm>
            <a:off x="289714" y="5474"/>
            <a:ext cx="769937" cy="1219200"/>
          </a:xfrm>
          <a:prstGeom prst="rect">
            <a:avLst/>
          </a:prstGeom>
          <a:noFill/>
          <a:ln>
            <a:noFill/>
          </a:ln>
        </p:spPr>
      </p:pic>
      <p:sp>
        <p:nvSpPr>
          <p:cNvPr id="8" name="Rectangle 4">
            <a:extLst>
              <a:ext uri="{FF2B5EF4-FFF2-40B4-BE49-F238E27FC236}">
                <a16:creationId xmlns:a16="http://schemas.microsoft.com/office/drawing/2014/main" id="{3B5D5DDC-1710-94FD-D96A-48C822137AB0}"/>
              </a:ext>
            </a:extLst>
          </p:cNvPr>
          <p:cNvSpPr>
            <a:spLocks noChangeArrowheads="1"/>
          </p:cNvSpPr>
          <p:nvPr/>
        </p:nvSpPr>
        <p:spPr bwMode="auto">
          <a:xfrm>
            <a:off x="6096001" y="2971538"/>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a:extLst>
              <a:ext uri="{FF2B5EF4-FFF2-40B4-BE49-F238E27FC236}">
                <a16:creationId xmlns:a16="http://schemas.microsoft.com/office/drawing/2014/main" id="{5CE8532E-FC25-EFF2-D9D7-67633B90FA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04373" y="5466090"/>
            <a:ext cx="1383616"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F22F28B1-1818-715D-0AB6-87DEF5F42D8A}"/>
              </a:ext>
            </a:extLst>
          </p:cNvPr>
          <p:cNvSpPr>
            <a:spLocks noChangeArrowheads="1"/>
          </p:cNvSpPr>
          <p:nvPr/>
        </p:nvSpPr>
        <p:spPr bwMode="auto">
          <a:xfrm>
            <a:off x="577513" y="59195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5">
            <a:extLst>
              <a:ext uri="{FF2B5EF4-FFF2-40B4-BE49-F238E27FC236}">
                <a16:creationId xmlns:a16="http://schemas.microsoft.com/office/drawing/2014/main" id="{A750C2F3-D2FF-2192-8F3E-5E0D87135A5E}"/>
              </a:ext>
            </a:extLst>
          </p:cNvPr>
          <p:cNvSpPr>
            <a:spLocks noChangeArrowheads="1"/>
          </p:cNvSpPr>
          <p:nvPr/>
        </p:nvSpPr>
        <p:spPr bwMode="auto">
          <a:xfrm>
            <a:off x="577513" y="635451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1" name="Rectangle 87">
            <a:extLst>
              <a:ext uri="{FF2B5EF4-FFF2-40B4-BE49-F238E27FC236}">
                <a16:creationId xmlns:a16="http://schemas.microsoft.com/office/drawing/2014/main" id="{EB71C3EF-40B8-4B28-ACE0-D5C52AEB5A2E}"/>
              </a:ext>
            </a:extLst>
          </p:cNvPr>
          <p:cNvSpPr>
            <a:spLocks noChangeArrowheads="1"/>
          </p:cNvSpPr>
          <p:nvPr/>
        </p:nvSpPr>
        <p:spPr bwMode="auto">
          <a:xfrm>
            <a:off x="1131684" y="493257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a:t>
            </a:r>
            <a:r>
              <a:rPr kumimoji="0" lang="en-US" altLang="en-US" sz="8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F8B6F5B2-F651-41E2-89D6-CAA8E89B44F5}"/>
              </a:ext>
            </a:extLst>
          </p:cNvPr>
          <p:cNvSpPr>
            <a:spLocks noChangeArrowheads="1"/>
          </p:cNvSpPr>
          <p:nvPr/>
        </p:nvSpPr>
        <p:spPr bwMode="auto">
          <a:xfrm>
            <a:off x="523016" y="1802372"/>
            <a:ext cx="1020864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VD: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Tìm</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hê</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sô</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góc</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của</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đường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thẳng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4" name="Object 3">
            <a:extLst>
              <a:ext uri="{FF2B5EF4-FFF2-40B4-BE49-F238E27FC236}">
                <a16:creationId xmlns:a16="http://schemas.microsoft.com/office/drawing/2014/main" id="{400476C0-32F2-4A06-8701-E2C914E0F176}"/>
              </a:ext>
            </a:extLst>
          </p:cNvPr>
          <p:cNvGraphicFramePr>
            <a:graphicFrameLocks noChangeAspect="1"/>
          </p:cNvGraphicFramePr>
          <p:nvPr>
            <p:extLst>
              <p:ext uri="{D42A27DB-BD31-4B8C-83A1-F6EECF244321}">
                <p14:modId xmlns:p14="http://schemas.microsoft.com/office/powerpoint/2010/main" val="2519656621"/>
              </p:ext>
            </p:extLst>
          </p:nvPr>
        </p:nvGraphicFramePr>
        <p:xfrm>
          <a:off x="5865871" y="1910147"/>
          <a:ext cx="1428751" cy="393700"/>
        </p:xfrm>
        <a:graphic>
          <a:graphicData uri="http://schemas.openxmlformats.org/presentationml/2006/ole">
            <mc:AlternateContent xmlns:mc="http://schemas.openxmlformats.org/markup-compatibility/2006">
              <mc:Choice xmlns:v="urn:schemas-microsoft-com:vml" Requires="v">
                <p:oleObj spid="_x0000_s24592" name="Equation" r:id="rId7" imgW="1422360" imgH="393480" progId="Equation.DSMT4">
                  <p:embed/>
                </p:oleObj>
              </mc:Choice>
              <mc:Fallback>
                <p:oleObj name="Equation" r:id="rId7" imgW="1422360" imgH="393480" progId="Equation.DSMT4">
                  <p:embed/>
                  <p:pic>
                    <p:nvPicPr>
                      <p:cNvPr id="0" name="Object 1"/>
                      <p:cNvPicPr>
                        <a:picLocks noChangeAspect="1" noChangeArrowheads="1"/>
                      </p:cNvPicPr>
                      <p:nvPr/>
                    </p:nvPicPr>
                    <p:blipFill>
                      <a:blip r:embed="rId8"/>
                      <a:srcRect/>
                      <a:stretch>
                        <a:fillRect/>
                      </a:stretch>
                    </p:blipFill>
                    <p:spPr bwMode="auto">
                      <a:xfrm>
                        <a:off x="5865871" y="1910147"/>
                        <a:ext cx="1428751"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a:extLst>
              <a:ext uri="{FF2B5EF4-FFF2-40B4-BE49-F238E27FC236}">
                <a16:creationId xmlns:a16="http://schemas.microsoft.com/office/drawing/2014/main" id="{0061FF42-DCB6-40B0-939A-2253A0BDCAD2}"/>
              </a:ext>
            </a:extLst>
          </p:cNvPr>
          <p:cNvSpPr>
            <a:spLocks noChangeArrowheads="1"/>
          </p:cNvSpPr>
          <p:nvPr/>
        </p:nvSpPr>
        <p:spPr bwMode="auto">
          <a:xfrm>
            <a:off x="184732" y="250256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r>
              <a:rPr kumimoji="0" lang="en-US" altLang="en-US" sz="8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3" name="Google Shape;121;p4">
            <a:extLst>
              <a:ext uri="{FF2B5EF4-FFF2-40B4-BE49-F238E27FC236}">
                <a16:creationId xmlns:a16="http://schemas.microsoft.com/office/drawing/2014/main" id="{0EC2AEBA-BB61-4AE4-A6A0-D55F6EC406F7}"/>
              </a:ext>
            </a:extLst>
          </p:cNvPr>
          <p:cNvSpPr txBox="1"/>
          <p:nvPr/>
        </p:nvSpPr>
        <p:spPr>
          <a:xfrm>
            <a:off x="4565372" y="2473539"/>
            <a:ext cx="1530628" cy="523180"/>
          </a:xfrm>
          <a:prstGeom prst="rect">
            <a:avLst/>
          </a:prstGeom>
          <a:noFill/>
          <a:ln>
            <a:noFill/>
          </a:ln>
        </p:spPr>
        <p:txBody>
          <a:bodyPr spcFirstLastPara="1" wrap="square" lIns="91425" tIns="45700" rIns="91425" bIns="45700" anchor="t" anchorCtr="0">
            <a:spAutoFit/>
          </a:bodyPr>
          <a:lstStyle/>
          <a:p>
            <a:pPr algn="ctr"/>
            <a:r>
              <a:rPr lang="en-US" sz="2800" b="1" dirty="0" err="1">
                <a:solidFill>
                  <a:srgbClr val="FF0000"/>
                </a:solidFill>
                <a:latin typeface="Times New Roman"/>
                <a:ea typeface="Times New Roman"/>
                <a:cs typeface="Times New Roman"/>
                <a:sym typeface="Times New Roman"/>
              </a:rPr>
              <a:t>Giải</a:t>
            </a:r>
            <a:r>
              <a:rPr lang="en-US" sz="2800" b="1" dirty="0">
                <a:solidFill>
                  <a:srgbClr val="FF0000"/>
                </a:solidFill>
                <a:latin typeface="Times New Roman"/>
                <a:ea typeface="Times New Roman"/>
                <a:cs typeface="Times New Roman"/>
                <a:sym typeface="Times New Roman"/>
              </a:rPr>
              <a:t>:</a:t>
            </a:r>
            <a:endParaRPr b="1" dirty="0">
              <a:solidFill>
                <a:srgbClr val="FF0000"/>
              </a:solidFill>
            </a:endParaRPr>
          </a:p>
        </p:txBody>
      </p:sp>
      <p:sp>
        <p:nvSpPr>
          <p:cNvPr id="10" name="Rectangle 9">
            <a:extLst>
              <a:ext uri="{FF2B5EF4-FFF2-40B4-BE49-F238E27FC236}">
                <a16:creationId xmlns:a16="http://schemas.microsoft.com/office/drawing/2014/main" id="{F3CAF4DC-030C-437C-B632-F6CB5C58ADF7}"/>
              </a:ext>
            </a:extLst>
          </p:cNvPr>
          <p:cNvSpPr/>
          <p:nvPr/>
        </p:nvSpPr>
        <p:spPr>
          <a:xfrm>
            <a:off x="586014" y="2982184"/>
            <a:ext cx="6346609" cy="523220"/>
          </a:xfrm>
          <a:prstGeom prst="rect">
            <a:avLst/>
          </a:prstGeom>
        </p:spPr>
        <p:txBody>
          <a:bodyPr wrap="none">
            <a:spAutoFit/>
          </a:bodyPr>
          <a:lstStyle/>
          <a:p>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Hê</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sô</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góc</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của</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đường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thẳng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là: 3 </a:t>
            </a:r>
            <a:endParaRPr lang="en-US" sz="2800" dirty="0"/>
          </a:p>
        </p:txBody>
      </p:sp>
      <p:graphicFrame>
        <p:nvGraphicFramePr>
          <p:cNvPr id="14" name="Object 13">
            <a:extLst>
              <a:ext uri="{FF2B5EF4-FFF2-40B4-BE49-F238E27FC236}">
                <a16:creationId xmlns:a16="http://schemas.microsoft.com/office/drawing/2014/main" id="{703A4EC0-9280-47E0-93EC-D08315A29CC7}"/>
              </a:ext>
            </a:extLst>
          </p:cNvPr>
          <p:cNvGraphicFramePr>
            <a:graphicFrameLocks noChangeAspect="1"/>
          </p:cNvGraphicFramePr>
          <p:nvPr>
            <p:extLst>
              <p:ext uri="{D42A27DB-BD31-4B8C-83A1-F6EECF244321}">
                <p14:modId xmlns:p14="http://schemas.microsoft.com/office/powerpoint/2010/main" val="1443534022"/>
              </p:ext>
            </p:extLst>
          </p:nvPr>
        </p:nvGraphicFramePr>
        <p:xfrm>
          <a:off x="4607479" y="3099056"/>
          <a:ext cx="1428750" cy="393700"/>
        </p:xfrm>
        <a:graphic>
          <a:graphicData uri="http://schemas.openxmlformats.org/presentationml/2006/ole">
            <mc:AlternateContent xmlns:mc="http://schemas.openxmlformats.org/markup-compatibility/2006">
              <mc:Choice xmlns:v="urn:schemas-microsoft-com:vml" Requires="v">
                <p:oleObj spid="_x0000_s24593" name="Equation" r:id="rId9" imgW="1428178" imgH="393323" progId="Equation.DSMT4">
                  <p:embed/>
                </p:oleObj>
              </mc:Choice>
              <mc:Fallback>
                <p:oleObj name="Equation" r:id="rId9" imgW="1428178" imgH="393323" progId="Equation.DSMT4">
                  <p:embed/>
                  <p:pic>
                    <p:nvPicPr>
                      <p:cNvPr id="0" name=""/>
                      <p:cNvPicPr/>
                      <p:nvPr/>
                    </p:nvPicPr>
                    <p:blipFill>
                      <a:blip r:embed="rId10"/>
                      <a:stretch>
                        <a:fillRect/>
                      </a:stretch>
                    </p:blipFill>
                    <p:spPr>
                      <a:xfrm>
                        <a:off x="4607479" y="3099056"/>
                        <a:ext cx="1428750" cy="393700"/>
                      </a:xfrm>
                      <a:prstGeom prst="rect">
                        <a:avLst/>
                      </a:prstGeom>
                    </p:spPr>
                  </p:pic>
                </p:oleObj>
              </mc:Fallback>
            </mc:AlternateContent>
          </a:graphicData>
        </a:graphic>
      </p:graphicFrame>
    </p:spTree>
    <p:extLst>
      <p:ext uri="{BB962C8B-B14F-4D97-AF65-F5344CB8AC3E}">
        <p14:creationId xmlns:p14="http://schemas.microsoft.com/office/powerpoint/2010/main" val="376361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32"/>
                                        </p:tgtEl>
                                        <p:attrNameLst>
                                          <p:attrName>style.visibility</p:attrName>
                                        </p:attrNameLst>
                                      </p:cBhvr>
                                      <p:to>
                                        <p:strVal val="visible"/>
                                      </p:to>
                                    </p:set>
                                    <p:animEffect transition="in" filter="circle(in)">
                                      <p:cBhvr>
                                        <p:cTn id="10" dur="2000"/>
                                        <p:tgtEl>
                                          <p:spTgt spid="13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circle(in)">
                                      <p:cBhvr>
                                        <p:cTn id="13" dur="2000"/>
                                        <p:tgtEl>
                                          <p:spTgt spid="29"/>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circle(in)">
                                      <p:cBhvr>
                                        <p:cTn id="16" dur="2000"/>
                                        <p:tgtEl>
                                          <p:spTgt spid="30"/>
                                        </p:tgtEl>
                                      </p:cBhvr>
                                    </p:animEffect>
                                  </p:childTnLst>
                                </p:cTn>
                              </p:par>
                              <p:par>
                                <p:cTn id="17" presetID="6" presetClass="entr" presetSubtype="16"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circle(in)">
                                      <p:cBhvr>
                                        <p:cTn id="19" dur="2000"/>
                                        <p:tgtEl>
                                          <p:spTgt spid="31"/>
                                        </p:tgtEl>
                                      </p:cBhvr>
                                    </p:animEffect>
                                  </p:childTnLst>
                                </p:cTn>
                              </p:par>
                              <p:par>
                                <p:cTn id="20" presetID="6" presetClass="entr" presetSubtype="16"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circle(in)">
                                      <p:cBhvr>
                                        <p:cTn id="22" dur="2000"/>
                                        <p:tgtEl>
                                          <p:spTgt spid="32"/>
                                        </p:tgtEl>
                                      </p:cBhvr>
                                    </p:animEffect>
                                  </p:childTnLst>
                                </p:cTn>
                              </p:par>
                              <p:par>
                                <p:cTn id="23" presetID="6" presetClass="entr" presetSubtype="16" fill="hold" grpId="0" nodeType="withEffect" nodePh="1">
                                  <p:stCondLst>
                                    <p:cond delay="0"/>
                                  </p:stCondLst>
                                  <p:endCondLst>
                                    <p:cond evt="begin" delay="0">
                                      <p:tn val="23"/>
                                    </p:cond>
                                  </p:end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par>
                                <p:cTn id="26" presetID="6" presetClass="entr" presetSubtype="16" fill="hold" grpId="0" nodeType="withEffect" nodePh="1">
                                  <p:stCondLst>
                                    <p:cond delay="0"/>
                                  </p:stCondLst>
                                  <p:endCondLst>
                                    <p:cond evt="begin" delay="0">
                                      <p:tn val="26"/>
                                    </p:cond>
                                  </p:endCondLst>
                                  <p:childTnLst>
                                    <p:set>
                                      <p:cBhvr>
                                        <p:cTn id="27" dur="1" fill="hold">
                                          <p:stCondLst>
                                            <p:cond delay="0"/>
                                          </p:stCondLst>
                                        </p:cTn>
                                        <p:tgtEl>
                                          <p:spTgt spid="5"/>
                                        </p:tgtEl>
                                        <p:attrNameLst>
                                          <p:attrName>style.visibility</p:attrName>
                                        </p:attrNameLst>
                                      </p:cBhvr>
                                      <p:to>
                                        <p:strVal val="visible"/>
                                      </p:to>
                                    </p:set>
                                    <p:animEffect transition="in" filter="circle(in)">
                                      <p:cBhvr>
                                        <p:cTn id="28" dur="2000"/>
                                        <p:tgtEl>
                                          <p:spTgt spid="5"/>
                                        </p:tgtEl>
                                      </p:cBhvr>
                                    </p:animEffect>
                                  </p:childTnLst>
                                </p:cTn>
                              </p:par>
                              <p:par>
                                <p:cTn id="29" presetID="6" presetClass="entr" presetSubtype="16" fill="hold" grpId="0" nodeType="withEffect" nodePh="1">
                                  <p:stCondLst>
                                    <p:cond delay="0"/>
                                  </p:stCondLst>
                                  <p:endCondLst>
                                    <p:cond evt="begin" delay="0">
                                      <p:tn val="29"/>
                                    </p:cond>
                                  </p:end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20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51"/>
                                        </p:tgtEl>
                                        <p:attrNameLst>
                                          <p:attrName>style.visibility</p:attrName>
                                        </p:attrNameLst>
                                      </p:cBhvr>
                                      <p:to>
                                        <p:strVal val="visible"/>
                                      </p:to>
                                    </p:set>
                                    <p:animEffect transition="in" filter="circle(in)">
                                      <p:cBhvr>
                                        <p:cTn id="34" dur="2000"/>
                                        <p:tgtEl>
                                          <p:spTgt spid="151"/>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circle(in)">
                                      <p:cBhvr>
                                        <p:cTn id="37" dur="2000"/>
                                        <p:tgtEl>
                                          <p:spTgt spid="3"/>
                                        </p:tgtEl>
                                      </p:cBhvr>
                                    </p:animEffect>
                                  </p:childTnLst>
                                </p:cTn>
                              </p:par>
                              <p:par>
                                <p:cTn id="38" presetID="6" presetClass="entr" presetSubtype="16"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circle(in)">
                                      <p:cBhvr>
                                        <p:cTn id="40" dur="2000"/>
                                        <p:tgtEl>
                                          <p:spTgt spid="4"/>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circle(in)">
                                      <p:cBhvr>
                                        <p:cTn id="43" dur="20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circle(in)">
                                      <p:cBhvr>
                                        <p:cTn id="48" dur="2000"/>
                                        <p:tgtEl>
                                          <p:spTgt spid="33"/>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circle(in)">
                                      <p:cBhvr>
                                        <p:cTn id="51" dur="2000"/>
                                        <p:tgtEl>
                                          <p:spTgt spid="10"/>
                                        </p:tgtEl>
                                      </p:cBhvr>
                                    </p:animEffect>
                                  </p:childTnLst>
                                </p:cTn>
                              </p:par>
                              <p:par>
                                <p:cTn id="52" presetID="6" presetClass="entr" presetSubtype="16"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circle(in)">
                                      <p:cBhvr>
                                        <p:cTn id="5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9" grpId="0" animBg="1"/>
      <p:bldP spid="30" grpId="0"/>
      <p:bldP spid="8" grpId="0"/>
      <p:bldP spid="5" grpId="0"/>
      <p:bldP spid="11" grpId="0"/>
      <p:bldP spid="151" grpId="0"/>
      <p:bldP spid="3" grpId="0"/>
      <p:bldP spid="6" grpId="0"/>
      <p:bldP spid="33"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5" name="Google Shape;122;p4">
            <a:extLst>
              <a:ext uri="{FF2B5EF4-FFF2-40B4-BE49-F238E27FC236}">
                <a16:creationId xmlns:a16="http://schemas.microsoft.com/office/drawing/2014/main" id="{A9DE34FD-7805-E3E5-A086-90C801748197}"/>
              </a:ext>
            </a:extLst>
          </p:cNvPr>
          <p:cNvSpPr/>
          <p:nvPr/>
        </p:nvSpPr>
        <p:spPr>
          <a:xfrm>
            <a:off x="477414" y="1577670"/>
            <a:ext cx="2083569"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dirty="0" err="1">
                <a:solidFill>
                  <a:srgbClr val="A8289F"/>
                </a:solidFill>
                <a:latin typeface="Times New Roman"/>
                <a:ea typeface="Times New Roman"/>
                <a:cs typeface="Times New Roman"/>
                <a:sym typeface="Times New Roman"/>
              </a:rPr>
              <a:t>Thực</a:t>
            </a:r>
            <a:r>
              <a:rPr lang="en-US" sz="2400" b="1" dirty="0">
                <a:solidFill>
                  <a:srgbClr val="A8289F"/>
                </a:solidFill>
                <a:latin typeface="Times New Roman"/>
                <a:ea typeface="Times New Roman"/>
                <a:cs typeface="Times New Roman"/>
                <a:sym typeface="Times New Roman"/>
              </a:rPr>
              <a:t> </a:t>
            </a:r>
            <a:r>
              <a:rPr lang="en-US" sz="2400" b="1" dirty="0" err="1">
                <a:solidFill>
                  <a:srgbClr val="A8289F"/>
                </a:solidFill>
                <a:latin typeface="Times New Roman"/>
                <a:ea typeface="Times New Roman"/>
                <a:cs typeface="Times New Roman"/>
                <a:sym typeface="Times New Roman"/>
              </a:rPr>
              <a:t>hành</a:t>
            </a:r>
            <a:r>
              <a:rPr lang="en-US" sz="2400" b="1" dirty="0">
                <a:solidFill>
                  <a:srgbClr val="A8289F"/>
                </a:solidFill>
                <a:latin typeface="Times New Roman"/>
                <a:ea typeface="Times New Roman"/>
                <a:cs typeface="Times New Roman"/>
                <a:sym typeface="Times New Roman"/>
              </a:rPr>
              <a:t> 1</a:t>
            </a:r>
            <a:endParaRPr sz="2400" b="1" dirty="0">
              <a:solidFill>
                <a:srgbClr val="A8289F"/>
              </a:solidFill>
              <a:latin typeface="Times New Roman"/>
              <a:ea typeface="Times New Roman"/>
              <a:cs typeface="Times New Roman"/>
              <a:sym typeface="Times New Roman"/>
            </a:endParaRPr>
          </a:p>
        </p:txBody>
      </p:sp>
      <p:sp>
        <p:nvSpPr>
          <p:cNvPr id="466" name="Google Shape;116;p4">
            <a:extLst>
              <a:ext uri="{FF2B5EF4-FFF2-40B4-BE49-F238E27FC236}">
                <a16:creationId xmlns:a16="http://schemas.microsoft.com/office/drawing/2014/main" id="{531F7791-29BA-1419-A9DA-80F87E69DDE9}"/>
              </a:ext>
            </a:extLst>
          </p:cNvPr>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a16="http://schemas.microsoft.com/office/drawing/2014/main" id="{3798B6D0-AC61-0553-A7D5-B045C5BC0B9F}"/>
              </a:ext>
            </a:extLst>
          </p:cNvPr>
          <p:cNvSpPr txBox="1">
            <a:spLocks noGrp="1"/>
          </p:cNvSpPr>
          <p:nvPr>
            <p:ph type="title"/>
          </p:nvPr>
        </p:nvSpPr>
        <p:spPr>
          <a:xfrm>
            <a:off x="2560983" y="457200"/>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dirty="0">
                <a:solidFill>
                  <a:srgbClr val="0000FF"/>
                </a:solidFill>
                <a:latin typeface="Times New Roman"/>
                <a:ea typeface="Times New Roman"/>
                <a:cs typeface="Times New Roman"/>
                <a:sym typeface="Times New Roman"/>
              </a:rPr>
              <a:t>BÀI 4: HỆ SỐ GÓC CỦA Đ</a:t>
            </a:r>
            <a:r>
              <a:rPr lang="vi-VN" sz="2400" b="1" dirty="0">
                <a:solidFill>
                  <a:srgbClr val="0000FF"/>
                </a:solidFill>
                <a:latin typeface="Times New Roman"/>
                <a:ea typeface="Times New Roman"/>
                <a:cs typeface="Times New Roman"/>
                <a:sym typeface="Times New Roman"/>
              </a:rPr>
              <a:t>Ư</a:t>
            </a:r>
            <a:r>
              <a:rPr lang="en-US" sz="2400" b="1" dirty="0">
                <a:solidFill>
                  <a:srgbClr val="0000FF"/>
                </a:solidFill>
                <a:latin typeface="Times New Roman"/>
                <a:ea typeface="Times New Roman"/>
                <a:cs typeface="Times New Roman"/>
                <a:sym typeface="Times New Roman"/>
              </a:rPr>
              <a:t>ỜNG THẲNG</a:t>
            </a:r>
            <a:endParaRPr sz="2400" b="1" dirty="0">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a16="http://schemas.microsoft.com/office/drawing/2014/main" id="{F0CAAD38-A826-10DE-7966-91D1CFB35833}"/>
              </a:ext>
            </a:extLst>
          </p:cNvPr>
          <p:cNvSpPr txBox="1"/>
          <p:nvPr/>
        </p:nvSpPr>
        <p:spPr>
          <a:xfrm>
            <a:off x="151682" y="1015703"/>
            <a:ext cx="4642260" cy="523180"/>
          </a:xfrm>
          <a:prstGeom prst="rect">
            <a:avLst/>
          </a:prstGeom>
          <a:noFill/>
          <a:ln>
            <a:noFill/>
          </a:ln>
        </p:spPr>
        <p:txBody>
          <a:bodyPr spcFirstLastPara="1" wrap="square" lIns="91425" tIns="45700" rIns="91425" bIns="45700" anchor="t" anchorCtr="0">
            <a:spAutoFit/>
          </a:bodyPr>
          <a:lstStyle/>
          <a:p>
            <a:r>
              <a:rPr lang="vi-VN" sz="2800" b="1" dirty="0">
                <a:solidFill>
                  <a:srgbClr val="FF0000"/>
                </a:solidFill>
                <a:latin typeface="Times New Roman"/>
                <a:ea typeface="Times New Roman"/>
                <a:cs typeface="Times New Roman"/>
                <a:sym typeface="Times New Roman"/>
              </a:rPr>
              <a:t>1. Hệ số góc của đường thẳng</a:t>
            </a:r>
          </a:p>
        </p:txBody>
      </p:sp>
      <p:pic>
        <p:nvPicPr>
          <p:cNvPr id="469" name="Google Shape;119;p4" descr="child001 - 04 01">
            <a:extLst>
              <a:ext uri="{FF2B5EF4-FFF2-40B4-BE49-F238E27FC236}">
                <a16:creationId xmlns:a16="http://schemas.microsoft.com/office/drawing/2014/main" id="{949B097E-3C0C-794E-1670-B1977D1D0CBA}"/>
              </a:ext>
            </a:extLst>
          </p:cNvPr>
          <p:cNvPicPr preferRelativeResize="0"/>
          <p:nvPr/>
        </p:nvPicPr>
        <p:blipFill rotWithShape="1">
          <a:blip r:embed="rId4">
            <a:alphaModFix/>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id="{8F7D0496-12A7-8410-0AAC-5ED5C865D7A3}"/>
              </a:ext>
            </a:extLst>
          </p:cNvPr>
          <p:cNvPicPr preferRelativeResize="0"/>
          <p:nvPr/>
        </p:nvPicPr>
        <p:blipFill rotWithShape="1">
          <a:blip r:embed="rId5">
            <a:alphaModFix/>
          </a:blip>
          <a:srcRect/>
          <a:stretch/>
        </p:blipFill>
        <p:spPr>
          <a:xfrm>
            <a:off x="127976" y="-31941"/>
            <a:ext cx="782534" cy="1116013"/>
          </a:xfrm>
          <a:prstGeom prst="rect">
            <a:avLst/>
          </a:prstGeom>
          <a:noFill/>
          <a:ln>
            <a:noFill/>
          </a:ln>
        </p:spPr>
      </p:pic>
      <p:pic>
        <p:nvPicPr>
          <p:cNvPr id="472" name="Picture 13">
            <a:extLst>
              <a:ext uri="{FF2B5EF4-FFF2-40B4-BE49-F238E27FC236}">
                <a16:creationId xmlns:a16="http://schemas.microsoft.com/office/drawing/2014/main" id="{AABBE933-B183-0588-06E2-DC5C5C8949F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40970" y="5203046"/>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9" name="Google Shape;121;p4">
            <a:extLst>
              <a:ext uri="{FF2B5EF4-FFF2-40B4-BE49-F238E27FC236}">
                <a16:creationId xmlns:a16="http://schemas.microsoft.com/office/drawing/2014/main" id="{301D70C8-DEA9-C872-C2D4-611649FC44D8}"/>
              </a:ext>
            </a:extLst>
          </p:cNvPr>
          <p:cNvSpPr txBox="1"/>
          <p:nvPr/>
        </p:nvSpPr>
        <p:spPr>
          <a:xfrm>
            <a:off x="5280434" y="2684378"/>
            <a:ext cx="1530628" cy="523180"/>
          </a:xfrm>
          <a:prstGeom prst="rect">
            <a:avLst/>
          </a:prstGeom>
          <a:noFill/>
          <a:ln>
            <a:noFill/>
          </a:ln>
        </p:spPr>
        <p:txBody>
          <a:bodyPr spcFirstLastPara="1" wrap="square" lIns="91425" tIns="45700" rIns="91425" bIns="45700" anchor="t" anchorCtr="0">
            <a:spAutoFit/>
          </a:bodyPr>
          <a:lstStyle/>
          <a:p>
            <a:pPr algn="ctr"/>
            <a:r>
              <a:rPr lang="en-US" sz="2800" b="1" dirty="0" err="1">
                <a:solidFill>
                  <a:srgbClr val="FF0000"/>
                </a:solidFill>
                <a:latin typeface="Times New Roman"/>
                <a:ea typeface="Times New Roman"/>
                <a:cs typeface="Times New Roman"/>
                <a:sym typeface="Times New Roman"/>
              </a:rPr>
              <a:t>Giải</a:t>
            </a:r>
            <a:r>
              <a:rPr lang="en-US" sz="2800" b="1" dirty="0">
                <a:solidFill>
                  <a:srgbClr val="FF0000"/>
                </a:solidFill>
                <a:latin typeface="Times New Roman"/>
                <a:ea typeface="Times New Roman"/>
                <a:cs typeface="Times New Roman"/>
                <a:sym typeface="Times New Roman"/>
              </a:rPr>
              <a:t>:</a:t>
            </a:r>
            <a:endParaRPr b="1" dirty="0">
              <a:solidFill>
                <a:srgbClr val="FF0000"/>
              </a:solidFill>
            </a:endParaRPr>
          </a:p>
        </p:txBody>
      </p:sp>
      <p:sp>
        <p:nvSpPr>
          <p:cNvPr id="2" name="Rectangle 1">
            <a:extLst>
              <a:ext uri="{FF2B5EF4-FFF2-40B4-BE49-F238E27FC236}">
                <a16:creationId xmlns:a16="http://schemas.microsoft.com/office/drawing/2014/main" id="{8FF86809-D37E-480B-AFCA-26886DB25A85}"/>
              </a:ext>
            </a:extLst>
          </p:cNvPr>
          <p:cNvSpPr/>
          <p:nvPr/>
        </p:nvSpPr>
        <p:spPr>
          <a:xfrm>
            <a:off x="2516357" y="1562325"/>
            <a:ext cx="6551794" cy="523220"/>
          </a:xfrm>
          <a:prstGeom prst="rect">
            <a:avLst/>
          </a:prstGeom>
        </p:spPr>
        <p:txBody>
          <a:bodyPr wrap="none">
            <a:spAutoFit/>
          </a:bodyPr>
          <a:lstStyle/>
          <a:p>
            <a:r>
              <a:rPr lang="vi-VN" sz="2800" dirty="0">
                <a:solidFill>
                  <a:schemeClr val="tx1"/>
                </a:solidFill>
                <a:latin typeface="+mj-lt"/>
              </a:rPr>
              <a:t>Tìm hệ số góc của các đường thẳng sau đây:</a:t>
            </a:r>
            <a:endParaRPr lang="en-US" sz="2800" dirty="0">
              <a:solidFill>
                <a:schemeClr val="tx1"/>
              </a:solidFill>
              <a:latin typeface="+mj-lt"/>
            </a:endParaRPr>
          </a:p>
        </p:txBody>
      </p:sp>
      <p:sp>
        <p:nvSpPr>
          <p:cNvPr id="19" name="Rectangle 6">
            <a:extLst>
              <a:ext uri="{FF2B5EF4-FFF2-40B4-BE49-F238E27FC236}">
                <a16:creationId xmlns:a16="http://schemas.microsoft.com/office/drawing/2014/main" id="{81545610-575F-4C88-B18C-E0AC4299ED6F}"/>
              </a:ext>
            </a:extLst>
          </p:cNvPr>
          <p:cNvSpPr>
            <a:spLocks noChangeArrowheads="1"/>
          </p:cNvSpPr>
          <p:nvPr/>
        </p:nvSpPr>
        <p:spPr bwMode="auto">
          <a:xfrm>
            <a:off x="446922" y="2273893"/>
            <a:ext cx="4635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a)</a:t>
            </a:r>
            <a:endParaRPr lang="en-US" altLang="en-US" sz="2800" dirty="0">
              <a:solidFill>
                <a:schemeClr val="tx1"/>
              </a:solidFill>
              <a:latin typeface="Times New Roman" panose="02020603050405020304" pitchFamily="18" charset="0"/>
              <a:cs typeface="Times New Roman" panose="02020603050405020304" pitchFamily="18" charset="0"/>
            </a:endParaRPr>
          </a:p>
        </p:txBody>
      </p:sp>
      <p:sp>
        <p:nvSpPr>
          <p:cNvPr id="20" name="Rectangle 6">
            <a:extLst>
              <a:ext uri="{FF2B5EF4-FFF2-40B4-BE49-F238E27FC236}">
                <a16:creationId xmlns:a16="http://schemas.microsoft.com/office/drawing/2014/main" id="{7D7AD74C-3F58-4C12-A531-9060C76DBF3E}"/>
              </a:ext>
            </a:extLst>
          </p:cNvPr>
          <p:cNvSpPr>
            <a:spLocks noChangeArrowheads="1"/>
          </p:cNvSpPr>
          <p:nvPr/>
        </p:nvSpPr>
        <p:spPr bwMode="auto">
          <a:xfrm>
            <a:off x="3804997" y="2307068"/>
            <a:ext cx="48442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b)</a:t>
            </a:r>
            <a:endParaRPr lang="en-US" altLang="en-US" sz="2800" dirty="0">
              <a:solidFill>
                <a:schemeClr val="tx1"/>
              </a:solidFill>
              <a:latin typeface="Times New Roman" panose="02020603050405020304" pitchFamily="18" charset="0"/>
              <a:cs typeface="Times New Roman" panose="02020603050405020304" pitchFamily="18" charset="0"/>
            </a:endParaRPr>
          </a:p>
        </p:txBody>
      </p:sp>
      <p:sp>
        <p:nvSpPr>
          <p:cNvPr id="21" name="Rectangle 6">
            <a:extLst>
              <a:ext uri="{FF2B5EF4-FFF2-40B4-BE49-F238E27FC236}">
                <a16:creationId xmlns:a16="http://schemas.microsoft.com/office/drawing/2014/main" id="{A385244A-AF6A-4844-8578-B479C2D29FF5}"/>
              </a:ext>
            </a:extLst>
          </p:cNvPr>
          <p:cNvSpPr>
            <a:spLocks noChangeArrowheads="1"/>
          </p:cNvSpPr>
          <p:nvPr/>
        </p:nvSpPr>
        <p:spPr bwMode="auto">
          <a:xfrm>
            <a:off x="7502576" y="2250192"/>
            <a:ext cx="4635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c)</a:t>
            </a:r>
            <a:endParaRPr lang="en-US" altLang="en-US" sz="2800"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Object 4">
            <a:extLst>
              <a:ext uri="{FF2B5EF4-FFF2-40B4-BE49-F238E27FC236}">
                <a16:creationId xmlns:a16="http://schemas.microsoft.com/office/drawing/2014/main" id="{36E1EABE-7443-4812-8CB0-46BBC4562D56}"/>
              </a:ext>
            </a:extLst>
          </p:cNvPr>
          <p:cNvGraphicFramePr>
            <a:graphicFrameLocks noChangeAspect="1"/>
          </p:cNvGraphicFramePr>
          <p:nvPr>
            <p:extLst>
              <p:ext uri="{D42A27DB-BD31-4B8C-83A1-F6EECF244321}">
                <p14:modId xmlns:p14="http://schemas.microsoft.com/office/powerpoint/2010/main" val="1340607861"/>
              </p:ext>
            </p:extLst>
          </p:nvPr>
        </p:nvGraphicFramePr>
        <p:xfrm>
          <a:off x="2850185" y="3425577"/>
          <a:ext cx="1625600" cy="381000"/>
        </p:xfrm>
        <a:graphic>
          <a:graphicData uri="http://schemas.openxmlformats.org/presentationml/2006/ole">
            <mc:AlternateContent xmlns:mc="http://schemas.openxmlformats.org/markup-compatibility/2006">
              <mc:Choice xmlns:v="urn:schemas-microsoft-com:vml" Requires="v">
                <p:oleObj spid="_x0000_s4201" name="Equation" r:id="rId7" imgW="1625400" imgH="380880" progId="Equation.DSMT4">
                  <p:embed/>
                </p:oleObj>
              </mc:Choice>
              <mc:Fallback>
                <p:oleObj name="Equation" r:id="rId7" imgW="1625400" imgH="380880" progId="Equation.DSMT4">
                  <p:embed/>
                  <p:pic>
                    <p:nvPicPr>
                      <p:cNvPr id="0" name=""/>
                      <p:cNvPicPr/>
                      <p:nvPr/>
                    </p:nvPicPr>
                    <p:blipFill>
                      <a:blip r:embed="rId8"/>
                      <a:stretch>
                        <a:fillRect/>
                      </a:stretch>
                    </p:blipFill>
                    <p:spPr>
                      <a:xfrm>
                        <a:off x="2850185" y="3425577"/>
                        <a:ext cx="1625600" cy="3810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5FFE5841-195F-4DC9-A561-35343E28AE11}"/>
              </a:ext>
            </a:extLst>
          </p:cNvPr>
          <p:cNvGraphicFramePr>
            <a:graphicFrameLocks noChangeAspect="1"/>
          </p:cNvGraphicFramePr>
          <p:nvPr>
            <p:extLst>
              <p:ext uri="{D42A27DB-BD31-4B8C-83A1-F6EECF244321}">
                <p14:modId xmlns:p14="http://schemas.microsoft.com/office/powerpoint/2010/main" val="2172783819"/>
              </p:ext>
            </p:extLst>
          </p:nvPr>
        </p:nvGraphicFramePr>
        <p:xfrm>
          <a:off x="4289425" y="2295705"/>
          <a:ext cx="1663700" cy="495300"/>
        </p:xfrm>
        <a:graphic>
          <a:graphicData uri="http://schemas.openxmlformats.org/presentationml/2006/ole">
            <mc:AlternateContent xmlns:mc="http://schemas.openxmlformats.org/markup-compatibility/2006">
              <mc:Choice xmlns:v="urn:schemas-microsoft-com:vml" Requires="v">
                <p:oleObj spid="_x0000_s4202" name="Equation" r:id="rId9" imgW="1663560" imgH="495000" progId="Equation.DSMT4">
                  <p:embed/>
                </p:oleObj>
              </mc:Choice>
              <mc:Fallback>
                <p:oleObj name="Equation" r:id="rId9" imgW="1663560" imgH="495000" progId="Equation.DSMT4">
                  <p:embed/>
                  <p:pic>
                    <p:nvPicPr>
                      <p:cNvPr id="0" name=""/>
                      <p:cNvPicPr/>
                      <p:nvPr/>
                    </p:nvPicPr>
                    <p:blipFill>
                      <a:blip r:embed="rId10"/>
                      <a:stretch>
                        <a:fillRect/>
                      </a:stretch>
                    </p:blipFill>
                    <p:spPr>
                      <a:xfrm>
                        <a:off x="4289425" y="2295705"/>
                        <a:ext cx="1663700" cy="4953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9EC67CCB-D063-4CCA-9A19-31994ED0DB52}"/>
              </a:ext>
            </a:extLst>
          </p:cNvPr>
          <p:cNvGraphicFramePr>
            <a:graphicFrameLocks noChangeAspect="1"/>
          </p:cNvGraphicFramePr>
          <p:nvPr>
            <p:extLst>
              <p:ext uri="{D42A27DB-BD31-4B8C-83A1-F6EECF244321}">
                <p14:modId xmlns:p14="http://schemas.microsoft.com/office/powerpoint/2010/main" val="3478894064"/>
              </p:ext>
            </p:extLst>
          </p:nvPr>
        </p:nvGraphicFramePr>
        <p:xfrm>
          <a:off x="7935991" y="2213453"/>
          <a:ext cx="2082800" cy="495300"/>
        </p:xfrm>
        <a:graphic>
          <a:graphicData uri="http://schemas.openxmlformats.org/presentationml/2006/ole">
            <mc:AlternateContent xmlns:mc="http://schemas.openxmlformats.org/markup-compatibility/2006">
              <mc:Choice xmlns:v="urn:schemas-microsoft-com:vml" Requires="v">
                <p:oleObj spid="_x0000_s4203" name="Equation" r:id="rId11" imgW="2082600" imgH="495000" progId="Equation.DSMT4">
                  <p:embed/>
                </p:oleObj>
              </mc:Choice>
              <mc:Fallback>
                <p:oleObj name="Equation" r:id="rId11" imgW="2082600" imgH="495000" progId="Equation.DSMT4">
                  <p:embed/>
                  <p:pic>
                    <p:nvPicPr>
                      <p:cNvPr id="0" name=""/>
                      <p:cNvPicPr/>
                      <p:nvPr/>
                    </p:nvPicPr>
                    <p:blipFill>
                      <a:blip r:embed="rId12"/>
                      <a:stretch>
                        <a:fillRect/>
                      </a:stretch>
                    </p:blipFill>
                    <p:spPr>
                      <a:xfrm>
                        <a:off x="7935991" y="2213453"/>
                        <a:ext cx="2082800" cy="495300"/>
                      </a:xfrm>
                      <a:prstGeom prst="rect">
                        <a:avLst/>
                      </a:prstGeom>
                    </p:spPr>
                  </p:pic>
                </p:oleObj>
              </mc:Fallback>
            </mc:AlternateContent>
          </a:graphicData>
        </a:graphic>
      </p:graphicFrame>
      <p:sp>
        <p:nvSpPr>
          <p:cNvPr id="9" name="Rectangle 25">
            <a:extLst>
              <a:ext uri="{FF2B5EF4-FFF2-40B4-BE49-F238E27FC236}">
                <a16:creationId xmlns:a16="http://schemas.microsoft.com/office/drawing/2014/main" id="{4CE955BE-EFBF-4144-9BCB-A4526BF33DDF}"/>
              </a:ext>
            </a:extLst>
          </p:cNvPr>
          <p:cNvSpPr>
            <a:spLocks noChangeArrowheads="1"/>
          </p:cNvSpPr>
          <p:nvPr/>
        </p:nvSpPr>
        <p:spPr bwMode="auto">
          <a:xfrm>
            <a:off x="446922" y="3302490"/>
            <a:ext cx="719920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hệ</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góc</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a:solidFill>
                  <a:schemeClr val="tx1"/>
                </a:solidFill>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1" name="Rectangle 25">
            <a:extLst>
              <a:ext uri="{FF2B5EF4-FFF2-40B4-BE49-F238E27FC236}">
                <a16:creationId xmlns:a16="http://schemas.microsoft.com/office/drawing/2014/main" id="{C9851325-BB51-4F4E-92C8-AEBBE06644DC}"/>
              </a:ext>
            </a:extLst>
          </p:cNvPr>
          <p:cNvSpPr>
            <a:spLocks noChangeArrowheads="1"/>
          </p:cNvSpPr>
          <p:nvPr/>
        </p:nvSpPr>
        <p:spPr bwMode="auto">
          <a:xfrm>
            <a:off x="446921" y="3978801"/>
            <a:ext cx="719920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b</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hệ</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góc</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a:solidFill>
                  <a:schemeClr val="tx1"/>
                </a:solidFill>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2" name="Rectangle 25">
            <a:extLst>
              <a:ext uri="{FF2B5EF4-FFF2-40B4-BE49-F238E27FC236}">
                <a16:creationId xmlns:a16="http://schemas.microsoft.com/office/drawing/2014/main" id="{F8186774-AB4A-4A29-BA92-3C8AD9236FA6}"/>
              </a:ext>
            </a:extLst>
          </p:cNvPr>
          <p:cNvSpPr>
            <a:spLocks noChangeArrowheads="1"/>
          </p:cNvSpPr>
          <p:nvPr/>
        </p:nvSpPr>
        <p:spPr bwMode="auto">
          <a:xfrm>
            <a:off x="446921" y="4652935"/>
            <a:ext cx="78958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hệ</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góc</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a:solidFill>
                  <a:schemeClr val="tx1"/>
                </a:solidFill>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12" name="Object 11">
            <a:extLst>
              <a:ext uri="{FF2B5EF4-FFF2-40B4-BE49-F238E27FC236}">
                <a16:creationId xmlns:a16="http://schemas.microsoft.com/office/drawing/2014/main" id="{E96D5F96-7B73-4157-987E-B155638B85B9}"/>
              </a:ext>
            </a:extLst>
          </p:cNvPr>
          <p:cNvGraphicFramePr>
            <a:graphicFrameLocks noChangeAspect="1"/>
          </p:cNvGraphicFramePr>
          <p:nvPr>
            <p:extLst>
              <p:ext uri="{D42A27DB-BD31-4B8C-83A1-F6EECF244321}">
                <p14:modId xmlns:p14="http://schemas.microsoft.com/office/powerpoint/2010/main" val="3318980719"/>
              </p:ext>
            </p:extLst>
          </p:nvPr>
        </p:nvGraphicFramePr>
        <p:xfrm>
          <a:off x="6409148" y="3425577"/>
          <a:ext cx="939800" cy="304800"/>
        </p:xfrm>
        <a:graphic>
          <a:graphicData uri="http://schemas.openxmlformats.org/presentationml/2006/ole">
            <mc:AlternateContent xmlns:mc="http://schemas.openxmlformats.org/markup-compatibility/2006">
              <mc:Choice xmlns:v="urn:schemas-microsoft-com:vml" Requires="v">
                <p:oleObj spid="_x0000_s4204" name="Equation" r:id="rId13" imgW="939600" imgH="304560" progId="Equation.DSMT4">
                  <p:embed/>
                </p:oleObj>
              </mc:Choice>
              <mc:Fallback>
                <p:oleObj name="Equation" r:id="rId13" imgW="939600" imgH="304560" progId="Equation.DSMT4">
                  <p:embed/>
                  <p:pic>
                    <p:nvPicPr>
                      <p:cNvPr id="0" name=""/>
                      <p:cNvPicPr/>
                      <p:nvPr/>
                    </p:nvPicPr>
                    <p:blipFill>
                      <a:blip r:embed="rId14"/>
                      <a:stretch>
                        <a:fillRect/>
                      </a:stretch>
                    </p:blipFill>
                    <p:spPr>
                      <a:xfrm>
                        <a:off x="6409148" y="3425577"/>
                        <a:ext cx="939800" cy="3048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183AD449-B3D5-4AFF-9CD7-289628264A6D}"/>
              </a:ext>
            </a:extLst>
          </p:cNvPr>
          <p:cNvGraphicFramePr>
            <a:graphicFrameLocks noChangeAspect="1"/>
          </p:cNvGraphicFramePr>
          <p:nvPr>
            <p:extLst>
              <p:ext uri="{D42A27DB-BD31-4B8C-83A1-F6EECF244321}">
                <p14:modId xmlns:p14="http://schemas.microsoft.com/office/powerpoint/2010/main" val="529450310"/>
              </p:ext>
            </p:extLst>
          </p:nvPr>
        </p:nvGraphicFramePr>
        <p:xfrm>
          <a:off x="2831135" y="3992761"/>
          <a:ext cx="1663700" cy="495300"/>
        </p:xfrm>
        <a:graphic>
          <a:graphicData uri="http://schemas.openxmlformats.org/presentationml/2006/ole">
            <mc:AlternateContent xmlns:mc="http://schemas.openxmlformats.org/markup-compatibility/2006">
              <mc:Choice xmlns:v="urn:schemas-microsoft-com:vml" Requires="v">
                <p:oleObj spid="_x0000_s4205" name="Equation" r:id="rId15" imgW="1663560" imgH="495000" progId="Equation.DSMT4">
                  <p:embed/>
                </p:oleObj>
              </mc:Choice>
              <mc:Fallback>
                <p:oleObj name="Equation" r:id="rId15" imgW="1663560" imgH="495000" progId="Equation.DSMT4">
                  <p:embed/>
                  <p:pic>
                    <p:nvPicPr>
                      <p:cNvPr id="0" name=""/>
                      <p:cNvPicPr/>
                      <p:nvPr/>
                    </p:nvPicPr>
                    <p:blipFill>
                      <a:blip r:embed="rId16"/>
                      <a:stretch>
                        <a:fillRect/>
                      </a:stretch>
                    </p:blipFill>
                    <p:spPr>
                      <a:xfrm>
                        <a:off x="2831135" y="3992761"/>
                        <a:ext cx="1663700" cy="4953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5AC5491A-15E8-4EBD-A73F-816158058942}"/>
              </a:ext>
            </a:extLst>
          </p:cNvPr>
          <p:cNvGraphicFramePr>
            <a:graphicFrameLocks noChangeAspect="1"/>
          </p:cNvGraphicFramePr>
          <p:nvPr>
            <p:extLst>
              <p:ext uri="{D42A27DB-BD31-4B8C-83A1-F6EECF244321}">
                <p14:modId xmlns:p14="http://schemas.microsoft.com/office/powerpoint/2010/main" val="3811677578"/>
              </p:ext>
            </p:extLst>
          </p:nvPr>
        </p:nvGraphicFramePr>
        <p:xfrm>
          <a:off x="6377398" y="3976624"/>
          <a:ext cx="1003300" cy="444500"/>
        </p:xfrm>
        <a:graphic>
          <a:graphicData uri="http://schemas.openxmlformats.org/presentationml/2006/ole">
            <mc:AlternateContent xmlns:mc="http://schemas.openxmlformats.org/markup-compatibility/2006">
              <mc:Choice xmlns:v="urn:schemas-microsoft-com:vml" Requires="v">
                <p:oleObj spid="_x0000_s4206" name="Equation" r:id="rId17" imgW="1002960" imgH="444240" progId="Equation.DSMT4">
                  <p:embed/>
                </p:oleObj>
              </mc:Choice>
              <mc:Fallback>
                <p:oleObj name="Equation" r:id="rId17" imgW="1002960" imgH="444240" progId="Equation.DSMT4">
                  <p:embed/>
                  <p:pic>
                    <p:nvPicPr>
                      <p:cNvPr id="0" name=""/>
                      <p:cNvPicPr/>
                      <p:nvPr/>
                    </p:nvPicPr>
                    <p:blipFill>
                      <a:blip r:embed="rId18"/>
                      <a:stretch>
                        <a:fillRect/>
                      </a:stretch>
                    </p:blipFill>
                    <p:spPr>
                      <a:xfrm>
                        <a:off x="6377398" y="3976624"/>
                        <a:ext cx="1003300" cy="4445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050700BD-F7CA-460D-9A9D-2B618FED9AD6}"/>
              </a:ext>
            </a:extLst>
          </p:cNvPr>
          <p:cNvGraphicFramePr>
            <a:graphicFrameLocks noChangeAspect="1"/>
          </p:cNvGraphicFramePr>
          <p:nvPr>
            <p:extLst>
              <p:ext uri="{D42A27DB-BD31-4B8C-83A1-F6EECF244321}">
                <p14:modId xmlns:p14="http://schemas.microsoft.com/office/powerpoint/2010/main" val="316506605"/>
              </p:ext>
            </p:extLst>
          </p:nvPr>
        </p:nvGraphicFramePr>
        <p:xfrm>
          <a:off x="2850185" y="4680855"/>
          <a:ext cx="2082800" cy="495300"/>
        </p:xfrm>
        <a:graphic>
          <a:graphicData uri="http://schemas.openxmlformats.org/presentationml/2006/ole">
            <mc:AlternateContent xmlns:mc="http://schemas.openxmlformats.org/markup-compatibility/2006">
              <mc:Choice xmlns:v="urn:schemas-microsoft-com:vml" Requires="v">
                <p:oleObj spid="_x0000_s4207" name="Equation" r:id="rId19" imgW="2082600" imgH="495000" progId="Equation.DSMT4">
                  <p:embed/>
                </p:oleObj>
              </mc:Choice>
              <mc:Fallback>
                <p:oleObj name="Equation" r:id="rId19" imgW="2082600" imgH="495000" progId="Equation.DSMT4">
                  <p:embed/>
                  <p:pic>
                    <p:nvPicPr>
                      <p:cNvPr id="0" name=""/>
                      <p:cNvPicPr/>
                      <p:nvPr/>
                    </p:nvPicPr>
                    <p:blipFill>
                      <a:blip r:embed="rId20"/>
                      <a:stretch>
                        <a:fillRect/>
                      </a:stretch>
                    </p:blipFill>
                    <p:spPr>
                      <a:xfrm>
                        <a:off x="2850185" y="4680855"/>
                        <a:ext cx="2082800" cy="4953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109453BC-3683-45F8-8752-33988295A9E5}"/>
              </a:ext>
            </a:extLst>
          </p:cNvPr>
          <p:cNvGraphicFramePr>
            <a:graphicFrameLocks noChangeAspect="1"/>
          </p:cNvGraphicFramePr>
          <p:nvPr>
            <p:extLst>
              <p:ext uri="{D42A27DB-BD31-4B8C-83A1-F6EECF244321}">
                <p14:modId xmlns:p14="http://schemas.microsoft.com/office/powerpoint/2010/main" val="967380873"/>
              </p:ext>
            </p:extLst>
          </p:nvPr>
        </p:nvGraphicFramePr>
        <p:xfrm>
          <a:off x="6851475" y="4654728"/>
          <a:ext cx="1143000" cy="444500"/>
        </p:xfrm>
        <a:graphic>
          <a:graphicData uri="http://schemas.openxmlformats.org/presentationml/2006/ole">
            <mc:AlternateContent xmlns:mc="http://schemas.openxmlformats.org/markup-compatibility/2006">
              <mc:Choice xmlns:v="urn:schemas-microsoft-com:vml" Requires="v">
                <p:oleObj spid="_x0000_s4208" name="Equation" r:id="rId21" imgW="1143000" imgH="444240" progId="Equation.DSMT4">
                  <p:embed/>
                </p:oleObj>
              </mc:Choice>
              <mc:Fallback>
                <p:oleObj name="Equation" r:id="rId21" imgW="1143000" imgH="444240" progId="Equation.DSMT4">
                  <p:embed/>
                  <p:pic>
                    <p:nvPicPr>
                      <p:cNvPr id="0" name=""/>
                      <p:cNvPicPr/>
                      <p:nvPr/>
                    </p:nvPicPr>
                    <p:blipFill>
                      <a:blip r:embed="rId22"/>
                      <a:stretch>
                        <a:fillRect/>
                      </a:stretch>
                    </p:blipFill>
                    <p:spPr>
                      <a:xfrm>
                        <a:off x="6851475" y="4654728"/>
                        <a:ext cx="1143000" cy="44450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BCAD4DC2-8750-4127-8359-E0E855AC1B04}"/>
              </a:ext>
            </a:extLst>
          </p:cNvPr>
          <p:cNvGraphicFramePr>
            <a:graphicFrameLocks noChangeAspect="1"/>
          </p:cNvGraphicFramePr>
          <p:nvPr>
            <p:extLst>
              <p:ext uri="{D42A27DB-BD31-4B8C-83A1-F6EECF244321}">
                <p14:modId xmlns:p14="http://schemas.microsoft.com/office/powerpoint/2010/main" val="1186336837"/>
              </p:ext>
            </p:extLst>
          </p:nvPr>
        </p:nvGraphicFramePr>
        <p:xfrm>
          <a:off x="939570" y="2410005"/>
          <a:ext cx="1625600" cy="381000"/>
        </p:xfrm>
        <a:graphic>
          <a:graphicData uri="http://schemas.openxmlformats.org/presentationml/2006/ole">
            <mc:AlternateContent xmlns:mc="http://schemas.openxmlformats.org/markup-compatibility/2006">
              <mc:Choice xmlns:v="urn:schemas-microsoft-com:vml" Requires="v">
                <p:oleObj spid="_x0000_s4209" name="Equation" r:id="rId23" imgW="1625400" imgH="380880" progId="Equation.DSMT4">
                  <p:embed/>
                </p:oleObj>
              </mc:Choice>
              <mc:Fallback>
                <p:oleObj name="Equation" r:id="rId23" imgW="1625400" imgH="380880" progId="Equation.DSMT4">
                  <p:embed/>
                  <p:pic>
                    <p:nvPicPr>
                      <p:cNvPr id="0" name=""/>
                      <p:cNvPicPr/>
                      <p:nvPr/>
                    </p:nvPicPr>
                    <p:blipFill>
                      <a:blip r:embed="rId24"/>
                      <a:stretch>
                        <a:fillRect/>
                      </a:stretch>
                    </p:blipFill>
                    <p:spPr>
                      <a:xfrm>
                        <a:off x="939570" y="2410005"/>
                        <a:ext cx="1625600" cy="38100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65"/>
                                        </p:tgtEl>
                                        <p:attrNameLst>
                                          <p:attrName>style.visibility</p:attrName>
                                        </p:attrNameLst>
                                      </p:cBhvr>
                                      <p:to>
                                        <p:strVal val="visible"/>
                                      </p:to>
                                    </p:set>
                                    <p:animEffect transition="in" filter="circle(in)">
                                      <p:cBhvr>
                                        <p:cTn id="7" dur="2000"/>
                                        <p:tgtEl>
                                          <p:spTgt spid="46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ircle(in)">
                                      <p:cBhvr>
                                        <p:cTn id="10" dur="2000"/>
                                        <p:tgtEl>
                                          <p:spTgt spid="1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circle(in)">
                                      <p:cBhvr>
                                        <p:cTn id="13" dur="2000"/>
                                        <p:tgtEl>
                                          <p:spTgt spid="20"/>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circle(in)">
                                      <p:cBhvr>
                                        <p:cTn id="16" dur="2000"/>
                                        <p:tgtEl>
                                          <p:spTgt spid="21"/>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466"/>
                                        </p:tgtEl>
                                        <p:attrNameLst>
                                          <p:attrName>style.visibility</p:attrName>
                                        </p:attrNameLst>
                                      </p:cBhvr>
                                      <p:to>
                                        <p:strVal val="visible"/>
                                      </p:to>
                                    </p:set>
                                    <p:animEffect transition="in" filter="circle(in)">
                                      <p:cBhvr>
                                        <p:cTn id="19" dur="2000"/>
                                        <p:tgtEl>
                                          <p:spTgt spid="46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467"/>
                                        </p:tgtEl>
                                        <p:attrNameLst>
                                          <p:attrName>style.visibility</p:attrName>
                                        </p:attrNameLst>
                                      </p:cBhvr>
                                      <p:to>
                                        <p:strVal val="visible"/>
                                      </p:to>
                                    </p:set>
                                    <p:animEffect transition="in" filter="circle(in)">
                                      <p:cBhvr>
                                        <p:cTn id="22" dur="2000"/>
                                        <p:tgtEl>
                                          <p:spTgt spid="467"/>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468"/>
                                        </p:tgtEl>
                                        <p:attrNameLst>
                                          <p:attrName>style.visibility</p:attrName>
                                        </p:attrNameLst>
                                      </p:cBhvr>
                                      <p:to>
                                        <p:strVal val="visible"/>
                                      </p:to>
                                    </p:set>
                                    <p:animEffect transition="in" filter="circle(in)">
                                      <p:cBhvr>
                                        <p:cTn id="25" dur="2000"/>
                                        <p:tgtEl>
                                          <p:spTgt spid="468"/>
                                        </p:tgtEl>
                                      </p:cBhvr>
                                    </p:animEffect>
                                  </p:childTnLst>
                                </p:cTn>
                              </p:par>
                              <p:par>
                                <p:cTn id="26" presetID="6" presetClass="entr" presetSubtype="16" fill="hold" nodeType="withEffect">
                                  <p:stCondLst>
                                    <p:cond delay="0"/>
                                  </p:stCondLst>
                                  <p:childTnLst>
                                    <p:set>
                                      <p:cBhvr>
                                        <p:cTn id="27" dur="1" fill="hold">
                                          <p:stCondLst>
                                            <p:cond delay="0"/>
                                          </p:stCondLst>
                                        </p:cTn>
                                        <p:tgtEl>
                                          <p:spTgt spid="469"/>
                                        </p:tgtEl>
                                        <p:attrNameLst>
                                          <p:attrName>style.visibility</p:attrName>
                                        </p:attrNameLst>
                                      </p:cBhvr>
                                      <p:to>
                                        <p:strVal val="visible"/>
                                      </p:to>
                                    </p:set>
                                    <p:animEffect transition="in" filter="circle(in)">
                                      <p:cBhvr>
                                        <p:cTn id="28" dur="2000"/>
                                        <p:tgtEl>
                                          <p:spTgt spid="469"/>
                                        </p:tgtEl>
                                      </p:cBhvr>
                                    </p:animEffect>
                                  </p:childTnLst>
                                </p:cTn>
                              </p:par>
                              <p:par>
                                <p:cTn id="29" presetID="6" presetClass="entr" presetSubtype="16" fill="hold" nodeType="withEffect">
                                  <p:stCondLst>
                                    <p:cond delay="0"/>
                                  </p:stCondLst>
                                  <p:childTnLst>
                                    <p:set>
                                      <p:cBhvr>
                                        <p:cTn id="30" dur="1" fill="hold">
                                          <p:stCondLst>
                                            <p:cond delay="0"/>
                                          </p:stCondLst>
                                        </p:cTn>
                                        <p:tgtEl>
                                          <p:spTgt spid="470"/>
                                        </p:tgtEl>
                                        <p:attrNameLst>
                                          <p:attrName>style.visibility</p:attrName>
                                        </p:attrNameLst>
                                      </p:cBhvr>
                                      <p:to>
                                        <p:strVal val="visible"/>
                                      </p:to>
                                    </p:set>
                                    <p:animEffect transition="in" filter="circle(in)">
                                      <p:cBhvr>
                                        <p:cTn id="31" dur="2000"/>
                                        <p:tgtEl>
                                          <p:spTgt spid="470"/>
                                        </p:tgtEl>
                                      </p:cBhvr>
                                    </p:animEffect>
                                  </p:childTnLst>
                                </p:cTn>
                              </p:par>
                              <p:par>
                                <p:cTn id="32" presetID="6" presetClass="entr" presetSubtype="16" fill="hold" nodeType="withEffect">
                                  <p:stCondLst>
                                    <p:cond delay="0"/>
                                  </p:stCondLst>
                                  <p:childTnLst>
                                    <p:set>
                                      <p:cBhvr>
                                        <p:cTn id="33" dur="1" fill="hold">
                                          <p:stCondLst>
                                            <p:cond delay="0"/>
                                          </p:stCondLst>
                                        </p:cTn>
                                        <p:tgtEl>
                                          <p:spTgt spid="472"/>
                                        </p:tgtEl>
                                        <p:attrNameLst>
                                          <p:attrName>style.visibility</p:attrName>
                                        </p:attrNameLst>
                                      </p:cBhvr>
                                      <p:to>
                                        <p:strVal val="visible"/>
                                      </p:to>
                                    </p:set>
                                    <p:animEffect transition="in" filter="circle(in)">
                                      <p:cBhvr>
                                        <p:cTn id="34" dur="2000"/>
                                        <p:tgtEl>
                                          <p:spTgt spid="472"/>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circle(in)">
                                      <p:cBhvr>
                                        <p:cTn id="37" dur="2000"/>
                                        <p:tgtEl>
                                          <p:spTgt spid="2"/>
                                        </p:tgtEl>
                                      </p:cBhvr>
                                    </p:animEffect>
                                  </p:childTnLst>
                                </p:cTn>
                              </p:par>
                              <p:par>
                                <p:cTn id="38" presetID="6" presetClass="entr" presetSubtype="16"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circle(in)">
                                      <p:cBhvr>
                                        <p:cTn id="40" dur="2000"/>
                                        <p:tgtEl>
                                          <p:spTgt spid="6"/>
                                        </p:tgtEl>
                                      </p:cBhvr>
                                    </p:animEffect>
                                  </p:childTnLst>
                                </p:cTn>
                              </p:par>
                              <p:par>
                                <p:cTn id="41" presetID="6" presetClass="entr" presetSubtype="16"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circle(in)">
                                      <p:cBhvr>
                                        <p:cTn id="43" dur="2000"/>
                                        <p:tgtEl>
                                          <p:spTgt spid="7"/>
                                        </p:tgtEl>
                                      </p:cBhvr>
                                    </p:animEffect>
                                  </p:childTnLst>
                                </p:cTn>
                              </p:par>
                              <p:par>
                                <p:cTn id="44" presetID="6" presetClass="entr" presetSubtype="16"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circle(in)">
                                      <p:cBhvr>
                                        <p:cTn id="46" dur="20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479"/>
                                        </p:tgtEl>
                                        <p:attrNameLst>
                                          <p:attrName>style.visibility</p:attrName>
                                        </p:attrNameLst>
                                      </p:cBhvr>
                                      <p:to>
                                        <p:strVal val="visible"/>
                                      </p:to>
                                    </p:set>
                                    <p:animEffect transition="in" filter="circle(in)">
                                      <p:cBhvr>
                                        <p:cTn id="51" dur="2000"/>
                                        <p:tgtEl>
                                          <p:spTgt spid="479"/>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circle(in)">
                                      <p:cBhvr>
                                        <p:cTn id="54" dur="2000"/>
                                        <p:tgtEl>
                                          <p:spTgt spid="9"/>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circle(in)">
                                      <p:cBhvr>
                                        <p:cTn id="57" dur="2000"/>
                                        <p:tgtEl>
                                          <p:spTgt spid="32"/>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circle(in)">
                                      <p:cBhvr>
                                        <p:cTn id="60" dur="2000"/>
                                        <p:tgtEl>
                                          <p:spTgt spid="31"/>
                                        </p:tgtEl>
                                      </p:cBhvr>
                                    </p:animEffect>
                                  </p:childTnLst>
                                </p:cTn>
                              </p:par>
                              <p:par>
                                <p:cTn id="61" presetID="6" presetClass="entr" presetSubtype="16" fill="hold" nodeType="with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circle(in)">
                                      <p:cBhvr>
                                        <p:cTn id="63" dur="2000"/>
                                        <p:tgtEl>
                                          <p:spTgt spid="5"/>
                                        </p:tgtEl>
                                      </p:cBhvr>
                                    </p:animEffect>
                                  </p:childTnLst>
                                </p:cTn>
                              </p:par>
                              <p:par>
                                <p:cTn id="64" presetID="6" presetClass="entr" presetSubtype="16" fill="hold" nodeType="with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circle(in)">
                                      <p:cBhvr>
                                        <p:cTn id="66" dur="2000"/>
                                        <p:tgtEl>
                                          <p:spTgt spid="12"/>
                                        </p:tgtEl>
                                      </p:cBhvr>
                                    </p:animEffect>
                                  </p:childTnLst>
                                </p:cTn>
                              </p:par>
                              <p:par>
                                <p:cTn id="67" presetID="6" presetClass="entr" presetSubtype="16" fill="hold" nodeType="with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circle(in)">
                                      <p:cBhvr>
                                        <p:cTn id="69" dur="2000"/>
                                        <p:tgtEl>
                                          <p:spTgt spid="13"/>
                                        </p:tgtEl>
                                      </p:cBhvr>
                                    </p:animEffect>
                                  </p:childTnLst>
                                </p:cTn>
                              </p:par>
                              <p:par>
                                <p:cTn id="70" presetID="6" presetClass="entr" presetSubtype="16" fill="hold" nodeType="with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circle(in)">
                                      <p:cBhvr>
                                        <p:cTn id="72" dur="2000"/>
                                        <p:tgtEl>
                                          <p:spTgt spid="14"/>
                                        </p:tgtEl>
                                      </p:cBhvr>
                                    </p:animEffect>
                                  </p:childTnLst>
                                </p:cTn>
                              </p:par>
                              <p:par>
                                <p:cTn id="73" presetID="6" presetClass="entr" presetSubtype="16"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circle(in)">
                                      <p:cBhvr>
                                        <p:cTn id="75" dur="2000"/>
                                        <p:tgtEl>
                                          <p:spTgt spid="15"/>
                                        </p:tgtEl>
                                      </p:cBhvr>
                                    </p:animEffect>
                                  </p:childTnLst>
                                </p:cTn>
                              </p:par>
                              <p:par>
                                <p:cTn id="76" presetID="6" presetClass="entr" presetSubtype="16" fill="hold" nodeType="with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circle(in)">
                                      <p:cBhvr>
                                        <p:cTn id="78"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 grpId="0" animBg="1"/>
      <p:bldP spid="466" grpId="0" animBg="1"/>
      <p:bldP spid="467" grpId="0"/>
      <p:bldP spid="468" grpId="0"/>
      <p:bldP spid="479" grpId="0"/>
      <p:bldP spid="2" grpId="0"/>
      <p:bldP spid="19" grpId="0"/>
      <p:bldP spid="20" grpId="0"/>
      <p:bldP spid="21" grpId="0"/>
      <p:bldP spid="9" grpId="0"/>
      <p:bldP spid="31"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5" name="Google Shape;122;p4">
            <a:extLst>
              <a:ext uri="{FF2B5EF4-FFF2-40B4-BE49-F238E27FC236}">
                <a16:creationId xmlns:a16="http://schemas.microsoft.com/office/drawing/2014/main" id="{A9DE34FD-7805-E3E5-A086-90C801748197}"/>
              </a:ext>
            </a:extLst>
          </p:cNvPr>
          <p:cNvSpPr/>
          <p:nvPr/>
        </p:nvSpPr>
        <p:spPr>
          <a:xfrm>
            <a:off x="477414" y="1577670"/>
            <a:ext cx="2083569"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dirty="0" err="1">
                <a:solidFill>
                  <a:srgbClr val="A8289F"/>
                </a:solidFill>
                <a:latin typeface="Times New Roman"/>
                <a:ea typeface="Times New Roman"/>
                <a:cs typeface="Times New Roman"/>
                <a:sym typeface="Times New Roman"/>
              </a:rPr>
              <a:t>Vận</a:t>
            </a:r>
            <a:r>
              <a:rPr lang="en-US" sz="2400" b="1" dirty="0">
                <a:solidFill>
                  <a:srgbClr val="A8289F"/>
                </a:solidFill>
                <a:latin typeface="Times New Roman"/>
                <a:ea typeface="Times New Roman"/>
                <a:cs typeface="Times New Roman"/>
                <a:sym typeface="Times New Roman"/>
              </a:rPr>
              <a:t> </a:t>
            </a:r>
            <a:r>
              <a:rPr lang="en-US" sz="2400" b="1" dirty="0" err="1">
                <a:solidFill>
                  <a:srgbClr val="A8289F"/>
                </a:solidFill>
                <a:latin typeface="Times New Roman"/>
                <a:ea typeface="Times New Roman"/>
                <a:cs typeface="Times New Roman"/>
                <a:sym typeface="Times New Roman"/>
              </a:rPr>
              <a:t>dụng</a:t>
            </a:r>
            <a:r>
              <a:rPr lang="en-US" sz="2400" b="1" dirty="0">
                <a:solidFill>
                  <a:srgbClr val="A8289F"/>
                </a:solidFill>
                <a:latin typeface="Times New Roman"/>
                <a:ea typeface="Times New Roman"/>
                <a:cs typeface="Times New Roman"/>
                <a:sym typeface="Times New Roman"/>
              </a:rPr>
              <a:t> 1</a:t>
            </a:r>
            <a:endParaRPr sz="2400" b="1" dirty="0">
              <a:solidFill>
                <a:srgbClr val="A8289F"/>
              </a:solidFill>
              <a:latin typeface="Times New Roman"/>
              <a:ea typeface="Times New Roman"/>
              <a:cs typeface="Times New Roman"/>
              <a:sym typeface="Times New Roman"/>
            </a:endParaRPr>
          </a:p>
        </p:txBody>
      </p:sp>
      <p:sp>
        <p:nvSpPr>
          <p:cNvPr id="466" name="Google Shape;116;p4">
            <a:extLst>
              <a:ext uri="{FF2B5EF4-FFF2-40B4-BE49-F238E27FC236}">
                <a16:creationId xmlns:a16="http://schemas.microsoft.com/office/drawing/2014/main" id="{531F7791-29BA-1419-A9DA-80F87E69DDE9}"/>
              </a:ext>
            </a:extLst>
          </p:cNvPr>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a16="http://schemas.microsoft.com/office/drawing/2014/main" id="{3798B6D0-AC61-0553-A7D5-B045C5BC0B9F}"/>
              </a:ext>
            </a:extLst>
          </p:cNvPr>
          <p:cNvSpPr txBox="1">
            <a:spLocks noGrp="1"/>
          </p:cNvSpPr>
          <p:nvPr>
            <p:ph type="title"/>
          </p:nvPr>
        </p:nvSpPr>
        <p:spPr>
          <a:xfrm>
            <a:off x="2560983" y="457200"/>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dirty="0">
                <a:solidFill>
                  <a:srgbClr val="0000FF"/>
                </a:solidFill>
                <a:latin typeface="Times New Roman"/>
                <a:ea typeface="Times New Roman"/>
                <a:cs typeface="Times New Roman"/>
                <a:sym typeface="Times New Roman"/>
              </a:rPr>
              <a:t>BÀI 4: HỆ SỐ GÓC CỦA Đ</a:t>
            </a:r>
            <a:r>
              <a:rPr lang="vi-VN" sz="2400" b="1" dirty="0">
                <a:solidFill>
                  <a:srgbClr val="0000FF"/>
                </a:solidFill>
                <a:latin typeface="Times New Roman"/>
                <a:ea typeface="Times New Roman"/>
                <a:cs typeface="Times New Roman"/>
                <a:sym typeface="Times New Roman"/>
              </a:rPr>
              <a:t>Ư</a:t>
            </a:r>
            <a:r>
              <a:rPr lang="en-US" sz="2400" b="1" dirty="0">
                <a:solidFill>
                  <a:srgbClr val="0000FF"/>
                </a:solidFill>
                <a:latin typeface="Times New Roman"/>
                <a:ea typeface="Times New Roman"/>
                <a:cs typeface="Times New Roman"/>
                <a:sym typeface="Times New Roman"/>
              </a:rPr>
              <a:t>ỜNG THẲNG</a:t>
            </a:r>
            <a:endParaRPr sz="2400" b="1" dirty="0">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a16="http://schemas.microsoft.com/office/drawing/2014/main" id="{F0CAAD38-A826-10DE-7966-91D1CFB35833}"/>
              </a:ext>
            </a:extLst>
          </p:cNvPr>
          <p:cNvSpPr txBox="1"/>
          <p:nvPr/>
        </p:nvSpPr>
        <p:spPr>
          <a:xfrm>
            <a:off x="151682" y="1015703"/>
            <a:ext cx="4642260" cy="523180"/>
          </a:xfrm>
          <a:prstGeom prst="rect">
            <a:avLst/>
          </a:prstGeom>
          <a:noFill/>
          <a:ln>
            <a:noFill/>
          </a:ln>
        </p:spPr>
        <p:txBody>
          <a:bodyPr spcFirstLastPara="1" wrap="square" lIns="91425" tIns="45700" rIns="91425" bIns="45700" anchor="t" anchorCtr="0">
            <a:spAutoFit/>
          </a:bodyPr>
          <a:lstStyle/>
          <a:p>
            <a:r>
              <a:rPr lang="vi-VN" sz="2800" b="1" dirty="0">
                <a:solidFill>
                  <a:srgbClr val="FF0000"/>
                </a:solidFill>
                <a:latin typeface="Times New Roman"/>
                <a:ea typeface="Times New Roman"/>
                <a:cs typeface="Times New Roman"/>
                <a:sym typeface="Times New Roman"/>
              </a:rPr>
              <a:t>1. Hệ số góc của đường thẳng</a:t>
            </a:r>
          </a:p>
        </p:txBody>
      </p:sp>
      <p:pic>
        <p:nvPicPr>
          <p:cNvPr id="469" name="Google Shape;119;p4" descr="child001 - 04 01">
            <a:extLst>
              <a:ext uri="{FF2B5EF4-FFF2-40B4-BE49-F238E27FC236}">
                <a16:creationId xmlns:a16="http://schemas.microsoft.com/office/drawing/2014/main" id="{949B097E-3C0C-794E-1670-B1977D1D0CBA}"/>
              </a:ext>
            </a:extLst>
          </p:cNvPr>
          <p:cNvPicPr preferRelativeResize="0"/>
          <p:nvPr/>
        </p:nvPicPr>
        <p:blipFill rotWithShape="1">
          <a:blip r:embed="rId4">
            <a:alphaModFix/>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id="{8F7D0496-12A7-8410-0AAC-5ED5C865D7A3}"/>
              </a:ext>
            </a:extLst>
          </p:cNvPr>
          <p:cNvPicPr preferRelativeResize="0"/>
          <p:nvPr/>
        </p:nvPicPr>
        <p:blipFill rotWithShape="1">
          <a:blip r:embed="rId5">
            <a:alphaModFix/>
          </a:blip>
          <a:srcRect/>
          <a:stretch/>
        </p:blipFill>
        <p:spPr>
          <a:xfrm>
            <a:off x="127976" y="-31941"/>
            <a:ext cx="782534" cy="1116013"/>
          </a:xfrm>
          <a:prstGeom prst="rect">
            <a:avLst/>
          </a:prstGeom>
          <a:noFill/>
          <a:ln>
            <a:noFill/>
          </a:ln>
        </p:spPr>
      </p:pic>
      <p:pic>
        <p:nvPicPr>
          <p:cNvPr id="472" name="Picture 13">
            <a:extLst>
              <a:ext uri="{FF2B5EF4-FFF2-40B4-BE49-F238E27FC236}">
                <a16:creationId xmlns:a16="http://schemas.microsoft.com/office/drawing/2014/main" id="{AABBE933-B183-0588-06E2-DC5C5C8949F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40970" y="5203046"/>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9" name="Google Shape;121;p4">
            <a:extLst>
              <a:ext uri="{FF2B5EF4-FFF2-40B4-BE49-F238E27FC236}">
                <a16:creationId xmlns:a16="http://schemas.microsoft.com/office/drawing/2014/main" id="{301D70C8-DEA9-C872-C2D4-611649FC44D8}"/>
              </a:ext>
            </a:extLst>
          </p:cNvPr>
          <p:cNvSpPr txBox="1"/>
          <p:nvPr/>
        </p:nvSpPr>
        <p:spPr>
          <a:xfrm>
            <a:off x="5280434" y="3208159"/>
            <a:ext cx="1530628" cy="523180"/>
          </a:xfrm>
          <a:prstGeom prst="rect">
            <a:avLst/>
          </a:prstGeom>
          <a:noFill/>
          <a:ln>
            <a:noFill/>
          </a:ln>
        </p:spPr>
        <p:txBody>
          <a:bodyPr spcFirstLastPara="1" wrap="square" lIns="91425" tIns="45700" rIns="91425" bIns="45700" anchor="t" anchorCtr="0">
            <a:spAutoFit/>
          </a:bodyPr>
          <a:lstStyle/>
          <a:p>
            <a:pPr algn="ctr"/>
            <a:r>
              <a:rPr lang="en-US" sz="2800" b="1" dirty="0" err="1">
                <a:solidFill>
                  <a:srgbClr val="FF0000"/>
                </a:solidFill>
                <a:latin typeface="Times New Roman"/>
                <a:ea typeface="Times New Roman"/>
                <a:cs typeface="Times New Roman"/>
                <a:sym typeface="Times New Roman"/>
              </a:rPr>
              <a:t>Giải</a:t>
            </a:r>
            <a:r>
              <a:rPr lang="en-US" sz="2800" b="1" dirty="0">
                <a:solidFill>
                  <a:srgbClr val="FF0000"/>
                </a:solidFill>
                <a:latin typeface="Times New Roman"/>
                <a:ea typeface="Times New Roman"/>
                <a:cs typeface="Times New Roman"/>
                <a:sym typeface="Times New Roman"/>
              </a:rPr>
              <a:t>:</a:t>
            </a:r>
            <a:endParaRPr b="1" dirty="0">
              <a:solidFill>
                <a:srgbClr val="FF0000"/>
              </a:solidFill>
            </a:endParaRPr>
          </a:p>
        </p:txBody>
      </p:sp>
      <p:sp>
        <p:nvSpPr>
          <p:cNvPr id="2" name="Rectangle 1">
            <a:extLst>
              <a:ext uri="{FF2B5EF4-FFF2-40B4-BE49-F238E27FC236}">
                <a16:creationId xmlns:a16="http://schemas.microsoft.com/office/drawing/2014/main" id="{8FF86809-D37E-480B-AFCA-26886DB25A85}"/>
              </a:ext>
            </a:extLst>
          </p:cNvPr>
          <p:cNvSpPr/>
          <p:nvPr/>
        </p:nvSpPr>
        <p:spPr>
          <a:xfrm>
            <a:off x="2516357" y="1562325"/>
            <a:ext cx="9608721" cy="954107"/>
          </a:xfrm>
          <a:prstGeom prst="rect">
            <a:avLst/>
          </a:prstGeom>
        </p:spPr>
        <p:txBody>
          <a:bodyPr wrap="none">
            <a:spAutoFit/>
          </a:bodyPr>
          <a:lstStyle/>
          <a:p>
            <a:r>
              <a:rPr lang="vi-VN" sz="2800" dirty="0">
                <a:latin typeface="+mj-lt"/>
              </a:rPr>
              <a:t>Trong các đường thẳng sau đây, đường thẳng nào tạo với góc Ox </a:t>
            </a:r>
            <a:endParaRPr lang="en-US" sz="2800" dirty="0">
              <a:latin typeface="+mj-lt"/>
            </a:endParaRPr>
          </a:p>
          <a:p>
            <a:r>
              <a:rPr lang="vi-VN" sz="2800" dirty="0">
                <a:latin typeface="+mj-lt"/>
              </a:rPr>
              <a:t>một góc nhọn, đường thẳng nào tạo với Ox một góc tù?</a:t>
            </a:r>
            <a:endParaRPr lang="en-US" sz="2800" dirty="0">
              <a:solidFill>
                <a:schemeClr val="tx1"/>
              </a:solidFill>
              <a:latin typeface="+mj-lt"/>
            </a:endParaRPr>
          </a:p>
        </p:txBody>
      </p:sp>
      <p:sp>
        <p:nvSpPr>
          <p:cNvPr id="19" name="Rectangle 6">
            <a:extLst>
              <a:ext uri="{FF2B5EF4-FFF2-40B4-BE49-F238E27FC236}">
                <a16:creationId xmlns:a16="http://schemas.microsoft.com/office/drawing/2014/main" id="{81545610-575F-4C88-B18C-E0AC4299ED6F}"/>
              </a:ext>
            </a:extLst>
          </p:cNvPr>
          <p:cNvSpPr>
            <a:spLocks noChangeArrowheads="1"/>
          </p:cNvSpPr>
          <p:nvPr/>
        </p:nvSpPr>
        <p:spPr bwMode="auto">
          <a:xfrm>
            <a:off x="491312" y="2557982"/>
            <a:ext cx="4635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a)</a:t>
            </a:r>
            <a:endParaRPr lang="en-US" altLang="en-US" sz="2800" dirty="0">
              <a:solidFill>
                <a:schemeClr val="tx1"/>
              </a:solidFill>
              <a:latin typeface="Times New Roman" panose="02020603050405020304" pitchFamily="18" charset="0"/>
              <a:cs typeface="Times New Roman" panose="02020603050405020304" pitchFamily="18" charset="0"/>
            </a:endParaRPr>
          </a:p>
        </p:txBody>
      </p:sp>
      <p:sp>
        <p:nvSpPr>
          <p:cNvPr id="20" name="Rectangle 6">
            <a:extLst>
              <a:ext uri="{FF2B5EF4-FFF2-40B4-BE49-F238E27FC236}">
                <a16:creationId xmlns:a16="http://schemas.microsoft.com/office/drawing/2014/main" id="{7D7AD74C-3F58-4C12-A531-9060C76DBF3E}"/>
              </a:ext>
            </a:extLst>
          </p:cNvPr>
          <p:cNvSpPr>
            <a:spLocks noChangeArrowheads="1"/>
          </p:cNvSpPr>
          <p:nvPr/>
        </p:nvSpPr>
        <p:spPr bwMode="auto">
          <a:xfrm>
            <a:off x="3849387" y="2591157"/>
            <a:ext cx="48442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b)</a:t>
            </a:r>
            <a:endParaRPr lang="en-US" altLang="en-US" sz="2800" dirty="0">
              <a:solidFill>
                <a:schemeClr val="tx1"/>
              </a:solidFill>
              <a:latin typeface="Times New Roman" panose="02020603050405020304" pitchFamily="18" charset="0"/>
              <a:cs typeface="Times New Roman" panose="02020603050405020304" pitchFamily="18" charset="0"/>
            </a:endParaRPr>
          </a:p>
        </p:txBody>
      </p:sp>
      <p:sp>
        <p:nvSpPr>
          <p:cNvPr id="21" name="Rectangle 6">
            <a:extLst>
              <a:ext uri="{FF2B5EF4-FFF2-40B4-BE49-F238E27FC236}">
                <a16:creationId xmlns:a16="http://schemas.microsoft.com/office/drawing/2014/main" id="{A385244A-AF6A-4844-8578-B479C2D29FF5}"/>
              </a:ext>
            </a:extLst>
          </p:cNvPr>
          <p:cNvSpPr>
            <a:spLocks noChangeArrowheads="1"/>
          </p:cNvSpPr>
          <p:nvPr/>
        </p:nvSpPr>
        <p:spPr bwMode="auto">
          <a:xfrm>
            <a:off x="7546966" y="2534281"/>
            <a:ext cx="4635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c)</a:t>
            </a:r>
            <a:endParaRPr lang="en-US" altLang="en-US" sz="2800" dirty="0">
              <a:solidFill>
                <a:schemeClr val="tx1"/>
              </a:solidFill>
              <a:latin typeface="Times New Roman" panose="02020603050405020304" pitchFamily="18" charset="0"/>
              <a:cs typeface="Times New Roman" panose="02020603050405020304" pitchFamily="18" charset="0"/>
            </a:endParaRPr>
          </a:p>
        </p:txBody>
      </p:sp>
      <p:sp>
        <p:nvSpPr>
          <p:cNvPr id="9" name="Rectangle 25">
            <a:extLst>
              <a:ext uri="{FF2B5EF4-FFF2-40B4-BE49-F238E27FC236}">
                <a16:creationId xmlns:a16="http://schemas.microsoft.com/office/drawing/2014/main" id="{4CE955BE-EFBF-4144-9BCB-A4526BF33DDF}"/>
              </a:ext>
            </a:extLst>
          </p:cNvPr>
          <p:cNvSpPr>
            <a:spLocks noChangeArrowheads="1"/>
          </p:cNvSpPr>
          <p:nvPr/>
        </p:nvSpPr>
        <p:spPr bwMode="auto">
          <a:xfrm>
            <a:off x="446922" y="3637464"/>
            <a:ext cx="1144027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hệ</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góc</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thẳng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này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tạo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góc</a:t>
            </a:r>
            <a:r>
              <a:rPr lang="en-US" sz="2800" dirty="0">
                <a:latin typeface="Times New Roman" panose="02020603050405020304" pitchFamily="18" charset="0"/>
                <a:ea typeface="Times New Roman" panose="02020603050405020304" pitchFamily="18" charset="0"/>
              </a:rPr>
              <a:t> Ox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góc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nhọn</a:t>
            </a:r>
            <a:r>
              <a:rPr lang="en-US" sz="2800" dirty="0">
                <a:latin typeface="Times New Roman" panose="02020603050405020304" pitchFamily="18" charset="0"/>
                <a:ea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1" name="Rectangle 25">
            <a:extLst>
              <a:ext uri="{FF2B5EF4-FFF2-40B4-BE49-F238E27FC236}">
                <a16:creationId xmlns:a16="http://schemas.microsoft.com/office/drawing/2014/main" id="{C9851325-BB51-4F4E-92C8-AEBBE06644DC}"/>
              </a:ext>
            </a:extLst>
          </p:cNvPr>
          <p:cNvSpPr>
            <a:spLocks noChangeArrowheads="1"/>
          </p:cNvSpPr>
          <p:nvPr/>
        </p:nvSpPr>
        <p:spPr bwMode="auto">
          <a:xfrm>
            <a:off x="446921" y="4526838"/>
            <a:ext cx="1129815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b</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hệ</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góc</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thẳng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này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tạo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góc</a:t>
            </a:r>
            <a:r>
              <a:rPr lang="en-US" sz="2800" dirty="0">
                <a:latin typeface="Times New Roman" panose="02020603050405020304" pitchFamily="18" charset="0"/>
                <a:ea typeface="Times New Roman" panose="02020603050405020304" pitchFamily="18" charset="0"/>
              </a:rPr>
              <a:t> Ox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góc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tù</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2800" dirty="0">
                <a:solidFill>
                  <a:schemeClr val="tx1"/>
                </a:solidFill>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2" name="Rectangle 25">
            <a:extLst>
              <a:ext uri="{FF2B5EF4-FFF2-40B4-BE49-F238E27FC236}">
                <a16:creationId xmlns:a16="http://schemas.microsoft.com/office/drawing/2014/main" id="{F8186774-AB4A-4A29-BA92-3C8AD9236FA6}"/>
              </a:ext>
            </a:extLst>
          </p:cNvPr>
          <p:cNvSpPr>
            <a:spLocks noChangeArrowheads="1"/>
          </p:cNvSpPr>
          <p:nvPr/>
        </p:nvSpPr>
        <p:spPr bwMode="auto">
          <a:xfrm>
            <a:off x="376991" y="5484971"/>
            <a:ext cx="1129815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c</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hệ</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góc</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thẳng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này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tạo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góc</a:t>
            </a:r>
            <a:r>
              <a:rPr lang="en-US" sz="2800" dirty="0">
                <a:latin typeface="Times New Roman" panose="02020603050405020304" pitchFamily="18" charset="0"/>
                <a:ea typeface="Times New Roman" panose="02020603050405020304" pitchFamily="18" charset="0"/>
              </a:rPr>
              <a:t> Ox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góc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tù</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2800" dirty="0">
                <a:solidFill>
                  <a:schemeClr val="tx1"/>
                </a:solidFill>
                <a:latin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3" name="Object 2">
            <a:extLst>
              <a:ext uri="{FF2B5EF4-FFF2-40B4-BE49-F238E27FC236}">
                <a16:creationId xmlns:a16="http://schemas.microsoft.com/office/drawing/2014/main" id="{22835FA2-484B-4A50-9EE4-7D15EAAD5802}"/>
              </a:ext>
            </a:extLst>
          </p:cNvPr>
          <p:cNvGraphicFramePr>
            <a:graphicFrameLocks noChangeAspect="1"/>
          </p:cNvGraphicFramePr>
          <p:nvPr>
            <p:extLst>
              <p:ext uri="{D42A27DB-BD31-4B8C-83A1-F6EECF244321}">
                <p14:modId xmlns:p14="http://schemas.microsoft.com/office/powerpoint/2010/main" val="789377715"/>
              </p:ext>
            </p:extLst>
          </p:nvPr>
        </p:nvGraphicFramePr>
        <p:xfrm>
          <a:off x="954900" y="2657203"/>
          <a:ext cx="1435100" cy="393700"/>
        </p:xfrm>
        <a:graphic>
          <a:graphicData uri="http://schemas.openxmlformats.org/presentationml/2006/ole">
            <mc:AlternateContent xmlns:mc="http://schemas.openxmlformats.org/markup-compatibility/2006">
              <mc:Choice xmlns:v="urn:schemas-microsoft-com:vml" Requires="v">
                <p:oleObj spid="_x0000_s25665" name="Equation" r:id="rId7" imgW="1434960" imgH="393480" progId="Equation.DSMT4">
                  <p:embed/>
                </p:oleObj>
              </mc:Choice>
              <mc:Fallback>
                <p:oleObj name="Equation" r:id="rId7" imgW="1434960" imgH="393480" progId="Equation.DSMT4">
                  <p:embed/>
                  <p:pic>
                    <p:nvPicPr>
                      <p:cNvPr id="0" name=""/>
                      <p:cNvPicPr/>
                      <p:nvPr/>
                    </p:nvPicPr>
                    <p:blipFill>
                      <a:blip r:embed="rId8"/>
                      <a:stretch>
                        <a:fillRect/>
                      </a:stretch>
                    </p:blipFill>
                    <p:spPr>
                      <a:xfrm>
                        <a:off x="954900" y="2657203"/>
                        <a:ext cx="1435100" cy="3937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261F310F-D10C-4A92-A16F-37C6C8FFCB81}"/>
              </a:ext>
            </a:extLst>
          </p:cNvPr>
          <p:cNvGraphicFramePr>
            <a:graphicFrameLocks noChangeAspect="1"/>
          </p:cNvGraphicFramePr>
          <p:nvPr>
            <p:extLst>
              <p:ext uri="{D42A27DB-BD31-4B8C-83A1-F6EECF244321}">
                <p14:modId xmlns:p14="http://schemas.microsoft.com/office/powerpoint/2010/main" val="9502035"/>
              </p:ext>
            </p:extLst>
          </p:nvPr>
        </p:nvGraphicFramePr>
        <p:xfrm>
          <a:off x="4324937" y="2666697"/>
          <a:ext cx="1587500" cy="393700"/>
        </p:xfrm>
        <a:graphic>
          <a:graphicData uri="http://schemas.openxmlformats.org/presentationml/2006/ole">
            <mc:AlternateContent xmlns:mc="http://schemas.openxmlformats.org/markup-compatibility/2006">
              <mc:Choice xmlns:v="urn:schemas-microsoft-com:vml" Requires="v">
                <p:oleObj spid="_x0000_s25666" name="Equation" r:id="rId9" imgW="1587240" imgH="393480" progId="Equation.DSMT4">
                  <p:embed/>
                </p:oleObj>
              </mc:Choice>
              <mc:Fallback>
                <p:oleObj name="Equation" r:id="rId9" imgW="1587240" imgH="393480" progId="Equation.DSMT4">
                  <p:embed/>
                  <p:pic>
                    <p:nvPicPr>
                      <p:cNvPr id="0" name=""/>
                      <p:cNvPicPr/>
                      <p:nvPr/>
                    </p:nvPicPr>
                    <p:blipFill>
                      <a:blip r:embed="rId10"/>
                      <a:stretch>
                        <a:fillRect/>
                      </a:stretch>
                    </p:blipFill>
                    <p:spPr>
                      <a:xfrm>
                        <a:off x="4324937" y="2666697"/>
                        <a:ext cx="1587500" cy="3937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0D3E044A-072E-41AF-A997-9B013A3F38D3}"/>
              </a:ext>
            </a:extLst>
          </p:cNvPr>
          <p:cNvGraphicFramePr>
            <a:graphicFrameLocks noChangeAspect="1"/>
          </p:cNvGraphicFramePr>
          <p:nvPr>
            <p:extLst>
              <p:ext uri="{D42A27DB-BD31-4B8C-83A1-F6EECF244321}">
                <p14:modId xmlns:p14="http://schemas.microsoft.com/office/powerpoint/2010/main" val="3378897108"/>
              </p:ext>
            </p:extLst>
          </p:nvPr>
        </p:nvGraphicFramePr>
        <p:xfrm>
          <a:off x="8010554" y="2663801"/>
          <a:ext cx="1638300" cy="393700"/>
        </p:xfrm>
        <a:graphic>
          <a:graphicData uri="http://schemas.openxmlformats.org/presentationml/2006/ole">
            <mc:AlternateContent xmlns:mc="http://schemas.openxmlformats.org/markup-compatibility/2006">
              <mc:Choice xmlns:v="urn:schemas-microsoft-com:vml" Requires="v">
                <p:oleObj spid="_x0000_s25667" name="Equation" r:id="rId11" imgW="1638000" imgH="393480" progId="Equation.DSMT4">
                  <p:embed/>
                </p:oleObj>
              </mc:Choice>
              <mc:Fallback>
                <p:oleObj name="Equation" r:id="rId11" imgW="1638000" imgH="393480" progId="Equation.DSMT4">
                  <p:embed/>
                  <p:pic>
                    <p:nvPicPr>
                      <p:cNvPr id="0" name=""/>
                      <p:cNvPicPr/>
                      <p:nvPr/>
                    </p:nvPicPr>
                    <p:blipFill>
                      <a:blip r:embed="rId12"/>
                      <a:stretch>
                        <a:fillRect/>
                      </a:stretch>
                    </p:blipFill>
                    <p:spPr>
                      <a:xfrm>
                        <a:off x="8010554" y="2663801"/>
                        <a:ext cx="1638300" cy="39370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04BE687F-08BD-4E15-995E-73743752F917}"/>
              </a:ext>
            </a:extLst>
          </p:cNvPr>
          <p:cNvGraphicFramePr>
            <a:graphicFrameLocks noChangeAspect="1"/>
          </p:cNvGraphicFramePr>
          <p:nvPr>
            <p:extLst>
              <p:ext uri="{D42A27DB-BD31-4B8C-83A1-F6EECF244321}">
                <p14:modId xmlns:p14="http://schemas.microsoft.com/office/powerpoint/2010/main" val="1980239103"/>
              </p:ext>
            </p:extLst>
          </p:nvPr>
        </p:nvGraphicFramePr>
        <p:xfrm>
          <a:off x="2831135" y="3752975"/>
          <a:ext cx="1435100" cy="393700"/>
        </p:xfrm>
        <a:graphic>
          <a:graphicData uri="http://schemas.openxmlformats.org/presentationml/2006/ole">
            <mc:AlternateContent xmlns:mc="http://schemas.openxmlformats.org/markup-compatibility/2006">
              <mc:Choice xmlns:v="urn:schemas-microsoft-com:vml" Requires="v">
                <p:oleObj spid="_x0000_s25668" name="Equation" r:id="rId13" imgW="1434960" imgH="393480" progId="Equation.DSMT4">
                  <p:embed/>
                </p:oleObj>
              </mc:Choice>
              <mc:Fallback>
                <p:oleObj name="Equation" r:id="rId13" imgW="1434960" imgH="393480" progId="Equation.DSMT4">
                  <p:embed/>
                  <p:pic>
                    <p:nvPicPr>
                      <p:cNvPr id="0" name=""/>
                      <p:cNvPicPr/>
                      <p:nvPr/>
                    </p:nvPicPr>
                    <p:blipFill>
                      <a:blip r:embed="rId14"/>
                      <a:stretch>
                        <a:fillRect/>
                      </a:stretch>
                    </p:blipFill>
                    <p:spPr>
                      <a:xfrm>
                        <a:off x="2831135" y="3752975"/>
                        <a:ext cx="1435100" cy="393700"/>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2E09FD44-EB8A-481D-B314-F2FF78BBA7AE}"/>
              </a:ext>
            </a:extLst>
          </p:cNvPr>
          <p:cNvGraphicFramePr>
            <a:graphicFrameLocks noChangeAspect="1"/>
          </p:cNvGraphicFramePr>
          <p:nvPr>
            <p:extLst>
              <p:ext uri="{D42A27DB-BD31-4B8C-83A1-F6EECF244321}">
                <p14:modId xmlns:p14="http://schemas.microsoft.com/office/powerpoint/2010/main" val="3870966653"/>
              </p:ext>
            </p:extLst>
          </p:nvPr>
        </p:nvGraphicFramePr>
        <p:xfrm>
          <a:off x="6200168" y="3754863"/>
          <a:ext cx="1257300" cy="317500"/>
        </p:xfrm>
        <a:graphic>
          <a:graphicData uri="http://schemas.openxmlformats.org/presentationml/2006/ole">
            <mc:AlternateContent xmlns:mc="http://schemas.openxmlformats.org/markup-compatibility/2006">
              <mc:Choice xmlns:v="urn:schemas-microsoft-com:vml" Requires="v">
                <p:oleObj spid="_x0000_s25669" name="Equation" r:id="rId15" imgW="1257120" imgH="317160" progId="Equation.DSMT4">
                  <p:embed/>
                </p:oleObj>
              </mc:Choice>
              <mc:Fallback>
                <p:oleObj name="Equation" r:id="rId15" imgW="1257120" imgH="317160" progId="Equation.DSMT4">
                  <p:embed/>
                  <p:pic>
                    <p:nvPicPr>
                      <p:cNvPr id="0" name=""/>
                      <p:cNvPicPr/>
                      <p:nvPr/>
                    </p:nvPicPr>
                    <p:blipFill>
                      <a:blip r:embed="rId16"/>
                      <a:stretch>
                        <a:fillRect/>
                      </a:stretch>
                    </p:blipFill>
                    <p:spPr>
                      <a:xfrm>
                        <a:off x="6200168" y="3754863"/>
                        <a:ext cx="1257300" cy="317500"/>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DC2D3D55-5286-4DBA-B723-6E4402995A01}"/>
              </a:ext>
            </a:extLst>
          </p:cNvPr>
          <p:cNvGraphicFramePr>
            <a:graphicFrameLocks noChangeAspect="1"/>
          </p:cNvGraphicFramePr>
          <p:nvPr>
            <p:extLst>
              <p:ext uri="{D42A27DB-BD31-4B8C-83A1-F6EECF244321}">
                <p14:modId xmlns:p14="http://schemas.microsoft.com/office/powerpoint/2010/main" val="3599960448"/>
              </p:ext>
            </p:extLst>
          </p:nvPr>
        </p:nvGraphicFramePr>
        <p:xfrm>
          <a:off x="2818046" y="4649494"/>
          <a:ext cx="1587500" cy="393700"/>
        </p:xfrm>
        <a:graphic>
          <a:graphicData uri="http://schemas.openxmlformats.org/presentationml/2006/ole">
            <mc:AlternateContent xmlns:mc="http://schemas.openxmlformats.org/markup-compatibility/2006">
              <mc:Choice xmlns:v="urn:schemas-microsoft-com:vml" Requires="v">
                <p:oleObj spid="_x0000_s25670" name="Equation" r:id="rId17" imgW="1587240" imgH="393480" progId="Equation.DSMT4">
                  <p:embed/>
                </p:oleObj>
              </mc:Choice>
              <mc:Fallback>
                <p:oleObj name="Equation" r:id="rId17" imgW="1587240" imgH="393480" progId="Equation.DSMT4">
                  <p:embed/>
                  <p:pic>
                    <p:nvPicPr>
                      <p:cNvPr id="0" name=""/>
                      <p:cNvPicPr/>
                      <p:nvPr/>
                    </p:nvPicPr>
                    <p:blipFill>
                      <a:blip r:embed="rId18"/>
                      <a:stretch>
                        <a:fillRect/>
                      </a:stretch>
                    </p:blipFill>
                    <p:spPr>
                      <a:xfrm>
                        <a:off x="2818046" y="4649494"/>
                        <a:ext cx="1587500" cy="393700"/>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D7440E62-8375-49C7-B8FC-DC66659A2821}"/>
              </a:ext>
            </a:extLst>
          </p:cNvPr>
          <p:cNvGraphicFramePr>
            <a:graphicFrameLocks noChangeAspect="1"/>
          </p:cNvGraphicFramePr>
          <p:nvPr>
            <p:extLst>
              <p:ext uri="{D42A27DB-BD31-4B8C-83A1-F6EECF244321}">
                <p14:modId xmlns:p14="http://schemas.microsoft.com/office/powerpoint/2010/main" val="1597314662"/>
              </p:ext>
            </p:extLst>
          </p:nvPr>
        </p:nvGraphicFramePr>
        <p:xfrm>
          <a:off x="6280070" y="4644237"/>
          <a:ext cx="1473200" cy="317500"/>
        </p:xfrm>
        <a:graphic>
          <a:graphicData uri="http://schemas.openxmlformats.org/presentationml/2006/ole">
            <mc:AlternateContent xmlns:mc="http://schemas.openxmlformats.org/markup-compatibility/2006">
              <mc:Choice xmlns:v="urn:schemas-microsoft-com:vml" Requires="v">
                <p:oleObj spid="_x0000_s25671" name="Equation" r:id="rId19" imgW="1473120" imgH="317160" progId="Equation.DSMT4">
                  <p:embed/>
                </p:oleObj>
              </mc:Choice>
              <mc:Fallback>
                <p:oleObj name="Equation" r:id="rId19" imgW="1473120" imgH="317160" progId="Equation.DSMT4">
                  <p:embed/>
                  <p:pic>
                    <p:nvPicPr>
                      <p:cNvPr id="0" name=""/>
                      <p:cNvPicPr/>
                      <p:nvPr/>
                    </p:nvPicPr>
                    <p:blipFill>
                      <a:blip r:embed="rId20"/>
                      <a:stretch>
                        <a:fillRect/>
                      </a:stretch>
                    </p:blipFill>
                    <p:spPr>
                      <a:xfrm>
                        <a:off x="6280070" y="4644237"/>
                        <a:ext cx="1473200" cy="317500"/>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8B75EB4E-E569-4AFB-9F95-63B11480F1E2}"/>
              </a:ext>
            </a:extLst>
          </p:cNvPr>
          <p:cNvGraphicFramePr>
            <a:graphicFrameLocks noChangeAspect="1"/>
          </p:cNvGraphicFramePr>
          <p:nvPr>
            <p:extLst>
              <p:ext uri="{D42A27DB-BD31-4B8C-83A1-F6EECF244321}">
                <p14:modId xmlns:p14="http://schemas.microsoft.com/office/powerpoint/2010/main" val="1284518764"/>
              </p:ext>
            </p:extLst>
          </p:nvPr>
        </p:nvGraphicFramePr>
        <p:xfrm>
          <a:off x="2774890" y="5604010"/>
          <a:ext cx="1638300" cy="393700"/>
        </p:xfrm>
        <a:graphic>
          <a:graphicData uri="http://schemas.openxmlformats.org/presentationml/2006/ole">
            <mc:AlternateContent xmlns:mc="http://schemas.openxmlformats.org/markup-compatibility/2006">
              <mc:Choice xmlns:v="urn:schemas-microsoft-com:vml" Requires="v">
                <p:oleObj spid="_x0000_s25672" name="Equation" r:id="rId21" imgW="1638000" imgH="393480" progId="Equation.DSMT4">
                  <p:embed/>
                </p:oleObj>
              </mc:Choice>
              <mc:Fallback>
                <p:oleObj name="Equation" r:id="rId21" imgW="1638000" imgH="393480" progId="Equation.DSMT4">
                  <p:embed/>
                  <p:pic>
                    <p:nvPicPr>
                      <p:cNvPr id="0" name=""/>
                      <p:cNvPicPr/>
                      <p:nvPr/>
                    </p:nvPicPr>
                    <p:blipFill>
                      <a:blip r:embed="rId22"/>
                      <a:stretch>
                        <a:fillRect/>
                      </a:stretch>
                    </p:blipFill>
                    <p:spPr>
                      <a:xfrm>
                        <a:off x="2774890" y="5604010"/>
                        <a:ext cx="1638300" cy="393700"/>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927A9FBE-DCD6-4B7F-9B95-F02961C190AB}"/>
              </a:ext>
            </a:extLst>
          </p:cNvPr>
          <p:cNvGraphicFramePr>
            <a:graphicFrameLocks noChangeAspect="1"/>
          </p:cNvGraphicFramePr>
          <p:nvPr>
            <p:extLst>
              <p:ext uri="{D42A27DB-BD31-4B8C-83A1-F6EECF244321}">
                <p14:modId xmlns:p14="http://schemas.microsoft.com/office/powerpoint/2010/main" val="1672037317"/>
              </p:ext>
            </p:extLst>
          </p:nvPr>
        </p:nvGraphicFramePr>
        <p:xfrm>
          <a:off x="6318260" y="5604010"/>
          <a:ext cx="1460500" cy="317500"/>
        </p:xfrm>
        <a:graphic>
          <a:graphicData uri="http://schemas.openxmlformats.org/presentationml/2006/ole">
            <mc:AlternateContent xmlns:mc="http://schemas.openxmlformats.org/markup-compatibility/2006">
              <mc:Choice xmlns:v="urn:schemas-microsoft-com:vml" Requires="v">
                <p:oleObj spid="_x0000_s25673" name="Equation" r:id="rId23" imgW="1460160" imgH="317160" progId="Equation.DSMT4">
                  <p:embed/>
                </p:oleObj>
              </mc:Choice>
              <mc:Fallback>
                <p:oleObj name="Equation" r:id="rId23" imgW="1460160" imgH="317160" progId="Equation.DSMT4">
                  <p:embed/>
                  <p:pic>
                    <p:nvPicPr>
                      <p:cNvPr id="0" name=""/>
                      <p:cNvPicPr/>
                      <p:nvPr/>
                    </p:nvPicPr>
                    <p:blipFill>
                      <a:blip r:embed="rId24"/>
                      <a:stretch>
                        <a:fillRect/>
                      </a:stretch>
                    </p:blipFill>
                    <p:spPr>
                      <a:xfrm>
                        <a:off x="6318260" y="5604010"/>
                        <a:ext cx="1460500" cy="317500"/>
                      </a:xfrm>
                      <a:prstGeom prst="rect">
                        <a:avLst/>
                      </a:prstGeom>
                    </p:spPr>
                  </p:pic>
                </p:oleObj>
              </mc:Fallback>
            </mc:AlternateContent>
          </a:graphicData>
        </a:graphic>
      </p:graphicFrame>
    </p:spTree>
    <p:extLst>
      <p:ext uri="{BB962C8B-B14F-4D97-AF65-F5344CB8AC3E}">
        <p14:creationId xmlns:p14="http://schemas.microsoft.com/office/powerpoint/2010/main" val="20907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65"/>
                                        </p:tgtEl>
                                        <p:attrNameLst>
                                          <p:attrName>style.visibility</p:attrName>
                                        </p:attrNameLst>
                                      </p:cBhvr>
                                      <p:to>
                                        <p:strVal val="visible"/>
                                      </p:to>
                                    </p:set>
                                    <p:animEffect transition="in" filter="circle(in)">
                                      <p:cBhvr>
                                        <p:cTn id="7" dur="2000"/>
                                        <p:tgtEl>
                                          <p:spTgt spid="46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ircle(in)">
                                      <p:cBhvr>
                                        <p:cTn id="10" dur="2000"/>
                                        <p:tgtEl>
                                          <p:spTgt spid="1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circle(in)">
                                      <p:cBhvr>
                                        <p:cTn id="13" dur="2000"/>
                                        <p:tgtEl>
                                          <p:spTgt spid="20"/>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circle(in)">
                                      <p:cBhvr>
                                        <p:cTn id="16" dur="2000"/>
                                        <p:tgtEl>
                                          <p:spTgt spid="21"/>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466"/>
                                        </p:tgtEl>
                                        <p:attrNameLst>
                                          <p:attrName>style.visibility</p:attrName>
                                        </p:attrNameLst>
                                      </p:cBhvr>
                                      <p:to>
                                        <p:strVal val="visible"/>
                                      </p:to>
                                    </p:set>
                                    <p:animEffect transition="in" filter="circle(in)">
                                      <p:cBhvr>
                                        <p:cTn id="19" dur="2000"/>
                                        <p:tgtEl>
                                          <p:spTgt spid="46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467"/>
                                        </p:tgtEl>
                                        <p:attrNameLst>
                                          <p:attrName>style.visibility</p:attrName>
                                        </p:attrNameLst>
                                      </p:cBhvr>
                                      <p:to>
                                        <p:strVal val="visible"/>
                                      </p:to>
                                    </p:set>
                                    <p:animEffect transition="in" filter="circle(in)">
                                      <p:cBhvr>
                                        <p:cTn id="22" dur="2000"/>
                                        <p:tgtEl>
                                          <p:spTgt spid="467"/>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468"/>
                                        </p:tgtEl>
                                        <p:attrNameLst>
                                          <p:attrName>style.visibility</p:attrName>
                                        </p:attrNameLst>
                                      </p:cBhvr>
                                      <p:to>
                                        <p:strVal val="visible"/>
                                      </p:to>
                                    </p:set>
                                    <p:animEffect transition="in" filter="circle(in)">
                                      <p:cBhvr>
                                        <p:cTn id="25" dur="2000"/>
                                        <p:tgtEl>
                                          <p:spTgt spid="468"/>
                                        </p:tgtEl>
                                      </p:cBhvr>
                                    </p:animEffect>
                                  </p:childTnLst>
                                </p:cTn>
                              </p:par>
                              <p:par>
                                <p:cTn id="26" presetID="6" presetClass="entr" presetSubtype="16" fill="hold" nodeType="withEffect">
                                  <p:stCondLst>
                                    <p:cond delay="0"/>
                                  </p:stCondLst>
                                  <p:childTnLst>
                                    <p:set>
                                      <p:cBhvr>
                                        <p:cTn id="27" dur="1" fill="hold">
                                          <p:stCondLst>
                                            <p:cond delay="0"/>
                                          </p:stCondLst>
                                        </p:cTn>
                                        <p:tgtEl>
                                          <p:spTgt spid="469"/>
                                        </p:tgtEl>
                                        <p:attrNameLst>
                                          <p:attrName>style.visibility</p:attrName>
                                        </p:attrNameLst>
                                      </p:cBhvr>
                                      <p:to>
                                        <p:strVal val="visible"/>
                                      </p:to>
                                    </p:set>
                                    <p:animEffect transition="in" filter="circle(in)">
                                      <p:cBhvr>
                                        <p:cTn id="28" dur="2000"/>
                                        <p:tgtEl>
                                          <p:spTgt spid="469"/>
                                        </p:tgtEl>
                                      </p:cBhvr>
                                    </p:animEffect>
                                  </p:childTnLst>
                                </p:cTn>
                              </p:par>
                              <p:par>
                                <p:cTn id="29" presetID="6" presetClass="entr" presetSubtype="16" fill="hold" nodeType="withEffect">
                                  <p:stCondLst>
                                    <p:cond delay="0"/>
                                  </p:stCondLst>
                                  <p:childTnLst>
                                    <p:set>
                                      <p:cBhvr>
                                        <p:cTn id="30" dur="1" fill="hold">
                                          <p:stCondLst>
                                            <p:cond delay="0"/>
                                          </p:stCondLst>
                                        </p:cTn>
                                        <p:tgtEl>
                                          <p:spTgt spid="470"/>
                                        </p:tgtEl>
                                        <p:attrNameLst>
                                          <p:attrName>style.visibility</p:attrName>
                                        </p:attrNameLst>
                                      </p:cBhvr>
                                      <p:to>
                                        <p:strVal val="visible"/>
                                      </p:to>
                                    </p:set>
                                    <p:animEffect transition="in" filter="circle(in)">
                                      <p:cBhvr>
                                        <p:cTn id="31" dur="2000"/>
                                        <p:tgtEl>
                                          <p:spTgt spid="470"/>
                                        </p:tgtEl>
                                      </p:cBhvr>
                                    </p:animEffect>
                                  </p:childTnLst>
                                </p:cTn>
                              </p:par>
                              <p:par>
                                <p:cTn id="32" presetID="6" presetClass="entr" presetSubtype="16" fill="hold" nodeType="withEffect">
                                  <p:stCondLst>
                                    <p:cond delay="0"/>
                                  </p:stCondLst>
                                  <p:childTnLst>
                                    <p:set>
                                      <p:cBhvr>
                                        <p:cTn id="33" dur="1" fill="hold">
                                          <p:stCondLst>
                                            <p:cond delay="0"/>
                                          </p:stCondLst>
                                        </p:cTn>
                                        <p:tgtEl>
                                          <p:spTgt spid="472"/>
                                        </p:tgtEl>
                                        <p:attrNameLst>
                                          <p:attrName>style.visibility</p:attrName>
                                        </p:attrNameLst>
                                      </p:cBhvr>
                                      <p:to>
                                        <p:strVal val="visible"/>
                                      </p:to>
                                    </p:set>
                                    <p:animEffect transition="in" filter="circle(in)">
                                      <p:cBhvr>
                                        <p:cTn id="34" dur="2000"/>
                                        <p:tgtEl>
                                          <p:spTgt spid="472"/>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circle(in)">
                                      <p:cBhvr>
                                        <p:cTn id="37" dur="2000"/>
                                        <p:tgtEl>
                                          <p:spTgt spid="2"/>
                                        </p:tgtEl>
                                      </p:cBhvr>
                                    </p:animEffect>
                                  </p:childTnLst>
                                </p:cTn>
                              </p:par>
                              <p:par>
                                <p:cTn id="38" presetID="6" presetClass="entr" presetSubtype="16"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circle(in)">
                                      <p:cBhvr>
                                        <p:cTn id="40" dur="2000"/>
                                        <p:tgtEl>
                                          <p:spTgt spid="3"/>
                                        </p:tgtEl>
                                      </p:cBhvr>
                                    </p:animEffect>
                                  </p:childTnLst>
                                </p:cTn>
                              </p:par>
                              <p:par>
                                <p:cTn id="41" presetID="6" presetClass="entr" presetSubtype="16"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circle(in)">
                                      <p:cBhvr>
                                        <p:cTn id="43" dur="2000"/>
                                        <p:tgtEl>
                                          <p:spTgt spid="4"/>
                                        </p:tgtEl>
                                      </p:cBhvr>
                                    </p:animEffect>
                                  </p:childTnLst>
                                </p:cTn>
                              </p:par>
                              <p:par>
                                <p:cTn id="44" presetID="6" presetClass="entr" presetSubtype="16"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circle(in)">
                                      <p:cBhvr>
                                        <p:cTn id="46" dur="20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479"/>
                                        </p:tgtEl>
                                        <p:attrNameLst>
                                          <p:attrName>style.visibility</p:attrName>
                                        </p:attrNameLst>
                                      </p:cBhvr>
                                      <p:to>
                                        <p:strVal val="visible"/>
                                      </p:to>
                                    </p:set>
                                    <p:animEffect transition="in" filter="circle(in)">
                                      <p:cBhvr>
                                        <p:cTn id="51" dur="2000"/>
                                        <p:tgtEl>
                                          <p:spTgt spid="479"/>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circle(in)">
                                      <p:cBhvr>
                                        <p:cTn id="54" dur="2000"/>
                                        <p:tgtEl>
                                          <p:spTgt spid="9"/>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circle(in)">
                                      <p:cBhvr>
                                        <p:cTn id="57" dur="2000"/>
                                        <p:tgtEl>
                                          <p:spTgt spid="32"/>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circle(in)">
                                      <p:cBhvr>
                                        <p:cTn id="60" dur="2000"/>
                                        <p:tgtEl>
                                          <p:spTgt spid="31"/>
                                        </p:tgtEl>
                                      </p:cBhvr>
                                    </p:animEffect>
                                  </p:childTnLst>
                                </p:cTn>
                              </p:par>
                              <p:par>
                                <p:cTn id="61" presetID="6"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circle(in)">
                                      <p:cBhvr>
                                        <p:cTn id="63" dur="2000"/>
                                        <p:tgtEl>
                                          <p:spTgt spid="18"/>
                                        </p:tgtEl>
                                      </p:cBhvr>
                                    </p:animEffect>
                                  </p:childTnLst>
                                </p:cTn>
                              </p:par>
                              <p:par>
                                <p:cTn id="64" presetID="6" presetClass="entr" presetSubtype="16" fill="hold"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circle(in)">
                                      <p:cBhvr>
                                        <p:cTn id="66" dur="2000"/>
                                        <p:tgtEl>
                                          <p:spTgt spid="22"/>
                                        </p:tgtEl>
                                      </p:cBhvr>
                                    </p:animEffect>
                                  </p:childTnLst>
                                </p:cTn>
                              </p:par>
                              <p:par>
                                <p:cTn id="67" presetID="6" presetClass="entr" presetSubtype="16" fill="hold"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circle(in)">
                                      <p:cBhvr>
                                        <p:cTn id="69" dur="2000"/>
                                        <p:tgtEl>
                                          <p:spTgt spid="25"/>
                                        </p:tgtEl>
                                      </p:cBhvr>
                                    </p:animEffect>
                                  </p:childTnLst>
                                </p:cTn>
                              </p:par>
                              <p:par>
                                <p:cTn id="70" presetID="6" presetClass="entr" presetSubtype="16" fill="hold"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circle(in)">
                                      <p:cBhvr>
                                        <p:cTn id="72" dur="2000"/>
                                        <p:tgtEl>
                                          <p:spTgt spid="26"/>
                                        </p:tgtEl>
                                      </p:cBhvr>
                                    </p:animEffect>
                                  </p:childTnLst>
                                </p:cTn>
                              </p:par>
                              <p:par>
                                <p:cTn id="73" presetID="6" presetClass="entr" presetSubtype="16" fill="hold" nodeType="with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circle(in)">
                                      <p:cBhvr>
                                        <p:cTn id="75" dur="2000"/>
                                        <p:tgtEl>
                                          <p:spTgt spid="27"/>
                                        </p:tgtEl>
                                      </p:cBhvr>
                                    </p:animEffect>
                                  </p:childTnLst>
                                </p:cTn>
                              </p:par>
                              <p:par>
                                <p:cTn id="76" presetID="6" presetClass="entr" presetSubtype="16" fill="hold" nodeType="with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circle(in)">
                                      <p:cBhvr>
                                        <p:cTn id="78"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 grpId="0" animBg="1"/>
      <p:bldP spid="466" grpId="0" animBg="1"/>
      <p:bldP spid="467" grpId="0"/>
      <p:bldP spid="468" grpId="0"/>
      <p:bldP spid="479" grpId="0"/>
      <p:bldP spid="2" grpId="0"/>
      <p:bldP spid="19" grpId="0"/>
      <p:bldP spid="20" grpId="0"/>
      <p:bldP spid="21" grpId="0"/>
      <p:bldP spid="9" grpId="0"/>
      <p:bldP spid="31" grpId="0"/>
      <p:bldP spid="32" grpId="0"/>
    </p:bld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1255</TotalTime>
  <Words>1808</Words>
  <PresentationFormat>Widescreen</PresentationFormat>
  <Paragraphs>200</Paragraphs>
  <Slides>29</Slides>
  <Notes>19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5" baseType="lpstr">
      <vt:lpstr>Palatino Linotype</vt:lpstr>
      <vt:lpstr>Times New Roman</vt:lpstr>
      <vt:lpstr>Calibri</vt:lpstr>
      <vt:lpstr>Arial</vt:lpstr>
      <vt:lpstr>Office Theme</vt:lpstr>
      <vt:lpstr>Equation</vt:lpstr>
      <vt:lpstr>PowerPoint Presentation</vt:lpstr>
      <vt:lpstr>PowerPoint Presentation</vt:lpstr>
      <vt:lpstr>PowerPoint Presentation</vt:lpstr>
      <vt:lpstr>BÀI 4: HỆ SỐ GÓC CỦA ĐƯỜNG THẲNG</vt:lpstr>
      <vt:lpstr>BÀI 4: HỆ SỐ GÓC CỦA ĐƯỜNG THẲNG</vt:lpstr>
      <vt:lpstr>BÀI 4: HỆ SỐ GÓC CỦA ĐƯỜNG THẲNG</vt:lpstr>
      <vt:lpstr>BÀI 4: HỆ SỐ GÓC CỦA ĐƯỜNG THẲNG</vt:lpstr>
      <vt:lpstr>BÀI 4: HỆ SỐ GÓC CỦA ĐƯỜNG THẲNG</vt:lpstr>
      <vt:lpstr>BÀI 4: HỆ SỐ GÓC CỦA ĐƯỜNG THẲNG</vt:lpstr>
      <vt:lpstr>BÀI 4: HỆ SỐ GÓC CỦA ĐƯỜNG THẲNG</vt:lpstr>
      <vt:lpstr>BÀI 4: HỆ SỐ GÓC CỦA ĐƯỜNG THẲNG</vt:lpstr>
      <vt:lpstr>BÀI 4: HỆ SỐ GÓC CỦA ĐƯỜNG THẲNG</vt:lpstr>
      <vt:lpstr>BÀI 4: HỆ SỐ GÓC CỦA ĐƯỜNG THẲNG</vt:lpstr>
      <vt:lpstr>BÀI 4: HỆ SỐ GÓC CỦA ĐƯỜNG THẲNG</vt:lpstr>
      <vt:lpstr>BÀI 4: HỆ SỐ GÓC CỦA ĐƯỜNG THẲNG</vt:lpstr>
      <vt:lpstr>BÀI 4: HỆ SỐ GÓC CỦA ĐƯỜNG THẲNG</vt:lpstr>
      <vt:lpstr>BÀI 4: HỆ SỐ GÓC CỦA ĐƯỜNG THẲNG</vt:lpstr>
      <vt:lpstr>BÀI 4: HỆ SỐ GÓC CỦA ĐƯỜNG THẲNG</vt:lpstr>
      <vt:lpstr>PowerPoint Presentation</vt:lpstr>
      <vt:lpstr>GIỚI THIỆU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BÀI 4: HỆ SỐ GÓC CỦA ĐƯỜNG THẲNG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2021-08-10T02:24:18Z</dcterms:created>
  <dcterms:modified xsi:type="dcterms:W3CDTF">2023-07-10T15:16:32Z</dcterms:modified>
</cp:coreProperties>
</file>