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6"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2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8087-471E-434E-AEEA-E3F45495B9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4FF2A11F-4346-4833-9439-DA3DB31BA4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38BBD20-251F-4DA7-9C87-F7A1C21327B7}"/>
              </a:ext>
            </a:extLst>
          </p:cNvPr>
          <p:cNvSpPr>
            <a:spLocks noGrp="1"/>
          </p:cNvSpPr>
          <p:nvPr>
            <p:ph type="dt" sz="half" idx="10"/>
          </p:nvPr>
        </p:nvSpPr>
        <p:spPr/>
        <p:txBody>
          <a:bodyPr/>
          <a:lstStyle/>
          <a:p>
            <a:fld id="{0151C9A4-AD84-474F-96F5-C3BC24D22A7D}" type="datetimeFigureOut">
              <a:rPr lang="vi-VN" smtClean="0"/>
              <a:t>18/08/2021</a:t>
            </a:fld>
            <a:endParaRPr lang="vi-VN"/>
          </a:p>
        </p:txBody>
      </p:sp>
      <p:sp>
        <p:nvSpPr>
          <p:cNvPr id="5" name="Footer Placeholder 4">
            <a:extLst>
              <a:ext uri="{FF2B5EF4-FFF2-40B4-BE49-F238E27FC236}">
                <a16:creationId xmlns:a16="http://schemas.microsoft.com/office/drawing/2014/main" id="{F78D0E74-7B43-4395-994D-6BC09FBC8E6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EE4748A-CCD7-4361-AEA3-EBEFA3874A1C}"/>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74551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0ECE1-2EBD-4CA1-BD9C-CD2DEF92AAB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FAE7012-BCC2-4CD1-A89D-22DB7FBA6C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A0C6514-9193-4B02-8250-07FBFE1D18A7}"/>
              </a:ext>
            </a:extLst>
          </p:cNvPr>
          <p:cNvSpPr>
            <a:spLocks noGrp="1"/>
          </p:cNvSpPr>
          <p:nvPr>
            <p:ph type="dt" sz="half" idx="10"/>
          </p:nvPr>
        </p:nvSpPr>
        <p:spPr/>
        <p:txBody>
          <a:bodyPr/>
          <a:lstStyle/>
          <a:p>
            <a:fld id="{0151C9A4-AD84-474F-96F5-C3BC24D22A7D}" type="datetimeFigureOut">
              <a:rPr lang="vi-VN" smtClean="0"/>
              <a:t>18/08/2021</a:t>
            </a:fld>
            <a:endParaRPr lang="vi-VN"/>
          </a:p>
        </p:txBody>
      </p:sp>
      <p:sp>
        <p:nvSpPr>
          <p:cNvPr id="5" name="Footer Placeholder 4">
            <a:extLst>
              <a:ext uri="{FF2B5EF4-FFF2-40B4-BE49-F238E27FC236}">
                <a16:creationId xmlns:a16="http://schemas.microsoft.com/office/drawing/2014/main" id="{2A6F10DB-5789-4010-B69A-FE076C903E4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A1802D6-626B-4AE4-B18C-CB55FABD888B}"/>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3361136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DBD994-6C3C-40E0-9AFA-0010169A75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C5062AC5-8C03-4C07-9033-BA36143F9F3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DFFE02F-8A8C-4630-BA75-FC249A30238D}"/>
              </a:ext>
            </a:extLst>
          </p:cNvPr>
          <p:cNvSpPr>
            <a:spLocks noGrp="1"/>
          </p:cNvSpPr>
          <p:nvPr>
            <p:ph type="dt" sz="half" idx="10"/>
          </p:nvPr>
        </p:nvSpPr>
        <p:spPr/>
        <p:txBody>
          <a:bodyPr/>
          <a:lstStyle/>
          <a:p>
            <a:fld id="{0151C9A4-AD84-474F-96F5-C3BC24D22A7D}" type="datetimeFigureOut">
              <a:rPr lang="vi-VN" smtClean="0"/>
              <a:t>18/08/2021</a:t>
            </a:fld>
            <a:endParaRPr lang="vi-VN"/>
          </a:p>
        </p:txBody>
      </p:sp>
      <p:sp>
        <p:nvSpPr>
          <p:cNvPr id="5" name="Footer Placeholder 4">
            <a:extLst>
              <a:ext uri="{FF2B5EF4-FFF2-40B4-BE49-F238E27FC236}">
                <a16:creationId xmlns:a16="http://schemas.microsoft.com/office/drawing/2014/main" id="{C0B41872-1BEC-4357-B28F-7AE1562AE1A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0BAB5FF-4B03-4AE8-BF3C-D67EE3082CD6}"/>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151006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E2FBF-35A4-4FB5-AEDE-EFAB2C21FAA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0E9A6B3-B036-42DC-BE13-139AC8BF29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D49265A-B540-480C-862E-76DC7E3B988B}"/>
              </a:ext>
            </a:extLst>
          </p:cNvPr>
          <p:cNvSpPr>
            <a:spLocks noGrp="1"/>
          </p:cNvSpPr>
          <p:nvPr>
            <p:ph type="dt" sz="half" idx="10"/>
          </p:nvPr>
        </p:nvSpPr>
        <p:spPr/>
        <p:txBody>
          <a:bodyPr/>
          <a:lstStyle/>
          <a:p>
            <a:fld id="{0151C9A4-AD84-474F-96F5-C3BC24D22A7D}" type="datetimeFigureOut">
              <a:rPr lang="vi-VN" smtClean="0"/>
              <a:t>18/08/2021</a:t>
            </a:fld>
            <a:endParaRPr lang="vi-VN"/>
          </a:p>
        </p:txBody>
      </p:sp>
      <p:sp>
        <p:nvSpPr>
          <p:cNvPr id="5" name="Footer Placeholder 4">
            <a:extLst>
              <a:ext uri="{FF2B5EF4-FFF2-40B4-BE49-F238E27FC236}">
                <a16:creationId xmlns:a16="http://schemas.microsoft.com/office/drawing/2014/main" id="{3DB029D9-1577-4F94-AB44-C24E3C347AF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EFE86C7-BCD0-4FA9-AC13-F2D83491AD3A}"/>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179036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899DA-3400-4195-8126-353137AB8B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2F854E16-A6E9-4611-A3E4-DEAD54D351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87BE403-0ACA-4FE3-917A-453C84FB2635}"/>
              </a:ext>
            </a:extLst>
          </p:cNvPr>
          <p:cNvSpPr>
            <a:spLocks noGrp="1"/>
          </p:cNvSpPr>
          <p:nvPr>
            <p:ph type="dt" sz="half" idx="10"/>
          </p:nvPr>
        </p:nvSpPr>
        <p:spPr/>
        <p:txBody>
          <a:bodyPr/>
          <a:lstStyle/>
          <a:p>
            <a:fld id="{0151C9A4-AD84-474F-96F5-C3BC24D22A7D}" type="datetimeFigureOut">
              <a:rPr lang="vi-VN" smtClean="0"/>
              <a:t>18/08/2021</a:t>
            </a:fld>
            <a:endParaRPr lang="vi-VN"/>
          </a:p>
        </p:txBody>
      </p:sp>
      <p:sp>
        <p:nvSpPr>
          <p:cNvPr id="5" name="Footer Placeholder 4">
            <a:extLst>
              <a:ext uri="{FF2B5EF4-FFF2-40B4-BE49-F238E27FC236}">
                <a16:creationId xmlns:a16="http://schemas.microsoft.com/office/drawing/2014/main" id="{F3343397-849C-4D5A-9D65-A4574C5769E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3F377E-C32A-42F5-A8B0-0BE975574053}"/>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3080044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BCD69-57CF-415F-8C85-B16C3AAAA58B}"/>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0798208-677F-4ABE-AD37-5AA8B41179C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DB5F9167-876B-495E-8DBA-7E2F5CA7FFD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08D70A0-41FE-4234-9E59-4D4E040D4AE7}"/>
              </a:ext>
            </a:extLst>
          </p:cNvPr>
          <p:cNvSpPr>
            <a:spLocks noGrp="1"/>
          </p:cNvSpPr>
          <p:nvPr>
            <p:ph type="dt" sz="half" idx="10"/>
          </p:nvPr>
        </p:nvSpPr>
        <p:spPr/>
        <p:txBody>
          <a:bodyPr/>
          <a:lstStyle/>
          <a:p>
            <a:fld id="{0151C9A4-AD84-474F-96F5-C3BC24D22A7D}" type="datetimeFigureOut">
              <a:rPr lang="vi-VN" smtClean="0"/>
              <a:t>18/08/2021</a:t>
            </a:fld>
            <a:endParaRPr lang="vi-VN"/>
          </a:p>
        </p:txBody>
      </p:sp>
      <p:sp>
        <p:nvSpPr>
          <p:cNvPr id="6" name="Footer Placeholder 5">
            <a:extLst>
              <a:ext uri="{FF2B5EF4-FFF2-40B4-BE49-F238E27FC236}">
                <a16:creationId xmlns:a16="http://schemas.microsoft.com/office/drawing/2014/main" id="{BC6B6654-6FAC-44CA-A229-112D5892561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C5D6839-2590-438D-AB5D-CD5C33594E0C}"/>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800164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FA903-3763-48B7-ACF5-0ABEE2A0F02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132558D-45F8-491E-87E4-84B102F091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EE4770-FAB8-4A75-B627-7C2D4583743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564CE85-D25A-49D0-98DB-C99540BA13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82E5718-3807-4B26-ADD8-C4C01645D64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A3D3737-46B0-4DDF-A888-79209FEC432F}"/>
              </a:ext>
            </a:extLst>
          </p:cNvPr>
          <p:cNvSpPr>
            <a:spLocks noGrp="1"/>
          </p:cNvSpPr>
          <p:nvPr>
            <p:ph type="dt" sz="half" idx="10"/>
          </p:nvPr>
        </p:nvSpPr>
        <p:spPr/>
        <p:txBody>
          <a:bodyPr/>
          <a:lstStyle/>
          <a:p>
            <a:fld id="{0151C9A4-AD84-474F-96F5-C3BC24D22A7D}" type="datetimeFigureOut">
              <a:rPr lang="vi-VN" smtClean="0"/>
              <a:t>18/08/2021</a:t>
            </a:fld>
            <a:endParaRPr lang="vi-VN"/>
          </a:p>
        </p:txBody>
      </p:sp>
      <p:sp>
        <p:nvSpPr>
          <p:cNvPr id="8" name="Footer Placeholder 7">
            <a:extLst>
              <a:ext uri="{FF2B5EF4-FFF2-40B4-BE49-F238E27FC236}">
                <a16:creationId xmlns:a16="http://schemas.microsoft.com/office/drawing/2014/main" id="{47384CC7-A772-40BD-A092-326974387D75}"/>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790B84FE-A3B2-471B-BD1D-4C1B9069772E}"/>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159395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085DC-BE73-4EA8-927C-92EAB02AF5B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5E40698-9300-4F8E-95F3-C78C3884D250}"/>
              </a:ext>
            </a:extLst>
          </p:cNvPr>
          <p:cNvSpPr>
            <a:spLocks noGrp="1"/>
          </p:cNvSpPr>
          <p:nvPr>
            <p:ph type="dt" sz="half" idx="10"/>
          </p:nvPr>
        </p:nvSpPr>
        <p:spPr/>
        <p:txBody>
          <a:bodyPr/>
          <a:lstStyle/>
          <a:p>
            <a:fld id="{0151C9A4-AD84-474F-96F5-C3BC24D22A7D}" type="datetimeFigureOut">
              <a:rPr lang="vi-VN" smtClean="0"/>
              <a:t>18/08/2021</a:t>
            </a:fld>
            <a:endParaRPr lang="vi-VN"/>
          </a:p>
        </p:txBody>
      </p:sp>
      <p:sp>
        <p:nvSpPr>
          <p:cNvPr id="4" name="Footer Placeholder 3">
            <a:extLst>
              <a:ext uri="{FF2B5EF4-FFF2-40B4-BE49-F238E27FC236}">
                <a16:creationId xmlns:a16="http://schemas.microsoft.com/office/drawing/2014/main" id="{7D028965-F31F-4E13-BEBD-BDA1ED77D80C}"/>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752C072F-1982-4F08-BED5-F04F21BB8AFD}"/>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949827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2B88E1-7F62-4B6D-956C-7551110BA0F7}"/>
              </a:ext>
            </a:extLst>
          </p:cNvPr>
          <p:cNvSpPr>
            <a:spLocks noGrp="1"/>
          </p:cNvSpPr>
          <p:nvPr>
            <p:ph type="dt" sz="half" idx="10"/>
          </p:nvPr>
        </p:nvSpPr>
        <p:spPr/>
        <p:txBody>
          <a:bodyPr/>
          <a:lstStyle/>
          <a:p>
            <a:fld id="{0151C9A4-AD84-474F-96F5-C3BC24D22A7D}" type="datetimeFigureOut">
              <a:rPr lang="vi-VN" smtClean="0"/>
              <a:t>18/08/2021</a:t>
            </a:fld>
            <a:endParaRPr lang="vi-VN"/>
          </a:p>
        </p:txBody>
      </p:sp>
      <p:sp>
        <p:nvSpPr>
          <p:cNvPr id="3" name="Footer Placeholder 2">
            <a:extLst>
              <a:ext uri="{FF2B5EF4-FFF2-40B4-BE49-F238E27FC236}">
                <a16:creationId xmlns:a16="http://schemas.microsoft.com/office/drawing/2014/main" id="{52684503-8F3B-4E82-8F10-9B5B1BA22D8E}"/>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3901D8E2-B46C-4A4D-BF1B-CC9EC8A7AB1A}"/>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2804628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7B271-B781-4CC9-AD0C-5CE4B167F4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283FCCE9-3377-4568-A81E-0DF476076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00730003-0EBF-4D7B-8ABB-1ECA5F09D1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FAA295-37B4-402B-8C63-25D80932278A}"/>
              </a:ext>
            </a:extLst>
          </p:cNvPr>
          <p:cNvSpPr>
            <a:spLocks noGrp="1"/>
          </p:cNvSpPr>
          <p:nvPr>
            <p:ph type="dt" sz="half" idx="10"/>
          </p:nvPr>
        </p:nvSpPr>
        <p:spPr/>
        <p:txBody>
          <a:bodyPr/>
          <a:lstStyle/>
          <a:p>
            <a:fld id="{0151C9A4-AD84-474F-96F5-C3BC24D22A7D}" type="datetimeFigureOut">
              <a:rPr lang="vi-VN" smtClean="0"/>
              <a:t>18/08/2021</a:t>
            </a:fld>
            <a:endParaRPr lang="vi-VN"/>
          </a:p>
        </p:txBody>
      </p:sp>
      <p:sp>
        <p:nvSpPr>
          <p:cNvPr id="6" name="Footer Placeholder 5">
            <a:extLst>
              <a:ext uri="{FF2B5EF4-FFF2-40B4-BE49-F238E27FC236}">
                <a16:creationId xmlns:a16="http://schemas.microsoft.com/office/drawing/2014/main" id="{4C64255B-2119-4A21-A22C-162AAEC4FD4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1CABEF5-0DAA-498C-994A-08A29E8FC34B}"/>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127567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E8DE-FE7D-438C-9828-1B0262B1A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D5BC3B0-BBC0-4361-974A-DD6F855144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5CC65248-91EE-4ECE-9214-EA26A9F56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168BE0-68F4-4C45-80FE-26C79A61F959}"/>
              </a:ext>
            </a:extLst>
          </p:cNvPr>
          <p:cNvSpPr>
            <a:spLocks noGrp="1"/>
          </p:cNvSpPr>
          <p:nvPr>
            <p:ph type="dt" sz="half" idx="10"/>
          </p:nvPr>
        </p:nvSpPr>
        <p:spPr/>
        <p:txBody>
          <a:bodyPr/>
          <a:lstStyle/>
          <a:p>
            <a:fld id="{0151C9A4-AD84-474F-96F5-C3BC24D22A7D}" type="datetimeFigureOut">
              <a:rPr lang="vi-VN" smtClean="0"/>
              <a:t>18/08/2021</a:t>
            </a:fld>
            <a:endParaRPr lang="vi-VN"/>
          </a:p>
        </p:txBody>
      </p:sp>
      <p:sp>
        <p:nvSpPr>
          <p:cNvPr id="6" name="Footer Placeholder 5">
            <a:extLst>
              <a:ext uri="{FF2B5EF4-FFF2-40B4-BE49-F238E27FC236}">
                <a16:creationId xmlns:a16="http://schemas.microsoft.com/office/drawing/2014/main" id="{BAC83357-4066-41B8-856B-FC6F0519929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7506633-EA35-4317-8887-B49FFB13AE3F}"/>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3993178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36F980-5ED9-436D-86E0-D2C94AE1BD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24AB77B-1635-463D-8902-A561460937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F8FE439-A063-46A6-B444-A4750E7861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1C9A4-AD84-474F-96F5-C3BC24D22A7D}" type="datetimeFigureOut">
              <a:rPr lang="vi-VN" smtClean="0"/>
              <a:t>18/08/2021</a:t>
            </a:fld>
            <a:endParaRPr lang="vi-VN"/>
          </a:p>
        </p:txBody>
      </p:sp>
      <p:sp>
        <p:nvSpPr>
          <p:cNvPr id="5" name="Footer Placeholder 4">
            <a:extLst>
              <a:ext uri="{FF2B5EF4-FFF2-40B4-BE49-F238E27FC236}">
                <a16:creationId xmlns:a16="http://schemas.microsoft.com/office/drawing/2014/main" id="{D5FB5FC1-C512-457F-BD5B-5DA5A8623B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58FF9776-E77D-4D56-AB83-A7F31F7F92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57EC1-79A0-4FD1-A4E8-D6C6D0CE6DD8}" type="slidenum">
              <a:rPr lang="vi-VN" smtClean="0"/>
              <a:t>‹#›</a:t>
            </a:fld>
            <a:endParaRPr lang="vi-VN"/>
          </a:p>
        </p:txBody>
      </p:sp>
    </p:spTree>
    <p:extLst>
      <p:ext uri="{BB962C8B-B14F-4D97-AF65-F5344CB8AC3E}">
        <p14:creationId xmlns:p14="http://schemas.microsoft.com/office/powerpoint/2010/main" val="2899162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599448-F542-4ECC-AB68-F2C9614D4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8" y="0"/>
            <a:ext cx="12244242" cy="685800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0B5B3FA3-4335-4A37-BAAB-5E9E0C2B7961}"/>
              </a:ext>
            </a:extLst>
          </p:cNvPr>
          <p:cNvSpPr txBox="1"/>
          <p:nvPr/>
        </p:nvSpPr>
        <p:spPr>
          <a:xfrm>
            <a:off x="698349" y="940154"/>
            <a:ext cx="11321585" cy="1200329"/>
          </a:xfrm>
          <a:prstGeom prst="rect">
            <a:avLst/>
          </a:prstGeom>
          <a:noFill/>
          <a:effectLst>
            <a:outerShdw blurRad="50800" dist="50800" dir="5400000" algn="ctr" rotWithShape="0">
              <a:srgbClr val="0070C0"/>
            </a:outerShdw>
          </a:effectLst>
        </p:spPr>
        <p:txBody>
          <a:bodyPr wrap="square" rtlCol="0">
            <a:spAutoFit/>
          </a:bodyPr>
          <a:lstStyle/>
          <a:p>
            <a:r>
              <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CHÀO MỪNG CÁC EM ĐẾN VỚI GIỜ HỌC ĐỊA LÍ</a:t>
            </a:r>
            <a:endParaRPr lang="vi-VN" sz="3600" dirty="0">
              <a:ln w="0"/>
              <a:effectLst>
                <a:outerShdw blurRad="38100" dist="19050" dir="2700000" algn="tl" rotWithShape="0">
                  <a:schemeClr val="dk1">
                    <a:alpha val="40000"/>
                  </a:schemeClr>
                </a:outerShdw>
              </a:effectLst>
            </a:endParaRPr>
          </a:p>
          <a:p>
            <a:endParaRPr lang="vi-VN"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775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165CA8-2BC6-42B3-A04D-FF23E632AA2C}"/>
              </a:ext>
            </a:extLst>
          </p:cNvPr>
          <p:cNvSpPr/>
          <p:nvPr/>
        </p:nvSpPr>
        <p:spPr>
          <a:xfrm>
            <a:off x="527203" y="388881"/>
            <a:ext cx="3594631" cy="460895"/>
          </a:xfrm>
          <a:prstGeom prst="rect">
            <a:avLst/>
          </a:prstGeom>
        </p:spPr>
        <p:txBody>
          <a:bodyPr wrap="square">
            <a:spAutoFit/>
          </a:bodyPr>
          <a:lstStyle/>
          <a:p>
            <a:pPr>
              <a:lnSpc>
                <a:spcPct val="107000"/>
              </a:lnSpc>
              <a:spcAft>
                <a:spcPts val="800"/>
              </a:spcAft>
            </a:pPr>
            <a:r>
              <a:rPr lang="vi-VN" sz="24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IV. Thời tiết và khí hậ</a:t>
            </a:r>
            <a:r>
              <a:rPr lang="en-US" sz="24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u</a:t>
            </a:r>
            <a:endParaRPr lang="vi-VN"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FDF2188E-DA32-47C9-834E-118373AB9D1A}"/>
              </a:ext>
            </a:extLst>
          </p:cNvPr>
          <p:cNvSpPr/>
          <p:nvPr/>
        </p:nvSpPr>
        <p:spPr>
          <a:xfrm>
            <a:off x="4417255" y="388881"/>
            <a:ext cx="7729088" cy="6469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b="1" dirty="0">
              <a:latin typeface="Times New Roman" panose="02020603050405020304" pitchFamily="18" charset="0"/>
              <a:cs typeface="Times New Roman" panose="02020603050405020304" pitchFamily="18" charset="0"/>
            </a:endParaRPr>
          </a:p>
          <a:p>
            <a:r>
              <a:rPr lang="vi-VN" sz="2200" b="1" dirty="0">
                <a:latin typeface="Times New Roman" panose="02020603050405020304" pitchFamily="18" charset="0"/>
                <a:cs typeface="Times New Roman" panose="02020603050405020304" pitchFamily="18" charset="0"/>
              </a:rPr>
              <a:t>Dựa vào thông tin kênh chữ SGK trang 164:</a:t>
            </a:r>
            <a:endParaRPr lang="en-US" sz="2200" b="1"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Hãy quan sát các hiện tượng khí tượng xảy ra ở Thành phố Hồ Chí Minh trong một ngày của tháng 12: </a:t>
            </a:r>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Sáng sớm trong làn sương mỏng, không khí se lạnh; khi Mặt Trời lên, không khí ấm áp, sương tan. Buổi trưa nắng gắt, không khí nóng bức. Buổi chiều gió nhẹ, không khí lại trở nên mát mẻ. </a:t>
            </a:r>
          </a:p>
          <a:p>
            <a:pPr algn="just"/>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Các hiện tượng khí tượng như mưa, nắng, gió, nhiệt độ,... xảy ra trong một thời gian ngắn ở một địa phương, gọi là thời tiết</a:t>
            </a:r>
            <a:r>
              <a:rPr lang="en-US" sz="2200" dirty="0">
                <a:latin typeface="Times New Roman" panose="02020603050405020304" pitchFamily="18" charset="0"/>
                <a:cs typeface="Times New Roman" panose="02020603050405020304" pitchFamily="18" charset="0"/>
              </a:rPr>
              <a:t>.</a:t>
            </a:r>
            <a:r>
              <a:rPr lang="vi-VN" sz="2200" dirty="0">
                <a:latin typeface="Times New Roman" panose="02020603050405020304" pitchFamily="18" charset="0"/>
                <a:cs typeface="Times New Roman" panose="02020603050405020304" pitchFamily="18" charset="0"/>
              </a:rPr>
              <a:t> Thời tiết luôn thay đổi.</a:t>
            </a:r>
          </a:p>
          <a:p>
            <a:pPr algn="just"/>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Việt Nam thuộc kiểu khí hậu nhiệt đới gió mùa nên nhiệt độ trung bình năm cao: Hàng năm, từ tháng 5 đến tháng 10 là mùa mưa, từ tháng 11 đến tháng 4 năm sau là mùa khô. </a:t>
            </a:r>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Đây là hiện tượng lặp đi lặp lại của thời tiết có tính quy luật. Khí hậu </a:t>
            </a:r>
            <a:r>
              <a:rPr lang="en-US" sz="2200" dirty="0">
                <a:latin typeface="Times New Roman" panose="02020603050405020304" pitchFamily="18" charset="0"/>
                <a:cs typeface="Times New Roman" panose="02020603050405020304" pitchFamily="18" charset="0"/>
              </a:rPr>
              <a:t>ở</a:t>
            </a:r>
            <a:r>
              <a:rPr lang="vi-VN" sz="2200" dirty="0">
                <a:latin typeface="Times New Roman" panose="02020603050405020304" pitchFamily="18" charset="0"/>
                <a:cs typeface="Times New Roman" panose="02020603050405020304" pitchFamily="18" charset="0"/>
              </a:rPr>
              <a:t> một địa phương là sự lặp đi lặp lại tình hình thời tiết của địa phương đó theo một quy luật nhất định. Khí hậu có tính quy luật.</a:t>
            </a:r>
          </a:p>
          <a:p>
            <a:endParaRPr lang="vi-VN"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CC362DA-A763-47A6-879B-4892A49D114B}"/>
              </a:ext>
            </a:extLst>
          </p:cNvPr>
          <p:cNvSpPr txBox="1"/>
          <p:nvPr/>
        </p:nvSpPr>
        <p:spPr>
          <a:xfrm>
            <a:off x="5662246" y="2933114"/>
            <a:ext cx="914400" cy="914400"/>
          </a:xfrm>
          <a:prstGeom prst="rect">
            <a:avLst/>
          </a:prstGeom>
          <a:noFill/>
        </p:spPr>
        <p:txBody>
          <a:bodyPr wrap="square" rtlCol="0">
            <a:spAutoFit/>
          </a:bodyPr>
          <a:lstStyle/>
          <a:p>
            <a:endParaRPr lang="vi-VN" dirty="0"/>
          </a:p>
        </p:txBody>
      </p:sp>
      <p:sp>
        <p:nvSpPr>
          <p:cNvPr id="7" name="TextBox 6">
            <a:extLst>
              <a:ext uri="{FF2B5EF4-FFF2-40B4-BE49-F238E27FC236}">
                <a16:creationId xmlns:a16="http://schemas.microsoft.com/office/drawing/2014/main" id="{B09B0DDB-72B1-4546-8EBA-8D93145B4DA7}"/>
              </a:ext>
            </a:extLst>
          </p:cNvPr>
          <p:cNvSpPr txBox="1"/>
          <p:nvPr/>
        </p:nvSpPr>
        <p:spPr>
          <a:xfrm>
            <a:off x="45657" y="2216090"/>
            <a:ext cx="4324706" cy="143404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nSpc>
                <a:spcPct val="125000"/>
              </a:lnSpc>
            </a:pPr>
            <a:r>
              <a:rPr lang="vi-VN" sz="2400" dirty="0">
                <a:solidFill>
                  <a:schemeClr val="bg1"/>
                </a:solidFill>
                <a:latin typeface="Times New Roman" panose="02020603050405020304" pitchFamily="18" charset="0"/>
                <a:cs typeface="Times New Roman" panose="02020603050405020304" pitchFamily="18" charset="0"/>
              </a:rPr>
              <a:t>Nêu các hiện tượng khí tượng xảy ra ở Thành phố Hồ Chí Minh trong một ngày của tháng 12?</a:t>
            </a:r>
          </a:p>
        </p:txBody>
      </p:sp>
      <p:pic>
        <p:nvPicPr>
          <p:cNvPr id="10" name="Picture 9">
            <a:extLst>
              <a:ext uri="{FF2B5EF4-FFF2-40B4-BE49-F238E27FC236}">
                <a16:creationId xmlns:a16="http://schemas.microsoft.com/office/drawing/2014/main" id="{B3846B27-F4EB-4551-A4CB-A8011A426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77" y="849776"/>
            <a:ext cx="1132783" cy="1049362"/>
          </a:xfrm>
          <a:prstGeom prst="rect">
            <a:avLst/>
          </a:prstGeom>
        </p:spPr>
      </p:pic>
      <p:sp>
        <p:nvSpPr>
          <p:cNvPr id="12" name="Thought Bubble: Cloud 11">
            <a:extLst>
              <a:ext uri="{FF2B5EF4-FFF2-40B4-BE49-F238E27FC236}">
                <a16:creationId xmlns:a16="http://schemas.microsoft.com/office/drawing/2014/main" id="{CE75D6AE-58F6-47A0-92BD-32A8EEFE7163}"/>
              </a:ext>
            </a:extLst>
          </p:cNvPr>
          <p:cNvSpPr/>
          <p:nvPr/>
        </p:nvSpPr>
        <p:spPr>
          <a:xfrm>
            <a:off x="92549" y="2189393"/>
            <a:ext cx="3798277" cy="1434047"/>
          </a:xfrm>
          <a:prstGeom prst="cloudCallout">
            <a:avLst>
              <a:gd name="adj1" fmla="val 37727"/>
              <a:gd name="adj2" fmla="val 1050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vi-VN" sz="2400">
                <a:latin typeface="Times New Roman" panose="02020603050405020304" pitchFamily="18" charset="0"/>
                <a:ea typeface="Times New Roman" panose="02020603050405020304" pitchFamily="18" charset="0"/>
                <a:cs typeface="Times New Roman" panose="02020603050405020304" pitchFamily="18" charset="0"/>
              </a:rPr>
              <a:t>Vậy thời tiết là gì?</a:t>
            </a:r>
            <a:endParaRPr lang="vi-VN"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14" name="Scroll: Horizontal 13">
            <a:extLst>
              <a:ext uri="{FF2B5EF4-FFF2-40B4-BE49-F238E27FC236}">
                <a16:creationId xmlns:a16="http://schemas.microsoft.com/office/drawing/2014/main" id="{C7614A55-6921-4B9E-ADE1-491349F4CC76}"/>
              </a:ext>
            </a:extLst>
          </p:cNvPr>
          <p:cNvSpPr/>
          <p:nvPr/>
        </p:nvSpPr>
        <p:spPr>
          <a:xfrm>
            <a:off x="-8269" y="1665173"/>
            <a:ext cx="4277814" cy="308452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200" dirty="0">
                <a:latin typeface="Times New Roman" panose="02020603050405020304" pitchFamily="18" charset="0"/>
                <a:ea typeface="Arial" panose="020B0604020202020204" pitchFamily="34" charset="0"/>
                <a:cs typeface="Times New Roman" panose="02020603050405020304" pitchFamily="18" charset="0"/>
              </a:rPr>
              <a:t>Thời tiết là: các hiện tượng khí tượng như mưa, nắng, gió, nhiệt độ,... xảy ra trong một thời gian ngắn ở một địa phương.</a:t>
            </a:r>
          </a:p>
        </p:txBody>
      </p:sp>
      <p:sp>
        <p:nvSpPr>
          <p:cNvPr id="15" name="Rectangle 14">
            <a:extLst>
              <a:ext uri="{FF2B5EF4-FFF2-40B4-BE49-F238E27FC236}">
                <a16:creationId xmlns:a16="http://schemas.microsoft.com/office/drawing/2014/main" id="{0D59EFEC-0D13-4912-8CF3-1CF386B8FFFC}"/>
              </a:ext>
            </a:extLst>
          </p:cNvPr>
          <p:cNvSpPr/>
          <p:nvPr/>
        </p:nvSpPr>
        <p:spPr>
          <a:xfrm>
            <a:off x="0" y="2287458"/>
            <a:ext cx="4292991" cy="1251240"/>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nSpc>
                <a:spcPct val="107000"/>
              </a:lnSpc>
              <a:spcAft>
                <a:spcPts val="8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Việt Nam </a:t>
            </a:r>
            <a:r>
              <a:rPr lang="vi-VN" sz="2400" dirty="0">
                <a:latin typeface="Times New Roman" panose="02020603050405020304" pitchFamily="18" charset="0"/>
                <a:ea typeface="Arial" panose="020B0604020202020204" pitchFamily="34" charset="0"/>
                <a:cs typeface="Times New Roman" panose="02020603050405020304" pitchFamily="18" charset="0"/>
              </a:rPr>
              <a:t>thuộc kiểu khí hậu nào? Kiểu khí hậu đó có đặc điểm gì?</a:t>
            </a:r>
          </a:p>
        </p:txBody>
      </p:sp>
      <p:sp>
        <p:nvSpPr>
          <p:cNvPr id="17" name="Thought Bubble: Cloud 16">
            <a:extLst>
              <a:ext uri="{FF2B5EF4-FFF2-40B4-BE49-F238E27FC236}">
                <a16:creationId xmlns:a16="http://schemas.microsoft.com/office/drawing/2014/main" id="{66E08B8F-8D2B-4E3C-AC03-3DCD162ED05C}"/>
              </a:ext>
            </a:extLst>
          </p:cNvPr>
          <p:cNvSpPr/>
          <p:nvPr/>
        </p:nvSpPr>
        <p:spPr>
          <a:xfrm>
            <a:off x="45657" y="2145661"/>
            <a:ext cx="3876884" cy="1316590"/>
          </a:xfrm>
          <a:prstGeom prst="cloudCallout">
            <a:avLst>
              <a:gd name="adj1" fmla="val -39603"/>
              <a:gd name="adj2" fmla="val 1301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k</a:t>
            </a:r>
            <a:r>
              <a:rPr lang="vi-VN" sz="2400" dirty="0">
                <a:latin typeface="Times New Roman" panose="02020603050405020304" pitchFamily="18" charset="0"/>
                <a:cs typeface="Times New Roman" panose="02020603050405020304" pitchFamily="18" charset="0"/>
              </a:rPr>
              <a:t>hí hậu là</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gì?</a:t>
            </a:r>
          </a:p>
        </p:txBody>
      </p:sp>
      <p:sp>
        <p:nvSpPr>
          <p:cNvPr id="19" name="Scroll: Horizontal 18">
            <a:extLst>
              <a:ext uri="{FF2B5EF4-FFF2-40B4-BE49-F238E27FC236}">
                <a16:creationId xmlns:a16="http://schemas.microsoft.com/office/drawing/2014/main" id="{9A59BEC9-96D5-4B3B-80D8-28E5544F0CBA}"/>
              </a:ext>
            </a:extLst>
          </p:cNvPr>
          <p:cNvSpPr/>
          <p:nvPr/>
        </p:nvSpPr>
        <p:spPr>
          <a:xfrm>
            <a:off x="1" y="1899138"/>
            <a:ext cx="4277814" cy="268693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400" dirty="0">
                <a:latin typeface="Times New Roman" panose="02020603050405020304" pitchFamily="18" charset="0"/>
                <a:ea typeface="Arial" panose="020B0604020202020204" pitchFamily="34" charset="0"/>
                <a:cs typeface="Times New Roman" panose="02020603050405020304" pitchFamily="18" charset="0"/>
              </a:rPr>
              <a:t>Khí hậu: là sự lặp đi lặp lại tình hình thời tiết của địa phương đó theo một quy luật nhất định.</a:t>
            </a:r>
          </a:p>
        </p:txBody>
      </p:sp>
    </p:spTree>
    <p:extLst>
      <p:ext uri="{BB962C8B-B14F-4D97-AF65-F5344CB8AC3E}">
        <p14:creationId xmlns:p14="http://schemas.microsoft.com/office/powerpoint/2010/main" val="39801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7"/>
                                        </p:tgtEl>
                                        <p:attrNameLst>
                                          <p:attrName>ppt_w</p:attrName>
                                        </p:attrNameLst>
                                      </p:cBhvr>
                                      <p:tavLst>
                                        <p:tav tm="0">
                                          <p:val>
                                            <p:strVal val="ppt_w"/>
                                          </p:val>
                                        </p:tav>
                                        <p:tav tm="100000">
                                          <p:val>
                                            <p:fltVal val="0"/>
                                          </p:val>
                                        </p:tav>
                                      </p:tavLst>
                                    </p:anim>
                                    <p:anim calcmode="lin" valueType="num">
                                      <p:cBhvr>
                                        <p:cTn id="28" dur="500"/>
                                        <p:tgtEl>
                                          <p:spTgt spid="7"/>
                                        </p:tgtEl>
                                        <p:attrNameLst>
                                          <p:attrName>ppt_h</p:attrName>
                                        </p:attrNameLst>
                                      </p:cBhvr>
                                      <p:tavLst>
                                        <p:tav tm="0">
                                          <p:val>
                                            <p:strVal val="ppt_h"/>
                                          </p:val>
                                        </p:tav>
                                        <p:tav tm="100000">
                                          <p:val>
                                            <p:fltVal val="0"/>
                                          </p:val>
                                        </p:tav>
                                      </p:tavLst>
                                    </p:anim>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mph" presetSubtype="0" fill="hold" nodeType="clickEffect">
                                  <p:stCondLst>
                                    <p:cond delay="0"/>
                                  </p:stCondLst>
                                  <p:iterate type="lt">
                                    <p:tmPct val="4000"/>
                                  </p:iterate>
                                  <p:childTnLst>
                                    <p:set>
                                      <p:cBhvr override="childStyle">
                                        <p:cTn id="34" dur="500" fill="hold"/>
                                        <p:tgtEl>
                                          <p:spTgt spid="5">
                                            <p:txEl>
                                              <p:pRg st="3" end="3"/>
                                            </p:txEl>
                                          </p:spTgt>
                                        </p:tgtEl>
                                        <p:attrNameLst>
                                          <p:attrName>style.color</p:attrName>
                                        </p:attrNameLst>
                                      </p:cBhvr>
                                      <p:to>
                                        <p:clrVal>
                                          <a:schemeClr val="accent2"/>
                                        </p:clrVal>
                                      </p:to>
                                    </p:set>
                                    <p:set>
                                      <p:cBhvr>
                                        <p:cTn id="35" dur="500" fill="hold"/>
                                        <p:tgtEl>
                                          <p:spTgt spid="5">
                                            <p:txEl>
                                              <p:pRg st="3" end="3"/>
                                            </p:txEl>
                                          </p:spTgt>
                                        </p:tgtEl>
                                        <p:attrNameLst>
                                          <p:attrName>fillcolor</p:attrName>
                                        </p:attrNameLst>
                                      </p:cBhvr>
                                      <p:to>
                                        <p:clrVal>
                                          <a:schemeClr val="accent2"/>
                                        </p:clrVal>
                                      </p:to>
                                    </p:set>
                                    <p:set>
                                      <p:cBhvr>
                                        <p:cTn id="36" dur="500" fill="hold"/>
                                        <p:tgtEl>
                                          <p:spTgt spid="5">
                                            <p:txEl>
                                              <p:pRg st="3" end="3"/>
                                            </p:tx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50"/>
                                        <p:tgtEl>
                                          <p:spTgt spid="12"/>
                                        </p:tgtEl>
                                      </p:cBhvr>
                                    </p:animEffect>
                                    <p:anim calcmode="lin" valueType="num">
                                      <p:cBhvr>
                                        <p:cTn id="42" dur="250" fill="hold"/>
                                        <p:tgtEl>
                                          <p:spTgt spid="12"/>
                                        </p:tgtEl>
                                        <p:attrNameLst>
                                          <p:attrName>ppt_x</p:attrName>
                                        </p:attrNameLst>
                                      </p:cBhvr>
                                      <p:tavLst>
                                        <p:tav tm="0">
                                          <p:val>
                                            <p:strVal val="#ppt_x"/>
                                          </p:val>
                                        </p:tav>
                                        <p:tav tm="100000">
                                          <p:val>
                                            <p:strVal val="#ppt_x"/>
                                          </p:val>
                                        </p:tav>
                                      </p:tavLst>
                                    </p:anim>
                                    <p:anim calcmode="lin" valueType="num">
                                      <p:cBhvr>
                                        <p:cTn id="43" dur="2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xit" presetSubtype="32" fill="hold" grpId="1" nodeType="clickEffect">
                                  <p:stCondLst>
                                    <p:cond delay="0"/>
                                  </p:stCondLst>
                                  <p:childTnLst>
                                    <p:anim calcmode="lin" valueType="num">
                                      <p:cBhvr>
                                        <p:cTn id="47" dur="500"/>
                                        <p:tgtEl>
                                          <p:spTgt spid="12"/>
                                        </p:tgtEl>
                                        <p:attrNameLst>
                                          <p:attrName>ppt_w</p:attrName>
                                        </p:attrNameLst>
                                      </p:cBhvr>
                                      <p:tavLst>
                                        <p:tav tm="0">
                                          <p:val>
                                            <p:strVal val="ppt_w"/>
                                          </p:val>
                                        </p:tav>
                                        <p:tav tm="100000">
                                          <p:val>
                                            <p:fltVal val="0"/>
                                          </p:val>
                                        </p:tav>
                                      </p:tavLst>
                                    </p:anim>
                                    <p:anim calcmode="lin" valueType="num">
                                      <p:cBhvr>
                                        <p:cTn id="48" dur="500"/>
                                        <p:tgtEl>
                                          <p:spTgt spid="12"/>
                                        </p:tgtEl>
                                        <p:attrNameLst>
                                          <p:attrName>ppt_h</p:attrName>
                                        </p:attrNameLst>
                                      </p:cBhvr>
                                      <p:tavLst>
                                        <p:tav tm="0">
                                          <p:val>
                                            <p:strVal val="ppt_h"/>
                                          </p:val>
                                        </p:tav>
                                        <p:tav tm="100000">
                                          <p:val>
                                            <p:fltVal val="0"/>
                                          </p:val>
                                        </p:tav>
                                      </p:tavLst>
                                    </p:anim>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arn(inVertical)">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xit" presetSubtype="32" fill="hold" grpId="1" nodeType="clickEffect">
                                  <p:stCondLst>
                                    <p:cond delay="0"/>
                                  </p:stCondLst>
                                  <p:childTnLst>
                                    <p:anim calcmode="lin" valueType="num">
                                      <p:cBhvr>
                                        <p:cTn id="59" dur="500"/>
                                        <p:tgtEl>
                                          <p:spTgt spid="14"/>
                                        </p:tgtEl>
                                        <p:attrNameLst>
                                          <p:attrName>ppt_w</p:attrName>
                                        </p:attrNameLst>
                                      </p:cBhvr>
                                      <p:tavLst>
                                        <p:tav tm="0">
                                          <p:val>
                                            <p:strVal val="ppt_w"/>
                                          </p:val>
                                        </p:tav>
                                        <p:tav tm="100000">
                                          <p:val>
                                            <p:fltVal val="0"/>
                                          </p:val>
                                        </p:tav>
                                      </p:tavLst>
                                    </p:anim>
                                    <p:anim calcmode="lin" valueType="num">
                                      <p:cBhvr>
                                        <p:cTn id="60" dur="500"/>
                                        <p:tgtEl>
                                          <p:spTgt spid="14"/>
                                        </p:tgtEl>
                                        <p:attrNameLst>
                                          <p:attrName>ppt_h</p:attrName>
                                        </p:attrNameLst>
                                      </p:cBhvr>
                                      <p:tavLst>
                                        <p:tav tm="0">
                                          <p:val>
                                            <p:strVal val="ppt_h"/>
                                          </p:val>
                                        </p:tav>
                                        <p:tav tm="100000">
                                          <p:val>
                                            <p:fltVal val="0"/>
                                          </p:val>
                                        </p:tav>
                                      </p:tavLst>
                                    </p:anim>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arn(inVertical)">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xit" presetSubtype="32" fill="hold" grpId="1" nodeType="clickEffect">
                                  <p:stCondLst>
                                    <p:cond delay="0"/>
                                  </p:stCondLst>
                                  <p:childTnLst>
                                    <p:anim calcmode="lin" valueType="num">
                                      <p:cBhvr>
                                        <p:cTn id="71" dur="500"/>
                                        <p:tgtEl>
                                          <p:spTgt spid="15"/>
                                        </p:tgtEl>
                                        <p:attrNameLst>
                                          <p:attrName>ppt_w</p:attrName>
                                        </p:attrNameLst>
                                      </p:cBhvr>
                                      <p:tavLst>
                                        <p:tav tm="0">
                                          <p:val>
                                            <p:strVal val="ppt_w"/>
                                          </p:val>
                                        </p:tav>
                                        <p:tav tm="100000">
                                          <p:val>
                                            <p:fltVal val="0"/>
                                          </p:val>
                                        </p:tav>
                                      </p:tavLst>
                                    </p:anim>
                                    <p:anim calcmode="lin" valueType="num">
                                      <p:cBhvr>
                                        <p:cTn id="72" dur="500"/>
                                        <p:tgtEl>
                                          <p:spTgt spid="15"/>
                                        </p:tgtEl>
                                        <p:attrNameLst>
                                          <p:attrName>ppt_h</p:attrName>
                                        </p:attrNameLst>
                                      </p:cBhvr>
                                      <p:tavLst>
                                        <p:tav tm="0">
                                          <p:val>
                                            <p:strVal val="ppt_h"/>
                                          </p:val>
                                        </p:tav>
                                        <p:tav tm="100000">
                                          <p:val>
                                            <p:fltVal val="0"/>
                                          </p:val>
                                        </p:tav>
                                      </p:tavLst>
                                    </p:anim>
                                    <p:animEffect transition="out" filter="fade">
                                      <p:cBhvr>
                                        <p:cTn id="73" dur="500"/>
                                        <p:tgtEl>
                                          <p:spTgt spid="15"/>
                                        </p:tgtEl>
                                      </p:cBhvr>
                                    </p:animEffect>
                                    <p:set>
                                      <p:cBhvr>
                                        <p:cTn id="74" dur="1" fill="hold">
                                          <p:stCondLst>
                                            <p:cond delay="499"/>
                                          </p:stCondLst>
                                        </p:cTn>
                                        <p:tgtEl>
                                          <p:spTgt spid="1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6" presetClass="emph" presetSubtype="0" fill="hold" nodeType="clickEffect">
                                  <p:stCondLst>
                                    <p:cond delay="0"/>
                                  </p:stCondLst>
                                  <p:iterate type="lt">
                                    <p:tmPct val="4000"/>
                                  </p:iterate>
                                  <p:childTnLst>
                                    <p:set>
                                      <p:cBhvr override="childStyle">
                                        <p:cTn id="78" dur="500" fill="hold"/>
                                        <p:tgtEl>
                                          <p:spTgt spid="5">
                                            <p:txEl>
                                              <p:pRg st="5" end="5"/>
                                            </p:txEl>
                                          </p:spTgt>
                                        </p:tgtEl>
                                        <p:attrNameLst>
                                          <p:attrName>style.color</p:attrName>
                                        </p:attrNameLst>
                                      </p:cBhvr>
                                      <p:to>
                                        <p:clrVal>
                                          <a:schemeClr val="accent2"/>
                                        </p:clrVal>
                                      </p:to>
                                    </p:set>
                                    <p:set>
                                      <p:cBhvr>
                                        <p:cTn id="79" dur="500" fill="hold"/>
                                        <p:tgtEl>
                                          <p:spTgt spid="5">
                                            <p:txEl>
                                              <p:pRg st="5" end="5"/>
                                            </p:txEl>
                                          </p:spTgt>
                                        </p:tgtEl>
                                        <p:attrNameLst>
                                          <p:attrName>fillcolor</p:attrName>
                                        </p:attrNameLst>
                                      </p:cBhvr>
                                      <p:to>
                                        <p:clrVal>
                                          <a:schemeClr val="accent2"/>
                                        </p:clrVal>
                                      </p:to>
                                    </p:set>
                                    <p:set>
                                      <p:cBhvr>
                                        <p:cTn id="80" dur="500" fill="hold"/>
                                        <p:tgtEl>
                                          <p:spTgt spid="5">
                                            <p:txEl>
                                              <p:pRg st="5" end="5"/>
                                            </p:txEl>
                                          </p:spTgt>
                                        </p:tgtEl>
                                        <p:attrNameLst>
                                          <p:attrName>fill.type</p:attrName>
                                        </p:attrNameLst>
                                      </p:cBhvr>
                                      <p:to>
                                        <p:strVal val="solid"/>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12"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0-#ppt_w/2"/>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barn(inVertical)">
                                      <p:cBhvr>
                                        <p:cTn id="9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7" grpId="1" animBg="1"/>
      <p:bldP spid="12" grpId="0" animBg="1"/>
      <p:bldP spid="12" grpId="1" animBg="1"/>
      <p:bldP spid="14" grpId="0" animBg="1"/>
      <p:bldP spid="14" grpId="1" animBg="1"/>
      <p:bldP spid="15" grpId="0" animBg="1"/>
      <p:bldP spid="15" grpId="1" animBg="1"/>
      <p:bldP spid="17"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Down 1">
            <a:extLst>
              <a:ext uri="{FF2B5EF4-FFF2-40B4-BE49-F238E27FC236}">
                <a16:creationId xmlns:a16="http://schemas.microsoft.com/office/drawing/2014/main" id="{DAC71AE7-39C1-452C-A15E-0A990B50F47B}"/>
              </a:ext>
            </a:extLst>
          </p:cNvPr>
          <p:cNvSpPr/>
          <p:nvPr/>
        </p:nvSpPr>
        <p:spPr>
          <a:xfrm>
            <a:off x="447822" y="520503"/>
            <a:ext cx="11296356" cy="1392703"/>
          </a:xfrm>
          <a:prstGeom prst="ribbon">
            <a:avLst/>
          </a:prstGeom>
          <a:ln>
            <a:solidFill>
              <a:srgbClr val="002060"/>
            </a:solidFill>
          </a:ln>
        </p:spPr>
        <p:style>
          <a:lnRef idx="0">
            <a:schemeClr val="accent1"/>
          </a:lnRef>
          <a:fillRef idx="3">
            <a:schemeClr val="accent1"/>
          </a:fillRef>
          <a:effectRef idx="3">
            <a:schemeClr val="accent1"/>
          </a:effectRef>
          <a:fontRef idx="minor">
            <a:schemeClr val="lt1"/>
          </a:fontRef>
        </p:style>
        <p:txBody>
          <a:bodyPr rtlCol="0" anchor="ctr"/>
          <a:lstStyle/>
          <a:p>
            <a:r>
              <a:rPr lang="vi-VN" sz="2400" dirty="0">
                <a:latin typeface="Times New Roman" panose="02020603050405020304" pitchFamily="18" charset="0"/>
                <a:cs typeface="Times New Roman" panose="02020603050405020304" pitchFamily="18" charset="0"/>
              </a:rPr>
              <a:t>Thời tiết và khí hậu khác nhau như thế nào?</a:t>
            </a:r>
          </a:p>
        </p:txBody>
      </p:sp>
      <p:sp>
        <p:nvSpPr>
          <p:cNvPr id="4" name="Flowchart: Alternate Process 3">
            <a:extLst>
              <a:ext uri="{FF2B5EF4-FFF2-40B4-BE49-F238E27FC236}">
                <a16:creationId xmlns:a16="http://schemas.microsoft.com/office/drawing/2014/main" id="{CCE80533-F708-4F71-AE38-D48A94FFED4F}"/>
              </a:ext>
            </a:extLst>
          </p:cNvPr>
          <p:cNvSpPr/>
          <p:nvPr/>
        </p:nvSpPr>
        <p:spPr>
          <a:xfrm>
            <a:off x="2127386" y="2873329"/>
            <a:ext cx="3601329" cy="2071466"/>
          </a:xfrm>
          <a:prstGeom prst="flowChartAlternate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07000"/>
              </a:lnSpc>
              <a:spcAft>
                <a:spcPts val="800"/>
              </a:spcAft>
            </a:pP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Thời tiết diễn ra trong thời gian ngắn, phạm vi nhỏ và luôn thay đổi.</a:t>
            </a:r>
            <a:endParaRPr lang="vi-VN"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4DE65510-EF34-40C4-B372-6AF0C394A276}"/>
              </a:ext>
            </a:extLst>
          </p:cNvPr>
          <p:cNvSpPr/>
          <p:nvPr/>
        </p:nvSpPr>
        <p:spPr>
          <a:xfrm>
            <a:off x="6274192" y="2873329"/>
            <a:ext cx="4009292" cy="20714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k</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hí hậu diễn ra trong thời gian dài, có tính quy luật. Khí hậu diễn ra trong phạm vi rộng và khá ổn định.</a:t>
            </a:r>
            <a:endParaRPr lang="vi-VN" sz="24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Arrow: Down 5">
            <a:extLst>
              <a:ext uri="{FF2B5EF4-FFF2-40B4-BE49-F238E27FC236}">
                <a16:creationId xmlns:a16="http://schemas.microsoft.com/office/drawing/2014/main" id="{8F8FF73A-CCA7-48A9-9A31-449653E67084}"/>
              </a:ext>
            </a:extLst>
          </p:cNvPr>
          <p:cNvSpPr/>
          <p:nvPr/>
        </p:nvSpPr>
        <p:spPr>
          <a:xfrm>
            <a:off x="8021635" y="1913206"/>
            <a:ext cx="484632" cy="97840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 name="Arrow: Down 6">
            <a:extLst>
              <a:ext uri="{FF2B5EF4-FFF2-40B4-BE49-F238E27FC236}">
                <a16:creationId xmlns:a16="http://schemas.microsoft.com/office/drawing/2014/main" id="{160A53AE-EB50-4D18-850A-4BE32FD71AC8}"/>
              </a:ext>
            </a:extLst>
          </p:cNvPr>
          <p:cNvSpPr/>
          <p:nvPr/>
        </p:nvSpPr>
        <p:spPr>
          <a:xfrm>
            <a:off x="3595351" y="1913206"/>
            <a:ext cx="484632" cy="978408"/>
          </a:xfrm>
          <a:prstGeom prst="downArrow">
            <a:avLst>
              <a:gd name="adj1" fmla="val 50000"/>
              <a:gd name="adj2"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312537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ppt_w*0.70"/>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animEffect transition="in" filter="fade">
                                      <p:cBhvr>
                                        <p:cTn id="16" dur="500"/>
                                        <p:tgtEl>
                                          <p:spTgt spid="7"/>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0.7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069BC2-CD7A-4D28-A01B-74139A1753CA}"/>
              </a:ext>
            </a:extLst>
          </p:cNvPr>
          <p:cNvSpPr/>
          <p:nvPr/>
        </p:nvSpPr>
        <p:spPr>
          <a:xfrm>
            <a:off x="493643" y="332321"/>
            <a:ext cx="4374146" cy="461665"/>
          </a:xfrm>
          <a:prstGeom prst="rect">
            <a:avLst/>
          </a:prstGeom>
        </p:spPr>
        <p:txBody>
          <a:bodyPr wrap="none">
            <a:spAutoFit/>
          </a:bodyPr>
          <a:lstStyle/>
          <a:p>
            <a:r>
              <a:rPr lang="vi-VN" sz="2400" b="1" dirty="0">
                <a:solidFill>
                  <a:schemeClr val="bg1">
                    <a:lumMod val="95000"/>
                  </a:schemeClr>
                </a:solidFill>
                <a:latin typeface="Times New Roman" panose="02020603050405020304" pitchFamily="18" charset="0"/>
                <a:ea typeface="Arial" panose="020B0604020202020204" pitchFamily="34" charset="0"/>
              </a:rPr>
              <a:t>V. Các đới khí hậu trên Trái đất</a:t>
            </a:r>
            <a:endParaRPr lang="vi-VN" sz="2400" dirty="0">
              <a:solidFill>
                <a:schemeClr val="bg1">
                  <a:lumMod val="95000"/>
                </a:schemeClr>
              </a:solidFill>
            </a:endParaRPr>
          </a:p>
        </p:txBody>
      </p:sp>
      <p:pic>
        <p:nvPicPr>
          <p:cNvPr id="4" name="Picture 3">
            <a:extLst>
              <a:ext uri="{FF2B5EF4-FFF2-40B4-BE49-F238E27FC236}">
                <a16:creationId xmlns:a16="http://schemas.microsoft.com/office/drawing/2014/main" id="{9F22E8E3-4974-47F0-9836-92F0E80E35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435" y="615404"/>
            <a:ext cx="6297442" cy="5837647"/>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78C9DBAC-4F1C-45FA-ADCE-FFDC7EBDDE9E}"/>
              </a:ext>
            </a:extLst>
          </p:cNvPr>
          <p:cNvSpPr txBox="1"/>
          <p:nvPr/>
        </p:nvSpPr>
        <p:spPr>
          <a:xfrm>
            <a:off x="786029" y="966652"/>
            <a:ext cx="3549370"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a:latin typeface="Times New Roman" panose="02020603050405020304" pitchFamily="18" charset="0"/>
                <a:cs typeface="Times New Roman" panose="02020603050405020304" pitchFamily="18" charset="0"/>
              </a:rPr>
              <a:t>Quan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7" name="Thought Bubble: Cloud 6">
            <a:extLst>
              <a:ext uri="{FF2B5EF4-FFF2-40B4-BE49-F238E27FC236}">
                <a16:creationId xmlns:a16="http://schemas.microsoft.com/office/drawing/2014/main" id="{C202D06B-1D14-424F-A017-D2204FEE0D79}"/>
              </a:ext>
            </a:extLst>
          </p:cNvPr>
          <p:cNvSpPr/>
          <p:nvPr/>
        </p:nvSpPr>
        <p:spPr>
          <a:xfrm>
            <a:off x="0" y="1683096"/>
            <a:ext cx="5551714" cy="1381084"/>
          </a:xfrm>
          <a:prstGeom prst="cloudCallout">
            <a:avLst>
              <a:gd name="adj1" fmla="val 39772"/>
              <a:gd name="adj2" fmla="val 102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vi-VN" sz="2400" dirty="0">
                <a:latin typeface="Times New Roman" panose="02020603050405020304" pitchFamily="18" charset="0"/>
                <a:ea typeface="Times New Roman" panose="02020603050405020304" pitchFamily="18" charset="0"/>
              </a:rPr>
              <a:t>Kể tên các đới khí hậu trên Trái Đất?</a:t>
            </a:r>
            <a:endParaRPr lang="vi-VN" sz="2000" dirty="0">
              <a:latin typeface="Times New Roman" panose="02020603050405020304" pitchFamily="18" charset="0"/>
              <a:ea typeface="Times New Roman" panose="02020603050405020304" pitchFamily="18" charset="0"/>
            </a:endParaRPr>
          </a:p>
        </p:txBody>
      </p:sp>
      <p:sp>
        <p:nvSpPr>
          <p:cNvPr id="8" name="Flowchart: Alternate Process 7">
            <a:extLst>
              <a:ext uri="{FF2B5EF4-FFF2-40B4-BE49-F238E27FC236}">
                <a16:creationId xmlns:a16="http://schemas.microsoft.com/office/drawing/2014/main" id="{5B5B86AB-9495-4286-B078-154370D695A5}"/>
              </a:ext>
            </a:extLst>
          </p:cNvPr>
          <p:cNvSpPr/>
          <p:nvPr/>
        </p:nvSpPr>
        <p:spPr>
          <a:xfrm>
            <a:off x="214813" y="1991549"/>
            <a:ext cx="5084299" cy="76417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latin typeface="Times New Roman" panose="02020603050405020304" pitchFamily="18" charset="0"/>
                <a:cs typeface="Times New Roman" panose="02020603050405020304" pitchFamily="18" charset="0"/>
              </a:rPr>
              <a:t>Các đới khí hậu trên trái đất: hàn đới, ôn đới, nhiệt đới</a:t>
            </a:r>
          </a:p>
        </p:txBody>
      </p:sp>
      <p:sp>
        <p:nvSpPr>
          <p:cNvPr id="9" name="Thought Bubble: Cloud 8">
            <a:extLst>
              <a:ext uri="{FF2B5EF4-FFF2-40B4-BE49-F238E27FC236}">
                <a16:creationId xmlns:a16="http://schemas.microsoft.com/office/drawing/2014/main" id="{980D1800-35AA-4A5C-BDF0-BD3A1E047606}"/>
              </a:ext>
            </a:extLst>
          </p:cNvPr>
          <p:cNvSpPr/>
          <p:nvPr/>
        </p:nvSpPr>
        <p:spPr>
          <a:xfrm>
            <a:off x="1" y="1600983"/>
            <a:ext cx="5730434" cy="1716982"/>
          </a:xfrm>
          <a:prstGeom prst="cloudCallout">
            <a:avLst>
              <a:gd name="adj1" fmla="val 32344"/>
              <a:gd name="adj2" fmla="val 921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Times New Roman" panose="02020603050405020304" pitchFamily="18" charset="0"/>
                <a:ea typeface="Arial" panose="020B0604020202020204" pitchFamily="34" charset="0"/>
              </a:rPr>
              <a:t>Xác định giới hạn của mỗi đới khí hậu trên Trái Đất</a:t>
            </a:r>
            <a:endParaRPr lang="vi-VN" sz="2400" dirty="0"/>
          </a:p>
        </p:txBody>
      </p:sp>
      <p:sp>
        <p:nvSpPr>
          <p:cNvPr id="10" name="Flowchart: Alternate Process 9">
            <a:extLst>
              <a:ext uri="{FF2B5EF4-FFF2-40B4-BE49-F238E27FC236}">
                <a16:creationId xmlns:a16="http://schemas.microsoft.com/office/drawing/2014/main" id="{59FDB496-6132-4A71-A1BB-6548F44DC84C}"/>
              </a:ext>
            </a:extLst>
          </p:cNvPr>
          <p:cNvSpPr/>
          <p:nvPr/>
        </p:nvSpPr>
        <p:spPr>
          <a:xfrm>
            <a:off x="214813" y="1725850"/>
            <a:ext cx="5134988" cy="124152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spcAft>
                <a:spcPts val="0"/>
              </a:spcAft>
            </a:pPr>
            <a:r>
              <a:rPr lang="en-US" sz="2400" dirty="0">
                <a:latin typeface="Times New Roman" panose="02020603050405020304" pitchFamily="18" charset="0"/>
                <a:ea typeface="Times New Roman" panose="02020603050405020304" pitchFamily="18" charset="0"/>
              </a:rPr>
              <a:t>V</a:t>
            </a:r>
            <a:r>
              <a:rPr lang="vi-VN" sz="2400" dirty="0">
                <a:latin typeface="Times New Roman" panose="02020603050405020304" pitchFamily="18" charset="0"/>
                <a:ea typeface="Times New Roman" panose="02020603050405020304" pitchFamily="18" charset="0"/>
              </a:rPr>
              <a:t>ì sao bề mặt Trái Đất được phân chia thành các đới khí hậu khác nhau?</a:t>
            </a:r>
            <a:endParaRPr lang="vi-VN" sz="2000" dirty="0">
              <a:latin typeface="Times New Roman" panose="02020603050405020304" pitchFamily="18" charset="0"/>
              <a:ea typeface="Times New Roman" panose="02020603050405020304" pitchFamily="18" charset="0"/>
            </a:endParaRPr>
          </a:p>
        </p:txBody>
      </p:sp>
      <p:sp>
        <p:nvSpPr>
          <p:cNvPr id="11" name="Rectangle: Rounded Corners 10">
            <a:extLst>
              <a:ext uri="{FF2B5EF4-FFF2-40B4-BE49-F238E27FC236}">
                <a16:creationId xmlns:a16="http://schemas.microsoft.com/office/drawing/2014/main" id="{DD3941F5-DF0B-4393-AEBB-9D2E84D798A3}"/>
              </a:ext>
            </a:extLst>
          </p:cNvPr>
          <p:cNvSpPr/>
          <p:nvPr/>
        </p:nvSpPr>
        <p:spPr>
          <a:xfrm>
            <a:off x="164123" y="1725850"/>
            <a:ext cx="5381060" cy="2530629"/>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vi-VN" sz="2400" dirty="0">
                <a:latin typeface="Times New Roman" panose="02020603050405020304" pitchFamily="18" charset="0"/>
                <a:cs typeface="Times New Roman" panose="02020603050405020304" pitchFamily="18" charset="0"/>
              </a:rPr>
              <a:t>Bề mặt trái đất được phân chia thành các đới khí hậu khác nhau là do sự phân bố nhiệt và ánh sáng mặt trời trên bề mặt trái đất không đều đã dẫn đến sự phân hóa khí hậu và hình thành các đới khí hậu.</a:t>
            </a:r>
          </a:p>
        </p:txBody>
      </p:sp>
    </p:spTree>
    <p:extLst>
      <p:ext uri="{BB962C8B-B14F-4D97-AF65-F5344CB8AC3E}">
        <p14:creationId xmlns:p14="http://schemas.microsoft.com/office/powerpoint/2010/main" val="208077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1" nodeType="clickEffect">
                                  <p:stCondLst>
                                    <p:cond delay="0"/>
                                  </p:stCondLst>
                                  <p:childTnLst>
                                    <p:anim calcmode="lin" valueType="num">
                                      <p:cBhvr>
                                        <p:cTn id="28" dur="500"/>
                                        <p:tgtEl>
                                          <p:spTgt spid="7"/>
                                        </p:tgtEl>
                                        <p:attrNameLst>
                                          <p:attrName>ppt_w</p:attrName>
                                        </p:attrNameLst>
                                      </p:cBhvr>
                                      <p:tavLst>
                                        <p:tav tm="0">
                                          <p:val>
                                            <p:strVal val="ppt_w"/>
                                          </p:val>
                                        </p:tav>
                                        <p:tav tm="100000">
                                          <p:val>
                                            <p:fltVal val="0"/>
                                          </p:val>
                                        </p:tav>
                                      </p:tavLst>
                                    </p:anim>
                                    <p:anim calcmode="lin" valueType="num">
                                      <p:cBhvr>
                                        <p:cTn id="29" dur="500"/>
                                        <p:tgtEl>
                                          <p:spTgt spid="7"/>
                                        </p:tgtEl>
                                        <p:attrNameLst>
                                          <p:attrName>ppt_h</p:attrName>
                                        </p:attrNameLst>
                                      </p:cBhvr>
                                      <p:tavLst>
                                        <p:tav tm="0">
                                          <p:val>
                                            <p:strVal val="ppt_h"/>
                                          </p:val>
                                        </p:tav>
                                        <p:tav tm="100000">
                                          <p:val>
                                            <p:fltVal val="0"/>
                                          </p:val>
                                        </p:tav>
                                      </p:tavLst>
                                    </p:anim>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50"/>
                                        <p:tgtEl>
                                          <p:spTgt spid="8"/>
                                        </p:tgtEl>
                                      </p:cBhvr>
                                    </p:animEffect>
                                    <p:anim calcmode="lin" valueType="num">
                                      <p:cBhvr>
                                        <p:cTn id="37" dur="250" fill="hold"/>
                                        <p:tgtEl>
                                          <p:spTgt spid="8"/>
                                        </p:tgtEl>
                                        <p:attrNameLst>
                                          <p:attrName>ppt_x</p:attrName>
                                        </p:attrNameLst>
                                      </p:cBhvr>
                                      <p:tavLst>
                                        <p:tav tm="0">
                                          <p:val>
                                            <p:strVal val="#ppt_x"/>
                                          </p:val>
                                        </p:tav>
                                        <p:tav tm="100000">
                                          <p:val>
                                            <p:strVal val="#ppt_x"/>
                                          </p:val>
                                        </p:tav>
                                      </p:tavLst>
                                    </p:anim>
                                    <p:anim calcmode="lin" valueType="num">
                                      <p:cBhvr>
                                        <p:cTn id="38"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grpId="1" nodeType="clickEffect">
                                  <p:stCondLst>
                                    <p:cond delay="0"/>
                                  </p:stCondLst>
                                  <p:childTnLst>
                                    <p:anim calcmode="lin" valueType="num">
                                      <p:cBhvr>
                                        <p:cTn id="42" dur="500"/>
                                        <p:tgtEl>
                                          <p:spTgt spid="8"/>
                                        </p:tgtEl>
                                        <p:attrNameLst>
                                          <p:attrName>ppt_w</p:attrName>
                                        </p:attrNameLst>
                                      </p:cBhvr>
                                      <p:tavLst>
                                        <p:tav tm="0">
                                          <p:val>
                                            <p:strVal val="ppt_w"/>
                                          </p:val>
                                        </p:tav>
                                        <p:tav tm="100000">
                                          <p:val>
                                            <p:fltVal val="0"/>
                                          </p:val>
                                        </p:tav>
                                      </p:tavLst>
                                    </p:anim>
                                    <p:anim calcmode="lin" valueType="num">
                                      <p:cBhvr>
                                        <p:cTn id="43" dur="500"/>
                                        <p:tgtEl>
                                          <p:spTgt spid="8"/>
                                        </p:tgtEl>
                                        <p:attrNameLst>
                                          <p:attrName>ppt_h</p:attrName>
                                        </p:attrNameLst>
                                      </p:cBhvr>
                                      <p:tavLst>
                                        <p:tav tm="0">
                                          <p:val>
                                            <p:strVal val="ppt_h"/>
                                          </p:val>
                                        </p:tav>
                                        <p:tav tm="100000">
                                          <p:val>
                                            <p:fltVal val="0"/>
                                          </p:val>
                                        </p:tav>
                                      </p:tavLst>
                                    </p:anim>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250"/>
                                        <p:tgtEl>
                                          <p:spTgt spid="9"/>
                                        </p:tgtEl>
                                      </p:cBhvr>
                                    </p:animEffect>
                                    <p:anim calcmode="lin" valueType="num">
                                      <p:cBhvr>
                                        <p:cTn id="51" dur="250" fill="hold"/>
                                        <p:tgtEl>
                                          <p:spTgt spid="9"/>
                                        </p:tgtEl>
                                        <p:attrNameLst>
                                          <p:attrName>ppt_x</p:attrName>
                                        </p:attrNameLst>
                                      </p:cBhvr>
                                      <p:tavLst>
                                        <p:tav tm="0">
                                          <p:val>
                                            <p:strVal val="#ppt_x"/>
                                          </p:val>
                                        </p:tav>
                                        <p:tav tm="100000">
                                          <p:val>
                                            <p:strVal val="#ppt_x"/>
                                          </p:val>
                                        </p:tav>
                                      </p:tavLst>
                                    </p:anim>
                                    <p:anim calcmode="lin" valueType="num">
                                      <p:cBhvr>
                                        <p:cTn id="52"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xit" presetSubtype="32" fill="hold" grpId="1" nodeType="clickEffect">
                                  <p:stCondLst>
                                    <p:cond delay="0"/>
                                  </p:stCondLst>
                                  <p:childTnLst>
                                    <p:anim calcmode="lin" valueType="num">
                                      <p:cBhvr>
                                        <p:cTn id="56" dur="500"/>
                                        <p:tgtEl>
                                          <p:spTgt spid="9"/>
                                        </p:tgtEl>
                                        <p:attrNameLst>
                                          <p:attrName>ppt_w</p:attrName>
                                        </p:attrNameLst>
                                      </p:cBhvr>
                                      <p:tavLst>
                                        <p:tav tm="0">
                                          <p:val>
                                            <p:strVal val="ppt_w"/>
                                          </p:val>
                                        </p:tav>
                                        <p:tav tm="100000">
                                          <p:val>
                                            <p:fltVal val="0"/>
                                          </p:val>
                                        </p:tav>
                                      </p:tavLst>
                                    </p:anim>
                                    <p:anim calcmode="lin" valueType="num">
                                      <p:cBhvr>
                                        <p:cTn id="57" dur="500"/>
                                        <p:tgtEl>
                                          <p:spTgt spid="9"/>
                                        </p:tgtEl>
                                        <p:attrNameLst>
                                          <p:attrName>ppt_h</p:attrName>
                                        </p:attrNameLst>
                                      </p:cBhvr>
                                      <p:tavLst>
                                        <p:tav tm="0">
                                          <p:val>
                                            <p:strVal val="ppt_h"/>
                                          </p:val>
                                        </p:tav>
                                        <p:tav tm="100000">
                                          <p:val>
                                            <p:fltVal val="0"/>
                                          </p:val>
                                        </p:tav>
                                      </p:tavLst>
                                    </p:anim>
                                    <p:animEffect transition="out" filter="fade">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barn(inVertical)">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xit" presetSubtype="32" fill="hold" grpId="1" nodeType="clickEffect">
                                  <p:stCondLst>
                                    <p:cond delay="0"/>
                                  </p:stCondLst>
                                  <p:childTnLst>
                                    <p:anim calcmode="lin" valueType="num">
                                      <p:cBhvr>
                                        <p:cTn id="68" dur="500"/>
                                        <p:tgtEl>
                                          <p:spTgt spid="10"/>
                                        </p:tgtEl>
                                        <p:attrNameLst>
                                          <p:attrName>ppt_w</p:attrName>
                                        </p:attrNameLst>
                                      </p:cBhvr>
                                      <p:tavLst>
                                        <p:tav tm="0">
                                          <p:val>
                                            <p:strVal val="ppt_w"/>
                                          </p:val>
                                        </p:tav>
                                        <p:tav tm="100000">
                                          <p:val>
                                            <p:fltVal val="0"/>
                                          </p:val>
                                        </p:tav>
                                      </p:tavLst>
                                    </p:anim>
                                    <p:anim calcmode="lin" valueType="num">
                                      <p:cBhvr>
                                        <p:cTn id="69" dur="500"/>
                                        <p:tgtEl>
                                          <p:spTgt spid="10"/>
                                        </p:tgtEl>
                                        <p:attrNameLst>
                                          <p:attrName>ppt_h</p:attrName>
                                        </p:attrNameLst>
                                      </p:cBhvr>
                                      <p:tavLst>
                                        <p:tav tm="0">
                                          <p:val>
                                            <p:strVal val="ppt_h"/>
                                          </p:val>
                                        </p:tav>
                                        <p:tav tm="100000">
                                          <p:val>
                                            <p:fltVal val="0"/>
                                          </p:val>
                                        </p:tav>
                                      </p:tavLst>
                                    </p:anim>
                                    <p:animEffect transition="out" filter="fade">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barn(inVertical)">
                                      <p:cBhvr>
                                        <p:cTn id="7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7" grpId="1" animBg="1"/>
      <p:bldP spid="8" grpId="0" animBg="1"/>
      <p:bldP spid="8" grpId="1" animBg="1"/>
      <p:bldP spid="9" grpId="0" animBg="1"/>
      <p:bldP spid="9" grpId="1" animBg="1"/>
      <p:bldP spid="10" grpId="0" animBg="1"/>
      <p:bldP spid="10" grpId="1"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501E3A-603D-4B84-ADD1-8B8344DBDD8A}"/>
              </a:ext>
            </a:extLst>
          </p:cNvPr>
          <p:cNvSpPr/>
          <p:nvPr/>
        </p:nvSpPr>
        <p:spPr>
          <a:xfrm>
            <a:off x="1010195" y="281578"/>
            <a:ext cx="9556954" cy="187743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spcAft>
                <a:spcPts val="0"/>
              </a:spcAft>
            </a:pPr>
            <a:r>
              <a:rPr lang="vi-VN" sz="2400" b="1" i="1" dirty="0">
                <a:solidFill>
                  <a:schemeClr val="bg1">
                    <a:lumMod val="95000"/>
                  </a:schemeClr>
                </a:solidFill>
                <a:latin typeface="Times New Roman" panose="02020603050405020304" pitchFamily="18" charset="0"/>
                <a:ea typeface="Times New Roman" panose="02020603050405020304" pitchFamily="18" charset="0"/>
              </a:rPr>
              <a:t>HĐ nhóm:</a:t>
            </a:r>
            <a:endParaRPr lang="vi-VN" sz="2000" dirty="0">
              <a:solidFill>
                <a:schemeClr val="bg1">
                  <a:lumMod val="95000"/>
                </a:schemeClr>
              </a:solidFill>
              <a:latin typeface="Times New Roman" panose="02020603050405020304" pitchFamily="18" charset="0"/>
              <a:ea typeface="Times New Roman" panose="02020603050405020304" pitchFamily="18" charset="0"/>
            </a:endParaRPr>
          </a:p>
          <a:p>
            <a:pPr algn="just">
              <a:spcAft>
                <a:spcPts val="0"/>
              </a:spcAft>
            </a:pPr>
            <a:r>
              <a:rPr lang="vi-VN" sz="2400" dirty="0">
                <a:solidFill>
                  <a:schemeClr val="bg1">
                    <a:lumMod val="95000"/>
                  </a:schemeClr>
                </a:solidFill>
                <a:latin typeface="Times New Roman" panose="02020603050405020304" pitchFamily="18" charset="0"/>
                <a:ea typeface="Times New Roman" panose="02020603050405020304" pitchFamily="18" charset="0"/>
              </a:rPr>
              <a:t>Nhóm 1, 3, 5: Thực hiện nhiệm vụ theo phiếu học tập số 2</a:t>
            </a:r>
            <a:endParaRPr lang="en-US" sz="2400" dirty="0">
              <a:solidFill>
                <a:schemeClr val="bg1">
                  <a:lumMod val="95000"/>
                </a:schemeClr>
              </a:solidFill>
              <a:latin typeface="Times New Roman" panose="02020603050405020304" pitchFamily="18" charset="0"/>
              <a:ea typeface="Times New Roman" panose="02020603050405020304" pitchFamily="18" charset="0"/>
            </a:endParaRPr>
          </a:p>
          <a:p>
            <a:pPr algn="just">
              <a:spcAft>
                <a:spcPts val="0"/>
              </a:spcAft>
            </a:pPr>
            <a:endParaRPr lang="vi-VN" sz="2000" dirty="0">
              <a:solidFill>
                <a:schemeClr val="bg1">
                  <a:lumMod val="95000"/>
                </a:schemeClr>
              </a:solidFill>
              <a:latin typeface="Times New Roman" panose="02020603050405020304" pitchFamily="18" charset="0"/>
              <a:ea typeface="Times New Roman" panose="02020603050405020304" pitchFamily="18" charset="0"/>
            </a:endParaRPr>
          </a:p>
          <a:p>
            <a:r>
              <a:rPr lang="vi-VN" sz="2400" dirty="0">
                <a:solidFill>
                  <a:schemeClr val="bg1">
                    <a:lumMod val="95000"/>
                  </a:schemeClr>
                </a:solidFill>
                <a:latin typeface="Times New Roman" panose="02020603050405020304" pitchFamily="18" charset="0"/>
                <a:ea typeface="Arial" panose="020B0604020202020204" pitchFamily="34" charset="0"/>
              </a:rPr>
              <a:t>Nhóm 2, 4, 6: Thực hiện nhiệm vụ theo phiếu học tập số 3 </a:t>
            </a:r>
            <a:endParaRPr lang="en-US" sz="2400" dirty="0">
              <a:solidFill>
                <a:schemeClr val="bg1">
                  <a:lumMod val="95000"/>
                </a:schemeClr>
              </a:solidFill>
              <a:latin typeface="Times New Roman" panose="02020603050405020304" pitchFamily="18" charset="0"/>
              <a:ea typeface="Arial" panose="020B0604020202020204" pitchFamily="34" charset="0"/>
            </a:endParaRPr>
          </a:p>
          <a:p>
            <a:endParaRPr lang="vi-VN" sz="2400" dirty="0">
              <a:solidFill>
                <a:schemeClr val="bg1">
                  <a:lumMod val="95000"/>
                </a:schemeClr>
              </a:solidFill>
            </a:endParaRPr>
          </a:p>
        </p:txBody>
      </p:sp>
      <p:sp>
        <p:nvSpPr>
          <p:cNvPr id="4" name="TextBox 3">
            <a:extLst>
              <a:ext uri="{FF2B5EF4-FFF2-40B4-BE49-F238E27FC236}">
                <a16:creationId xmlns:a16="http://schemas.microsoft.com/office/drawing/2014/main" id="{0C123E21-5BD8-492E-B695-B7124A4DC9F1}"/>
              </a:ext>
            </a:extLst>
          </p:cNvPr>
          <p:cNvSpPr txBox="1"/>
          <p:nvPr/>
        </p:nvSpPr>
        <p:spPr>
          <a:xfrm>
            <a:off x="1010194" y="2159015"/>
            <a:ext cx="9556955" cy="3349956"/>
          </a:xfrm>
          <a:prstGeom prst="rect">
            <a:avLst/>
          </a:prstGeom>
          <a:ln>
            <a:solidFill>
              <a:schemeClr val="accent5">
                <a:lumMod val="50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nSpc>
                <a:spcPct val="150000"/>
              </a:lnSpc>
            </a:pPr>
            <a:r>
              <a:rPr lang="vi-VN" sz="2400" dirty="0">
                <a:latin typeface="Times New Roman" panose="02020603050405020304" pitchFamily="18" charset="0"/>
                <a:cs typeface="Times New Roman" panose="02020603050405020304" pitchFamily="18" charset="0"/>
              </a:rPr>
              <a:t>Vòng 1: 5-7p</a:t>
            </a:r>
          </a:p>
          <a:p>
            <a:pPr>
              <a:lnSpc>
                <a:spcPct val="150000"/>
              </a:lnSpc>
            </a:pPr>
            <a:r>
              <a:rPr lang="vi-VN" sz="2400" dirty="0">
                <a:latin typeface="Times New Roman" panose="02020603050405020304" pitchFamily="18" charset="0"/>
                <a:cs typeface="Times New Roman" panose="02020603050405020304" pitchFamily="18" charset="0"/>
              </a:rPr>
              <a:t>Vòng 2: 3-5p</a:t>
            </a:r>
          </a:p>
          <a:p>
            <a:pPr>
              <a:lnSpc>
                <a:spcPct val="150000"/>
              </a:lnSpc>
            </a:pPr>
            <a:r>
              <a:rPr lang="vi-VN" sz="2400" dirty="0">
                <a:latin typeface="Times New Roman" panose="02020603050405020304" pitchFamily="18" charset="0"/>
                <a:cs typeface="Times New Roman" panose="02020603050405020304" pitchFamily="18" charset="0"/>
              </a:rPr>
              <a:t>- Các nhóm (chẵn, lẻ) thảo luận nội dung trong phiếu học 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vi-VN" sz="2400" dirty="0">
                <a:latin typeface="Times New Roman" panose="02020603050405020304" pitchFamily="18" charset="0"/>
                <a:cs typeface="Times New Roman" panose="02020603050405020304" pitchFamily="18" charset="0"/>
              </a:rPr>
              <a:t>. </a:t>
            </a:r>
          </a:p>
          <a:p>
            <a:pPr>
              <a:lnSpc>
                <a:spcPct val="150000"/>
              </a:lnSpc>
            </a:pPr>
            <a:r>
              <a:rPr lang="vi-VN" sz="2400" dirty="0">
                <a:latin typeface="Times New Roman" panose="02020603050405020304" pitchFamily="18" charset="0"/>
                <a:cs typeface="Times New Roman" panose="02020603050405020304" pitchFamily="18" charset="0"/>
              </a:rPr>
              <a:t>- Sau thảo luận xong, 1 nhóm chẵn sẽ ghép 1 nhóm lẻ (1-2,3-4,5-6,) để tạo thành nhóm mới. Nhóm mới tiếp tục thảo luận vòng 2, trình bày nội dung ở vòng 1 cho nhóm còn lại nắm được toàn bộ nội dung của vòng 1.</a:t>
            </a:r>
          </a:p>
        </p:txBody>
      </p:sp>
    </p:spTree>
    <p:extLst>
      <p:ext uri="{BB962C8B-B14F-4D97-AF65-F5344CB8AC3E}">
        <p14:creationId xmlns:p14="http://schemas.microsoft.com/office/powerpoint/2010/main" val="274680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D35864-4B9D-42AD-A6E4-D55E0C2A2B06}"/>
              </a:ext>
            </a:extLst>
          </p:cNvPr>
          <p:cNvSpPr/>
          <p:nvPr/>
        </p:nvSpPr>
        <p:spPr>
          <a:xfrm>
            <a:off x="947171" y="227039"/>
            <a:ext cx="9969356"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eaLnBrk="0" fontAlgn="base" hangingPunct="0">
              <a:spcBef>
                <a:spcPct val="0"/>
              </a:spcBef>
              <a:spcAft>
                <a:spcPct val="0"/>
              </a:spcAft>
            </a:pPr>
            <a:r>
              <a:rPr lang="en-US" sz="2400" b="1" dirty="0" err="1">
                <a:solidFill>
                  <a:schemeClr val="bg1">
                    <a:lumMod val="95000"/>
                  </a:schemeClr>
                </a:solidFill>
                <a:latin typeface="Times New Roman" panose="02020603050405020304" pitchFamily="18" charset="0"/>
                <a:cs typeface="Times New Roman" panose="02020603050405020304" pitchFamily="18" charset="0"/>
              </a:rPr>
              <a:t>Phiếu</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học</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tập</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số</a:t>
            </a:r>
            <a:r>
              <a:rPr lang="en-US" sz="2400" b="1" dirty="0">
                <a:solidFill>
                  <a:schemeClr val="bg1">
                    <a:lumMod val="95000"/>
                  </a:schemeClr>
                </a:solidFill>
                <a:latin typeface="Times New Roman" panose="02020603050405020304" pitchFamily="18" charset="0"/>
                <a:cs typeface="Times New Roman" panose="02020603050405020304" pitchFamily="18" charset="0"/>
              </a:rPr>
              <a:t> 2: </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Nhóm 1, 3, 5</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vi-VN" altLang="vi-VN" sz="24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Dựa vào </a:t>
            </a:r>
            <a:r>
              <a:rPr lang="vi-VN"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số thông tin kênh chữ và hình 13.4 SGK</a:t>
            </a:r>
            <a:r>
              <a:rPr lang="vi-VN" altLang="vi-VN" sz="32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trang 165</a:t>
            </a:r>
            <a:r>
              <a:rPr lang="en-US"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altLang="vi-VN"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sau</a:t>
            </a:r>
            <a:r>
              <a:rPr lang="vi-VN"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altLang="vi-VN" dirty="0">
              <a:solidFill>
                <a:schemeClr val="bg1">
                  <a:lumMod val="95000"/>
                </a:schemeClr>
              </a:solidFill>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69421DAF-2D04-4C17-9702-240E02235AF5}"/>
              </a:ext>
            </a:extLst>
          </p:cNvPr>
          <p:cNvGraphicFramePr>
            <a:graphicFrameLocks noGrp="1"/>
          </p:cNvGraphicFramePr>
          <p:nvPr>
            <p:extLst>
              <p:ext uri="{D42A27DB-BD31-4B8C-83A1-F6EECF244321}">
                <p14:modId xmlns:p14="http://schemas.microsoft.com/office/powerpoint/2010/main" val="986130987"/>
              </p:ext>
            </p:extLst>
          </p:nvPr>
        </p:nvGraphicFramePr>
        <p:xfrm>
          <a:off x="947171" y="1558199"/>
          <a:ext cx="9969356" cy="1706880"/>
        </p:xfrm>
        <a:graphic>
          <a:graphicData uri="http://schemas.openxmlformats.org/drawingml/2006/table">
            <a:tbl>
              <a:tblPr firstRow="1" bandRow="1">
                <a:tableStyleId>{5C22544A-7EE6-4342-B048-85BDC9FD1C3A}</a:tableStyleId>
              </a:tblPr>
              <a:tblGrid>
                <a:gridCol w="2893309">
                  <a:extLst>
                    <a:ext uri="{9D8B030D-6E8A-4147-A177-3AD203B41FA5}">
                      <a16:colId xmlns:a16="http://schemas.microsoft.com/office/drawing/2014/main" val="1753572807"/>
                    </a:ext>
                  </a:extLst>
                </a:gridCol>
                <a:gridCol w="2518117">
                  <a:extLst>
                    <a:ext uri="{9D8B030D-6E8A-4147-A177-3AD203B41FA5}">
                      <a16:colId xmlns:a16="http://schemas.microsoft.com/office/drawing/2014/main" val="1371847622"/>
                    </a:ext>
                  </a:extLst>
                </a:gridCol>
                <a:gridCol w="2377440">
                  <a:extLst>
                    <a:ext uri="{9D8B030D-6E8A-4147-A177-3AD203B41FA5}">
                      <a16:colId xmlns:a16="http://schemas.microsoft.com/office/drawing/2014/main" val="1942986847"/>
                    </a:ext>
                  </a:extLst>
                </a:gridCol>
                <a:gridCol w="2180490">
                  <a:extLst>
                    <a:ext uri="{9D8B030D-6E8A-4147-A177-3AD203B41FA5}">
                      <a16:colId xmlns:a16="http://schemas.microsoft.com/office/drawing/2014/main" val="3995483316"/>
                    </a:ext>
                  </a:extLst>
                </a:gridCol>
              </a:tblGrid>
              <a:tr h="370840">
                <a:tc>
                  <a:txBody>
                    <a:bodyPr/>
                    <a:lstStyle/>
                    <a:p>
                      <a:r>
                        <a:rPr lang="en-US" sz="2200" dirty="0" err="1">
                          <a:latin typeface="Times New Roman" panose="02020603050405020304" pitchFamily="18" charset="0"/>
                          <a:cs typeface="Times New Roman" panose="02020603050405020304" pitchFamily="18" charset="0"/>
                        </a:rPr>
                        <a:t>Đới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hậu</a:t>
                      </a:r>
                      <a:endParaRPr lang="vi-VN" sz="2200" dirty="0">
                        <a:latin typeface="Times New Roman" panose="02020603050405020304" pitchFamily="18" charset="0"/>
                        <a:cs typeface="Times New Roman" panose="02020603050405020304" pitchFamily="18" charset="0"/>
                      </a:endParaRPr>
                    </a:p>
                  </a:txBody>
                  <a:tcPr/>
                </a:tc>
                <a:tc>
                  <a:txBody>
                    <a:bodyPr/>
                    <a:lstStyle/>
                    <a:p>
                      <a:r>
                        <a:rPr lang="en-US" sz="2200" dirty="0" err="1">
                          <a:latin typeface="Times New Roman" panose="02020603050405020304" pitchFamily="18" charset="0"/>
                          <a:cs typeface="Times New Roman" panose="02020603050405020304" pitchFamily="18" charset="0"/>
                        </a:rPr>
                        <a:t>Hàn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đới</a:t>
                      </a:r>
                      <a:endParaRPr lang="vi-VN" sz="2200" dirty="0">
                        <a:latin typeface="Times New Roman" panose="02020603050405020304" pitchFamily="18" charset="0"/>
                        <a:cs typeface="Times New Roman" panose="02020603050405020304" pitchFamily="18" charset="0"/>
                      </a:endParaRPr>
                    </a:p>
                  </a:txBody>
                  <a:tcPr/>
                </a:tc>
                <a:tc>
                  <a:txBody>
                    <a:bodyPr/>
                    <a:lstStyle/>
                    <a:p>
                      <a:r>
                        <a:rPr lang="en-US" sz="2200" dirty="0" err="1">
                          <a:latin typeface="Times New Roman" panose="02020603050405020304" pitchFamily="18" charset="0"/>
                          <a:cs typeface="Times New Roman" panose="02020603050405020304" pitchFamily="18" charset="0"/>
                        </a:rPr>
                        <a:t>Ôn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đới</a:t>
                      </a:r>
                      <a:endParaRPr lang="vi-VN" sz="2200" dirty="0">
                        <a:latin typeface="Times New Roman" panose="02020603050405020304" pitchFamily="18" charset="0"/>
                        <a:cs typeface="Times New Roman" panose="02020603050405020304" pitchFamily="18" charset="0"/>
                      </a:endParaRPr>
                    </a:p>
                  </a:txBody>
                  <a:tcPr/>
                </a:tc>
                <a:tc>
                  <a:txBody>
                    <a:bodyPr/>
                    <a:lstStyle/>
                    <a:p>
                      <a:r>
                        <a:rPr lang="en-US" sz="2200" dirty="0" err="1">
                          <a:latin typeface="Times New Roman" panose="02020603050405020304" pitchFamily="18" charset="0"/>
                          <a:cs typeface="Times New Roman" panose="02020603050405020304" pitchFamily="18" charset="0"/>
                        </a:rPr>
                        <a:t>Nhiệt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đới</a:t>
                      </a:r>
                      <a:endParaRPr lang="vi-VN"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74521103"/>
                  </a:ext>
                </a:extLst>
              </a:tr>
              <a:tr h="370840">
                <a:tc>
                  <a:txBody>
                    <a:bodyPr/>
                    <a:lstStyle/>
                    <a:p>
                      <a:r>
                        <a:rPr lang="en-US" sz="2200" dirty="0" err="1">
                          <a:latin typeface="Times New Roman" panose="02020603050405020304" pitchFamily="18" charset="0"/>
                          <a:cs typeface="Times New Roman" panose="02020603050405020304" pitchFamily="18" charset="0"/>
                        </a:rPr>
                        <a:t>Nhiệt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endParaRPr lang="vi-VN" sz="2200" dirty="0">
                        <a:latin typeface="Times New Roman" panose="02020603050405020304" pitchFamily="18" charset="0"/>
                        <a:cs typeface="Times New Roman" panose="02020603050405020304" pitchFamily="18" charset="0"/>
                      </a:endParaRPr>
                    </a:p>
                  </a:txBody>
                  <a:tcPr/>
                </a:tc>
                <a:tc>
                  <a:txBody>
                    <a:bodyPr/>
                    <a:lstStyle/>
                    <a:p>
                      <a:endParaRPr lang="vi-VN" sz="2200">
                        <a:latin typeface="Times New Roman" panose="02020603050405020304" pitchFamily="18" charset="0"/>
                        <a:cs typeface="Times New Roman" panose="02020603050405020304" pitchFamily="18" charset="0"/>
                      </a:endParaRPr>
                    </a:p>
                  </a:txBody>
                  <a:tcPr/>
                </a:tc>
                <a:tc>
                  <a:txBody>
                    <a:bodyPr/>
                    <a:lstStyle/>
                    <a:p>
                      <a:endParaRPr lang="vi-VN" sz="2200">
                        <a:latin typeface="Times New Roman" panose="02020603050405020304" pitchFamily="18" charset="0"/>
                        <a:cs typeface="Times New Roman" panose="02020603050405020304" pitchFamily="18" charset="0"/>
                      </a:endParaRPr>
                    </a:p>
                  </a:txBody>
                  <a:tcPr/>
                </a:tc>
                <a:tc>
                  <a:txBody>
                    <a:bodyPr/>
                    <a:lstStyle/>
                    <a:p>
                      <a:endParaRPr lang="vi-VN" sz="2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00812159"/>
                  </a:ext>
                </a:extLst>
              </a:tr>
              <a:tr h="370840">
                <a:tc>
                  <a:txBody>
                    <a:bodyPr/>
                    <a:lstStyle/>
                    <a:p>
                      <a:r>
                        <a:rPr lang="en-US" sz="2200" dirty="0">
                          <a:latin typeface="Times New Roman" panose="02020603050405020304" pitchFamily="18" charset="0"/>
                          <a:cs typeface="Times New Roman" panose="02020603050405020304" pitchFamily="18" charset="0"/>
                        </a:rPr>
                        <a:t>L</a:t>
                      </a:r>
                      <a:r>
                        <a:rPr lang="vi-VN" sz="2200" dirty="0">
                          <a:latin typeface="Times New Roman" panose="02020603050405020304" pitchFamily="18" charset="0"/>
                          <a:cs typeface="Times New Roman" panose="02020603050405020304" pitchFamily="18" charset="0"/>
                        </a:rPr>
                        <a:t>ư</a:t>
                      </a:r>
                      <a:r>
                        <a:rPr lang="en-US" sz="2200" dirty="0" err="1">
                          <a:latin typeface="Times New Roman" panose="02020603050405020304" pitchFamily="18" charset="0"/>
                          <a:cs typeface="Times New Roman" panose="02020603050405020304" pitchFamily="18" charset="0"/>
                        </a:rPr>
                        <a:t>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Mưa</a:t>
                      </a:r>
                      <a:endParaRPr lang="vi-VN" sz="2200" dirty="0">
                        <a:latin typeface="Times New Roman" panose="02020603050405020304" pitchFamily="18" charset="0"/>
                        <a:cs typeface="Times New Roman" panose="02020603050405020304" pitchFamily="18" charset="0"/>
                      </a:endParaRPr>
                    </a:p>
                  </a:txBody>
                  <a:tcPr/>
                </a:tc>
                <a:tc>
                  <a:txBody>
                    <a:bodyPr/>
                    <a:lstStyle/>
                    <a:p>
                      <a:endParaRPr lang="vi-VN" sz="2200" dirty="0">
                        <a:latin typeface="Times New Roman" panose="02020603050405020304" pitchFamily="18" charset="0"/>
                        <a:cs typeface="Times New Roman" panose="02020603050405020304" pitchFamily="18" charset="0"/>
                      </a:endParaRPr>
                    </a:p>
                  </a:txBody>
                  <a:tcPr/>
                </a:tc>
                <a:tc>
                  <a:txBody>
                    <a:bodyPr/>
                    <a:lstStyle/>
                    <a:p>
                      <a:endParaRPr lang="vi-VN" sz="2200">
                        <a:latin typeface="Times New Roman" panose="02020603050405020304" pitchFamily="18" charset="0"/>
                        <a:cs typeface="Times New Roman" panose="02020603050405020304" pitchFamily="18" charset="0"/>
                      </a:endParaRPr>
                    </a:p>
                  </a:txBody>
                  <a:tcPr/>
                </a:tc>
                <a:tc>
                  <a:txBody>
                    <a:bodyPr/>
                    <a:lstStyle/>
                    <a:p>
                      <a:endParaRPr lang="vi-VN" sz="2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66600835"/>
                  </a:ext>
                </a:extLst>
              </a:tr>
              <a:tr h="123967">
                <a:tc>
                  <a:txBody>
                    <a:bodyPr/>
                    <a:lstStyle/>
                    <a:p>
                      <a:r>
                        <a:rPr lang="en-US" sz="2200" dirty="0" err="1">
                          <a:latin typeface="Times New Roman" panose="02020603050405020304" pitchFamily="18" charset="0"/>
                          <a:cs typeface="Times New Roman" panose="02020603050405020304" pitchFamily="18" charset="0"/>
                        </a:rPr>
                        <a:t>Gió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thổi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a:t>
                      </a:r>
                      <a:r>
                        <a:rPr lang="vi-VN" sz="2200" dirty="0">
                          <a:latin typeface="Times New Roman" panose="02020603050405020304" pitchFamily="18" charset="0"/>
                          <a:cs typeface="Times New Roman" panose="02020603050405020304" pitchFamily="18" charset="0"/>
                        </a:rPr>
                        <a:t>ư</a:t>
                      </a:r>
                      <a:r>
                        <a:rPr lang="en-US" sz="2200" dirty="0" err="1">
                          <a:latin typeface="Times New Roman" panose="02020603050405020304" pitchFamily="18" charset="0"/>
                          <a:cs typeface="Times New Roman" panose="02020603050405020304" pitchFamily="18" charset="0"/>
                        </a:rPr>
                        <a:t>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xuyên</a:t>
                      </a:r>
                      <a:endParaRPr lang="vi-VN" sz="2200" dirty="0">
                        <a:latin typeface="Times New Roman" panose="02020603050405020304" pitchFamily="18" charset="0"/>
                        <a:cs typeface="Times New Roman" panose="02020603050405020304" pitchFamily="18" charset="0"/>
                      </a:endParaRPr>
                    </a:p>
                  </a:txBody>
                  <a:tcPr/>
                </a:tc>
                <a:tc>
                  <a:txBody>
                    <a:bodyPr/>
                    <a:lstStyle/>
                    <a:p>
                      <a:endParaRPr lang="vi-VN" sz="2200" dirty="0">
                        <a:latin typeface="Times New Roman" panose="02020603050405020304" pitchFamily="18" charset="0"/>
                        <a:cs typeface="Times New Roman" panose="02020603050405020304" pitchFamily="18" charset="0"/>
                      </a:endParaRPr>
                    </a:p>
                  </a:txBody>
                  <a:tcPr/>
                </a:tc>
                <a:tc>
                  <a:txBody>
                    <a:bodyPr/>
                    <a:lstStyle/>
                    <a:p>
                      <a:endParaRPr lang="vi-VN" sz="2200" dirty="0">
                        <a:latin typeface="Times New Roman" panose="02020603050405020304" pitchFamily="18" charset="0"/>
                        <a:cs typeface="Times New Roman" panose="02020603050405020304" pitchFamily="18" charset="0"/>
                      </a:endParaRPr>
                    </a:p>
                  </a:txBody>
                  <a:tcPr/>
                </a:tc>
                <a:tc>
                  <a:txBody>
                    <a:bodyPr/>
                    <a:lstStyle/>
                    <a:p>
                      <a:endParaRPr lang="vi-VN"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12655777"/>
                  </a:ext>
                </a:extLst>
              </a:tr>
            </a:tbl>
          </a:graphicData>
        </a:graphic>
      </p:graphicFrame>
      <p:graphicFrame>
        <p:nvGraphicFramePr>
          <p:cNvPr id="8" name="Table 7">
            <a:extLst>
              <a:ext uri="{FF2B5EF4-FFF2-40B4-BE49-F238E27FC236}">
                <a16:creationId xmlns:a16="http://schemas.microsoft.com/office/drawing/2014/main" id="{0C6A2F0F-E401-43A8-933F-891B7B008AC0}"/>
              </a:ext>
            </a:extLst>
          </p:cNvPr>
          <p:cNvGraphicFramePr>
            <a:graphicFrameLocks noGrp="1"/>
          </p:cNvGraphicFramePr>
          <p:nvPr>
            <p:extLst>
              <p:ext uri="{D42A27DB-BD31-4B8C-83A1-F6EECF244321}">
                <p14:modId xmlns:p14="http://schemas.microsoft.com/office/powerpoint/2010/main" val="1414371016"/>
              </p:ext>
            </p:extLst>
          </p:nvPr>
        </p:nvGraphicFramePr>
        <p:xfrm>
          <a:off x="947171" y="4096076"/>
          <a:ext cx="9969356" cy="2693994"/>
        </p:xfrm>
        <a:graphic>
          <a:graphicData uri="http://schemas.openxmlformats.org/drawingml/2006/table">
            <a:tbl>
              <a:tblPr firstRow="1" firstCol="1" bandRow="1">
                <a:tableStyleId>{5C22544A-7EE6-4342-B048-85BDC9FD1C3A}</a:tableStyleId>
              </a:tblPr>
              <a:tblGrid>
                <a:gridCol w="3880426">
                  <a:extLst>
                    <a:ext uri="{9D8B030D-6E8A-4147-A177-3AD203B41FA5}">
                      <a16:colId xmlns:a16="http://schemas.microsoft.com/office/drawing/2014/main" val="2524700081"/>
                    </a:ext>
                  </a:extLst>
                </a:gridCol>
                <a:gridCol w="6088930">
                  <a:extLst>
                    <a:ext uri="{9D8B030D-6E8A-4147-A177-3AD203B41FA5}">
                      <a16:colId xmlns:a16="http://schemas.microsoft.com/office/drawing/2014/main" val="3518151324"/>
                    </a:ext>
                  </a:extLst>
                </a:gridCol>
              </a:tblGrid>
              <a:tr h="322119">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Nhiệt độ</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 </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9759542"/>
                  </a:ext>
                </a:extLst>
              </a:tr>
              <a:tr h="322119">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Cao nhất</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 </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8022006"/>
                  </a:ext>
                </a:extLst>
              </a:tr>
              <a:tr h="322119">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Thấp nhất</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dirty="0">
                          <a:effectLst/>
                          <a:latin typeface="Times New Roman" panose="02020603050405020304" pitchFamily="18" charset="0"/>
                          <a:cs typeface="Times New Roman" panose="02020603050405020304" pitchFamily="18" charset="0"/>
                        </a:rPr>
                        <a:t> </a:t>
                      </a:r>
                      <a:endParaRPr lang="vi-VN" sz="22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4129146"/>
                  </a:ext>
                </a:extLst>
              </a:tr>
              <a:tr h="406830">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Nhận xét về nhiệt độ</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 </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8857378"/>
                  </a:ext>
                </a:extLst>
              </a:tr>
              <a:tr h="406830">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Lượng mưa trung bình năm</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dirty="0">
                          <a:effectLst/>
                          <a:latin typeface="Times New Roman" panose="02020603050405020304" pitchFamily="18" charset="0"/>
                          <a:cs typeface="Times New Roman" panose="02020603050405020304" pitchFamily="18" charset="0"/>
                        </a:rPr>
                        <a:t> </a:t>
                      </a:r>
                      <a:endParaRPr lang="vi-VN" sz="22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4165163"/>
                  </a:ext>
                </a:extLst>
              </a:tr>
              <a:tr h="406830">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Nhận xét về lượng mưa</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 </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1131253"/>
                  </a:ext>
                </a:extLst>
              </a:tr>
              <a:tr h="469569">
                <a:tc>
                  <a:txBody>
                    <a:bodyPr/>
                    <a:lstStyle/>
                    <a:p>
                      <a:pPr>
                        <a:lnSpc>
                          <a:spcPct val="107000"/>
                        </a:lnSpc>
                        <a:spcAft>
                          <a:spcPts val="0"/>
                        </a:spcAft>
                      </a:pPr>
                      <a:r>
                        <a:rPr lang="en-US" sz="2200" b="0" dirty="0" err="1">
                          <a:effectLst/>
                          <a:latin typeface="Times New Roman" panose="02020603050405020304" pitchFamily="18" charset="0"/>
                          <a:cs typeface="Times New Roman" panose="02020603050405020304" pitchFamily="18" charset="0"/>
                        </a:rPr>
                        <a:t>Thuộc</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đới</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khí</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hậu</a:t>
                      </a:r>
                      <a:endParaRPr lang="vi-VN" sz="22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dirty="0">
                          <a:effectLst/>
                          <a:latin typeface="Times New Roman" panose="02020603050405020304" pitchFamily="18" charset="0"/>
                          <a:cs typeface="Times New Roman" panose="02020603050405020304" pitchFamily="18" charset="0"/>
                        </a:rPr>
                        <a:t> </a:t>
                      </a:r>
                      <a:endParaRPr lang="vi-VN" sz="22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0994336"/>
                  </a:ext>
                </a:extLst>
              </a:tr>
            </a:tbl>
          </a:graphicData>
        </a:graphic>
      </p:graphicFrame>
      <p:sp>
        <p:nvSpPr>
          <p:cNvPr id="9" name="Rectangle 2">
            <a:extLst>
              <a:ext uri="{FF2B5EF4-FFF2-40B4-BE49-F238E27FC236}">
                <a16:creationId xmlns:a16="http://schemas.microsoft.com/office/drawing/2014/main" id="{80E0A9CF-2296-4E88-A5F1-8FA418F72FDC}"/>
              </a:ext>
            </a:extLst>
          </p:cNvPr>
          <p:cNvSpPr>
            <a:spLocks noChangeArrowheads="1"/>
          </p:cNvSpPr>
          <p:nvPr/>
        </p:nvSpPr>
        <p:spPr bwMode="auto">
          <a:xfrm>
            <a:off x="947171" y="3265079"/>
            <a:ext cx="9969356" cy="83099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kumimoji="0" lang="en-US" altLang="vi-VN"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vi-VN"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altLang="vi-VN"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vi-VN"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kumimoji="0" lang="en-US" altLang="vi-VN" sz="240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altLang="vi-VN" sz="2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2, 4, 6</a:t>
            </a:r>
            <a:endParaRPr kumimoji="0" lang="vi-VN" altLang="vi-VN"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Dựa</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vào</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hình</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13.5 SGK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trang</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165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hoàn</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thành</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thông</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tin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trong</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bảng</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sau</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vi-VN"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7244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7AD46C0-C8B7-42F8-8A4A-6FE6E80DD63C}"/>
              </a:ext>
            </a:extLst>
          </p:cNvPr>
          <p:cNvGraphicFramePr>
            <a:graphicFrameLocks noGrp="1"/>
          </p:cNvGraphicFramePr>
          <p:nvPr>
            <p:extLst>
              <p:ext uri="{D42A27DB-BD31-4B8C-83A1-F6EECF244321}">
                <p14:modId xmlns:p14="http://schemas.microsoft.com/office/powerpoint/2010/main" val="2838322361"/>
              </p:ext>
            </p:extLst>
          </p:nvPr>
        </p:nvGraphicFramePr>
        <p:xfrm>
          <a:off x="675249" y="1289401"/>
          <a:ext cx="10977893" cy="3025395"/>
        </p:xfrm>
        <a:graphic>
          <a:graphicData uri="http://schemas.openxmlformats.org/drawingml/2006/table">
            <a:tbl>
              <a:tblPr firstRow="1" firstCol="1" bandRow="1">
                <a:tableStyleId>{5C22544A-7EE6-4342-B048-85BDC9FD1C3A}</a:tableStyleId>
              </a:tblPr>
              <a:tblGrid>
                <a:gridCol w="2739152">
                  <a:extLst>
                    <a:ext uri="{9D8B030D-6E8A-4147-A177-3AD203B41FA5}">
                      <a16:colId xmlns:a16="http://schemas.microsoft.com/office/drawing/2014/main" val="997999363"/>
                    </a:ext>
                  </a:extLst>
                </a:gridCol>
                <a:gridCol w="2860085">
                  <a:extLst>
                    <a:ext uri="{9D8B030D-6E8A-4147-A177-3AD203B41FA5}">
                      <a16:colId xmlns:a16="http://schemas.microsoft.com/office/drawing/2014/main" val="512621397"/>
                    </a:ext>
                  </a:extLst>
                </a:gridCol>
                <a:gridCol w="2789171">
                  <a:extLst>
                    <a:ext uri="{9D8B030D-6E8A-4147-A177-3AD203B41FA5}">
                      <a16:colId xmlns:a16="http://schemas.microsoft.com/office/drawing/2014/main" val="2458579942"/>
                    </a:ext>
                  </a:extLst>
                </a:gridCol>
                <a:gridCol w="2589485">
                  <a:extLst>
                    <a:ext uri="{9D8B030D-6E8A-4147-A177-3AD203B41FA5}">
                      <a16:colId xmlns:a16="http://schemas.microsoft.com/office/drawing/2014/main" val="767773558"/>
                    </a:ext>
                  </a:extLst>
                </a:gridCol>
              </a:tblGrid>
              <a:tr h="360486">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hậu</a:t>
                      </a:r>
                      <a:endParaRPr lang="vi-VN" sz="24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Hàn đới</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Ôn đới</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Nhiệt đới</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46974049"/>
                  </a:ext>
                </a:extLst>
              </a:tr>
              <a:tr h="747000">
                <a:tc>
                  <a:txBody>
                    <a:bodyPr/>
                    <a:lstStyle/>
                    <a:p>
                      <a:pPr algn="just">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Nhiệt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Quanh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giá</a:t>
                      </a: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0"/>
                        </a:spcAft>
                      </a:pP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Trung bình</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Quanh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nóng</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2904286"/>
                  </a:ext>
                </a:extLst>
              </a:tr>
              <a:tr h="747000">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Lượng mưa</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Dưới</a:t>
                      </a:r>
                      <a:r>
                        <a:rPr lang="en-US" sz="2400" dirty="0">
                          <a:effectLst/>
                          <a:latin typeface="Times New Roman" panose="02020603050405020304" pitchFamily="18" charset="0"/>
                          <a:cs typeface="Times New Roman" panose="02020603050405020304" pitchFamily="18" charset="0"/>
                        </a:rPr>
                        <a:t> 500mm</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500mm-1500mm</a:t>
                      </a:r>
                    </a:p>
                    <a:p>
                      <a:pPr>
                        <a:lnSpc>
                          <a:spcPct val="107000"/>
                        </a:lnSpc>
                        <a:spcAft>
                          <a:spcPts val="0"/>
                        </a:spcAft>
                      </a:pP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1000mm-2000mm</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8764913"/>
                  </a:ext>
                </a:extLst>
              </a:tr>
              <a:tr h="1133513">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Gió thổi thường xuyên</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400">
                          <a:effectLst/>
                          <a:latin typeface="Times New Roman" panose="02020603050405020304" pitchFamily="18" charset="0"/>
                          <a:cs typeface="Times New Roman" panose="02020603050405020304" pitchFamily="18" charset="0"/>
                        </a:rPr>
                        <a:t>Gió Đông cực</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Gió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ôn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đới</a:t>
                      </a: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0"/>
                        </a:spcAft>
                      </a:pP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0"/>
                        </a:spcAft>
                      </a:pP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Gió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dịch</a:t>
                      </a: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354505"/>
                  </a:ext>
                </a:extLst>
              </a:tr>
            </a:tbl>
          </a:graphicData>
        </a:graphic>
      </p:graphicFrame>
      <p:sp>
        <p:nvSpPr>
          <p:cNvPr id="5" name="Rectangle 1">
            <a:extLst>
              <a:ext uri="{FF2B5EF4-FFF2-40B4-BE49-F238E27FC236}">
                <a16:creationId xmlns:a16="http://schemas.microsoft.com/office/drawing/2014/main" id="{000E063D-E277-4591-8D51-7ECA32994FF2}"/>
              </a:ext>
            </a:extLst>
          </p:cNvPr>
          <p:cNvSpPr>
            <a:spLocks noChangeArrowheads="1"/>
          </p:cNvSpPr>
          <p:nvPr/>
        </p:nvSpPr>
        <p:spPr bwMode="auto">
          <a:xfrm>
            <a:off x="3873304" y="458404"/>
            <a:ext cx="44453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04850" algn="l"/>
              </a:tabLst>
              <a:defRPr>
                <a:solidFill>
                  <a:schemeClr val="tx1"/>
                </a:solidFill>
                <a:latin typeface="Arial" panose="020B0604020202020204" pitchFamily="34" charset="0"/>
              </a:defRPr>
            </a:lvl1pPr>
            <a:lvl2pPr eaLnBrk="0" fontAlgn="base" hangingPunct="0">
              <a:spcBef>
                <a:spcPct val="0"/>
              </a:spcBef>
              <a:spcAft>
                <a:spcPct val="0"/>
              </a:spcAft>
              <a:tabLst>
                <a:tab pos="704850" algn="l"/>
              </a:tabLst>
              <a:defRPr>
                <a:solidFill>
                  <a:schemeClr val="tx1"/>
                </a:solidFill>
                <a:latin typeface="Arial" panose="020B0604020202020204" pitchFamily="34" charset="0"/>
              </a:defRPr>
            </a:lvl2pPr>
            <a:lvl3pPr eaLnBrk="0" fontAlgn="base" hangingPunct="0">
              <a:spcBef>
                <a:spcPct val="0"/>
              </a:spcBef>
              <a:spcAft>
                <a:spcPct val="0"/>
              </a:spcAft>
              <a:tabLst>
                <a:tab pos="704850" algn="l"/>
              </a:tabLst>
              <a:defRPr>
                <a:solidFill>
                  <a:schemeClr val="tx1"/>
                </a:solidFill>
                <a:latin typeface="Arial" panose="020B0604020202020204" pitchFamily="34" charset="0"/>
              </a:defRPr>
            </a:lvl3pPr>
            <a:lvl4pPr eaLnBrk="0" fontAlgn="base" hangingPunct="0">
              <a:spcBef>
                <a:spcPct val="0"/>
              </a:spcBef>
              <a:spcAft>
                <a:spcPct val="0"/>
              </a:spcAft>
              <a:tabLst>
                <a:tab pos="704850" algn="l"/>
              </a:tabLst>
              <a:defRPr>
                <a:solidFill>
                  <a:schemeClr val="tx1"/>
                </a:solidFill>
                <a:latin typeface="Arial" panose="020B0604020202020204" pitchFamily="34" charset="0"/>
              </a:defRPr>
            </a:lvl4pPr>
            <a:lvl5pPr eaLnBrk="0" fontAlgn="base" hangingPunct="0">
              <a:spcBef>
                <a:spcPct val="0"/>
              </a:spcBef>
              <a:spcAft>
                <a:spcPct val="0"/>
              </a:spcAft>
              <a:tabLst>
                <a:tab pos="704850" algn="l"/>
              </a:tabLst>
              <a:defRPr>
                <a:solidFill>
                  <a:schemeClr val="tx1"/>
                </a:solidFill>
                <a:latin typeface="Arial" panose="020B0604020202020204" pitchFamily="34" charset="0"/>
              </a:defRPr>
            </a:lvl5pPr>
            <a:lvl6pPr eaLnBrk="0" fontAlgn="base" hangingPunct="0">
              <a:spcBef>
                <a:spcPct val="0"/>
              </a:spcBef>
              <a:spcAft>
                <a:spcPct val="0"/>
              </a:spcAft>
              <a:tabLst>
                <a:tab pos="704850" algn="l"/>
              </a:tabLst>
              <a:defRPr>
                <a:solidFill>
                  <a:schemeClr val="tx1"/>
                </a:solidFill>
                <a:latin typeface="Arial" panose="020B0604020202020204" pitchFamily="34" charset="0"/>
              </a:defRPr>
            </a:lvl6pPr>
            <a:lvl7pPr eaLnBrk="0" fontAlgn="base" hangingPunct="0">
              <a:spcBef>
                <a:spcPct val="0"/>
              </a:spcBef>
              <a:spcAft>
                <a:spcPct val="0"/>
              </a:spcAft>
              <a:tabLst>
                <a:tab pos="704850" algn="l"/>
              </a:tabLst>
              <a:defRPr>
                <a:solidFill>
                  <a:schemeClr val="tx1"/>
                </a:solidFill>
                <a:latin typeface="Arial" panose="020B0604020202020204" pitchFamily="34" charset="0"/>
              </a:defRPr>
            </a:lvl7pPr>
            <a:lvl8pPr eaLnBrk="0" fontAlgn="base" hangingPunct="0">
              <a:spcBef>
                <a:spcPct val="0"/>
              </a:spcBef>
              <a:spcAft>
                <a:spcPct val="0"/>
              </a:spcAft>
              <a:tabLst>
                <a:tab pos="704850" algn="l"/>
              </a:tabLst>
              <a:defRPr>
                <a:solidFill>
                  <a:schemeClr val="tx1"/>
                </a:solidFill>
                <a:latin typeface="Arial" panose="020B0604020202020204" pitchFamily="34" charset="0"/>
              </a:defRPr>
            </a:lvl8pPr>
            <a:lvl9pPr eaLnBrk="0" fontAlgn="base" hangingPunct="0">
              <a:spcBef>
                <a:spcPct val="0"/>
              </a:spcBef>
              <a:spcAft>
                <a:spcPct val="0"/>
              </a:spcAft>
              <a:tabLst>
                <a:tab pos="7048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704850" algn="l"/>
              </a:tabLst>
            </a:pPr>
            <a:r>
              <a:rPr kumimoji="0" lang="en-US" altLang="vi-VN" sz="2400" b="1" i="0" u="none" strike="noStrike" cap="none" normalizeH="0" baseline="0" dirty="0" err="1">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Kết</a:t>
            </a:r>
            <a:r>
              <a:rPr kumimoji="0" lang="en-US" altLang="vi-VN" sz="2400" b="1" i="0" u="none" strike="noStrike" cap="none" normalizeH="0" baseline="0" dirty="0">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1" i="0" u="none" strike="noStrike" cap="none" normalizeH="0" baseline="0" dirty="0" err="1">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quả</a:t>
            </a:r>
            <a:r>
              <a:rPr kumimoji="0" lang="en-US" altLang="vi-VN" sz="2400" b="1" i="0" u="none" strike="noStrike" cap="none" normalizeH="0" baseline="0" dirty="0">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1" i="0" u="none" strike="noStrike" cap="none" normalizeH="0" baseline="0" dirty="0" err="1">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phiếu</a:t>
            </a:r>
            <a:r>
              <a:rPr kumimoji="0" lang="en-US" altLang="vi-VN" sz="2400" b="1" i="0" u="none" strike="noStrike" cap="none" normalizeH="0" baseline="0" dirty="0">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1" i="0" u="none" strike="noStrike" cap="none" normalizeH="0" baseline="0" dirty="0" err="1">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học</a:t>
            </a:r>
            <a:r>
              <a:rPr kumimoji="0" lang="en-US" altLang="vi-VN" sz="2400" b="1" i="0" u="none" strike="noStrike" cap="none" normalizeH="0" baseline="0" dirty="0">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1" i="0" u="none" strike="noStrike" cap="none" normalizeH="0" baseline="0" dirty="0" err="1">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tập</a:t>
            </a:r>
            <a:r>
              <a:rPr kumimoji="0" lang="en-US" altLang="vi-VN" sz="2400" b="1" i="0" u="none" strike="noStrike" cap="none" normalizeH="0" baseline="0" dirty="0">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1" i="0" u="none" strike="noStrike" cap="none" normalizeH="0" baseline="0" dirty="0" err="1">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số</a:t>
            </a:r>
            <a:r>
              <a:rPr kumimoji="0" lang="en-US" altLang="vi-VN" sz="2400" b="1" i="0" u="none" strike="noStrike" cap="none" normalizeH="0" baseline="0" dirty="0">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 2.</a:t>
            </a:r>
            <a:endParaRPr kumimoji="0" lang="vi-VN" altLang="vi-VN" sz="2400" b="0" i="0" u="none" strike="noStrike" cap="none" normalizeH="0" baseline="0" dirty="0">
              <a:ln>
                <a:noFill/>
              </a:ln>
              <a:solidFill>
                <a:schemeClr val="bg1">
                  <a:lumMod val="95000"/>
                </a:schemeClr>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704850" algn="l"/>
              </a:tabLst>
            </a:pPr>
            <a:endParaRPr kumimoji="0" lang="vi-VN" altLang="vi-VN" sz="2400" b="0" i="0" u="none" strike="noStrike" cap="none" normalizeH="0" baseline="0" dirty="0">
              <a:ln>
                <a:noFill/>
              </a:ln>
              <a:solidFill>
                <a:schemeClr val="bg1">
                  <a:lumMod val="95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819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0116CF0-9CC3-403E-82C9-450E265DA596}"/>
              </a:ext>
            </a:extLst>
          </p:cNvPr>
          <p:cNvGraphicFramePr>
            <a:graphicFrameLocks noGrp="1"/>
          </p:cNvGraphicFramePr>
          <p:nvPr>
            <p:extLst>
              <p:ext uri="{D42A27DB-BD31-4B8C-83A1-F6EECF244321}">
                <p14:modId xmlns:p14="http://schemas.microsoft.com/office/powerpoint/2010/main" val="4203471224"/>
              </p:ext>
            </p:extLst>
          </p:nvPr>
        </p:nvGraphicFramePr>
        <p:xfrm>
          <a:off x="897987" y="1280160"/>
          <a:ext cx="10396025" cy="3827569"/>
        </p:xfrm>
        <a:graphic>
          <a:graphicData uri="http://schemas.openxmlformats.org/drawingml/2006/table">
            <a:tbl>
              <a:tblPr firstRow="1" firstCol="1" bandRow="1">
                <a:tableStyleId>{5C22544A-7EE6-4342-B048-85BDC9FD1C3A}</a:tableStyleId>
              </a:tblPr>
              <a:tblGrid>
                <a:gridCol w="4131061">
                  <a:extLst>
                    <a:ext uri="{9D8B030D-6E8A-4147-A177-3AD203B41FA5}">
                      <a16:colId xmlns:a16="http://schemas.microsoft.com/office/drawing/2014/main" val="4022062660"/>
                    </a:ext>
                  </a:extLst>
                </a:gridCol>
                <a:gridCol w="6264964">
                  <a:extLst>
                    <a:ext uri="{9D8B030D-6E8A-4147-A177-3AD203B41FA5}">
                      <a16:colId xmlns:a16="http://schemas.microsoft.com/office/drawing/2014/main" val="3314530975"/>
                    </a:ext>
                  </a:extLst>
                </a:gridCol>
              </a:tblGrid>
              <a:tr h="306638">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Địa điểm</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Xin-ga-po (1</a:t>
                      </a:r>
                      <a:r>
                        <a:rPr lang="en-US" sz="2400" baseline="30000">
                          <a:effectLst/>
                          <a:latin typeface="Times New Roman" panose="02020603050405020304" pitchFamily="18" charset="0"/>
                          <a:cs typeface="Times New Roman" panose="02020603050405020304" pitchFamily="18" charset="0"/>
                        </a:rPr>
                        <a:t>0</a:t>
                      </a:r>
                      <a:r>
                        <a:rPr lang="en-US" sz="2400">
                          <a:effectLst/>
                          <a:latin typeface="Times New Roman" panose="02020603050405020304" pitchFamily="18" charset="0"/>
                          <a:cs typeface="Times New Roman" panose="02020603050405020304" pitchFamily="18" charset="0"/>
                        </a:rPr>
                        <a:t>17</a:t>
                      </a:r>
                      <a:r>
                        <a:rPr lang="en-US" sz="2400" baseline="30000">
                          <a:effectLst/>
                          <a:latin typeface="Times New Roman" panose="02020603050405020304" pitchFamily="18" charset="0"/>
                          <a:cs typeface="Times New Roman" panose="02020603050405020304" pitchFamily="18" charset="0"/>
                        </a:rPr>
                        <a:t>/</a:t>
                      </a:r>
                      <a:r>
                        <a:rPr lang="en-US" sz="2400">
                          <a:effectLst/>
                          <a:latin typeface="Times New Roman" panose="02020603050405020304" pitchFamily="18" charset="0"/>
                          <a:cs typeface="Times New Roman" panose="02020603050405020304" pitchFamily="18" charset="0"/>
                        </a:rPr>
                        <a:t>B)</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6670140"/>
                  </a:ext>
                </a:extLst>
              </a:tr>
              <a:tr h="490914">
                <a:tc>
                  <a:txBody>
                    <a:bodyPr/>
                    <a:lstStyle/>
                    <a:p>
                      <a:pPr>
                        <a:lnSpc>
                          <a:spcPct val="107000"/>
                        </a:lnSpc>
                        <a:spcAft>
                          <a:spcPts val="0"/>
                        </a:spcAft>
                      </a:pPr>
                      <a:r>
                        <a:rPr lang="en-US" sz="2400" b="0" dirty="0" err="1">
                          <a:effectLst/>
                          <a:latin typeface="Times New Roman" panose="02020603050405020304" pitchFamily="18" charset="0"/>
                          <a:cs typeface="Times New Roman" panose="02020603050405020304" pitchFamily="18" charset="0"/>
                        </a:rPr>
                        <a:t>Nhiệt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độ</a:t>
                      </a:r>
                      <a:r>
                        <a:rPr lang="en-US" sz="2400" b="0" dirty="0">
                          <a:effectLst/>
                          <a:latin typeface="Times New Roman" panose="02020603050405020304" pitchFamily="18" charset="0"/>
                          <a:cs typeface="Times New Roman" panose="02020603050405020304" pitchFamily="18" charset="0"/>
                        </a:rPr>
                        <a:t>:   Cao </a:t>
                      </a:r>
                      <a:r>
                        <a:rPr lang="en-US" sz="2400" b="0" dirty="0" err="1">
                          <a:effectLst/>
                          <a:latin typeface="Times New Roman" panose="02020603050405020304" pitchFamily="18" charset="0"/>
                          <a:cs typeface="Times New Roman" panose="02020603050405020304" pitchFamily="18" charset="0"/>
                        </a:rPr>
                        <a:t>nhất</a:t>
                      </a:r>
                      <a:endParaRPr lang="vi-VN" sz="24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27</a:t>
                      </a:r>
                      <a:r>
                        <a:rPr lang="en-US" sz="2400" baseline="30000">
                          <a:effectLst/>
                          <a:latin typeface="Times New Roman" panose="02020603050405020304" pitchFamily="18" charset="0"/>
                          <a:cs typeface="Times New Roman" panose="02020603050405020304" pitchFamily="18" charset="0"/>
                        </a:rPr>
                        <a:t>0</a:t>
                      </a:r>
                      <a:r>
                        <a:rPr lang="en-US" sz="2400">
                          <a:effectLst/>
                          <a:latin typeface="Times New Roman" panose="02020603050405020304" pitchFamily="18" charset="0"/>
                          <a:cs typeface="Times New Roman" panose="02020603050405020304" pitchFamily="18" charset="0"/>
                        </a:rPr>
                        <a:t>C</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1183378"/>
                  </a:ext>
                </a:extLst>
              </a:tr>
              <a:tr h="490914">
                <a:tc>
                  <a:txBody>
                    <a:bodyPr/>
                    <a:lstStyle/>
                    <a:p>
                      <a:pPr>
                        <a:lnSpc>
                          <a:spcPct val="107000"/>
                        </a:lnSpc>
                        <a:spcAft>
                          <a:spcPts val="0"/>
                        </a:spcAft>
                      </a:pP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Thấp</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nhất</a:t>
                      </a:r>
                      <a:endParaRPr lang="vi-VN" sz="24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25</a:t>
                      </a:r>
                      <a:r>
                        <a:rPr lang="en-US" sz="2400" baseline="30000">
                          <a:effectLst/>
                          <a:latin typeface="Times New Roman" panose="02020603050405020304" pitchFamily="18" charset="0"/>
                          <a:cs typeface="Times New Roman" panose="02020603050405020304" pitchFamily="18" charset="0"/>
                        </a:rPr>
                        <a:t>0</a:t>
                      </a:r>
                      <a:r>
                        <a:rPr lang="en-US" sz="2400">
                          <a:effectLst/>
                          <a:latin typeface="Times New Roman" panose="02020603050405020304" pitchFamily="18" charset="0"/>
                          <a:cs typeface="Times New Roman" panose="02020603050405020304" pitchFamily="18" charset="0"/>
                        </a:rPr>
                        <a:t>C</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9231934"/>
                  </a:ext>
                </a:extLst>
              </a:tr>
              <a:tr h="490914">
                <a:tc>
                  <a:txBody>
                    <a:bodyPr/>
                    <a:lstStyle/>
                    <a:p>
                      <a:pPr>
                        <a:lnSpc>
                          <a:spcPct val="107000"/>
                        </a:lnSpc>
                        <a:spcAft>
                          <a:spcPts val="0"/>
                        </a:spcAft>
                      </a:pPr>
                      <a:r>
                        <a:rPr lang="en-US" sz="2400" b="0" dirty="0" err="1">
                          <a:effectLst/>
                          <a:latin typeface="Times New Roman" panose="02020603050405020304" pitchFamily="18" charset="0"/>
                          <a:cs typeface="Times New Roman" panose="02020603050405020304" pitchFamily="18" charset="0"/>
                        </a:rPr>
                        <a:t>Nhận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xét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về</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nhiệt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độ</a:t>
                      </a:r>
                      <a:endParaRPr lang="vi-VN" sz="24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Cao quanh năm</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8045926"/>
                  </a:ext>
                </a:extLst>
              </a:tr>
              <a:tr h="742566">
                <a:tc>
                  <a:txBody>
                    <a:bodyPr/>
                    <a:lstStyle/>
                    <a:p>
                      <a:pPr>
                        <a:lnSpc>
                          <a:spcPct val="107000"/>
                        </a:lnSpc>
                        <a:spcAft>
                          <a:spcPts val="0"/>
                        </a:spcAft>
                      </a:pPr>
                      <a:r>
                        <a:rPr lang="en-US" sz="2400" b="0" dirty="0" err="1">
                          <a:effectLst/>
                          <a:latin typeface="Times New Roman" panose="02020603050405020304" pitchFamily="18" charset="0"/>
                          <a:cs typeface="Times New Roman" panose="02020603050405020304" pitchFamily="18" charset="0"/>
                        </a:rPr>
                        <a:t>Lượng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mưa</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trung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bình</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năm</a:t>
                      </a:r>
                      <a:endParaRPr lang="vi-VN" sz="24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2417 mm</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3962803"/>
                  </a:ext>
                </a:extLst>
              </a:tr>
              <a:tr h="742566">
                <a:tc>
                  <a:txBody>
                    <a:bodyPr/>
                    <a:lstStyle/>
                    <a:p>
                      <a:pPr>
                        <a:lnSpc>
                          <a:spcPct val="107000"/>
                        </a:lnSpc>
                        <a:spcAft>
                          <a:spcPts val="0"/>
                        </a:spcAft>
                      </a:pPr>
                      <a:r>
                        <a:rPr lang="en-US" sz="2400" b="0" dirty="0" err="1">
                          <a:effectLst/>
                          <a:latin typeface="Times New Roman" panose="02020603050405020304" pitchFamily="18" charset="0"/>
                          <a:cs typeface="Times New Roman" panose="02020603050405020304" pitchFamily="18" charset="0"/>
                        </a:rPr>
                        <a:t>Nhận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xét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về</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lượng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mưa</a:t>
                      </a:r>
                      <a:endParaRPr lang="vi-VN" sz="24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trung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lớn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mưa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năm</a:t>
                      </a:r>
                      <a:r>
                        <a:rPr lang="en-US" sz="2400" dirty="0">
                          <a:effectLst/>
                          <a:latin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val="2767067286"/>
                  </a:ext>
                </a:extLst>
              </a:tr>
              <a:tr h="490914">
                <a:tc>
                  <a:txBody>
                    <a:bodyPr/>
                    <a:lstStyle/>
                    <a:p>
                      <a:pPr>
                        <a:lnSpc>
                          <a:spcPct val="107000"/>
                        </a:lnSpc>
                        <a:spcAft>
                          <a:spcPts val="0"/>
                        </a:spcAft>
                      </a:pPr>
                      <a:r>
                        <a:rPr lang="en-US" sz="2400" b="0" dirty="0" err="1">
                          <a:effectLst/>
                          <a:latin typeface="Times New Roman" panose="02020603050405020304" pitchFamily="18" charset="0"/>
                          <a:cs typeface="Times New Roman" panose="02020603050405020304" pitchFamily="18" charset="0"/>
                        </a:rPr>
                        <a:t>Thuộc</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đới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khí</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hậu</a:t>
                      </a:r>
                      <a:endParaRPr lang="vi-VN" sz="24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Đới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nóng</a:t>
                      </a:r>
                      <a:endParaRPr lang="en-US" sz="24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81908808"/>
                  </a:ext>
                </a:extLst>
              </a:tr>
            </a:tbl>
          </a:graphicData>
        </a:graphic>
      </p:graphicFrame>
      <p:sp>
        <p:nvSpPr>
          <p:cNvPr id="6" name="Rectangle 5">
            <a:extLst>
              <a:ext uri="{FF2B5EF4-FFF2-40B4-BE49-F238E27FC236}">
                <a16:creationId xmlns:a16="http://schemas.microsoft.com/office/drawing/2014/main" id="{E5F5AEBC-B503-47B0-8016-FE4C8923BDB7}"/>
              </a:ext>
            </a:extLst>
          </p:cNvPr>
          <p:cNvSpPr/>
          <p:nvPr/>
        </p:nvSpPr>
        <p:spPr>
          <a:xfrm>
            <a:off x="4258797" y="546853"/>
            <a:ext cx="3674404" cy="461665"/>
          </a:xfrm>
          <a:prstGeom prst="rect">
            <a:avLst/>
          </a:prstGeom>
        </p:spPr>
        <p:txBody>
          <a:bodyPr wrap="none">
            <a:spAutoFit/>
          </a:bodyPr>
          <a:lstStyle/>
          <a:p>
            <a:r>
              <a:rPr lang="en-US" altLang="vi-VN" sz="2400" b="1" dirty="0" err="1">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Kết</a:t>
            </a:r>
            <a:r>
              <a:rPr lang="en-US" altLang="vi-VN" sz="2400" b="1"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dirty="0" err="1">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quả</a:t>
            </a:r>
            <a:r>
              <a:rPr lang="en-US" altLang="vi-VN" sz="2400" b="1"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dirty="0" err="1">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phiếu</a:t>
            </a:r>
            <a:r>
              <a:rPr lang="en-US" altLang="vi-VN" sz="2400" b="1"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dirty="0" err="1">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học</a:t>
            </a:r>
            <a:r>
              <a:rPr lang="en-US" altLang="vi-VN" sz="2400" b="1"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dirty="0" err="1">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tập</a:t>
            </a:r>
            <a:r>
              <a:rPr lang="en-US" altLang="vi-VN" sz="2400" b="1"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dirty="0" err="1">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số</a:t>
            </a:r>
            <a:r>
              <a:rPr lang="en-US" altLang="vi-VN" sz="2400" b="1"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3</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FC8E2AF-0ADA-461E-BCBC-13CC46117D50}"/>
              </a:ext>
            </a:extLst>
          </p:cNvPr>
          <p:cNvSpPr txBox="1"/>
          <p:nvPr/>
        </p:nvSpPr>
        <p:spPr>
          <a:xfrm flipH="1">
            <a:off x="351692" y="5577840"/>
            <a:ext cx="11479236" cy="461665"/>
          </a:xfrm>
          <a:prstGeom prst="rect">
            <a:avLst/>
          </a:prstGeom>
          <a:noFill/>
        </p:spPr>
        <p:txBody>
          <a:bodyPr wrap="square" rtlCol="0">
            <a:spAutoFit/>
          </a:bodyPr>
          <a:lstStyle/>
          <a:p>
            <a:r>
              <a:rPr lang="en-US" sz="2400" b="1" i="1" dirty="0">
                <a:solidFill>
                  <a:schemeClr val="bg1">
                    <a:lumMod val="95000"/>
                  </a:schemeClr>
                </a:solidFill>
                <a:latin typeface="Times New Roman" panose="02020603050405020304" pitchFamily="18" charset="0"/>
                <a:cs typeface="Times New Roman" panose="02020603050405020304" pitchFamily="18" charset="0"/>
              </a:rPr>
              <a:t>Ở 2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địa</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điểm</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còn</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lại</a:t>
            </a:r>
            <a:r>
              <a:rPr lang="en-US" sz="2400" b="1" i="1" dirty="0">
                <a:solidFill>
                  <a:schemeClr val="bg1">
                    <a:lumMod val="95000"/>
                  </a:schemeClr>
                </a:solidFill>
                <a:latin typeface="Times New Roman" panose="02020603050405020304" pitchFamily="18" charset="0"/>
                <a:cs typeface="Times New Roman" panose="02020603050405020304" pitchFamily="18" charset="0"/>
              </a:rPr>
              <a:t> H15.6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và</a:t>
            </a:r>
            <a:r>
              <a:rPr lang="en-US" sz="2400" b="1" i="1" dirty="0">
                <a:solidFill>
                  <a:schemeClr val="bg1">
                    <a:lumMod val="95000"/>
                  </a:schemeClr>
                </a:solidFill>
                <a:latin typeface="Times New Roman" panose="02020603050405020304" pitchFamily="18" charset="0"/>
                <a:cs typeface="Times New Roman" panose="02020603050405020304" pitchFamily="18" charset="0"/>
              </a:rPr>
              <a:t> 15.7 GV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có</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thể</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yêu</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cầu</a:t>
            </a:r>
            <a:r>
              <a:rPr lang="en-US" sz="2400" b="1" i="1" dirty="0">
                <a:solidFill>
                  <a:schemeClr val="bg1">
                    <a:lumMod val="95000"/>
                  </a:schemeClr>
                </a:solidFill>
                <a:latin typeface="Times New Roman" panose="02020603050405020304" pitchFamily="18" charset="0"/>
                <a:cs typeface="Times New Roman" panose="02020603050405020304" pitchFamily="18" charset="0"/>
              </a:rPr>
              <a:t> HS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làm</a:t>
            </a:r>
            <a:r>
              <a:rPr lang="en-US" sz="2400" b="1" i="1" dirty="0">
                <a:solidFill>
                  <a:schemeClr val="bg1">
                    <a:lumMod val="95000"/>
                  </a:schemeClr>
                </a:solidFill>
                <a:latin typeface="Times New Roman" panose="02020603050405020304" pitchFamily="18" charset="0"/>
                <a:cs typeface="Times New Roman" panose="02020603050405020304" pitchFamily="18" charset="0"/>
              </a:rPr>
              <a:t> ở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nhà</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theo</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mẫu</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phiếu</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số</a:t>
            </a:r>
            <a:r>
              <a:rPr lang="en-US" sz="2400" b="1" i="1" dirty="0">
                <a:solidFill>
                  <a:schemeClr val="bg1">
                    <a:lumMod val="95000"/>
                  </a:schemeClr>
                </a:solidFill>
                <a:latin typeface="Times New Roman" panose="02020603050405020304" pitchFamily="18" charset="0"/>
                <a:cs typeface="Times New Roman" panose="02020603050405020304" pitchFamily="18" charset="0"/>
              </a:rPr>
              <a:t> 3</a:t>
            </a:r>
            <a:endParaRPr lang="vi-VN" sz="2400" b="1"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63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8B3DF3-8CAB-4FFE-AB9A-40B0C7946C8A}"/>
              </a:ext>
            </a:extLst>
          </p:cNvPr>
          <p:cNvSpPr txBox="1"/>
          <p:nvPr/>
        </p:nvSpPr>
        <p:spPr>
          <a:xfrm>
            <a:off x="3191022" y="562707"/>
            <a:ext cx="5809956" cy="584775"/>
          </a:xfrm>
          <a:prstGeom prst="rect">
            <a:avLst/>
          </a:prstGeom>
          <a:noFill/>
        </p:spPr>
        <p:txBody>
          <a:bodyPr wrap="square" rtlCol="0">
            <a:spAutoFit/>
          </a:bodyPr>
          <a:lstStyle/>
          <a:p>
            <a:r>
              <a:rPr lang="en-US" sz="3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LUYỆN TẬP, VẬN DỤNG</a:t>
            </a:r>
            <a:endParaRPr lang="vi-VN" sz="3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0A3FB83-0BBD-4D46-B71C-228329069AD9}"/>
              </a:ext>
            </a:extLst>
          </p:cNvPr>
          <p:cNvSpPr txBox="1"/>
          <p:nvPr/>
        </p:nvSpPr>
        <p:spPr>
          <a:xfrm>
            <a:off x="1181686" y="1484142"/>
            <a:ext cx="9453489"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cách tính nhiệt độ trung bình tháng và nhiệt độ trung bình năm? (dựa vào cách tính nhiệt độ trung bình ngày)</a:t>
            </a:r>
            <a:r>
              <a:rPr lang="en-US" sz="2400"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56BF3B1A-CF67-4D71-BBC4-28DC01D1247F}"/>
              </a:ext>
            </a:extLst>
          </p:cNvPr>
          <p:cNvSpPr/>
          <p:nvPr/>
        </p:nvSpPr>
        <p:spPr>
          <a:xfrm>
            <a:off x="1181686" y="2438249"/>
            <a:ext cx="9453488" cy="2363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Cách tính: </a:t>
            </a:r>
          </a:p>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Nhiệt độ trung bình tháng tính bằng cách cộng tổng nhiệt độ các ngày trong tháng và chia cho số ngày trong 1 tháng.</a:t>
            </a:r>
            <a:endParaRPr lang="en-US"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Nhiệt độ trung bình năm tính bằng cách cộng tổng nhiệt độ trung bình các tháng lại và chia cho 12 tháng trong một năm.</a:t>
            </a:r>
          </a:p>
        </p:txBody>
      </p:sp>
    </p:spTree>
    <p:extLst>
      <p:ext uri="{BB962C8B-B14F-4D97-AF65-F5344CB8AC3E}">
        <p14:creationId xmlns:p14="http://schemas.microsoft.com/office/powerpoint/2010/main" val="109419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A7DB97A-C339-46AA-A2A2-975CFB176E68}"/>
              </a:ext>
            </a:extLst>
          </p:cNvPr>
          <p:cNvGrpSpPr/>
          <p:nvPr/>
        </p:nvGrpSpPr>
        <p:grpSpPr>
          <a:xfrm>
            <a:off x="764051" y="-239151"/>
            <a:ext cx="10663898" cy="4587728"/>
            <a:chOff x="956601" y="703385"/>
            <a:chExt cx="10663898" cy="5094165"/>
          </a:xfrm>
        </p:grpSpPr>
        <p:pic>
          <p:nvPicPr>
            <p:cNvPr id="7" name="Picture 6">
              <a:extLst>
                <a:ext uri="{FF2B5EF4-FFF2-40B4-BE49-F238E27FC236}">
                  <a16:creationId xmlns:a16="http://schemas.microsoft.com/office/drawing/2014/main" id="{EC9370A6-166E-4008-86A3-4FE9079E7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602" y="703385"/>
              <a:ext cx="10663897" cy="5094165"/>
            </a:xfrm>
            <a:prstGeom prst="rect">
              <a:avLst/>
            </a:prstGeom>
            <a:ln>
              <a:noFill/>
            </a:ln>
          </p:spPr>
        </p:pic>
        <p:sp>
          <p:nvSpPr>
            <p:cNvPr id="8" name="Rectangle 7">
              <a:extLst>
                <a:ext uri="{FF2B5EF4-FFF2-40B4-BE49-F238E27FC236}">
                  <a16:creationId xmlns:a16="http://schemas.microsoft.com/office/drawing/2014/main" id="{F7D20B98-84F2-4670-A8EB-A02E708B4F8F}"/>
                </a:ext>
              </a:extLst>
            </p:cNvPr>
            <p:cNvSpPr/>
            <p:nvPr/>
          </p:nvSpPr>
          <p:spPr>
            <a:xfrm>
              <a:off x="956601" y="703385"/>
              <a:ext cx="10663897" cy="94253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11" name="Rectangle: Rounded Corners 10">
            <a:extLst>
              <a:ext uri="{FF2B5EF4-FFF2-40B4-BE49-F238E27FC236}">
                <a16:creationId xmlns:a16="http://schemas.microsoft.com/office/drawing/2014/main" id="{01F25DB7-E2F4-4DBF-B66C-A394479A3DD2}"/>
              </a:ext>
            </a:extLst>
          </p:cNvPr>
          <p:cNvSpPr/>
          <p:nvPr/>
        </p:nvSpPr>
        <p:spPr>
          <a:xfrm>
            <a:off x="1889759" y="4348577"/>
            <a:ext cx="8074856" cy="222269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spcAft>
                <a:spcPts val="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Nhiệt độ trung bình ngày trong tháng 11 của Hà Nội:   </a:t>
            </a:r>
          </a:p>
          <a:p>
            <a:pPr algn="just">
              <a:spcAft>
                <a:spcPts val="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(19+19+27+23) : 4 = 22</a:t>
            </a:r>
            <a:r>
              <a:rPr lang="vi-VN" sz="2400" baseline="300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a:t>
            </a:r>
            <a:endParaRPr lang="en-US"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Nhiệt độ cao nhất là 27</a:t>
            </a:r>
            <a:r>
              <a:rPr lang="vi-VN" sz="2400" baseline="300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 Nhiệt độ thấp nhất là 19</a:t>
            </a:r>
            <a:r>
              <a:rPr lang="vi-VN" sz="2400" baseline="300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a:t>
            </a:r>
          </a:p>
          <a:p>
            <a:pPr algn="just">
              <a:spcAft>
                <a:spcPts val="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Nhiệt độ cao nhất và thấp nhất chênh nhau 8</a:t>
            </a:r>
            <a:r>
              <a:rPr lang="vi-VN" sz="2400" baseline="300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288248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8CDA553-DF5E-4976-B717-FA44A96A7685}"/>
              </a:ext>
            </a:extLst>
          </p:cNvPr>
          <p:cNvGrpSpPr/>
          <p:nvPr/>
        </p:nvGrpSpPr>
        <p:grpSpPr>
          <a:xfrm>
            <a:off x="3817766" y="784009"/>
            <a:ext cx="8279717" cy="4632569"/>
            <a:chOff x="3784209" y="122311"/>
            <a:chExt cx="8279717" cy="4165600"/>
          </a:xfrm>
        </p:grpSpPr>
        <p:pic>
          <p:nvPicPr>
            <p:cNvPr id="17" name="Picture 16">
              <a:extLst>
                <a:ext uri="{FF2B5EF4-FFF2-40B4-BE49-F238E27FC236}">
                  <a16:creationId xmlns:a16="http://schemas.microsoft.com/office/drawing/2014/main" id="{C7608CC3-CFEA-4000-AD1E-FFDAF5A74E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6826" y="122311"/>
              <a:ext cx="3467100" cy="4165600"/>
            </a:xfrm>
            <a:prstGeom prst="rect">
              <a:avLst/>
            </a:prstGeom>
          </p:spPr>
        </p:pic>
        <p:grpSp>
          <p:nvGrpSpPr>
            <p:cNvPr id="21" name="Group 20">
              <a:extLst>
                <a:ext uri="{FF2B5EF4-FFF2-40B4-BE49-F238E27FC236}">
                  <a16:creationId xmlns:a16="http://schemas.microsoft.com/office/drawing/2014/main" id="{0A57AB56-23A9-4EB4-AF27-ADA31472F9D2}"/>
                </a:ext>
              </a:extLst>
            </p:cNvPr>
            <p:cNvGrpSpPr/>
            <p:nvPr/>
          </p:nvGrpSpPr>
          <p:grpSpPr>
            <a:xfrm>
              <a:off x="3784209" y="137287"/>
              <a:ext cx="4812617" cy="4150624"/>
              <a:chOff x="3784209" y="137287"/>
              <a:chExt cx="4812617" cy="4150624"/>
            </a:xfrm>
          </p:grpSpPr>
          <p:pic>
            <p:nvPicPr>
              <p:cNvPr id="19" name="Picture 18">
                <a:extLst>
                  <a:ext uri="{FF2B5EF4-FFF2-40B4-BE49-F238E27FC236}">
                    <a16:creationId xmlns:a16="http://schemas.microsoft.com/office/drawing/2014/main" id="{823DAE71-7A44-435B-A17E-00F5250BD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209" y="137287"/>
                <a:ext cx="4812617" cy="4150624"/>
              </a:xfrm>
              <a:prstGeom prst="rect">
                <a:avLst/>
              </a:prstGeom>
            </p:spPr>
          </p:pic>
          <p:sp>
            <p:nvSpPr>
              <p:cNvPr id="20" name="Rectangle 19">
                <a:extLst>
                  <a:ext uri="{FF2B5EF4-FFF2-40B4-BE49-F238E27FC236}">
                    <a16:creationId xmlns:a16="http://schemas.microsoft.com/office/drawing/2014/main" id="{53DC8FE8-AD10-4C5E-8EAC-A6FBDE86C828}"/>
                  </a:ext>
                </a:extLst>
              </p:cNvPr>
              <p:cNvSpPr/>
              <p:nvPr/>
            </p:nvSpPr>
            <p:spPr>
              <a:xfrm>
                <a:off x="8263450" y="689316"/>
                <a:ext cx="333376" cy="346065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sp>
        <p:nvSpPr>
          <p:cNvPr id="23" name="Speech Bubble: Rectangle with Corners Rounded 22">
            <a:extLst>
              <a:ext uri="{FF2B5EF4-FFF2-40B4-BE49-F238E27FC236}">
                <a16:creationId xmlns:a16="http://schemas.microsoft.com/office/drawing/2014/main" id="{C3289AC4-2BCB-414E-BB64-116228D080F7}"/>
              </a:ext>
            </a:extLst>
          </p:cNvPr>
          <p:cNvSpPr/>
          <p:nvPr/>
        </p:nvSpPr>
        <p:spPr>
          <a:xfrm>
            <a:off x="0" y="1414576"/>
            <a:ext cx="3683904" cy="2355565"/>
          </a:xfrm>
          <a:prstGeom prst="wedgeRoundRectCallout">
            <a:avLst>
              <a:gd name="adj1" fmla="val 52613"/>
              <a:gd name="adj2" fmla="val 7934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vi-VN" sz="2400" dirty="0">
                <a:latin typeface="Times New Roman" panose="02020603050405020304" pitchFamily="18" charset="0"/>
                <a:ea typeface="Arial" panose="020B0604020202020204" pitchFamily="34" charset="0"/>
              </a:rPr>
              <a:t>Em hãy cho biết cần làm gì và không được làm gì để phòng tránh tai nạn do</a:t>
            </a:r>
            <a:endParaRPr lang="en-US" sz="2400" dirty="0">
              <a:latin typeface="Times New Roman" panose="02020603050405020304" pitchFamily="18" charset="0"/>
              <a:ea typeface="Arial" panose="020B0604020202020204" pitchFamily="34" charset="0"/>
            </a:endParaRPr>
          </a:p>
          <a:p>
            <a:pPr algn="just"/>
            <a:r>
              <a:rPr lang="vi-VN" sz="2400" dirty="0">
                <a:latin typeface="Times New Roman" panose="02020603050405020304" pitchFamily="18" charset="0"/>
                <a:ea typeface="Arial" panose="020B0604020202020204" pitchFamily="34" charset="0"/>
              </a:rPr>
              <a:t>sấm sét?</a:t>
            </a:r>
            <a:endParaRPr lang="vi-VN" sz="2400" dirty="0"/>
          </a:p>
        </p:txBody>
      </p:sp>
      <p:sp>
        <p:nvSpPr>
          <p:cNvPr id="26" name="Rectangle: Rounded Corners 25">
            <a:extLst>
              <a:ext uri="{FF2B5EF4-FFF2-40B4-BE49-F238E27FC236}">
                <a16:creationId xmlns:a16="http://schemas.microsoft.com/office/drawing/2014/main" id="{6F337309-A8A0-48F7-B136-A9240AA2F651}"/>
              </a:ext>
            </a:extLst>
          </p:cNvPr>
          <p:cNvSpPr/>
          <p:nvPr/>
        </p:nvSpPr>
        <p:spPr>
          <a:xfrm>
            <a:off x="0" y="1208160"/>
            <a:ext cx="3683904" cy="171792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bg1">
                    <a:lumMod val="95000"/>
                  </a:schemeClr>
                </a:solidFill>
                <a:latin typeface="Times New Roman" panose="02020603050405020304" pitchFamily="18" charset="0"/>
                <a:ea typeface="Times New Roman" panose="02020603050405020304" pitchFamily="18" charset="0"/>
              </a:rPr>
              <a:t>Nên:</a:t>
            </a:r>
            <a:r>
              <a:rPr lang="vi-VN" sz="2400" dirty="0">
                <a:solidFill>
                  <a:schemeClr val="bg1">
                    <a:lumMod val="95000"/>
                  </a:schemeClr>
                </a:solidFill>
                <a:latin typeface="Times New Roman" panose="02020603050405020304" pitchFamily="18" charset="0"/>
                <a:ea typeface="Times New Roman" panose="02020603050405020304" pitchFamily="18" charset="0"/>
              </a:rPr>
              <a:t> Ở trong nhà khi trời mưa giông có sấm sét, rút dây điện của các thiết bị điện tử,…</a:t>
            </a:r>
            <a:endParaRPr lang="vi-VN" sz="2400" dirty="0">
              <a:solidFill>
                <a:schemeClr val="bg1">
                  <a:lumMod val="95000"/>
                </a:schemeClr>
              </a:solidFill>
            </a:endParaRPr>
          </a:p>
        </p:txBody>
      </p:sp>
      <p:sp>
        <p:nvSpPr>
          <p:cNvPr id="27" name="Flowchart: Alternate Process 26">
            <a:extLst>
              <a:ext uri="{FF2B5EF4-FFF2-40B4-BE49-F238E27FC236}">
                <a16:creationId xmlns:a16="http://schemas.microsoft.com/office/drawing/2014/main" id="{50DF02B1-6A0E-4239-AD71-0238005FF161}"/>
              </a:ext>
            </a:extLst>
          </p:cNvPr>
          <p:cNvSpPr/>
          <p:nvPr/>
        </p:nvSpPr>
        <p:spPr>
          <a:xfrm>
            <a:off x="0" y="2928539"/>
            <a:ext cx="3683904" cy="2078401"/>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ea typeface="Times New Roman" panose="02020603050405020304" pitchFamily="18" charset="0"/>
              </a:rPr>
              <a:t>Không nên: </a:t>
            </a:r>
            <a:r>
              <a:rPr lang="vi-VN" sz="2400" dirty="0">
                <a:solidFill>
                  <a:schemeClr val="tx1"/>
                </a:solidFill>
                <a:latin typeface="Times New Roman" panose="02020603050405020304" pitchFamily="18" charset="0"/>
                <a:ea typeface="Times New Roman" panose="02020603050405020304" pitchFamily="18" charset="0"/>
              </a:rPr>
              <a:t>Ra ngoài khi trời mưa gió, không trú mưa dưới những cây lớn, đặc biệt là những cây riêng lẻ….</a:t>
            </a:r>
            <a:endParaRPr lang="vi-VN" sz="2400" dirty="0">
              <a:solidFill>
                <a:schemeClr val="tx1"/>
              </a:solidFill>
            </a:endParaRPr>
          </a:p>
        </p:txBody>
      </p:sp>
    </p:spTree>
    <p:extLst>
      <p:ext uri="{BB962C8B-B14F-4D97-AF65-F5344CB8AC3E}">
        <p14:creationId xmlns:p14="http://schemas.microsoft.com/office/powerpoint/2010/main" val="188324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anim calcmode="lin" valueType="num">
                                      <p:cBhvr>
                                        <p:cTn id="13" dur="250" fill="hold"/>
                                        <p:tgtEl>
                                          <p:spTgt spid="23"/>
                                        </p:tgtEl>
                                        <p:attrNameLst>
                                          <p:attrName>ppt_x</p:attrName>
                                        </p:attrNameLst>
                                      </p:cBhvr>
                                      <p:tavLst>
                                        <p:tav tm="0">
                                          <p:val>
                                            <p:strVal val="#ppt_x"/>
                                          </p:val>
                                        </p:tav>
                                        <p:tav tm="100000">
                                          <p:val>
                                            <p:strVal val="#ppt_x"/>
                                          </p:val>
                                        </p:tav>
                                      </p:tavLst>
                                    </p:anim>
                                    <p:anim calcmode="lin" valueType="num">
                                      <p:cBhvr>
                                        <p:cTn id="14" dur="2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23"/>
                                        </p:tgtEl>
                                        <p:attrNameLst>
                                          <p:attrName>ppt_w</p:attrName>
                                        </p:attrNameLst>
                                      </p:cBhvr>
                                      <p:tavLst>
                                        <p:tav tm="0">
                                          <p:val>
                                            <p:strVal val="ppt_w"/>
                                          </p:val>
                                        </p:tav>
                                        <p:tav tm="100000">
                                          <p:val>
                                            <p:fltVal val="0"/>
                                          </p:val>
                                        </p:tav>
                                      </p:tavLst>
                                    </p:anim>
                                    <p:anim calcmode="lin" valueType="num">
                                      <p:cBhvr>
                                        <p:cTn id="19" dur="500"/>
                                        <p:tgtEl>
                                          <p:spTgt spid="23"/>
                                        </p:tgtEl>
                                        <p:attrNameLst>
                                          <p:attrName>ppt_h</p:attrName>
                                        </p:attrNameLst>
                                      </p:cBhvr>
                                      <p:tavLst>
                                        <p:tav tm="0">
                                          <p:val>
                                            <p:strVal val="ppt_h"/>
                                          </p:val>
                                        </p:tav>
                                        <p:tav tm="100000">
                                          <p:val>
                                            <p:fltVal val="0"/>
                                          </p:val>
                                        </p:tav>
                                      </p:tavLst>
                                    </p:anim>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1000" fill="hold"/>
                                        <p:tgtEl>
                                          <p:spTgt spid="26"/>
                                        </p:tgtEl>
                                        <p:attrNameLst>
                                          <p:attrName>ppt_w</p:attrName>
                                        </p:attrNameLst>
                                      </p:cBhvr>
                                      <p:tavLst>
                                        <p:tav tm="0">
                                          <p:val>
                                            <p:strVal val="#ppt_w*0.70"/>
                                          </p:val>
                                        </p:tav>
                                        <p:tav tm="100000">
                                          <p:val>
                                            <p:strVal val="#ppt_w"/>
                                          </p:val>
                                        </p:tav>
                                      </p:tavLst>
                                    </p:anim>
                                    <p:anim calcmode="lin" valueType="num">
                                      <p:cBhvr>
                                        <p:cTn id="27" dur="1000" fill="hold"/>
                                        <p:tgtEl>
                                          <p:spTgt spid="26"/>
                                        </p:tgtEl>
                                        <p:attrNameLst>
                                          <p:attrName>ppt_h</p:attrName>
                                        </p:attrNameLst>
                                      </p:cBhvr>
                                      <p:tavLst>
                                        <p:tav tm="0">
                                          <p:val>
                                            <p:strVal val="#ppt_h"/>
                                          </p:val>
                                        </p:tav>
                                        <p:tav tm="100000">
                                          <p:val>
                                            <p:strVal val="#ppt_h"/>
                                          </p:val>
                                        </p:tav>
                                      </p:tavLst>
                                    </p:anim>
                                    <p:animEffect transition="in" filter="fade">
                                      <p:cBhvr>
                                        <p:cTn id="28" dur="10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1000" fill="hold"/>
                                        <p:tgtEl>
                                          <p:spTgt spid="27"/>
                                        </p:tgtEl>
                                        <p:attrNameLst>
                                          <p:attrName>ppt_w</p:attrName>
                                        </p:attrNameLst>
                                      </p:cBhvr>
                                      <p:tavLst>
                                        <p:tav tm="0">
                                          <p:val>
                                            <p:strVal val="#ppt_w*0.70"/>
                                          </p:val>
                                        </p:tav>
                                        <p:tav tm="100000">
                                          <p:val>
                                            <p:strVal val="#ppt_w"/>
                                          </p:val>
                                        </p:tav>
                                      </p:tavLst>
                                    </p:anim>
                                    <p:anim calcmode="lin" valueType="num">
                                      <p:cBhvr>
                                        <p:cTn id="34" dur="1000" fill="hold"/>
                                        <p:tgtEl>
                                          <p:spTgt spid="27"/>
                                        </p:tgtEl>
                                        <p:attrNameLst>
                                          <p:attrName>ppt_h</p:attrName>
                                        </p:attrNameLst>
                                      </p:cBhvr>
                                      <p:tavLst>
                                        <p:tav tm="0">
                                          <p:val>
                                            <p:strVal val="#ppt_h"/>
                                          </p:val>
                                        </p:tav>
                                        <p:tav tm="100000">
                                          <p:val>
                                            <p:strVal val="#ppt_h"/>
                                          </p:val>
                                        </p:tav>
                                      </p:tavLst>
                                    </p:anim>
                                    <p:animEffect transition="in" filter="fade">
                                      <p:cBhvr>
                                        <p:cTn id="3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FF4715A0-B962-4332-ABA0-369D113E101C}"/>
              </a:ext>
            </a:extLst>
          </p:cNvPr>
          <p:cNvGrpSpPr/>
          <p:nvPr/>
        </p:nvGrpSpPr>
        <p:grpSpPr>
          <a:xfrm>
            <a:off x="218234" y="171549"/>
            <a:ext cx="5526073" cy="6514902"/>
            <a:chOff x="218234" y="171549"/>
            <a:chExt cx="5526073" cy="6514902"/>
          </a:xfrm>
        </p:grpSpPr>
        <p:grpSp>
          <p:nvGrpSpPr>
            <p:cNvPr id="20" name="Group 19">
              <a:extLst>
                <a:ext uri="{FF2B5EF4-FFF2-40B4-BE49-F238E27FC236}">
                  <a16:creationId xmlns:a16="http://schemas.microsoft.com/office/drawing/2014/main" id="{B401EDCD-16AB-44B0-B47A-01E71B27366C}"/>
                </a:ext>
              </a:extLst>
            </p:cNvPr>
            <p:cNvGrpSpPr/>
            <p:nvPr/>
          </p:nvGrpSpPr>
          <p:grpSpPr>
            <a:xfrm>
              <a:off x="218234" y="171549"/>
              <a:ext cx="5526073" cy="6514902"/>
              <a:chOff x="218234" y="171549"/>
              <a:chExt cx="5526073" cy="6514902"/>
            </a:xfrm>
          </p:grpSpPr>
          <p:pic>
            <p:nvPicPr>
              <p:cNvPr id="3" name="Picture 2">
                <a:extLst>
                  <a:ext uri="{FF2B5EF4-FFF2-40B4-BE49-F238E27FC236}">
                    <a16:creationId xmlns:a16="http://schemas.microsoft.com/office/drawing/2014/main" id="{BC753AFF-130F-4CC3-A53A-4044184E6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35" y="3530991"/>
                <a:ext cx="5526072" cy="31554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a:extLst>
                  <a:ext uri="{FF2B5EF4-FFF2-40B4-BE49-F238E27FC236}">
                    <a16:creationId xmlns:a16="http://schemas.microsoft.com/office/drawing/2014/main" id="{AC3F18E5-4669-4377-A6E2-A816D2894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34" y="171549"/>
                <a:ext cx="5526073" cy="30386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sp>
          <p:nvSpPr>
            <p:cNvPr id="22" name="TextBox 21">
              <a:extLst>
                <a:ext uri="{FF2B5EF4-FFF2-40B4-BE49-F238E27FC236}">
                  <a16:creationId xmlns:a16="http://schemas.microsoft.com/office/drawing/2014/main" id="{1977199A-C9E4-4C59-B0D8-8A2DAB19BF94}"/>
                </a:ext>
              </a:extLst>
            </p:cNvPr>
            <p:cNvSpPr txBox="1"/>
            <p:nvPr/>
          </p:nvSpPr>
          <p:spPr>
            <a:xfrm>
              <a:off x="351692" y="323557"/>
              <a:ext cx="2165978" cy="461665"/>
            </a:xfrm>
            <a:prstGeom prst="rect">
              <a:avLst/>
            </a:prstGeom>
            <a:noFill/>
          </p:spPr>
          <p:txBody>
            <a:bodyPr wrap="none" rtlCol="0">
              <a:spAutoFit/>
            </a:bodyPr>
            <a:lstStyle/>
            <a:p>
              <a:r>
                <a:rPr lang="vi-VN" sz="2400" b="1" dirty="0">
                  <a:latin typeface="Times New Roman" panose="02020603050405020304" pitchFamily="18" charset="0"/>
                  <a:cs typeface="Times New Roman" panose="02020603050405020304" pitchFamily="18" charset="0"/>
                </a:rPr>
                <a:t>Cảnh vùng cực</a:t>
              </a:r>
            </a:p>
          </p:txBody>
        </p:sp>
      </p:grpSp>
      <p:grpSp>
        <p:nvGrpSpPr>
          <p:cNvPr id="25" name="Group 24">
            <a:extLst>
              <a:ext uri="{FF2B5EF4-FFF2-40B4-BE49-F238E27FC236}">
                <a16:creationId xmlns:a16="http://schemas.microsoft.com/office/drawing/2014/main" id="{EE7070A0-BC1E-4B5A-9CB2-3A748C8B2ADF}"/>
              </a:ext>
            </a:extLst>
          </p:cNvPr>
          <p:cNvGrpSpPr/>
          <p:nvPr/>
        </p:nvGrpSpPr>
        <p:grpSpPr>
          <a:xfrm>
            <a:off x="6229458" y="171549"/>
            <a:ext cx="5744307" cy="6514902"/>
            <a:chOff x="6229458" y="171549"/>
            <a:chExt cx="5744307" cy="6514902"/>
          </a:xfrm>
        </p:grpSpPr>
        <p:grpSp>
          <p:nvGrpSpPr>
            <p:cNvPr id="21" name="Group 20">
              <a:extLst>
                <a:ext uri="{FF2B5EF4-FFF2-40B4-BE49-F238E27FC236}">
                  <a16:creationId xmlns:a16="http://schemas.microsoft.com/office/drawing/2014/main" id="{49E9B85A-2571-4885-8A9E-8C752EBCE193}"/>
                </a:ext>
              </a:extLst>
            </p:cNvPr>
            <p:cNvGrpSpPr/>
            <p:nvPr/>
          </p:nvGrpSpPr>
          <p:grpSpPr>
            <a:xfrm>
              <a:off x="6229458" y="171549"/>
              <a:ext cx="5744307" cy="6514902"/>
              <a:chOff x="6229459" y="171549"/>
              <a:chExt cx="5744307" cy="6514902"/>
            </a:xfrm>
          </p:grpSpPr>
          <p:pic>
            <p:nvPicPr>
              <p:cNvPr id="17" name="Picture 16">
                <a:extLst>
                  <a:ext uri="{FF2B5EF4-FFF2-40B4-BE49-F238E27FC236}">
                    <a16:creationId xmlns:a16="http://schemas.microsoft.com/office/drawing/2014/main" id="{5A6385CC-37B7-4175-9F99-CA088F74B8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9459" y="3530991"/>
                <a:ext cx="5744307" cy="31554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9" name="Picture 18">
                <a:extLst>
                  <a:ext uri="{FF2B5EF4-FFF2-40B4-BE49-F238E27FC236}">
                    <a16:creationId xmlns:a16="http://schemas.microsoft.com/office/drawing/2014/main" id="{743DDF69-2F1E-4C93-B0A5-369016D433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9459" y="171549"/>
                <a:ext cx="5744307" cy="30386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sp>
          <p:nvSpPr>
            <p:cNvPr id="24" name="TextBox 23">
              <a:extLst>
                <a:ext uri="{FF2B5EF4-FFF2-40B4-BE49-F238E27FC236}">
                  <a16:creationId xmlns:a16="http://schemas.microsoft.com/office/drawing/2014/main" id="{610CDB11-44E5-41CC-AD85-D3C3CB5A17C9}"/>
                </a:ext>
              </a:extLst>
            </p:cNvPr>
            <p:cNvSpPr txBox="1"/>
            <p:nvPr/>
          </p:nvSpPr>
          <p:spPr>
            <a:xfrm>
              <a:off x="6358596" y="323557"/>
              <a:ext cx="3249638"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Cảnh vùng Xích đạo</a:t>
              </a:r>
            </a:p>
          </p:txBody>
        </p:sp>
      </p:grpSp>
      <p:sp>
        <p:nvSpPr>
          <p:cNvPr id="26" name="TextBox 25">
            <a:extLst>
              <a:ext uri="{FF2B5EF4-FFF2-40B4-BE49-F238E27FC236}">
                <a16:creationId xmlns:a16="http://schemas.microsoft.com/office/drawing/2014/main" id="{A2295015-6129-47FC-BAFB-AF1DD7A12038}"/>
              </a:ext>
            </a:extLst>
          </p:cNvPr>
          <p:cNvSpPr txBox="1"/>
          <p:nvPr/>
        </p:nvSpPr>
        <p:spPr>
          <a:xfrm>
            <a:off x="3615397" y="2968283"/>
            <a:ext cx="5964701"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ở 2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6339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3E9651-11FA-45C8-924A-68F0B683B1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28E446A1-D039-4C0E-AA5F-6E50304E94FE}"/>
              </a:ext>
            </a:extLst>
          </p:cNvPr>
          <p:cNvSpPr txBox="1"/>
          <p:nvPr/>
        </p:nvSpPr>
        <p:spPr>
          <a:xfrm>
            <a:off x="1645920" y="1539240"/>
            <a:ext cx="4407641" cy="584775"/>
          </a:xfrm>
          <a:prstGeom prst="rect">
            <a:avLst/>
          </a:prstGeom>
          <a:noFill/>
        </p:spPr>
        <p:txBody>
          <a:bodyPr wrap="square" rtlCol="0">
            <a:spAutoFit/>
          </a:bodyPr>
          <a:lstStyle/>
          <a:p>
            <a:r>
              <a:rPr lang="en-US" sz="3200" b="1" dirty="0">
                <a:effectLst>
                  <a:glow rad="63500">
                    <a:schemeClr val="accent2">
                      <a:satMod val="175000"/>
                      <a:alpha val="40000"/>
                    </a:schemeClr>
                  </a:glow>
                </a:effectLst>
                <a:latin typeface="Times New Roman" panose="02020603050405020304" pitchFamily="18" charset="0"/>
                <a:cs typeface="Times New Roman" panose="02020603050405020304" pitchFamily="18" charset="0"/>
              </a:rPr>
              <a:t>TẠM BIỆT CÁC EM</a:t>
            </a:r>
            <a:endParaRPr lang="vi-VN" sz="3200" b="1" dirty="0">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E4AAFF6-EC70-4649-AA31-046D3E9072A8}"/>
              </a:ext>
            </a:extLst>
          </p:cNvPr>
          <p:cNvSpPr txBox="1"/>
          <p:nvPr/>
        </p:nvSpPr>
        <p:spPr>
          <a:xfrm>
            <a:off x="5999797" y="2455275"/>
            <a:ext cx="5285999" cy="584775"/>
          </a:xfrm>
          <a:prstGeom prst="rect">
            <a:avLst/>
          </a:prstGeom>
          <a:noFill/>
        </p:spPr>
        <p:txBody>
          <a:bodyPr wrap="none" rtlCol="0">
            <a:spAutoFit/>
          </a:bodyPr>
          <a:lstStyle/>
          <a:p>
            <a:r>
              <a:rPr lang="en-US" sz="3200" b="1" dirty="0">
                <a:effectLst>
                  <a:glow rad="101600">
                    <a:schemeClr val="accent2">
                      <a:satMod val="175000"/>
                      <a:alpha val="40000"/>
                    </a:schemeClr>
                  </a:glow>
                </a:effectLst>
                <a:latin typeface="Times New Roman" panose="02020603050405020304" pitchFamily="18" charset="0"/>
                <a:cs typeface="Times New Roman" panose="02020603050405020304" pitchFamily="18" charset="0"/>
              </a:rPr>
              <a:t>CHÚC CÁC EM HỌC TỐT!</a:t>
            </a:r>
            <a:endParaRPr lang="vi-VN" sz="3200" b="1" dirty="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39716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origami"/>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F4E8558-8F87-4F21-81E2-8F7B61859673}"/>
              </a:ext>
            </a:extLst>
          </p:cNvPr>
          <p:cNvGrpSpPr/>
          <p:nvPr/>
        </p:nvGrpSpPr>
        <p:grpSpPr>
          <a:xfrm>
            <a:off x="0" y="2883876"/>
            <a:ext cx="12192000" cy="3974124"/>
            <a:chOff x="0" y="3324225"/>
            <a:chExt cx="12192000" cy="3533776"/>
          </a:xfrm>
        </p:grpSpPr>
        <p:pic>
          <p:nvPicPr>
            <p:cNvPr id="10" name="Picture 9">
              <a:extLst>
                <a:ext uri="{FF2B5EF4-FFF2-40B4-BE49-F238E27FC236}">
                  <a16:creationId xmlns:a16="http://schemas.microsoft.com/office/drawing/2014/main" id="{F3E357DA-A408-4BBC-B0BC-0EA507ED1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1028" y="3324225"/>
              <a:ext cx="6020972" cy="3533776"/>
            </a:xfrm>
            <a:prstGeom prst="rect">
              <a:avLst/>
            </a:prstGeom>
            <a:ln>
              <a:noFill/>
            </a:ln>
            <a:effectLst>
              <a:softEdge rad="112500"/>
            </a:effectLst>
          </p:spPr>
        </p:pic>
        <p:pic>
          <p:nvPicPr>
            <p:cNvPr id="12" name="Picture 11">
              <a:extLst>
                <a:ext uri="{FF2B5EF4-FFF2-40B4-BE49-F238E27FC236}">
                  <a16:creationId xmlns:a16="http://schemas.microsoft.com/office/drawing/2014/main" id="{1BA0C107-F850-4352-8823-EB1A7D28B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24225"/>
              <a:ext cx="6171028" cy="3533775"/>
            </a:xfrm>
            <a:prstGeom prst="rect">
              <a:avLst/>
            </a:prstGeom>
            <a:ln>
              <a:noFill/>
            </a:ln>
            <a:effectLst>
              <a:softEdge rad="112500"/>
            </a:effectLst>
          </p:spPr>
        </p:pic>
      </p:grpSp>
      <p:sp>
        <p:nvSpPr>
          <p:cNvPr id="13" name="Rectangle 12">
            <a:extLst>
              <a:ext uri="{FF2B5EF4-FFF2-40B4-BE49-F238E27FC236}">
                <a16:creationId xmlns:a16="http://schemas.microsoft.com/office/drawing/2014/main" id="{5365F909-DF96-4978-9E74-0F63677A857B}"/>
              </a:ext>
            </a:extLst>
          </p:cNvPr>
          <p:cNvSpPr/>
          <p:nvPr/>
        </p:nvSpPr>
        <p:spPr>
          <a:xfrm>
            <a:off x="558018" y="700259"/>
            <a:ext cx="11226019" cy="1481175"/>
          </a:xfrm>
          <a:prstGeom prst="rect">
            <a:avLst/>
          </a:prstGeom>
        </p:spPr>
        <p:txBody>
          <a:bodyPr wrap="square">
            <a:spAutoFit/>
          </a:bodyPr>
          <a:lstStyle/>
          <a:p>
            <a:pPr algn="ctr">
              <a:lnSpc>
                <a:spcPct val="150000"/>
              </a:lnSpc>
            </a:pPr>
            <a:r>
              <a:rPr lang="en-US" sz="3200" b="1" dirty="0" err="1">
                <a:solidFill>
                  <a:schemeClr val="bg1">
                    <a:lumMod val="85000"/>
                  </a:schemeClr>
                </a:solidFill>
                <a:latin typeface="Times New Roman" panose="02020603050405020304" pitchFamily="18" charset="0"/>
                <a:ea typeface="Times New Roman" panose="02020603050405020304" pitchFamily="18" charset="0"/>
              </a:rPr>
              <a:t>Bài</a:t>
            </a:r>
            <a:r>
              <a:rPr lang="en-US" sz="3200" b="1" dirty="0">
                <a:solidFill>
                  <a:schemeClr val="bg1">
                    <a:lumMod val="85000"/>
                  </a:schemeClr>
                </a:solidFill>
                <a:latin typeface="Times New Roman" panose="02020603050405020304" pitchFamily="18" charset="0"/>
                <a:ea typeface="Times New Roman" panose="02020603050405020304" pitchFamily="18" charset="0"/>
              </a:rPr>
              <a:t> 13. THỜI TIẾT VÀ KHÍ HẬU. </a:t>
            </a:r>
          </a:p>
          <a:p>
            <a:pPr algn="ctr">
              <a:lnSpc>
                <a:spcPct val="150000"/>
              </a:lnSpc>
            </a:pPr>
            <a:r>
              <a:rPr lang="en-US" sz="3200" b="1" dirty="0">
                <a:solidFill>
                  <a:schemeClr val="bg1">
                    <a:lumMod val="85000"/>
                  </a:schemeClr>
                </a:solidFill>
                <a:latin typeface="Times New Roman" panose="02020603050405020304" pitchFamily="18" charset="0"/>
                <a:ea typeface="Times New Roman" panose="02020603050405020304" pitchFamily="18" charset="0"/>
              </a:rPr>
              <a:t>CÁC ĐỚI KHÍ HẬU TRÊN TRÁI ĐẤT.</a:t>
            </a:r>
            <a:endParaRPr lang="vi-VN" sz="2800" dirty="0">
              <a:solidFill>
                <a:schemeClr val="bg1">
                  <a:lumMod val="8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2833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2140B5-860B-47E5-BA3B-DB67B683EC8A}"/>
              </a:ext>
            </a:extLst>
          </p:cNvPr>
          <p:cNvSpPr/>
          <p:nvPr/>
        </p:nvSpPr>
        <p:spPr>
          <a:xfrm>
            <a:off x="625853" y="641811"/>
            <a:ext cx="3541354" cy="523220"/>
          </a:xfrm>
          <a:prstGeom prst="rect">
            <a:avLst/>
          </a:prstGeom>
        </p:spPr>
        <p:txBody>
          <a:bodyPr wrap="none">
            <a:spAutoFit/>
          </a:bodyPr>
          <a:lstStyle/>
          <a:p>
            <a:r>
              <a:rPr lang="en-US" sz="2800" b="1" dirty="0">
                <a:solidFill>
                  <a:schemeClr val="bg1">
                    <a:lumMod val="95000"/>
                  </a:schemeClr>
                </a:solidFill>
                <a:latin typeface="Times New Roman" panose="02020603050405020304" pitchFamily="18" charset="0"/>
                <a:ea typeface="Arial" panose="020B0604020202020204" pitchFamily="34" charset="0"/>
              </a:rPr>
              <a:t>I. </a:t>
            </a:r>
            <a:r>
              <a:rPr lang="vi-VN" sz="2800" b="1" dirty="0">
                <a:solidFill>
                  <a:schemeClr val="bg1">
                    <a:lumMod val="95000"/>
                  </a:schemeClr>
                </a:solidFill>
                <a:latin typeface="Times New Roman" panose="02020603050405020304" pitchFamily="18" charset="0"/>
                <a:ea typeface="Arial" panose="020B0604020202020204" pitchFamily="34" charset="0"/>
              </a:rPr>
              <a:t>Nhiệt độ không khí </a:t>
            </a:r>
            <a:endParaRPr lang="vi-VN" sz="2800" dirty="0">
              <a:solidFill>
                <a:schemeClr val="bg1">
                  <a:lumMod val="95000"/>
                </a:schemeClr>
              </a:solidFill>
            </a:endParaRPr>
          </a:p>
        </p:txBody>
      </p:sp>
      <p:sp>
        <p:nvSpPr>
          <p:cNvPr id="4" name="Rectangle 3">
            <a:extLst>
              <a:ext uri="{FF2B5EF4-FFF2-40B4-BE49-F238E27FC236}">
                <a16:creationId xmlns:a16="http://schemas.microsoft.com/office/drawing/2014/main" id="{F5DC8D34-9BE3-4F97-A220-F9AB803AE138}"/>
              </a:ext>
            </a:extLst>
          </p:cNvPr>
          <p:cNvSpPr/>
          <p:nvPr/>
        </p:nvSpPr>
        <p:spPr>
          <a:xfrm>
            <a:off x="562389" y="1341173"/>
            <a:ext cx="10105652" cy="522259"/>
          </a:xfrm>
          <a:prstGeom prst="rect">
            <a:avLst/>
          </a:prstGeom>
        </p:spPr>
        <p:txBody>
          <a:bodyPr wrap="none">
            <a:spAutoFit/>
          </a:bodyPr>
          <a:lstStyle/>
          <a:p>
            <a:pPr algn="just">
              <a:lnSpc>
                <a:spcPct val="107000"/>
              </a:lnSpc>
              <a:spcAft>
                <a:spcPts val="800"/>
              </a:spcAft>
            </a:pPr>
            <a:r>
              <a:rPr lang="vi-VN" sz="28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HS</a:t>
            </a:r>
            <a:r>
              <a:rPr lang="en-US" sz="28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nl-NL" sz="28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làm việc theo cặp/bàn  theo phiếu học tập trong thời gian 3-5 phút</a:t>
            </a:r>
            <a:endParaRPr lang="vi-VN" sz="28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6589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9D22E78-47BE-4201-9785-5B2C182C4FAC}"/>
              </a:ext>
            </a:extLst>
          </p:cNvPr>
          <p:cNvGraphicFramePr>
            <a:graphicFrameLocks noGrp="1"/>
          </p:cNvGraphicFramePr>
          <p:nvPr>
            <p:extLst>
              <p:ext uri="{D42A27DB-BD31-4B8C-83A1-F6EECF244321}">
                <p14:modId xmlns:p14="http://schemas.microsoft.com/office/powerpoint/2010/main" val="3497967079"/>
              </p:ext>
            </p:extLst>
          </p:nvPr>
        </p:nvGraphicFramePr>
        <p:xfrm>
          <a:off x="619433" y="2114453"/>
          <a:ext cx="10810567" cy="4492824"/>
        </p:xfrm>
        <a:graphic>
          <a:graphicData uri="http://schemas.openxmlformats.org/drawingml/2006/table">
            <a:tbl>
              <a:tblPr firstRow="1" firstCol="1" bandRow="1">
                <a:tableStyleId>{5C22544A-7EE6-4342-B048-85BDC9FD1C3A}</a:tableStyleId>
              </a:tblPr>
              <a:tblGrid>
                <a:gridCol w="4383266">
                  <a:extLst>
                    <a:ext uri="{9D8B030D-6E8A-4147-A177-3AD203B41FA5}">
                      <a16:colId xmlns:a16="http://schemas.microsoft.com/office/drawing/2014/main" val="3020952583"/>
                    </a:ext>
                  </a:extLst>
                </a:gridCol>
                <a:gridCol w="6427301">
                  <a:extLst>
                    <a:ext uri="{9D8B030D-6E8A-4147-A177-3AD203B41FA5}">
                      <a16:colId xmlns:a16="http://schemas.microsoft.com/office/drawing/2014/main" val="193369187"/>
                    </a:ext>
                  </a:extLst>
                </a:gridCol>
              </a:tblGrid>
              <a:tr h="526224">
                <a:tc>
                  <a:txBody>
                    <a:bodyPr/>
                    <a:lstStyle/>
                    <a:p>
                      <a:pPr algn="just">
                        <a:lnSpc>
                          <a:spcPct val="107000"/>
                        </a:lnSpc>
                        <a:spcAft>
                          <a:spcPts val="0"/>
                        </a:spcAft>
                      </a:pPr>
                      <a:r>
                        <a:rPr lang="en-US" sz="1800" dirty="0" err="1">
                          <a:effectLst/>
                          <a:latin typeface="Times New Roman" panose="02020603050405020304" pitchFamily="18" charset="0"/>
                          <a:cs typeface="Times New Roman" panose="02020603050405020304" pitchFamily="18" charset="0"/>
                        </a:rPr>
                        <a:t>Nhiệt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không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khí</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a:t>
                      </a: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2000008"/>
                  </a:ext>
                </a:extLst>
              </a:tr>
              <a:tr h="526224">
                <a:tc>
                  <a:txBody>
                    <a:bodyPr/>
                    <a:lstStyle/>
                    <a:p>
                      <a:pPr algn="just">
                        <a:lnSpc>
                          <a:spcPct val="107000"/>
                        </a:lnSpc>
                        <a:spcAft>
                          <a:spcPts val="0"/>
                        </a:spcAft>
                      </a:pPr>
                      <a:r>
                        <a:rPr lang="en-US" sz="1800" dirty="0" err="1">
                          <a:effectLst/>
                          <a:latin typeface="Times New Roman" panose="02020603050405020304" pitchFamily="18" charset="0"/>
                          <a:cs typeface="Times New Roman" panose="02020603050405020304" pitchFamily="18" charset="0"/>
                        </a:rPr>
                        <a:t>Nguồn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cung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cấp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nhiệt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không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khí</a:t>
                      </a:r>
                      <a:r>
                        <a:rPr lang="en-US" sz="1800" dirty="0">
                          <a:effectLst/>
                          <a:latin typeface="Times New Roman" panose="02020603050405020304" pitchFamily="18" charset="0"/>
                          <a:cs typeface="Times New Roman" panose="02020603050405020304" pitchFamily="18" charset="0"/>
                        </a:rPr>
                        <a:t>:</a:t>
                      </a: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1970409"/>
                  </a:ext>
                </a:extLst>
              </a:tr>
              <a:tr h="795976">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Không khí có nhiệt độ vì:</a:t>
                      </a:r>
                      <a:endParaRPr lang="vi-VN" sz="1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4780556"/>
                  </a:ext>
                </a:extLst>
              </a:tr>
              <a:tr h="526224">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Dụng cụ đo nhiệt độ không khí:</a:t>
                      </a:r>
                      <a:endParaRPr lang="vi-VN" sz="1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7272841"/>
                  </a:ext>
                </a:extLst>
              </a:tr>
              <a:tr h="526224">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Dụng cụ hình 13.2 chỉ số độ là:</a:t>
                      </a:r>
                      <a:endParaRPr lang="vi-VN" sz="1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9848362"/>
                  </a:ext>
                </a:extLst>
              </a:tr>
              <a:tr h="795976">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Số lần đo nhiệt độ không khí trong ngày:</a:t>
                      </a:r>
                      <a:endParaRPr lang="vi-VN" sz="18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Thời điểm đo:</a:t>
                      </a:r>
                      <a:endParaRPr lang="vi-VN" sz="1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5823544"/>
                  </a:ext>
                </a:extLst>
              </a:tr>
              <a:tr h="795976">
                <a:tc>
                  <a:txBody>
                    <a:bodyPr/>
                    <a:lstStyle/>
                    <a:p>
                      <a:pPr algn="just">
                        <a:lnSpc>
                          <a:spcPct val="107000"/>
                        </a:lnSpc>
                        <a:spcAft>
                          <a:spcPts val="0"/>
                        </a:spcAft>
                      </a:pPr>
                      <a:r>
                        <a:rPr lang="en-US" sz="1800" dirty="0" err="1">
                          <a:effectLst/>
                          <a:latin typeface="Times New Roman" panose="02020603050405020304" pitchFamily="18" charset="0"/>
                          <a:cs typeface="Times New Roman" panose="02020603050405020304" pitchFamily="18" charset="0"/>
                        </a:rPr>
                        <a:t>Cách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tính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nhiệt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không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khí</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trung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bình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ngày</a:t>
                      </a:r>
                      <a:r>
                        <a:rPr lang="en-US" sz="1800" dirty="0">
                          <a:effectLst/>
                          <a:latin typeface="Times New Roman" panose="02020603050405020304" pitchFamily="18" charset="0"/>
                          <a:cs typeface="Times New Roman" panose="02020603050405020304" pitchFamily="18" charset="0"/>
                        </a:rPr>
                        <a:t>:</a:t>
                      </a: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0121148"/>
                  </a:ext>
                </a:extLst>
              </a:tr>
            </a:tbl>
          </a:graphicData>
        </a:graphic>
      </p:graphicFrame>
      <p:sp>
        <p:nvSpPr>
          <p:cNvPr id="6" name="Rectangle 5">
            <a:extLst>
              <a:ext uri="{FF2B5EF4-FFF2-40B4-BE49-F238E27FC236}">
                <a16:creationId xmlns:a16="http://schemas.microsoft.com/office/drawing/2014/main" id="{D3CE5714-355A-4519-BB6B-469D730124D4}"/>
              </a:ext>
            </a:extLst>
          </p:cNvPr>
          <p:cNvSpPr/>
          <p:nvPr/>
        </p:nvSpPr>
        <p:spPr>
          <a:xfrm>
            <a:off x="722671" y="495423"/>
            <a:ext cx="10368116" cy="1384995"/>
          </a:xfrm>
          <a:prstGeom prst="rect">
            <a:avLst/>
          </a:prstGeom>
        </p:spPr>
        <p:txBody>
          <a:bodyPr wrap="square">
            <a:spAutoFit/>
          </a:bodyPr>
          <a:lstStyle/>
          <a:p>
            <a:pPr lvl="0" indent="457200" eaLnBrk="0" fontAlgn="base" hangingPunct="0">
              <a:spcBef>
                <a:spcPct val="0"/>
              </a:spcBef>
              <a:spcAft>
                <a:spcPct val="0"/>
              </a:spcAft>
            </a:pPr>
            <a:r>
              <a:rPr lang="en-US" altLang="vi-VN" sz="2800" b="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altLang="vi-VN" sz="2800"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b="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altLang="vi-VN" sz="2800"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b="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vi-VN" sz="2800"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b="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altLang="vi-VN" sz="2800"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1</a:t>
            </a:r>
            <a:endParaRPr lang="vi-VN" altLang="vi-VN" sz="2000" b="1" dirty="0">
              <a:solidFill>
                <a:schemeClr val="bg1">
                  <a:lumMod val="95000"/>
                </a:schemeClr>
              </a:solidFill>
              <a:latin typeface="Times New Roman" panose="02020603050405020304" pitchFamily="18" charset="0"/>
              <a:cs typeface="Times New Roman" panose="02020603050405020304" pitchFamily="18" charset="0"/>
            </a:endParaRPr>
          </a:p>
          <a:p>
            <a:pPr lvl="0" indent="457200" eaLnBrk="0" fontAlgn="base" hangingPunct="0">
              <a:spcBef>
                <a:spcPct val="0"/>
              </a:spcBef>
              <a:spcAft>
                <a:spcPct val="0"/>
              </a:spcAft>
            </a:pPr>
            <a:r>
              <a:rPr lang="vi-VN"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Quan sát hình 13.2</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và thông tin k</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ê</a:t>
            </a:r>
            <a:r>
              <a:rPr lang="vi-VN"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nh chữ </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SGK</a:t>
            </a:r>
            <a:r>
              <a:rPr lang="vi-VN"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trang 162</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điền</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đủ</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altLang="vi-VN" sz="20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041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599D9B-4E86-465C-AD05-41310F65DD06}"/>
              </a:ext>
            </a:extLst>
          </p:cNvPr>
          <p:cNvGraphicFramePr>
            <a:graphicFrameLocks noGrp="1"/>
          </p:cNvGraphicFramePr>
          <p:nvPr>
            <p:extLst>
              <p:ext uri="{D42A27DB-BD31-4B8C-83A1-F6EECF244321}">
                <p14:modId xmlns:p14="http://schemas.microsoft.com/office/powerpoint/2010/main" val="3680748295"/>
              </p:ext>
            </p:extLst>
          </p:nvPr>
        </p:nvGraphicFramePr>
        <p:xfrm>
          <a:off x="890955" y="1119812"/>
          <a:ext cx="10663310" cy="5387924"/>
        </p:xfrm>
        <a:graphic>
          <a:graphicData uri="http://schemas.openxmlformats.org/drawingml/2006/table">
            <a:tbl>
              <a:tblPr firstRow="1" firstCol="1" bandRow="1">
                <a:tableStyleId>{5C22544A-7EE6-4342-B048-85BDC9FD1C3A}</a:tableStyleId>
              </a:tblPr>
              <a:tblGrid>
                <a:gridCol w="3497898">
                  <a:extLst>
                    <a:ext uri="{9D8B030D-6E8A-4147-A177-3AD203B41FA5}">
                      <a16:colId xmlns:a16="http://schemas.microsoft.com/office/drawing/2014/main" val="2856751312"/>
                    </a:ext>
                  </a:extLst>
                </a:gridCol>
                <a:gridCol w="7165412">
                  <a:extLst>
                    <a:ext uri="{9D8B030D-6E8A-4147-A177-3AD203B41FA5}">
                      <a16:colId xmlns:a16="http://schemas.microsoft.com/office/drawing/2014/main" val="1540333899"/>
                    </a:ext>
                  </a:extLst>
                </a:gridCol>
              </a:tblGrid>
              <a:tr h="480418">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Nhiệt độ không khí là:</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400">
                          <a:effectLst/>
                          <a:latin typeface="Times New Roman" panose="02020603050405020304" pitchFamily="18" charset="0"/>
                          <a:cs typeface="Times New Roman" panose="02020603050405020304" pitchFamily="18" charset="0"/>
                        </a:rPr>
                        <a:t>độ nóng hay lạnh của không khí.</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7152298"/>
                  </a:ext>
                </a:extLst>
              </a:tr>
              <a:tr h="985716">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Nguồn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cấp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Mặt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trời</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0240797"/>
                  </a:ext>
                </a:extLst>
              </a:tr>
              <a:tr h="569839">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Không khí có nhiệt độ vì:</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25000"/>
                        </a:lnSpc>
                        <a:spcAft>
                          <a:spcPts val="900"/>
                        </a:spcAft>
                      </a:pP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do </a:t>
                      </a:r>
                      <a:r>
                        <a:rPr lang="en-US" sz="2400" dirty="0" err="1">
                          <a:effectLst/>
                          <a:latin typeface="Times New Roman" panose="02020603050405020304" pitchFamily="18" charset="0"/>
                          <a:cs typeface="Times New Roman" panose="02020603050405020304" pitchFamily="18" charset="0"/>
                        </a:rPr>
                        <a:t>mặt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hấp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Mặt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272375"/>
                  </a:ext>
                </a:extLst>
              </a:tr>
              <a:tr h="985716">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Dụng cụ đo nhiệt độ không khí là:</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n-US" sz="24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Nhiệt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kế</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8307051"/>
                  </a:ext>
                </a:extLst>
              </a:tr>
              <a:tr h="985716">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Dụng cụ hình 13.2 chỉ số độ là:</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n-US" sz="24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Nhiệt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cs typeface="Times New Roman" panose="02020603050405020304" pitchFamily="18" charset="0"/>
                        </a:rPr>
                        <a:t>: 25</a:t>
                      </a:r>
                      <a:r>
                        <a:rPr lang="en-US" sz="2400" baseline="30000" dirty="0">
                          <a:effectLst/>
                          <a:latin typeface="Times New Roman" panose="02020603050405020304" pitchFamily="18" charset="0"/>
                          <a:cs typeface="Times New Roman" panose="02020603050405020304" pitchFamily="18" charset="0"/>
                        </a:rPr>
                        <a:t>0</a:t>
                      </a:r>
                      <a:r>
                        <a:rPr lang="en-US" sz="2400" dirty="0">
                          <a:effectLst/>
                          <a:latin typeface="Times New Roman" panose="02020603050405020304" pitchFamily="18" charset="0"/>
                          <a:cs typeface="Times New Roman" panose="02020603050405020304" pitchFamily="18" charset="0"/>
                        </a:rPr>
                        <a:t>C</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3354445"/>
                  </a:ext>
                </a:extLst>
              </a:tr>
              <a:tr h="1078820">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Cách tính nhiệt độ không khí trung bình ngày:</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trung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cộng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ngày</a:t>
                      </a: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987161"/>
                  </a:ext>
                </a:extLst>
              </a:tr>
            </a:tbl>
          </a:graphicData>
        </a:graphic>
      </p:graphicFrame>
      <p:sp>
        <p:nvSpPr>
          <p:cNvPr id="5" name="Rectangle 4">
            <a:extLst>
              <a:ext uri="{FF2B5EF4-FFF2-40B4-BE49-F238E27FC236}">
                <a16:creationId xmlns:a16="http://schemas.microsoft.com/office/drawing/2014/main" id="{100DC986-E6A9-4ABE-9CCE-8E01B7FE51D1}"/>
              </a:ext>
            </a:extLst>
          </p:cNvPr>
          <p:cNvSpPr/>
          <p:nvPr/>
        </p:nvSpPr>
        <p:spPr>
          <a:xfrm>
            <a:off x="890955" y="396698"/>
            <a:ext cx="4347665" cy="523220"/>
          </a:xfrm>
          <a:prstGeom prst="rect">
            <a:avLst/>
          </a:prstGeom>
        </p:spPr>
        <p:txBody>
          <a:bodyPr wrap="none">
            <a:spAutoFit/>
          </a:bodyPr>
          <a:lstStyle/>
          <a:p>
            <a:r>
              <a:rPr lang="en-US" sz="2800" b="1" dirty="0" err="1">
                <a:solidFill>
                  <a:schemeClr val="bg1">
                    <a:lumMod val="95000"/>
                  </a:schemeClr>
                </a:solidFill>
                <a:latin typeface="Times New Roman" panose="02020603050405020304" pitchFamily="18" charset="0"/>
                <a:ea typeface="Arial" panose="020B0604020202020204" pitchFamily="34" charset="0"/>
              </a:rPr>
              <a:t>Kết</a:t>
            </a:r>
            <a:r>
              <a:rPr lang="en-US" sz="2800" b="1" dirty="0">
                <a:solidFill>
                  <a:schemeClr val="bg1">
                    <a:lumMod val="95000"/>
                  </a:schemeClr>
                </a:solidFill>
                <a:latin typeface="Times New Roman" panose="02020603050405020304" pitchFamily="18" charset="0"/>
                <a:ea typeface="Arial" panose="020B0604020202020204" pitchFamily="34" charset="0"/>
              </a:rPr>
              <a:t> </a:t>
            </a:r>
            <a:r>
              <a:rPr lang="en-US" sz="2800" b="1" dirty="0" err="1">
                <a:solidFill>
                  <a:schemeClr val="bg1">
                    <a:lumMod val="95000"/>
                  </a:schemeClr>
                </a:solidFill>
                <a:latin typeface="Times New Roman" panose="02020603050405020304" pitchFamily="18" charset="0"/>
                <a:ea typeface="Arial" panose="020B0604020202020204" pitchFamily="34" charset="0"/>
              </a:rPr>
              <a:t>quả</a:t>
            </a:r>
            <a:r>
              <a:rPr lang="en-US" sz="2800" b="1" dirty="0">
                <a:solidFill>
                  <a:schemeClr val="bg1">
                    <a:lumMod val="95000"/>
                  </a:schemeClr>
                </a:solidFill>
                <a:latin typeface="Times New Roman" panose="02020603050405020304" pitchFamily="18" charset="0"/>
                <a:ea typeface="Arial" panose="020B0604020202020204" pitchFamily="34" charset="0"/>
              </a:rPr>
              <a:t> </a:t>
            </a:r>
            <a:r>
              <a:rPr lang="en-US" sz="2800" b="1" dirty="0" err="1">
                <a:solidFill>
                  <a:schemeClr val="bg1">
                    <a:lumMod val="95000"/>
                  </a:schemeClr>
                </a:solidFill>
                <a:latin typeface="Times New Roman" panose="02020603050405020304" pitchFamily="18" charset="0"/>
                <a:ea typeface="Arial" panose="020B0604020202020204" pitchFamily="34" charset="0"/>
              </a:rPr>
              <a:t>phiếu</a:t>
            </a:r>
            <a:r>
              <a:rPr lang="en-US" sz="2800" b="1" dirty="0">
                <a:solidFill>
                  <a:schemeClr val="bg1">
                    <a:lumMod val="95000"/>
                  </a:schemeClr>
                </a:solidFill>
                <a:latin typeface="Times New Roman" panose="02020603050405020304" pitchFamily="18" charset="0"/>
                <a:ea typeface="Arial" panose="020B0604020202020204" pitchFamily="34" charset="0"/>
              </a:rPr>
              <a:t> </a:t>
            </a:r>
            <a:r>
              <a:rPr lang="en-US" sz="2800" b="1" dirty="0" err="1">
                <a:solidFill>
                  <a:schemeClr val="bg1">
                    <a:lumMod val="95000"/>
                  </a:schemeClr>
                </a:solidFill>
                <a:latin typeface="Times New Roman" panose="02020603050405020304" pitchFamily="18" charset="0"/>
                <a:ea typeface="Arial" panose="020B0604020202020204" pitchFamily="34" charset="0"/>
              </a:rPr>
              <a:t>học</a:t>
            </a:r>
            <a:r>
              <a:rPr lang="en-US" sz="2800" b="1" dirty="0">
                <a:solidFill>
                  <a:schemeClr val="bg1">
                    <a:lumMod val="95000"/>
                  </a:schemeClr>
                </a:solidFill>
                <a:latin typeface="Times New Roman" panose="02020603050405020304" pitchFamily="18" charset="0"/>
                <a:ea typeface="Arial" panose="020B0604020202020204" pitchFamily="34" charset="0"/>
              </a:rPr>
              <a:t> </a:t>
            </a:r>
            <a:r>
              <a:rPr lang="en-US" sz="2800" b="1" dirty="0" err="1">
                <a:solidFill>
                  <a:schemeClr val="bg1">
                    <a:lumMod val="95000"/>
                  </a:schemeClr>
                </a:solidFill>
                <a:latin typeface="Times New Roman" panose="02020603050405020304" pitchFamily="18" charset="0"/>
                <a:ea typeface="Arial" panose="020B0604020202020204" pitchFamily="34" charset="0"/>
              </a:rPr>
              <a:t>tập</a:t>
            </a:r>
            <a:r>
              <a:rPr lang="en-US" sz="2800" b="1" dirty="0">
                <a:solidFill>
                  <a:schemeClr val="bg1">
                    <a:lumMod val="95000"/>
                  </a:schemeClr>
                </a:solidFill>
                <a:latin typeface="Times New Roman" panose="02020603050405020304" pitchFamily="18" charset="0"/>
                <a:ea typeface="Arial" panose="020B0604020202020204" pitchFamily="34" charset="0"/>
              </a:rPr>
              <a:t> </a:t>
            </a:r>
            <a:r>
              <a:rPr lang="en-US" sz="2800" b="1" dirty="0" err="1">
                <a:solidFill>
                  <a:schemeClr val="bg1">
                    <a:lumMod val="95000"/>
                  </a:schemeClr>
                </a:solidFill>
                <a:latin typeface="Times New Roman" panose="02020603050405020304" pitchFamily="18" charset="0"/>
                <a:ea typeface="Arial" panose="020B0604020202020204" pitchFamily="34" charset="0"/>
              </a:rPr>
              <a:t>số</a:t>
            </a:r>
            <a:r>
              <a:rPr lang="en-US" sz="2800" b="1" dirty="0">
                <a:solidFill>
                  <a:schemeClr val="bg1">
                    <a:lumMod val="95000"/>
                  </a:schemeClr>
                </a:solidFill>
                <a:latin typeface="Times New Roman" panose="02020603050405020304" pitchFamily="18" charset="0"/>
                <a:ea typeface="Arial" panose="020B0604020202020204" pitchFamily="34" charset="0"/>
              </a:rPr>
              <a:t> 1.</a:t>
            </a:r>
            <a:endParaRPr lang="vi-VN" sz="2800" dirty="0">
              <a:solidFill>
                <a:schemeClr val="bg1">
                  <a:lumMod val="95000"/>
                </a:schemeClr>
              </a:solidFill>
            </a:endParaRPr>
          </a:p>
        </p:txBody>
      </p:sp>
    </p:spTree>
    <p:extLst>
      <p:ext uri="{BB962C8B-B14F-4D97-AF65-F5344CB8AC3E}">
        <p14:creationId xmlns:p14="http://schemas.microsoft.com/office/powerpoint/2010/main" val="35235036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89CCB2-59D0-49FA-9E4E-26D3BAB95024}"/>
              </a:ext>
            </a:extLst>
          </p:cNvPr>
          <p:cNvSpPr/>
          <p:nvPr/>
        </p:nvSpPr>
        <p:spPr>
          <a:xfrm>
            <a:off x="360453" y="472723"/>
            <a:ext cx="10203768" cy="523220"/>
          </a:xfrm>
          <a:prstGeom prst="rect">
            <a:avLst/>
          </a:prstGeom>
        </p:spPr>
        <p:txBody>
          <a:bodyPr wrap="square">
            <a:spAutoFit/>
          </a:bodyPr>
          <a:lstStyle/>
          <a:p>
            <a:r>
              <a:rPr lang="en-US" sz="2800" b="1" dirty="0">
                <a:solidFill>
                  <a:schemeClr val="bg1">
                    <a:lumMod val="95000"/>
                  </a:schemeClr>
                </a:solidFill>
                <a:latin typeface="Times New Roman" panose="02020603050405020304" pitchFamily="18" charset="0"/>
                <a:ea typeface="Arial" panose="020B0604020202020204" pitchFamily="34" charset="0"/>
              </a:rPr>
              <a:t>II.</a:t>
            </a:r>
            <a:r>
              <a:rPr lang="vi-VN" sz="2800" b="1" dirty="0">
                <a:solidFill>
                  <a:schemeClr val="bg1">
                    <a:lumMod val="95000"/>
                  </a:schemeClr>
                </a:solidFill>
                <a:latin typeface="Times New Roman" panose="02020603050405020304" pitchFamily="18" charset="0"/>
                <a:ea typeface="Arial" panose="020B0604020202020204" pitchFamily="34" charset="0"/>
              </a:rPr>
              <a:t> Sự thay đổi nhiệt độ không khí trên bề mặt trái đất theo vĩ độ </a:t>
            </a:r>
            <a:endParaRPr lang="vi-VN" sz="2800" dirty="0">
              <a:solidFill>
                <a:schemeClr val="bg1">
                  <a:lumMod val="95000"/>
                </a:schemeClr>
              </a:solidFill>
            </a:endParaRPr>
          </a:p>
        </p:txBody>
      </p:sp>
      <p:pic>
        <p:nvPicPr>
          <p:cNvPr id="4" name="Picture 3">
            <a:extLst>
              <a:ext uri="{FF2B5EF4-FFF2-40B4-BE49-F238E27FC236}">
                <a16:creationId xmlns:a16="http://schemas.microsoft.com/office/drawing/2014/main" id="{30654558-AD38-4985-B30C-AA9A1948F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4871" y="1364603"/>
            <a:ext cx="5988148" cy="3347985"/>
          </a:xfrm>
          <a:prstGeom prst="rect">
            <a:avLst/>
          </a:prstGeom>
        </p:spPr>
      </p:pic>
      <p:sp>
        <p:nvSpPr>
          <p:cNvPr id="8" name="Rectangle 7">
            <a:extLst>
              <a:ext uri="{FF2B5EF4-FFF2-40B4-BE49-F238E27FC236}">
                <a16:creationId xmlns:a16="http://schemas.microsoft.com/office/drawing/2014/main" id="{03E47386-5767-465E-9BA2-46F94785E0F6}"/>
              </a:ext>
            </a:extLst>
          </p:cNvPr>
          <p:cNvSpPr/>
          <p:nvPr/>
        </p:nvSpPr>
        <p:spPr>
          <a:xfrm>
            <a:off x="593558" y="1050388"/>
            <a:ext cx="5050366" cy="856068"/>
          </a:xfrm>
          <a:prstGeom prst="rect">
            <a:avLst/>
          </a:prstGeom>
        </p:spPr>
        <p:txBody>
          <a:bodyPr wrap="square">
            <a:spAutoFit/>
          </a:bodyPr>
          <a:lstStyle/>
          <a:p>
            <a:pPr algn="just">
              <a:lnSpc>
                <a:spcPct val="107000"/>
              </a:lnSpc>
              <a:spcAft>
                <a:spcPts val="800"/>
              </a:spcAft>
            </a:pPr>
            <a:r>
              <a:rPr lang="vi-VN" sz="24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Dựa vào </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bảng số liệu 13.1 và thông tin kênh chữ SGK trang 163</a:t>
            </a:r>
            <a:r>
              <a:rPr lang="en-US"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hãy</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013DA2DF-2FAF-4E6A-B203-00FCAE81EF33}"/>
              </a:ext>
            </a:extLst>
          </p:cNvPr>
          <p:cNvSpPr/>
          <p:nvPr/>
        </p:nvSpPr>
        <p:spPr>
          <a:xfrm>
            <a:off x="593558" y="2294139"/>
            <a:ext cx="5182713" cy="856068"/>
          </a:xfrm>
          <a:prstGeom prst="rect">
            <a:avLst/>
          </a:prstGeom>
        </p:spPr>
        <p:txBody>
          <a:bodyPr wrap="square">
            <a:spAutoFit/>
          </a:bodyPr>
          <a:lstStyle/>
          <a:p>
            <a:pPr algn="just">
              <a:lnSpc>
                <a:spcPct val="107000"/>
              </a:lnSpc>
              <a:spcAft>
                <a:spcPts val="80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So sánh nhiệt độ trung bình năm của một số địa điểm trên thế giới</a:t>
            </a:r>
            <a:r>
              <a:rPr lang="en-US"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FD4D7AC-BF1C-4666-BAAB-83BCB9A76327}"/>
              </a:ext>
            </a:extLst>
          </p:cNvPr>
          <p:cNvSpPr txBox="1"/>
          <p:nvPr/>
        </p:nvSpPr>
        <p:spPr>
          <a:xfrm>
            <a:off x="267716" y="2089602"/>
            <a:ext cx="5668419" cy="1938992"/>
          </a:xfrm>
          <a:prstGeom prst="rect">
            <a:avLst/>
          </a:prstGeom>
          <a:solidFill>
            <a:schemeClr val="accent6">
              <a:lumMod val="75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vi-VN" sz="2400" dirty="0">
                <a:solidFill>
                  <a:schemeClr val="bg1">
                    <a:lumMod val="95000"/>
                  </a:schemeClr>
                </a:solidFill>
                <a:latin typeface="Times New Roman" panose="02020603050405020304" pitchFamily="18" charset="0"/>
                <a:cs typeface="Times New Roman" panose="02020603050405020304" pitchFamily="18" charset="0"/>
              </a:rPr>
              <a:t>+ Xin-ga-po có nhiệt độ cao nhất (28,3</a:t>
            </a:r>
            <a:r>
              <a:rPr lang="vi-VN" sz="2400" baseline="30000" dirty="0">
                <a:solidFill>
                  <a:schemeClr val="bg1">
                    <a:lumMod val="95000"/>
                  </a:schemeClr>
                </a:solidFill>
                <a:latin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cs typeface="Times New Roman" panose="02020603050405020304" pitchFamily="18" charset="0"/>
              </a:rPr>
              <a:t>C) </a:t>
            </a:r>
            <a:r>
              <a:rPr lang="en-US" sz="2400" dirty="0" err="1">
                <a:solidFill>
                  <a:schemeClr val="bg1">
                    <a:lumMod val="95000"/>
                  </a:schemeClr>
                </a:solidFill>
                <a:latin typeface="Times New Roman" panose="02020603050405020304" pitchFamily="18" charset="0"/>
                <a:cs typeface="Times New Roman" panose="02020603050405020304" pitchFamily="18" charset="0"/>
              </a:rPr>
              <a:t>nh</a:t>
            </a:r>
            <a:r>
              <a:rPr lang="vi-VN" sz="2400" dirty="0">
                <a:solidFill>
                  <a:schemeClr val="bg1">
                    <a:lumMod val="95000"/>
                  </a:schemeClr>
                </a:solidFill>
                <a:latin typeface="Times New Roman" panose="02020603050405020304" pitchFamily="18" charset="0"/>
                <a:cs typeface="Times New Roman" panose="02020603050405020304" pitchFamily="18" charset="0"/>
              </a:rPr>
              <a:t>ư</a:t>
            </a:r>
            <a:r>
              <a:rPr lang="en-US" sz="2400" dirty="0">
                <a:solidFill>
                  <a:schemeClr val="bg1">
                    <a:lumMod val="95000"/>
                  </a:schemeClr>
                </a:solidFill>
                <a:latin typeface="Times New Roman" panose="02020603050405020304" pitchFamily="18" charset="0"/>
                <a:cs typeface="Times New Roman" panose="02020603050405020304" pitchFamily="18" charset="0"/>
              </a:rPr>
              <a:t>ng </a:t>
            </a:r>
            <a:r>
              <a:rPr lang="en-US" sz="2400" dirty="0" err="1">
                <a:solidFill>
                  <a:schemeClr val="bg1">
                    <a:lumMod val="95000"/>
                  </a:schemeClr>
                </a:solidFill>
                <a:latin typeface="Times New Roman" panose="02020603050405020304" pitchFamily="18" charset="0"/>
                <a:cs typeface="Times New Roman" panose="02020603050405020304" pitchFamily="18" charset="0"/>
              </a:rPr>
              <a:t>nằm</a:t>
            </a:r>
            <a:r>
              <a:rPr lang="en-US" sz="2400" dirty="0">
                <a:solidFill>
                  <a:schemeClr val="bg1">
                    <a:lumMod val="95000"/>
                  </a:schemeClr>
                </a:solidFill>
                <a:latin typeface="Times New Roman" panose="02020603050405020304" pitchFamily="18" charset="0"/>
                <a:cs typeface="Times New Roman" panose="02020603050405020304" pitchFamily="18" charset="0"/>
              </a:rPr>
              <a:t> ở</a:t>
            </a:r>
            <a:r>
              <a:rPr lang="vi-VN" sz="2400" dirty="0">
                <a:solidFill>
                  <a:schemeClr val="bg1">
                    <a:lumMod val="95000"/>
                  </a:schemeClr>
                </a:solidFill>
                <a:latin typeface="Times New Roman" panose="02020603050405020304" pitchFamily="18" charset="0"/>
                <a:cs typeface="Times New Roman" panose="02020603050405020304" pitchFamily="18" charset="0"/>
              </a:rPr>
              <a:t> vĩ độ thấp nhất.</a:t>
            </a:r>
            <a:endParaRPr lang="en-US" sz="2400" dirty="0">
              <a:solidFill>
                <a:schemeClr val="bg1">
                  <a:lumMod val="95000"/>
                </a:schemeClr>
              </a:solidFill>
              <a:latin typeface="Times New Roman" panose="02020603050405020304" pitchFamily="18" charset="0"/>
              <a:cs typeface="Times New Roman" panose="02020603050405020304" pitchFamily="18" charset="0"/>
            </a:endParaRPr>
          </a:p>
          <a:p>
            <a:r>
              <a:rPr lang="vi-VN" sz="2400" dirty="0">
                <a:solidFill>
                  <a:schemeClr val="bg1">
                    <a:lumMod val="95000"/>
                  </a:schemeClr>
                </a:solidFill>
                <a:latin typeface="Times New Roman" panose="02020603050405020304" pitchFamily="18" charset="0"/>
                <a:cs typeface="Times New Roman" panose="02020603050405020304" pitchFamily="18" charset="0"/>
              </a:rPr>
              <a:t>+ An-ta, Na Uy ở vĩ độ cao nhất nhưng nhiệt độ trung bình năm thấp nhất (2,5</a:t>
            </a:r>
            <a:r>
              <a:rPr lang="vi-VN" sz="2400" baseline="30000" dirty="0">
                <a:solidFill>
                  <a:schemeClr val="bg1">
                    <a:lumMod val="95000"/>
                  </a:schemeClr>
                </a:solidFill>
                <a:latin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cs typeface="Times New Roman" panose="02020603050405020304" pitchFamily="18" charset="0"/>
              </a:rPr>
              <a:t>C).</a:t>
            </a:r>
            <a:endParaRPr lang="en-US" sz="2400" dirty="0">
              <a:solidFill>
                <a:schemeClr val="bg1">
                  <a:lumMod val="95000"/>
                </a:schemeClr>
              </a:solidFill>
              <a:latin typeface="Times New Roman" panose="02020603050405020304" pitchFamily="18" charset="0"/>
              <a:cs typeface="Times New Roman" panose="02020603050405020304" pitchFamily="18" charset="0"/>
            </a:endParaRPr>
          </a:p>
          <a:p>
            <a:r>
              <a:rPr lang="en-US" sz="2400" i="1" dirty="0">
                <a:solidFill>
                  <a:schemeClr val="bg1">
                    <a:lumMod val="95000"/>
                  </a:schemeClr>
                </a:solidFill>
                <a:latin typeface="Times New Roman" panose="02020603050405020304" pitchFamily="18" charset="0"/>
                <a:cs typeface="Times New Roman" panose="02020603050405020304" pitchFamily="18" charset="0"/>
              </a:rPr>
              <a:t>(HS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có</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thể</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nêu</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lần</a:t>
            </a:r>
            <a:r>
              <a:rPr lang="en-US" sz="2400" i="1" dirty="0">
                <a:solidFill>
                  <a:schemeClr val="bg1">
                    <a:lumMod val="95000"/>
                  </a:schemeClr>
                </a:solidFill>
                <a:latin typeface="Times New Roman" panose="02020603050405020304" pitchFamily="18" charset="0"/>
                <a:cs typeface="Times New Roman" panose="02020603050405020304" pitchFamily="18" charset="0"/>
              </a:rPr>
              <a:t> l</a:t>
            </a:r>
            <a:r>
              <a:rPr lang="vi-VN" sz="2400" i="1" dirty="0">
                <a:solidFill>
                  <a:schemeClr val="bg1">
                    <a:lumMod val="95000"/>
                  </a:schemeClr>
                </a:solidFill>
                <a:latin typeface="Times New Roman" panose="02020603050405020304" pitchFamily="18" charset="0"/>
                <a:cs typeface="Times New Roman" panose="02020603050405020304" pitchFamily="18" charset="0"/>
              </a:rPr>
              <a:t>ư</a:t>
            </a:r>
            <a:r>
              <a:rPr lang="en-US" sz="2400" i="1" dirty="0" err="1">
                <a:solidFill>
                  <a:schemeClr val="bg1">
                    <a:lumMod val="95000"/>
                  </a:schemeClr>
                </a:solidFill>
                <a:latin typeface="Times New Roman" panose="02020603050405020304" pitchFamily="18" charset="0"/>
                <a:cs typeface="Times New Roman" panose="02020603050405020304" pitchFamily="18" charset="0"/>
              </a:rPr>
              <a:t>ợt</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các</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địa</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điểm</a:t>
            </a:r>
            <a:r>
              <a:rPr lang="en-US" sz="2400" i="1" dirty="0">
                <a:solidFill>
                  <a:schemeClr val="bg1">
                    <a:lumMod val="95000"/>
                  </a:schemeClr>
                </a:solidFill>
                <a:latin typeface="Times New Roman" panose="02020603050405020304" pitchFamily="18" charset="0"/>
                <a:cs typeface="Times New Roman" panose="02020603050405020304" pitchFamily="18" charset="0"/>
              </a:rPr>
              <a:t>)</a:t>
            </a:r>
            <a:endParaRPr lang="vi-VN" sz="2400" i="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2" name="Arrow: Right 11">
            <a:extLst>
              <a:ext uri="{FF2B5EF4-FFF2-40B4-BE49-F238E27FC236}">
                <a16:creationId xmlns:a16="http://schemas.microsoft.com/office/drawing/2014/main" id="{1099242C-9DC8-4908-9F21-6DED1815B1B5}"/>
              </a:ext>
            </a:extLst>
          </p:cNvPr>
          <p:cNvSpPr/>
          <p:nvPr/>
        </p:nvSpPr>
        <p:spPr>
          <a:xfrm>
            <a:off x="187783" y="2199247"/>
            <a:ext cx="5828283" cy="20396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nhận xét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về sự thay đổi nhiệt độ không khí trên bề mặt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vĩ</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p>
        </p:txBody>
      </p:sp>
      <p:sp>
        <p:nvSpPr>
          <p:cNvPr id="13" name="TextBox 12">
            <a:extLst>
              <a:ext uri="{FF2B5EF4-FFF2-40B4-BE49-F238E27FC236}">
                <a16:creationId xmlns:a16="http://schemas.microsoft.com/office/drawing/2014/main" id="{9984C989-A83E-471F-8199-DF358E6A5794}"/>
              </a:ext>
            </a:extLst>
          </p:cNvPr>
          <p:cNvSpPr txBox="1"/>
          <p:nvPr/>
        </p:nvSpPr>
        <p:spPr>
          <a:xfrm>
            <a:off x="353050" y="2396439"/>
            <a:ext cx="5290874"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p>
          <a:p>
            <a:r>
              <a:rPr lang="vi-VN" sz="2400" dirty="0">
                <a:latin typeface="Times New Roman" panose="02020603050405020304" pitchFamily="18" charset="0"/>
                <a:cs typeface="Times New Roman" panose="02020603050405020304" pitchFamily="18" charset="0"/>
              </a:rPr>
              <a:t>Không khí ở vùng vĩ độ thấp nóng hơn không kh</a:t>
            </a:r>
            <a:r>
              <a:rPr lang="en-US" sz="2400" dirty="0">
                <a:latin typeface="Times New Roman" panose="02020603050405020304" pitchFamily="18" charset="0"/>
                <a:cs typeface="Times New Roman" panose="02020603050405020304" pitchFamily="18" charset="0"/>
              </a:rPr>
              <a:t>í</a:t>
            </a:r>
            <a:r>
              <a:rPr lang="vi-VN" sz="2400" dirty="0">
                <a:latin typeface="Times New Roman" panose="02020603050405020304" pitchFamily="18" charset="0"/>
                <a:cs typeface="Times New Roman" panose="02020603050405020304" pitchFamily="18" charset="0"/>
              </a:rPr>
              <a:t> ở vùng vĩ độ cao.</a:t>
            </a:r>
          </a:p>
        </p:txBody>
      </p:sp>
      <p:sp>
        <p:nvSpPr>
          <p:cNvPr id="16" name="Thought Bubble: Cloud 15">
            <a:extLst>
              <a:ext uri="{FF2B5EF4-FFF2-40B4-BE49-F238E27FC236}">
                <a16:creationId xmlns:a16="http://schemas.microsoft.com/office/drawing/2014/main" id="{8C6766F9-7711-44E0-8BBB-E5732FED05CB}"/>
              </a:ext>
            </a:extLst>
          </p:cNvPr>
          <p:cNvSpPr/>
          <p:nvPr/>
        </p:nvSpPr>
        <p:spPr>
          <a:xfrm>
            <a:off x="107852" y="1880976"/>
            <a:ext cx="5957575" cy="1942369"/>
          </a:xfrm>
          <a:prstGeom prst="cloudCallout">
            <a:avLst>
              <a:gd name="adj1" fmla="val 36459"/>
              <a:gd name="adj2" fmla="val 1290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nhiệt độ không khí trên bề mặt Trái 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vi-VN" sz="2400" dirty="0">
                <a:latin typeface="Times New Roman" panose="02020603050405020304" pitchFamily="18" charset="0"/>
                <a:cs typeface="Times New Roman" panose="02020603050405020304" pitchFamily="18" charset="0"/>
              </a:rPr>
              <a:t> theo vĩ độ</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811DC26A-A810-4401-959B-472265F2CA95}"/>
              </a:ext>
            </a:extLst>
          </p:cNvPr>
          <p:cNvSpPr txBox="1"/>
          <p:nvPr/>
        </p:nvSpPr>
        <p:spPr>
          <a:xfrm>
            <a:off x="146012" y="2016101"/>
            <a:ext cx="5748351" cy="1895712"/>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nSpc>
                <a:spcPct val="125000"/>
              </a:lnSpc>
            </a:pP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Ở vùng vĩ độ cao do góc chiếu của tia sáng Mặt Trời với bề mặt Trái Đất nhỏ nên nhận được ít nhiệt dẫn tới nhiệt độ ở đây thường thấp. </a:t>
            </a:r>
          </a:p>
        </p:txBody>
      </p:sp>
      <p:sp>
        <p:nvSpPr>
          <p:cNvPr id="21" name="TextBox 20">
            <a:extLst>
              <a:ext uri="{FF2B5EF4-FFF2-40B4-BE49-F238E27FC236}">
                <a16:creationId xmlns:a16="http://schemas.microsoft.com/office/drawing/2014/main" id="{346A5661-C020-453C-9C4D-9D2ED06FC133}"/>
              </a:ext>
            </a:extLst>
          </p:cNvPr>
          <p:cNvSpPr txBox="1"/>
          <p:nvPr/>
        </p:nvSpPr>
        <p:spPr>
          <a:xfrm>
            <a:off x="146012" y="3918237"/>
            <a:ext cx="5737153" cy="1434047"/>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nSpc>
                <a:spcPct val="125000"/>
              </a:lnSpc>
            </a:pP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Ở nơi có vĩ độ thấp góc chiếu của tia sáng Mặt Trời với bề mặt Trái Đất cao nên nhiệt độ thường cao</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589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1"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grpId="1" nodeType="clickEffect">
                                  <p:stCondLst>
                                    <p:cond delay="0"/>
                                  </p:stCondLst>
                                  <p:childTnLst>
                                    <p:anim calcmode="lin" valueType="num">
                                      <p:cBhvr>
                                        <p:cTn id="29" dur="500"/>
                                        <p:tgtEl>
                                          <p:spTgt spid="9"/>
                                        </p:tgtEl>
                                        <p:attrNameLst>
                                          <p:attrName>ppt_w</p:attrName>
                                        </p:attrNameLst>
                                      </p:cBhvr>
                                      <p:tavLst>
                                        <p:tav tm="0">
                                          <p:val>
                                            <p:strVal val="ppt_w"/>
                                          </p:val>
                                        </p:tav>
                                        <p:tav tm="100000">
                                          <p:val>
                                            <p:fltVal val="0"/>
                                          </p:val>
                                        </p:tav>
                                      </p:tavLst>
                                    </p:anim>
                                    <p:anim calcmode="lin" valueType="num">
                                      <p:cBhvr>
                                        <p:cTn id="30" dur="500"/>
                                        <p:tgtEl>
                                          <p:spTgt spid="9"/>
                                        </p:tgtEl>
                                        <p:attrNameLst>
                                          <p:attrName>ppt_h</p:attrName>
                                        </p:attrNameLst>
                                      </p:cBhvr>
                                      <p:tavLst>
                                        <p:tav tm="0">
                                          <p:val>
                                            <p:strVal val="ppt_h"/>
                                          </p:val>
                                        </p:tav>
                                        <p:tav tm="100000">
                                          <p:val>
                                            <p:fltVal val="0"/>
                                          </p:val>
                                        </p:tav>
                                      </p:tavLst>
                                    </p:anim>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3" presetClass="exit" presetSubtype="32" fill="hold" grpId="0" nodeType="clickEffect">
                                  <p:stCondLst>
                                    <p:cond delay="0"/>
                                  </p:stCondLst>
                                  <p:childTnLst>
                                    <p:anim calcmode="lin" valueType="num">
                                      <p:cBhvr>
                                        <p:cTn id="36" dur="500"/>
                                        <p:tgtEl>
                                          <p:spTgt spid="11"/>
                                        </p:tgtEl>
                                        <p:attrNameLst>
                                          <p:attrName>ppt_w</p:attrName>
                                        </p:attrNameLst>
                                      </p:cBhvr>
                                      <p:tavLst>
                                        <p:tav tm="0">
                                          <p:val>
                                            <p:strVal val="ppt_w"/>
                                          </p:val>
                                        </p:tav>
                                        <p:tav tm="100000">
                                          <p:val>
                                            <p:fltVal val="0"/>
                                          </p:val>
                                        </p:tav>
                                      </p:tavLst>
                                    </p:anim>
                                    <p:anim calcmode="lin" valueType="num">
                                      <p:cBhvr>
                                        <p:cTn id="37" dur="500"/>
                                        <p:tgtEl>
                                          <p:spTgt spid="11"/>
                                        </p:tgtEl>
                                        <p:attrNameLst>
                                          <p:attrName>ppt_h</p:attrName>
                                        </p:attrNameLst>
                                      </p:cBhvr>
                                      <p:tavLst>
                                        <p:tav tm="0">
                                          <p:val>
                                            <p:strVal val="ppt_h"/>
                                          </p:val>
                                        </p:tav>
                                        <p:tav tm="100000">
                                          <p:val>
                                            <p:fltVal val="0"/>
                                          </p:val>
                                        </p:tav>
                                      </p:tavLst>
                                    </p:anim>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xit" presetSubtype="32" fill="hold" grpId="1" nodeType="clickEffect">
                                  <p:stCondLst>
                                    <p:cond delay="0"/>
                                  </p:stCondLst>
                                  <p:childTnLst>
                                    <p:anim calcmode="lin" valueType="num">
                                      <p:cBhvr>
                                        <p:cTn id="49" dur="500"/>
                                        <p:tgtEl>
                                          <p:spTgt spid="12"/>
                                        </p:tgtEl>
                                        <p:attrNameLst>
                                          <p:attrName>ppt_w</p:attrName>
                                        </p:attrNameLst>
                                      </p:cBhvr>
                                      <p:tavLst>
                                        <p:tav tm="0">
                                          <p:val>
                                            <p:strVal val="ppt_w"/>
                                          </p:val>
                                        </p:tav>
                                        <p:tav tm="100000">
                                          <p:val>
                                            <p:fltVal val="0"/>
                                          </p:val>
                                        </p:tav>
                                      </p:tavLst>
                                    </p:anim>
                                    <p:anim calcmode="lin" valueType="num">
                                      <p:cBhvr>
                                        <p:cTn id="50" dur="500"/>
                                        <p:tgtEl>
                                          <p:spTgt spid="12"/>
                                        </p:tgtEl>
                                        <p:attrNameLst>
                                          <p:attrName>ppt_h</p:attrName>
                                        </p:attrNameLst>
                                      </p:cBhvr>
                                      <p:tavLst>
                                        <p:tav tm="0">
                                          <p:val>
                                            <p:strVal val="ppt_h"/>
                                          </p:val>
                                        </p:tav>
                                        <p:tav tm="100000">
                                          <p:val>
                                            <p:fltVal val="0"/>
                                          </p:val>
                                        </p:tav>
                                      </p:tavLst>
                                    </p:anim>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xit" presetSubtype="32" fill="hold" grpId="2" nodeType="clickEffect">
                                  <p:stCondLst>
                                    <p:cond delay="0"/>
                                  </p:stCondLst>
                                  <p:childTnLst>
                                    <p:anim calcmode="lin" valueType="num">
                                      <p:cBhvr>
                                        <p:cTn id="61" dur="500"/>
                                        <p:tgtEl>
                                          <p:spTgt spid="12"/>
                                        </p:tgtEl>
                                        <p:attrNameLst>
                                          <p:attrName>ppt_w</p:attrName>
                                        </p:attrNameLst>
                                      </p:cBhvr>
                                      <p:tavLst>
                                        <p:tav tm="0">
                                          <p:val>
                                            <p:strVal val="ppt_w"/>
                                          </p:val>
                                        </p:tav>
                                        <p:tav tm="100000">
                                          <p:val>
                                            <p:fltVal val="0"/>
                                          </p:val>
                                        </p:tav>
                                      </p:tavLst>
                                    </p:anim>
                                    <p:anim calcmode="lin" valueType="num">
                                      <p:cBhvr>
                                        <p:cTn id="62" dur="500"/>
                                        <p:tgtEl>
                                          <p:spTgt spid="12"/>
                                        </p:tgtEl>
                                        <p:attrNameLst>
                                          <p:attrName>ppt_h</p:attrName>
                                        </p:attrNameLst>
                                      </p:cBhvr>
                                      <p:tavLst>
                                        <p:tav tm="0">
                                          <p:val>
                                            <p:strVal val="ppt_h"/>
                                          </p:val>
                                        </p:tav>
                                        <p:tav tm="100000">
                                          <p:val>
                                            <p:fltVal val="0"/>
                                          </p:val>
                                        </p:tav>
                                      </p:tavLst>
                                    </p:anim>
                                    <p:animEffect transition="out" filter="fade">
                                      <p:cBhvr>
                                        <p:cTn id="63" dur="500"/>
                                        <p:tgtEl>
                                          <p:spTgt spid="12"/>
                                        </p:tgtEl>
                                      </p:cBhvr>
                                    </p:animEffect>
                                    <p:set>
                                      <p:cBhvr>
                                        <p:cTn id="64" dur="1" fill="hold">
                                          <p:stCondLst>
                                            <p:cond delay="499"/>
                                          </p:stCondLst>
                                        </p:cTn>
                                        <p:tgtEl>
                                          <p:spTgt spid="12"/>
                                        </p:tgtEl>
                                        <p:attrNameLst>
                                          <p:attrName>style.visibility</p:attrName>
                                        </p:attrNameLst>
                                      </p:cBhvr>
                                      <p:to>
                                        <p:strVal val="hidden"/>
                                      </p:to>
                                    </p:set>
                                  </p:childTnLst>
                                </p:cTn>
                              </p:par>
                              <p:par>
                                <p:cTn id="65" presetID="53" presetClass="exit" presetSubtype="32" fill="hold" grpId="1" nodeType="withEffect">
                                  <p:stCondLst>
                                    <p:cond delay="0"/>
                                  </p:stCondLst>
                                  <p:childTnLst>
                                    <p:anim calcmode="lin" valueType="num">
                                      <p:cBhvr>
                                        <p:cTn id="66" dur="500"/>
                                        <p:tgtEl>
                                          <p:spTgt spid="13"/>
                                        </p:tgtEl>
                                        <p:attrNameLst>
                                          <p:attrName>ppt_w</p:attrName>
                                        </p:attrNameLst>
                                      </p:cBhvr>
                                      <p:tavLst>
                                        <p:tav tm="0">
                                          <p:val>
                                            <p:strVal val="ppt_w"/>
                                          </p:val>
                                        </p:tav>
                                        <p:tav tm="100000">
                                          <p:val>
                                            <p:fltVal val="0"/>
                                          </p:val>
                                        </p:tav>
                                      </p:tavLst>
                                    </p:anim>
                                    <p:anim calcmode="lin" valueType="num">
                                      <p:cBhvr>
                                        <p:cTn id="67" dur="500"/>
                                        <p:tgtEl>
                                          <p:spTgt spid="13"/>
                                        </p:tgtEl>
                                        <p:attrNameLst>
                                          <p:attrName>ppt_h</p:attrName>
                                        </p:attrNameLst>
                                      </p:cBhvr>
                                      <p:tavLst>
                                        <p:tav tm="0">
                                          <p:val>
                                            <p:strVal val="ppt_h"/>
                                          </p:val>
                                        </p:tav>
                                        <p:tav tm="100000">
                                          <p:val>
                                            <p:fltVal val="0"/>
                                          </p:val>
                                        </p:tav>
                                      </p:tavLst>
                                    </p:anim>
                                    <p:animEffect transition="out" filter="fade">
                                      <p:cBhvr>
                                        <p:cTn id="68" dur="500"/>
                                        <p:tgtEl>
                                          <p:spTgt spid="13"/>
                                        </p:tgtEl>
                                      </p:cBhvr>
                                    </p:animEffect>
                                    <p:set>
                                      <p:cBhvr>
                                        <p:cTn id="69" dur="1" fill="hold">
                                          <p:stCondLst>
                                            <p:cond delay="499"/>
                                          </p:stCondLst>
                                        </p:cTn>
                                        <p:tgtEl>
                                          <p:spTgt spid="13"/>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xit" presetSubtype="32" fill="hold" grpId="1" nodeType="clickEffect">
                                  <p:stCondLst>
                                    <p:cond delay="0"/>
                                  </p:stCondLst>
                                  <p:childTnLst>
                                    <p:anim calcmode="lin" valueType="num">
                                      <p:cBhvr>
                                        <p:cTn id="80" dur="500"/>
                                        <p:tgtEl>
                                          <p:spTgt spid="16"/>
                                        </p:tgtEl>
                                        <p:attrNameLst>
                                          <p:attrName>ppt_w</p:attrName>
                                        </p:attrNameLst>
                                      </p:cBhvr>
                                      <p:tavLst>
                                        <p:tav tm="0">
                                          <p:val>
                                            <p:strVal val="ppt_w"/>
                                          </p:val>
                                        </p:tav>
                                        <p:tav tm="100000">
                                          <p:val>
                                            <p:fltVal val="0"/>
                                          </p:val>
                                        </p:tav>
                                      </p:tavLst>
                                    </p:anim>
                                    <p:anim calcmode="lin" valueType="num">
                                      <p:cBhvr>
                                        <p:cTn id="81" dur="500"/>
                                        <p:tgtEl>
                                          <p:spTgt spid="16"/>
                                        </p:tgtEl>
                                        <p:attrNameLst>
                                          <p:attrName>ppt_h</p:attrName>
                                        </p:attrNameLst>
                                      </p:cBhvr>
                                      <p:tavLst>
                                        <p:tav tm="0">
                                          <p:val>
                                            <p:strVal val="ppt_h"/>
                                          </p:val>
                                        </p:tav>
                                        <p:tav tm="100000">
                                          <p:val>
                                            <p:fltVal val="0"/>
                                          </p:val>
                                        </p:tav>
                                      </p:tavLst>
                                    </p:anim>
                                    <p:animEffect transition="out" filter="fade">
                                      <p:cBhvr>
                                        <p:cTn id="82" dur="500"/>
                                        <p:tgtEl>
                                          <p:spTgt spid="16"/>
                                        </p:tgtEl>
                                      </p:cBhvr>
                                    </p:animEffect>
                                    <p:set>
                                      <p:cBhvr>
                                        <p:cTn id="83" dur="1" fill="hold">
                                          <p:stCondLst>
                                            <p:cond delay="499"/>
                                          </p:stCondLst>
                                        </p:cTn>
                                        <p:tgtEl>
                                          <p:spTgt spid="16"/>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1000"/>
                                        <p:tgtEl>
                                          <p:spTgt spid="17"/>
                                        </p:tgtEl>
                                      </p:cBhvr>
                                    </p:animEffect>
                                    <p:anim calcmode="lin" valueType="num">
                                      <p:cBhvr>
                                        <p:cTn id="89" dur="1000" fill="hold"/>
                                        <p:tgtEl>
                                          <p:spTgt spid="17"/>
                                        </p:tgtEl>
                                        <p:attrNameLst>
                                          <p:attrName>ppt_x</p:attrName>
                                        </p:attrNameLst>
                                      </p:cBhvr>
                                      <p:tavLst>
                                        <p:tav tm="0">
                                          <p:val>
                                            <p:strVal val="#ppt_x"/>
                                          </p:val>
                                        </p:tav>
                                        <p:tav tm="100000">
                                          <p:val>
                                            <p:strVal val="#ppt_x"/>
                                          </p:val>
                                        </p:tav>
                                      </p:tavLst>
                                    </p:anim>
                                    <p:anim calcmode="lin" valueType="num">
                                      <p:cBhvr>
                                        <p:cTn id="9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1000"/>
                                        <p:tgtEl>
                                          <p:spTgt spid="21"/>
                                        </p:tgtEl>
                                      </p:cBhvr>
                                    </p:animEffect>
                                    <p:anim calcmode="lin" valueType="num">
                                      <p:cBhvr>
                                        <p:cTn id="96" dur="1000" fill="hold"/>
                                        <p:tgtEl>
                                          <p:spTgt spid="21"/>
                                        </p:tgtEl>
                                        <p:attrNameLst>
                                          <p:attrName>ppt_x</p:attrName>
                                        </p:attrNameLst>
                                      </p:cBhvr>
                                      <p:tavLst>
                                        <p:tav tm="0">
                                          <p:val>
                                            <p:strVal val="#ppt_x"/>
                                          </p:val>
                                        </p:tav>
                                        <p:tav tm="100000">
                                          <p:val>
                                            <p:strVal val="#ppt_x"/>
                                          </p:val>
                                        </p:tav>
                                      </p:tavLst>
                                    </p:anim>
                                    <p:anim calcmode="lin" valueType="num">
                                      <p:cBhvr>
                                        <p:cTn id="9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3" presetClass="exit" presetSubtype="32" fill="hold" grpId="2" nodeType="clickEffect">
                                  <p:stCondLst>
                                    <p:cond delay="0"/>
                                  </p:stCondLst>
                                  <p:childTnLst>
                                    <p:anim calcmode="lin" valueType="num">
                                      <p:cBhvr>
                                        <p:cTn id="101" dur="500"/>
                                        <p:tgtEl>
                                          <p:spTgt spid="11"/>
                                        </p:tgtEl>
                                        <p:attrNameLst>
                                          <p:attrName>ppt_w</p:attrName>
                                        </p:attrNameLst>
                                      </p:cBhvr>
                                      <p:tavLst>
                                        <p:tav tm="0">
                                          <p:val>
                                            <p:strVal val="ppt_w"/>
                                          </p:val>
                                        </p:tav>
                                        <p:tav tm="100000">
                                          <p:val>
                                            <p:fltVal val="0"/>
                                          </p:val>
                                        </p:tav>
                                      </p:tavLst>
                                    </p:anim>
                                    <p:anim calcmode="lin" valueType="num">
                                      <p:cBhvr>
                                        <p:cTn id="102" dur="500"/>
                                        <p:tgtEl>
                                          <p:spTgt spid="11"/>
                                        </p:tgtEl>
                                        <p:attrNameLst>
                                          <p:attrName>ppt_h</p:attrName>
                                        </p:attrNameLst>
                                      </p:cBhvr>
                                      <p:tavLst>
                                        <p:tav tm="0">
                                          <p:val>
                                            <p:strVal val="ppt_h"/>
                                          </p:val>
                                        </p:tav>
                                        <p:tav tm="100000">
                                          <p:val>
                                            <p:fltVal val="0"/>
                                          </p:val>
                                        </p:tav>
                                      </p:tavLst>
                                    </p:anim>
                                    <p:animEffect transition="out" filter="fade">
                                      <p:cBhvr>
                                        <p:cTn id="103" dur="500"/>
                                        <p:tgtEl>
                                          <p:spTgt spid="11"/>
                                        </p:tgtEl>
                                      </p:cBhvr>
                                    </p:animEffect>
                                    <p:set>
                                      <p:cBhvr>
                                        <p:cTn id="10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9" grpId="1"/>
      <p:bldP spid="11" grpId="0" animBg="1"/>
      <p:bldP spid="11" grpId="1" animBg="1"/>
      <p:bldP spid="11" grpId="2" animBg="1"/>
      <p:bldP spid="12" grpId="0" animBg="1"/>
      <p:bldP spid="12" grpId="1" animBg="1"/>
      <p:bldP spid="12" grpId="2" animBg="1"/>
      <p:bldP spid="13" grpId="0" animBg="1"/>
      <p:bldP spid="13" grpId="1" animBg="1"/>
      <p:bldP spid="16" grpId="0" animBg="1"/>
      <p:bldP spid="16" grpId="1" animBg="1"/>
      <p:bldP spid="17"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782F74-28B6-4D9A-9026-984C71037ABB}"/>
              </a:ext>
            </a:extLst>
          </p:cNvPr>
          <p:cNvSpPr/>
          <p:nvPr/>
        </p:nvSpPr>
        <p:spPr>
          <a:xfrm>
            <a:off x="705145" y="515201"/>
            <a:ext cx="5630067" cy="523220"/>
          </a:xfrm>
          <a:prstGeom prst="rect">
            <a:avLst/>
          </a:prstGeom>
        </p:spPr>
        <p:txBody>
          <a:bodyPr wrap="none">
            <a:spAutoFit/>
          </a:bodyPr>
          <a:lstStyle/>
          <a:p>
            <a:r>
              <a:rPr lang="en-US" sz="2800" b="1" dirty="0">
                <a:solidFill>
                  <a:schemeClr val="bg1">
                    <a:lumMod val="95000"/>
                  </a:schemeClr>
                </a:solidFill>
                <a:latin typeface="Times New Roman" panose="02020603050405020304" pitchFamily="18" charset="0"/>
                <a:ea typeface="Arial" panose="020B0604020202020204" pitchFamily="34" charset="0"/>
              </a:rPr>
              <a:t>III. </a:t>
            </a:r>
            <a:r>
              <a:rPr lang="vi-VN" sz="2800" b="1" dirty="0">
                <a:solidFill>
                  <a:schemeClr val="bg1">
                    <a:lumMod val="95000"/>
                  </a:schemeClr>
                </a:solidFill>
                <a:latin typeface="Times New Roman" panose="02020603050405020304" pitchFamily="18" charset="0"/>
                <a:ea typeface="Arial" panose="020B0604020202020204" pitchFamily="34" charset="0"/>
              </a:rPr>
              <a:t>Độ ẩm không khí. Mây và mưa </a:t>
            </a:r>
            <a:endParaRPr lang="vi-VN" sz="2800" dirty="0">
              <a:solidFill>
                <a:schemeClr val="bg1">
                  <a:lumMod val="95000"/>
                </a:schemeClr>
              </a:solidFill>
            </a:endParaRPr>
          </a:p>
        </p:txBody>
      </p:sp>
      <p:sp>
        <p:nvSpPr>
          <p:cNvPr id="3" name="TextBox 2">
            <a:extLst>
              <a:ext uri="{FF2B5EF4-FFF2-40B4-BE49-F238E27FC236}">
                <a16:creationId xmlns:a16="http://schemas.microsoft.com/office/drawing/2014/main" id="{CED42E5F-0CEC-4607-8472-0E6112959EB0}"/>
              </a:ext>
            </a:extLst>
          </p:cNvPr>
          <p:cNvSpPr txBox="1"/>
          <p:nvPr/>
        </p:nvSpPr>
        <p:spPr>
          <a:xfrm>
            <a:off x="705145" y="1326982"/>
            <a:ext cx="9988062" cy="4204036"/>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25000"/>
              </a:lnSpc>
            </a:pPr>
            <a:r>
              <a:rPr lang="en-US" sz="2400" b="1" dirty="0" err="1">
                <a:latin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các nhóm chung nhiệm 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nSpc>
                <a:spcPct val="125000"/>
              </a:lnSpc>
            </a:pPr>
            <a:r>
              <a:rPr lang="vi-VN" sz="2400" dirty="0">
                <a:latin typeface="Times New Roman" panose="02020603050405020304" pitchFamily="18" charset="0"/>
                <a:cs typeface="Times New Roman" panose="02020603050405020304" pitchFamily="18" charset="0"/>
              </a:rPr>
              <a:t>Dựa vào bảng số liệu 13.2 và thông tin kênh chữ SGK trang 164, cho biết:</a:t>
            </a:r>
          </a:p>
          <a:p>
            <a:pPr>
              <a:lnSpc>
                <a:spcPct val="125000"/>
              </a:lnSpc>
            </a:pPr>
            <a:r>
              <a:rPr lang="vi-VN" sz="2400" dirty="0">
                <a:latin typeface="Times New Roman" panose="02020603050405020304" pitchFamily="18" charset="0"/>
                <a:cs typeface="Times New Roman" panose="02020603050405020304" pitchFamily="18" charset="0"/>
              </a:rPr>
              <a:t>1. Độ ẩm không khí là gì? </a:t>
            </a:r>
          </a:p>
          <a:p>
            <a:pPr>
              <a:lnSpc>
                <a:spcPct val="125000"/>
              </a:lnSpc>
            </a:pPr>
            <a:r>
              <a:rPr lang="vi-VN" sz="2400" dirty="0">
                <a:latin typeface="Times New Roman" panose="02020603050405020304" pitchFamily="18" charset="0"/>
                <a:cs typeface="Times New Roman" panose="02020603050405020304" pitchFamily="18" charset="0"/>
              </a:rPr>
              <a:t>2. Dụng cụ và đơn vị độ ẩm của không khí là gì? </a:t>
            </a:r>
          </a:p>
          <a:p>
            <a:pPr>
              <a:lnSpc>
                <a:spcPct val="125000"/>
              </a:lnSpc>
            </a:pPr>
            <a:r>
              <a:rPr lang="vi-VN" sz="2400" dirty="0">
                <a:latin typeface="Times New Roman" panose="02020603050405020304" pitchFamily="18" charset="0"/>
                <a:cs typeface="Times New Roman" panose="02020603050405020304" pitchFamily="18" charset="0"/>
              </a:rPr>
              <a:t>3. Nhận xét độ ẩm không khí ở các mức nhiệt độ khác nhau (bảng 13.2)? </a:t>
            </a:r>
          </a:p>
          <a:p>
            <a:pPr>
              <a:lnSpc>
                <a:spcPct val="125000"/>
              </a:lnSpc>
            </a:pPr>
            <a:r>
              <a:rPr lang="vi-VN" sz="2400" dirty="0">
                <a:latin typeface="Times New Roman" panose="02020603050405020304" pitchFamily="18" charset="0"/>
                <a:cs typeface="Times New Roman" panose="02020603050405020304" pitchFamily="18" charset="0"/>
              </a:rPr>
              <a:t>4. Hãy mô tả sự hình thành mây và mưa theo gợi ý sau:</a:t>
            </a:r>
          </a:p>
          <a:p>
            <a:pPr>
              <a:lnSpc>
                <a:spcPct val="125000"/>
              </a:lnSpc>
            </a:pPr>
            <a:r>
              <a:rPr lang="vi-VN" sz="2400" dirty="0">
                <a:latin typeface="Times New Roman" panose="02020603050405020304" pitchFamily="18" charset="0"/>
                <a:cs typeface="Times New Roman" panose="02020603050405020304" pitchFamily="18" charset="0"/>
              </a:rPr>
              <a:t>- Hơi nước trong không khí được cung cấp từ những nguồn nào?</a:t>
            </a:r>
          </a:p>
          <a:p>
            <a:pPr>
              <a:lnSpc>
                <a:spcPct val="125000"/>
              </a:lnSpc>
            </a:pPr>
            <a:r>
              <a:rPr lang="vi-VN" sz="2400" dirty="0">
                <a:latin typeface="Times New Roman" panose="02020603050405020304" pitchFamily="18" charset="0"/>
                <a:cs typeface="Times New Roman" panose="02020603050405020304" pitchFamily="18" charset="0"/>
              </a:rPr>
              <a:t>- Khi nào hơi nước ngưng tụ thành mây?</a:t>
            </a:r>
          </a:p>
          <a:p>
            <a:pPr>
              <a:lnSpc>
                <a:spcPct val="125000"/>
              </a:lnSpc>
            </a:pPr>
            <a:r>
              <a:rPr lang="vi-VN" sz="2400" dirty="0">
                <a:latin typeface="Times New Roman" panose="02020603050405020304" pitchFamily="18" charset="0"/>
                <a:cs typeface="Times New Roman" panose="02020603050405020304" pitchFamily="18" charset="0"/>
              </a:rPr>
              <a:t>- Khi nào mây tạo thành mưa?</a:t>
            </a:r>
          </a:p>
        </p:txBody>
      </p:sp>
    </p:spTree>
    <p:extLst>
      <p:ext uri="{BB962C8B-B14F-4D97-AF65-F5344CB8AC3E}">
        <p14:creationId xmlns:p14="http://schemas.microsoft.com/office/powerpoint/2010/main" val="1142966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id="{39AFD417-0366-428C-9F28-32D105D73D91}"/>
              </a:ext>
            </a:extLst>
          </p:cNvPr>
          <p:cNvSpPr/>
          <p:nvPr/>
        </p:nvSpPr>
        <p:spPr>
          <a:xfrm>
            <a:off x="168813" y="379828"/>
            <a:ext cx="6738424" cy="268692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a:p>
            <a:r>
              <a:rPr lang="vi-VN" sz="2400" dirty="0">
                <a:latin typeface="Times New Roman" panose="02020603050405020304" pitchFamily="18" charset="0"/>
                <a:cs typeface="Times New Roman" panose="02020603050405020304" pitchFamily="18" charset="0"/>
              </a:rPr>
              <a:t>- Độ ẩm không khí là lượng hơi nước chứa trong không khí. </a:t>
            </a:r>
          </a:p>
          <a:p>
            <a:r>
              <a:rPr lang="vi-VN" sz="2400" dirty="0">
                <a:latin typeface="Times New Roman" panose="02020603050405020304" pitchFamily="18" charset="0"/>
                <a:cs typeface="Times New Roman" panose="02020603050405020304" pitchFamily="18" charset="0"/>
              </a:rPr>
              <a:t>- Dụng cụ đo: ẩm kế</a:t>
            </a:r>
          </a:p>
          <a:p>
            <a:r>
              <a:rPr lang="vi-VN" sz="2400" dirty="0">
                <a:latin typeface="Times New Roman" panose="02020603050405020304" pitchFamily="18" charset="0"/>
                <a:cs typeface="Times New Roman" panose="02020603050405020304" pitchFamily="18" charset="0"/>
              </a:rPr>
              <a:t>- Đơn vị đo: g/m</a:t>
            </a:r>
            <a:r>
              <a:rPr lang="vi-VN" sz="2400" baseline="30000" dirty="0">
                <a:latin typeface="Times New Roman" panose="02020603050405020304" pitchFamily="18" charset="0"/>
                <a:cs typeface="Times New Roman" panose="02020603050405020304" pitchFamily="18" charset="0"/>
              </a:rPr>
              <a:t>3</a:t>
            </a:r>
            <a:endParaRPr lang="vi-VN" sz="24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470890DC-DEC6-4307-A150-4939DE364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8763" y="647114"/>
            <a:ext cx="4754879" cy="2419643"/>
          </a:xfrm>
          <a:prstGeom prst="rect">
            <a:avLst/>
          </a:prstGeom>
        </p:spPr>
      </p:pic>
      <p:sp>
        <p:nvSpPr>
          <p:cNvPr id="11" name="Arrow: Notched Right 10">
            <a:extLst>
              <a:ext uri="{FF2B5EF4-FFF2-40B4-BE49-F238E27FC236}">
                <a16:creationId xmlns:a16="http://schemas.microsoft.com/office/drawing/2014/main" id="{ED9FC535-4848-47A6-AC9C-3A717F29FF98}"/>
              </a:ext>
            </a:extLst>
          </p:cNvPr>
          <p:cNvSpPr/>
          <p:nvPr/>
        </p:nvSpPr>
        <p:spPr>
          <a:xfrm>
            <a:off x="323558" y="429066"/>
            <a:ext cx="6428935" cy="336217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Times New Roman" panose="02020603050405020304" pitchFamily="18" charset="0"/>
                <a:cs typeface="Times New Roman" panose="02020603050405020304" pitchFamily="18" charset="0"/>
              </a:rPr>
              <a:t>Nhiệt độ càng cao thì lượng hơi nước chứa trong không khí càng nhiều.</a:t>
            </a:r>
          </a:p>
        </p:txBody>
      </p:sp>
      <p:grpSp>
        <p:nvGrpSpPr>
          <p:cNvPr id="16" name="Group 15">
            <a:extLst>
              <a:ext uri="{FF2B5EF4-FFF2-40B4-BE49-F238E27FC236}">
                <a16:creationId xmlns:a16="http://schemas.microsoft.com/office/drawing/2014/main" id="{51F8DC30-1F6D-44DD-BDBA-38BAA885B926}"/>
              </a:ext>
            </a:extLst>
          </p:cNvPr>
          <p:cNvGrpSpPr/>
          <p:nvPr/>
        </p:nvGrpSpPr>
        <p:grpSpPr>
          <a:xfrm>
            <a:off x="6386730" y="429066"/>
            <a:ext cx="5734929" cy="4506087"/>
            <a:chOff x="6386730" y="429066"/>
            <a:chExt cx="5734929" cy="4506087"/>
          </a:xfrm>
        </p:grpSpPr>
        <p:pic>
          <p:nvPicPr>
            <p:cNvPr id="13" name="Picture 12">
              <a:extLst>
                <a:ext uri="{FF2B5EF4-FFF2-40B4-BE49-F238E27FC236}">
                  <a16:creationId xmlns:a16="http://schemas.microsoft.com/office/drawing/2014/main" id="{31E09E59-5700-4014-81A3-033F10891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730" y="429066"/>
              <a:ext cx="5734929" cy="4072596"/>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AC2ACFAB-EDA2-47EF-A87D-9C88F1D821E5}"/>
                </a:ext>
              </a:extLst>
            </p:cNvPr>
            <p:cNvSpPr txBox="1"/>
            <p:nvPr/>
          </p:nvSpPr>
          <p:spPr>
            <a:xfrm>
              <a:off x="6386730" y="4504266"/>
              <a:ext cx="5734928" cy="43088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mưa</a:t>
              </a:r>
              <a:endParaRPr lang="vi-VN" sz="2200" dirty="0">
                <a:latin typeface="Times New Roman" panose="02020603050405020304" pitchFamily="18" charset="0"/>
                <a:cs typeface="Times New Roman" panose="02020603050405020304" pitchFamily="18" charset="0"/>
              </a:endParaRPr>
            </a:p>
          </p:txBody>
        </p:sp>
      </p:grpSp>
      <p:sp>
        <p:nvSpPr>
          <p:cNvPr id="2" name="TextBox 1">
            <a:extLst>
              <a:ext uri="{FF2B5EF4-FFF2-40B4-BE49-F238E27FC236}">
                <a16:creationId xmlns:a16="http://schemas.microsoft.com/office/drawing/2014/main" id="{A8F30ECA-9E1E-45CD-A3E1-C3FA6C6DC388}"/>
              </a:ext>
            </a:extLst>
          </p:cNvPr>
          <p:cNvSpPr txBox="1"/>
          <p:nvPr/>
        </p:nvSpPr>
        <p:spPr>
          <a:xfrm>
            <a:off x="267288" y="1531037"/>
            <a:ext cx="5561425" cy="125124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nSpc>
                <a:spcPct val="107000"/>
              </a:lnSpc>
              <a:spcAft>
                <a:spcPts val="800"/>
              </a:spcAft>
              <a:tabLst>
                <a:tab pos="581025" algn="l"/>
              </a:tabLst>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 Lượng hơi nước có trong không khí là do sự bốc hơi từ đại dương, biển, sông ngòi, ao, hồ,…</a:t>
            </a:r>
            <a:endParaRPr lang="vi-VN"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Diagonal Corners Rounded 2">
            <a:extLst>
              <a:ext uri="{FF2B5EF4-FFF2-40B4-BE49-F238E27FC236}">
                <a16:creationId xmlns:a16="http://schemas.microsoft.com/office/drawing/2014/main" id="{F0FA2094-0C24-4559-881B-53B6FC3F0AF9}"/>
              </a:ext>
            </a:extLst>
          </p:cNvPr>
          <p:cNvSpPr/>
          <p:nvPr/>
        </p:nvSpPr>
        <p:spPr>
          <a:xfrm>
            <a:off x="0" y="1167619"/>
            <a:ext cx="6330460" cy="358726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2400" b="1" dirty="0" err="1">
                <a:latin typeface="Times New Roman" panose="02020603050405020304" pitchFamily="18" charset="0"/>
                <a:cs typeface="Times New Roman" panose="02020603050405020304" pitchFamily="18" charset="0"/>
              </a:rPr>
              <a:t>Quá</a:t>
            </a:r>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trình hình thành mây</a:t>
            </a:r>
            <a:r>
              <a:rPr lang="en-US" sz="2400" b="1" dirty="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mưa</a:t>
            </a:r>
            <a:r>
              <a:rPr lang="en-US" sz="2400" b="1" dirty="0">
                <a:latin typeface="Times New Roman" panose="02020603050405020304" pitchFamily="18" charset="0"/>
                <a:cs typeface="Times New Roman" panose="02020603050405020304" pitchFamily="18" charset="0"/>
              </a:rPr>
              <a:t>:</a:t>
            </a:r>
          </a:p>
          <a:p>
            <a:pPr algn="just">
              <a:lnSpc>
                <a:spcPct val="107000"/>
              </a:lnSpc>
              <a:spcAft>
                <a:spcPts val="800"/>
              </a:spcAft>
            </a:pP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Mây được tạo thành bởi hơi nước bốc lên cao, gặp lạnh rồi ngưng tụ thành những hạt nước l</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a:t>
            </a: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ti tạo ra những đám mây. </a:t>
            </a:r>
            <a:endParaRPr lang="vi-VN"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Khi hơi nước trong các đám mây tiếp tụ ngưng tụ, các hạt nước to dần và đủ nặng thì hạt nước rơi trở lại mặt đất tạo thành mưa.</a:t>
            </a:r>
            <a:endParaRPr lang="vi-VN"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4703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0" nodeType="click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fltVal val="0"/>
                                          </p:val>
                                        </p:tav>
                                      </p:tavLst>
                                    </p:anim>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50"/>
                                        <p:tgtEl>
                                          <p:spTgt spid="11"/>
                                        </p:tgtEl>
                                      </p:cBhvr>
                                    </p:animEffect>
                                    <p:anim calcmode="lin" valueType="num">
                                      <p:cBhvr>
                                        <p:cTn id="25" dur="250" fill="hold"/>
                                        <p:tgtEl>
                                          <p:spTgt spid="11"/>
                                        </p:tgtEl>
                                        <p:attrNameLst>
                                          <p:attrName>ppt_x</p:attrName>
                                        </p:attrNameLst>
                                      </p:cBhvr>
                                      <p:tavLst>
                                        <p:tav tm="0">
                                          <p:val>
                                            <p:strVal val="#ppt_x"/>
                                          </p:val>
                                        </p:tav>
                                        <p:tav tm="100000">
                                          <p:val>
                                            <p:strVal val="#ppt_x"/>
                                          </p:val>
                                        </p:tav>
                                      </p:tavLst>
                                    </p:anim>
                                    <p:anim calcmode="lin" valueType="num">
                                      <p:cBhvr>
                                        <p:cTn id="26"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500"/>
                                        <p:tgtEl>
                                          <p:spTgt spid="10"/>
                                        </p:tgtEl>
                                        <p:attrNameLst>
                                          <p:attrName>ppt_w</p:attrName>
                                        </p:attrNameLst>
                                      </p:cBhvr>
                                      <p:tavLst>
                                        <p:tav tm="0">
                                          <p:val>
                                            <p:strVal val="ppt_w"/>
                                          </p:val>
                                        </p:tav>
                                        <p:tav tm="100000">
                                          <p:val>
                                            <p:fltVal val="0"/>
                                          </p:val>
                                        </p:tav>
                                      </p:tavLst>
                                    </p:anim>
                                    <p:anim calcmode="lin" valueType="num">
                                      <p:cBhvr>
                                        <p:cTn id="31" dur="500"/>
                                        <p:tgtEl>
                                          <p:spTgt spid="10"/>
                                        </p:tgtEl>
                                        <p:attrNameLst>
                                          <p:attrName>ppt_h</p:attrName>
                                        </p:attrNameLst>
                                      </p:cBhvr>
                                      <p:tavLst>
                                        <p:tav tm="0">
                                          <p:val>
                                            <p:strVal val="ppt_h"/>
                                          </p:val>
                                        </p:tav>
                                        <p:tav tm="100000">
                                          <p:val>
                                            <p:fltVal val="0"/>
                                          </p:val>
                                        </p:tav>
                                      </p:tavLst>
                                    </p:anim>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11"/>
                                        </p:tgtEl>
                                        <p:attrNameLst>
                                          <p:attrName>ppt_w</p:attrName>
                                        </p:attrNameLst>
                                      </p:cBhvr>
                                      <p:tavLst>
                                        <p:tav tm="0">
                                          <p:val>
                                            <p:strVal val="ppt_w"/>
                                          </p:val>
                                        </p:tav>
                                        <p:tav tm="100000">
                                          <p:val>
                                            <p:fltVal val="0"/>
                                          </p:val>
                                        </p:tav>
                                      </p:tavLst>
                                    </p:anim>
                                    <p:anim calcmode="lin" valueType="num">
                                      <p:cBhvr>
                                        <p:cTn id="36" dur="500"/>
                                        <p:tgtEl>
                                          <p:spTgt spid="11"/>
                                        </p:tgtEl>
                                        <p:attrNameLst>
                                          <p:attrName>ppt_h</p:attrName>
                                        </p:attrNameLst>
                                      </p:cBhvr>
                                      <p:tavLst>
                                        <p:tav tm="0">
                                          <p:val>
                                            <p:strVal val="ppt_h"/>
                                          </p:val>
                                        </p:tav>
                                        <p:tav tm="100000">
                                          <p:val>
                                            <p:fltVal val="0"/>
                                          </p:val>
                                        </p:tav>
                                      </p:tavLst>
                                    </p:anim>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barn(inVertical)">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xit" presetSubtype="32" fill="hold" grpId="1" nodeType="clickEffect">
                                  <p:stCondLst>
                                    <p:cond delay="0"/>
                                  </p:stCondLst>
                                  <p:childTnLst>
                                    <p:anim calcmode="lin" valueType="num">
                                      <p:cBhvr>
                                        <p:cTn id="52" dur="500"/>
                                        <p:tgtEl>
                                          <p:spTgt spid="2"/>
                                        </p:tgtEl>
                                        <p:attrNameLst>
                                          <p:attrName>ppt_w</p:attrName>
                                        </p:attrNameLst>
                                      </p:cBhvr>
                                      <p:tavLst>
                                        <p:tav tm="0">
                                          <p:val>
                                            <p:strVal val="ppt_w"/>
                                          </p:val>
                                        </p:tav>
                                        <p:tav tm="100000">
                                          <p:val>
                                            <p:fltVal val="0"/>
                                          </p:val>
                                        </p:tav>
                                      </p:tavLst>
                                    </p:anim>
                                    <p:anim calcmode="lin" valueType="num">
                                      <p:cBhvr>
                                        <p:cTn id="53" dur="500"/>
                                        <p:tgtEl>
                                          <p:spTgt spid="2"/>
                                        </p:tgtEl>
                                        <p:attrNameLst>
                                          <p:attrName>ppt_h</p:attrName>
                                        </p:attrNameLst>
                                      </p:cBhvr>
                                      <p:tavLst>
                                        <p:tav tm="0">
                                          <p:val>
                                            <p:strVal val="ppt_h"/>
                                          </p:val>
                                        </p:tav>
                                        <p:tav tm="100000">
                                          <p:val>
                                            <p:fltVal val="0"/>
                                          </p:val>
                                        </p:tav>
                                      </p:tavLst>
                                    </p:anim>
                                    <p:animEffect transition="out" filter="fade">
                                      <p:cBhvr>
                                        <p:cTn id="54" dur="500"/>
                                        <p:tgtEl>
                                          <p:spTgt spid="2"/>
                                        </p:tgtEl>
                                      </p:cBhvr>
                                    </p:animEffect>
                                    <p:set>
                                      <p:cBhvr>
                                        <p:cTn id="55" dur="1" fill="hold">
                                          <p:stCondLst>
                                            <p:cond delay="499"/>
                                          </p:stCondLst>
                                        </p:cTn>
                                        <p:tgtEl>
                                          <p:spTgt spid="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barn(inVertical)">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1" grpId="0" animBg="1"/>
      <p:bldP spid="11" grpId="1" animBg="1"/>
      <p:bldP spid="2" grpId="0" animBg="1"/>
      <p:bldP spid="2" grpId="1"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TotalTime>
  <Words>1896</Words>
  <PresentationFormat>Widescreen</PresentationFormat>
  <Paragraphs>172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2021-08-17T01:45:15Z</dcterms:created>
  <dcterms:modified xsi:type="dcterms:W3CDTF">2021-08-18T08:29:14Z</dcterms:modified>
</cp:coreProperties>
</file>