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97" r:id="rId3"/>
    <p:sldId id="342" r:id="rId4"/>
    <p:sldId id="343" r:id="rId5"/>
    <p:sldId id="344" r:id="rId6"/>
    <p:sldId id="345" r:id="rId7"/>
    <p:sldId id="346" r:id="rId8"/>
    <p:sldId id="347" r:id="rId9"/>
    <p:sldId id="348" r:id="rId10"/>
    <p:sldId id="349" r:id="rId11"/>
    <p:sldId id="350" r:id="rId12"/>
    <p:sldId id="351" r:id="rId13"/>
    <p:sldId id="352" r:id="rId14"/>
    <p:sldId id="353" r:id="rId15"/>
    <p:sldId id="298" r:id="rId16"/>
    <p:sldId id="280" r:id="rId17"/>
    <p:sldId id="281" r:id="rId18"/>
    <p:sldId id="283" r:id="rId19"/>
    <p:sldId id="282" r:id="rId20"/>
    <p:sldId id="284" r:id="rId21"/>
    <p:sldId id="355" r:id="rId22"/>
    <p:sldId id="269" r:id="rId2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C014F216-0247-4911-8577-90E5388A3B3E}">
          <p14:sldIdLst>
            <p14:sldId id="256"/>
            <p14:sldId id="297"/>
            <p14:sldId id="342"/>
            <p14:sldId id="343"/>
            <p14:sldId id="344"/>
            <p14:sldId id="345"/>
            <p14:sldId id="346"/>
            <p14:sldId id="347"/>
            <p14:sldId id="348"/>
            <p14:sldId id="349"/>
            <p14:sldId id="350"/>
            <p14:sldId id="351"/>
            <p14:sldId id="352"/>
            <p14:sldId id="353"/>
            <p14:sldId id="298"/>
            <p14:sldId id="280"/>
            <p14:sldId id="281"/>
            <p14:sldId id="283"/>
            <p14:sldId id="282"/>
            <p14:sldId id="284"/>
            <p14:sldId id="355"/>
            <p14:sldId id="26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FF0000"/>
    <a:srgbClr val="D00000"/>
    <a:srgbClr val="1EEE28"/>
    <a:srgbClr val="48E0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36" d="100"/>
          <a:sy n="36" d="100"/>
        </p:scale>
        <p:origin x="66" y="9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image" Target="../media/image1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379D98-0F11-4955-B963-E20E6C0EC9B7}" type="datetimeFigureOut">
              <a:rPr lang="en-US" smtClean="0"/>
              <a:pPr/>
              <a:t>27/6/2023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9A775D-DB69-4E78-A1F3-046B6CB79B5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6797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Hỏi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vị</a:t>
            </a:r>
            <a:r>
              <a:rPr lang="en-US" baseline="0" dirty="0" smtClean="0"/>
              <a:t> tri </a:t>
            </a:r>
            <a:r>
              <a:rPr lang="en-US" baseline="0" dirty="0" err="1" smtClean="0"/>
              <a:t>của</a:t>
            </a:r>
            <a:r>
              <a:rPr lang="en-US" baseline="0" dirty="0" smtClean="0"/>
              <a:t> </a:t>
            </a:r>
            <a:r>
              <a:rPr lang="en-US" baseline="0" dirty="0" err="1" smtClean="0"/>
              <a:t>quân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mã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và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vị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trí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chỗ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ngồi</a:t>
            </a:r>
            <a:r>
              <a:rPr lang="en-US" baseline="0" dirty="0" smtClean="0"/>
              <a:t>. </a:t>
            </a:r>
            <a:r>
              <a:rPr lang="en-US" baseline="0" dirty="0" err="1" smtClean="0"/>
              <a:t>Dẫn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dắt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và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chương</a:t>
            </a:r>
            <a:r>
              <a:rPr lang="en-US" baseline="0" dirty="0" smtClean="0"/>
              <a:t> 5?</a:t>
            </a:r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9A775D-DB69-4E78-A1F3-046B6CB79B51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3697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0B6A0-97DD-403B-9996-FD2FDBE81FA6}" type="datetimeFigureOut">
              <a:rPr lang="en-US" smtClean="0"/>
              <a:pPr/>
              <a:t>27/6/2023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261B4-EA3D-4857-A0A5-2A47F24821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0612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0B6A0-97DD-403B-9996-FD2FDBE81FA6}" type="datetimeFigureOut">
              <a:rPr lang="en-US" smtClean="0"/>
              <a:pPr/>
              <a:t>27/6/2023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261B4-EA3D-4857-A0A5-2A47F24821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14203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0B6A0-97DD-403B-9996-FD2FDBE81FA6}" type="datetimeFigureOut">
              <a:rPr lang="en-US" smtClean="0"/>
              <a:pPr/>
              <a:t>27/6/2023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261B4-EA3D-4857-A0A5-2A47F24821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0545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0B6A0-97DD-403B-9996-FD2FDBE81FA6}" type="datetimeFigureOut">
              <a:rPr lang="en-US" smtClean="0"/>
              <a:pPr/>
              <a:t>27/6/2023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261B4-EA3D-4857-A0A5-2A47F24821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9846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0B6A0-97DD-403B-9996-FD2FDBE81FA6}" type="datetimeFigureOut">
              <a:rPr lang="en-US" smtClean="0"/>
              <a:pPr/>
              <a:t>27/6/2023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261B4-EA3D-4857-A0A5-2A47F24821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03065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0B6A0-97DD-403B-9996-FD2FDBE81FA6}" type="datetimeFigureOut">
              <a:rPr lang="en-US" smtClean="0"/>
              <a:pPr/>
              <a:t>27/6/2023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261B4-EA3D-4857-A0A5-2A47F24821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4412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0B6A0-97DD-403B-9996-FD2FDBE81FA6}" type="datetimeFigureOut">
              <a:rPr lang="en-US" smtClean="0"/>
              <a:pPr/>
              <a:t>27/6/2023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261B4-EA3D-4857-A0A5-2A47F24821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4265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0B6A0-97DD-403B-9996-FD2FDBE81FA6}" type="datetimeFigureOut">
              <a:rPr lang="en-US" smtClean="0"/>
              <a:pPr/>
              <a:t>27/6/2023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261B4-EA3D-4857-A0A5-2A47F24821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7582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0B6A0-97DD-403B-9996-FD2FDBE81FA6}" type="datetimeFigureOut">
              <a:rPr lang="en-US" smtClean="0"/>
              <a:pPr/>
              <a:t>27/6/2023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261B4-EA3D-4857-A0A5-2A47F24821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9303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0B6A0-97DD-403B-9996-FD2FDBE81FA6}" type="datetimeFigureOut">
              <a:rPr lang="en-US" smtClean="0"/>
              <a:pPr/>
              <a:t>27/6/2023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261B4-EA3D-4857-A0A5-2A47F24821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1623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20B6A0-97DD-403B-9996-FD2FDBE81FA6}" type="datetimeFigureOut">
              <a:rPr lang="en-US" smtClean="0"/>
              <a:pPr/>
              <a:t>27/6/2023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0261B4-EA3D-4857-A0A5-2A47F24821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107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20B6A0-97DD-403B-9996-FD2FDBE81FA6}" type="datetimeFigureOut">
              <a:rPr lang="en-US" smtClean="0"/>
              <a:pPr/>
              <a:t>27/6/2023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0261B4-EA3D-4857-A0A5-2A47F24821F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0593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4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13.wmf"/><Relationship Id="rId4" Type="http://schemas.openxmlformats.org/officeDocument/2006/relationships/oleObject" Target="../embeddings/oleObject4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9.xml"/><Relationship Id="rId13" Type="http://schemas.openxmlformats.org/officeDocument/2006/relationships/image" Target="../media/image27.gif"/><Relationship Id="rId3" Type="http://schemas.openxmlformats.org/officeDocument/2006/relationships/audio" Target="../media/audio1.wav"/><Relationship Id="rId7" Type="http://schemas.openxmlformats.org/officeDocument/2006/relationships/slide" Target="slide17.xml"/><Relationship Id="rId12" Type="http://schemas.openxmlformats.org/officeDocument/2006/relationships/image" Target="../media/image26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emf"/><Relationship Id="rId11" Type="http://schemas.openxmlformats.org/officeDocument/2006/relationships/slide" Target="slide20.xml"/><Relationship Id="rId5" Type="http://schemas.openxmlformats.org/officeDocument/2006/relationships/image" Target="../media/image23.png"/><Relationship Id="rId15" Type="http://schemas.openxmlformats.org/officeDocument/2006/relationships/image" Target="../media/image28.png"/><Relationship Id="rId10" Type="http://schemas.openxmlformats.org/officeDocument/2006/relationships/image" Target="../media/image25.gif"/><Relationship Id="rId4" Type="http://schemas.openxmlformats.org/officeDocument/2006/relationships/image" Target="../media/image22.png"/><Relationship Id="rId9" Type="http://schemas.openxmlformats.org/officeDocument/2006/relationships/slide" Target="slide18.xml"/><Relationship Id="rId14" Type="http://schemas.openxmlformats.org/officeDocument/2006/relationships/slide" Target="slide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audio" Target="../media/audio1.wav"/><Relationship Id="rId7" Type="http://schemas.openxmlformats.org/officeDocument/2006/relationships/image" Target="../media/image31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slide" Target="slide16.xml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audio" Target="../media/audio1.wav"/><Relationship Id="rId7" Type="http://schemas.openxmlformats.org/officeDocument/2006/relationships/image" Target="../media/image31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slide" Target="slide16.xml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28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slide" Target="slide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28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slide" Target="slide1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6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/>
          <p:cNvSpPr txBox="1">
            <a:spLocks/>
          </p:cNvSpPr>
          <p:nvPr/>
        </p:nvSpPr>
        <p:spPr>
          <a:xfrm>
            <a:off x="1331640" y="1563638"/>
            <a:ext cx="7128792" cy="1296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b="1" kern="1200" cap="all" spc="0" baseline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MÔN: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toán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8</a:t>
            </a: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Bộ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trời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sang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tạo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985492"/>
      </p:ext>
    </p:extLst>
  </p:cSld>
  <p:clrMapOvr>
    <a:masterClrMapping/>
  </p:clrMapOvr>
  <p:transition spd="slow">
    <p:wipe/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213090"/>
            <a:ext cx="36004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endParaRPr lang="en-US" sz="2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504" y="843558"/>
            <a:ext cx="9144000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bảng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hoặc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,…</a:t>
            </a:r>
          </a:p>
          <a:p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x, ta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y = f(x), y = g(x),…</a:t>
            </a:r>
          </a:p>
          <a:p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VD: y = 4x+1 , ta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viết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y = f(x)=4x+1.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021" y="2270506"/>
            <a:ext cx="8627132" cy="89255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Cho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y =f(x),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x = a ta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y = f(a)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f(a)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y = f(x)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a.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726" y="3174468"/>
            <a:ext cx="6062355" cy="1229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271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3608" y="267494"/>
            <a:ext cx="6624736" cy="230254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04744" y="2439391"/>
            <a:ext cx="208823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endParaRPr lang="en-US" sz="2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293" y="2855460"/>
            <a:ext cx="67322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lphaLcParenR"/>
            </a:pP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x</a:t>
            </a:r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4818560"/>
              </p:ext>
            </p:extLst>
          </p:nvPr>
        </p:nvGraphicFramePr>
        <p:xfrm>
          <a:off x="663568" y="3353827"/>
          <a:ext cx="1327443" cy="3513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0" name="Equation" r:id="rId4" imgW="863280" imgH="228600" progId="Equation.DSMT4">
                  <p:embed/>
                </p:oleObj>
              </mc:Choice>
              <mc:Fallback>
                <p:oleObj name="Equation" r:id="rId4" imgW="86328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63568" y="3353827"/>
                        <a:ext cx="1327443" cy="3513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4731" y="3236558"/>
            <a:ext cx="6353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b)</a:t>
            </a: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86391462"/>
              </p:ext>
            </p:extLst>
          </p:nvPr>
        </p:nvGraphicFramePr>
        <p:xfrm>
          <a:off x="2339752" y="3366444"/>
          <a:ext cx="1656184" cy="3387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1" name="Equation" r:id="rId6" imgW="1117440" imgH="228600" progId="Equation.DSMT4">
                  <p:embed/>
                </p:oleObj>
              </mc:Choice>
              <mc:Fallback>
                <p:oleObj name="Equation" r:id="rId6" imgW="1117440" imgH="22860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339752" y="3366444"/>
                        <a:ext cx="1656184" cy="3387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3064392"/>
              </p:ext>
            </p:extLst>
          </p:nvPr>
        </p:nvGraphicFramePr>
        <p:xfrm>
          <a:off x="395536" y="3850734"/>
          <a:ext cx="7416824" cy="109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27103">
                  <a:extLst>
                    <a:ext uri="{9D8B030D-6E8A-4147-A177-3AD203B41FA5}">
                      <a16:colId xmlns:a16="http://schemas.microsoft.com/office/drawing/2014/main" val="804575454"/>
                    </a:ext>
                  </a:extLst>
                </a:gridCol>
                <a:gridCol w="927103">
                  <a:extLst>
                    <a:ext uri="{9D8B030D-6E8A-4147-A177-3AD203B41FA5}">
                      <a16:colId xmlns:a16="http://schemas.microsoft.com/office/drawing/2014/main" val="1014174961"/>
                    </a:ext>
                  </a:extLst>
                </a:gridCol>
                <a:gridCol w="927103">
                  <a:extLst>
                    <a:ext uri="{9D8B030D-6E8A-4147-A177-3AD203B41FA5}">
                      <a16:colId xmlns:a16="http://schemas.microsoft.com/office/drawing/2014/main" val="2306486615"/>
                    </a:ext>
                  </a:extLst>
                </a:gridCol>
                <a:gridCol w="927103">
                  <a:extLst>
                    <a:ext uri="{9D8B030D-6E8A-4147-A177-3AD203B41FA5}">
                      <a16:colId xmlns:a16="http://schemas.microsoft.com/office/drawing/2014/main" val="3319556717"/>
                    </a:ext>
                  </a:extLst>
                </a:gridCol>
                <a:gridCol w="927103">
                  <a:extLst>
                    <a:ext uri="{9D8B030D-6E8A-4147-A177-3AD203B41FA5}">
                      <a16:colId xmlns:a16="http://schemas.microsoft.com/office/drawing/2014/main" val="3919124790"/>
                    </a:ext>
                  </a:extLst>
                </a:gridCol>
                <a:gridCol w="927103">
                  <a:extLst>
                    <a:ext uri="{9D8B030D-6E8A-4147-A177-3AD203B41FA5}">
                      <a16:colId xmlns:a16="http://schemas.microsoft.com/office/drawing/2014/main" val="4242380397"/>
                    </a:ext>
                  </a:extLst>
                </a:gridCol>
                <a:gridCol w="927103">
                  <a:extLst>
                    <a:ext uri="{9D8B030D-6E8A-4147-A177-3AD203B41FA5}">
                      <a16:colId xmlns:a16="http://schemas.microsoft.com/office/drawing/2014/main" val="949891338"/>
                    </a:ext>
                  </a:extLst>
                </a:gridCol>
                <a:gridCol w="927103">
                  <a:extLst>
                    <a:ext uri="{9D8B030D-6E8A-4147-A177-3AD203B41FA5}">
                      <a16:colId xmlns:a16="http://schemas.microsoft.com/office/drawing/2014/main" val="114770476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x</a:t>
                      </a:r>
                      <a:endParaRPr lang="vi-VN" sz="3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</a:t>
                      </a:r>
                      <a:endParaRPr lang="vi-VN" sz="3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</a:t>
                      </a:r>
                      <a:endParaRPr lang="vi-VN" sz="3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</a:t>
                      </a:r>
                      <a:endParaRPr lang="vi-VN" sz="3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vi-VN" sz="3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vi-VN" sz="3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vi-VN" sz="3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vi-VN" sz="3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83090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f(x)</a:t>
                      </a:r>
                      <a:endParaRPr lang="vi-VN" sz="3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sz="3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sz="3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sz="3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sz="3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sz="3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sz="3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sz="3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0718220"/>
                  </a:ext>
                </a:extLst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384623" y="4279084"/>
            <a:ext cx="606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9</a:t>
            </a:r>
            <a:endParaRPr lang="vi-VN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2328245" y="4280046"/>
            <a:ext cx="606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4</a:t>
            </a:r>
            <a:endParaRPr lang="vi-VN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3271867" y="4279084"/>
            <a:ext cx="606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1</a:t>
            </a:r>
            <a:endParaRPr lang="vi-VN" sz="2800" dirty="0"/>
          </a:p>
        </p:txBody>
      </p:sp>
      <p:sp>
        <p:nvSpPr>
          <p:cNvPr id="15" name="TextBox 14"/>
          <p:cNvSpPr txBox="1"/>
          <p:nvPr/>
        </p:nvSpPr>
        <p:spPr>
          <a:xfrm>
            <a:off x="4215489" y="4254921"/>
            <a:ext cx="606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0</a:t>
            </a:r>
            <a:endParaRPr lang="vi-VN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5144156" y="4254921"/>
            <a:ext cx="606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1</a:t>
            </a:r>
            <a:endParaRPr lang="vi-VN" sz="2800" dirty="0"/>
          </a:p>
        </p:txBody>
      </p:sp>
      <p:sp>
        <p:nvSpPr>
          <p:cNvPr id="18" name="TextBox 17"/>
          <p:cNvSpPr txBox="1"/>
          <p:nvPr/>
        </p:nvSpPr>
        <p:spPr>
          <a:xfrm>
            <a:off x="6072823" y="4254921"/>
            <a:ext cx="606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4</a:t>
            </a:r>
            <a:endParaRPr lang="vi-VN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7001490" y="4254921"/>
            <a:ext cx="606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9</a:t>
            </a:r>
            <a:endParaRPr lang="vi-VN" sz="2800" dirty="0"/>
          </a:p>
        </p:txBody>
      </p:sp>
    </p:spTree>
    <p:extLst>
      <p:ext uri="{BB962C8B-B14F-4D97-AF65-F5344CB8AC3E}">
        <p14:creationId xmlns:p14="http://schemas.microsoft.com/office/powerpoint/2010/main" val="2007862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9" grpId="0"/>
      <p:bldP spid="12" grpId="0"/>
      <p:bldP spid="13" grpId="0"/>
      <p:bldP spid="14" grpId="0"/>
      <p:bldP spid="15" grpId="0"/>
      <p:bldP spid="17" grpId="0"/>
      <p:bldP spid="18" grpId="0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560" y="195486"/>
            <a:ext cx="7776864" cy="106668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96633" y="1414203"/>
            <a:ext cx="208823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endParaRPr lang="en-US" sz="2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46182" y="1830272"/>
            <a:ext cx="673224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 = f(d) = </a:t>
            </a:r>
            <a:r>
              <a:rPr lang="el-GR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π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.d</a:t>
            </a: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0060384"/>
              </p:ext>
            </p:extLst>
          </p:nvPr>
        </p:nvGraphicFramePr>
        <p:xfrm>
          <a:off x="457883" y="2540035"/>
          <a:ext cx="6393755" cy="13609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78751">
                  <a:extLst>
                    <a:ext uri="{9D8B030D-6E8A-4147-A177-3AD203B41FA5}">
                      <a16:colId xmlns:a16="http://schemas.microsoft.com/office/drawing/2014/main" val="1671142626"/>
                    </a:ext>
                  </a:extLst>
                </a:gridCol>
                <a:gridCol w="1278751">
                  <a:extLst>
                    <a:ext uri="{9D8B030D-6E8A-4147-A177-3AD203B41FA5}">
                      <a16:colId xmlns:a16="http://schemas.microsoft.com/office/drawing/2014/main" val="2052194250"/>
                    </a:ext>
                  </a:extLst>
                </a:gridCol>
                <a:gridCol w="1278751">
                  <a:extLst>
                    <a:ext uri="{9D8B030D-6E8A-4147-A177-3AD203B41FA5}">
                      <a16:colId xmlns:a16="http://schemas.microsoft.com/office/drawing/2014/main" val="2938859718"/>
                    </a:ext>
                  </a:extLst>
                </a:gridCol>
                <a:gridCol w="1278751">
                  <a:extLst>
                    <a:ext uri="{9D8B030D-6E8A-4147-A177-3AD203B41FA5}">
                      <a16:colId xmlns:a16="http://schemas.microsoft.com/office/drawing/2014/main" val="2077772590"/>
                    </a:ext>
                  </a:extLst>
                </a:gridCol>
                <a:gridCol w="1278751">
                  <a:extLst>
                    <a:ext uri="{9D8B030D-6E8A-4147-A177-3AD203B41FA5}">
                      <a16:colId xmlns:a16="http://schemas.microsoft.com/office/drawing/2014/main" val="1279243079"/>
                    </a:ext>
                  </a:extLst>
                </a:gridCol>
              </a:tblGrid>
              <a:tr h="680490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d</a:t>
                      </a:r>
                      <a:endParaRPr lang="vi-VN" sz="3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vi-VN" sz="3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vi-VN" sz="3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vi-VN" sz="3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vi-VN" sz="3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1962100"/>
                  </a:ext>
                </a:extLst>
              </a:tr>
              <a:tr h="680490">
                <a:tc>
                  <a:txBody>
                    <a:bodyPr/>
                    <a:lstStyle/>
                    <a:p>
                      <a:pPr algn="ctr"/>
                      <a:r>
                        <a:rPr lang="en-US" sz="3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f(d)</a:t>
                      </a:r>
                      <a:endParaRPr lang="vi-VN" sz="3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sz="3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sz="3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sz="3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sz="3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60082453"/>
                  </a:ext>
                </a:extLst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051720" y="3198252"/>
            <a:ext cx="606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π</a:t>
            </a:r>
            <a:endParaRPr lang="vi-VN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4533544" y="3198252"/>
            <a:ext cx="7920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3.π</a:t>
            </a:r>
            <a:endParaRPr lang="vi-VN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3186522" y="3227277"/>
            <a:ext cx="955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2.π</a:t>
            </a:r>
            <a:endParaRPr lang="vi-VN" sz="2800" dirty="0"/>
          </a:p>
        </p:txBody>
      </p:sp>
      <p:sp>
        <p:nvSpPr>
          <p:cNvPr id="14" name="TextBox 13"/>
          <p:cNvSpPr txBox="1"/>
          <p:nvPr/>
        </p:nvSpPr>
        <p:spPr>
          <a:xfrm>
            <a:off x="5940152" y="3241442"/>
            <a:ext cx="8640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4.π</a:t>
            </a:r>
            <a:endParaRPr lang="vi-VN" sz="2800"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6182" y="4150162"/>
            <a:ext cx="7366178" cy="550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9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1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41079"/>
            <a:ext cx="7086167" cy="3247619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>
            <a:off x="395536" y="3642732"/>
            <a:ext cx="648072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6" name="TextBox 5"/>
          <p:cNvSpPr txBox="1"/>
          <p:nvPr/>
        </p:nvSpPr>
        <p:spPr>
          <a:xfrm>
            <a:off x="1074586" y="3156386"/>
            <a:ext cx="7745885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AutoNum type="alphaLcParenR"/>
            </a:pP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x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x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luôn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duy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y.</a:t>
            </a:r>
          </a:p>
          <a:p>
            <a:pPr marL="514350" indent="-514350">
              <a:buAutoNum type="alphaLcParenR"/>
            </a:pP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x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x = 2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y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hai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8774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-14131"/>
            <a:ext cx="7632848" cy="1783401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>
            <a:off x="35884" y="2286157"/>
            <a:ext cx="648072" cy="3600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6" name="TextBox 5"/>
          <p:cNvSpPr txBox="1"/>
          <p:nvPr/>
        </p:nvSpPr>
        <p:spPr>
          <a:xfrm>
            <a:off x="755578" y="1804262"/>
            <a:ext cx="50405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a)</a:t>
            </a:r>
            <a:endParaRPr 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9633" y="1720702"/>
            <a:ext cx="3380952" cy="75238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755578" y="2251462"/>
            <a:ext cx="50405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87624" y="2279632"/>
            <a:ext cx="7765991" cy="9881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738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55576" y="1275606"/>
            <a:ext cx="71068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200" b="1" cap="all" dirty="0" err="1">
                <a:ln w="0"/>
                <a:solidFill>
                  <a:srgbClr val="000099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Trò</a:t>
            </a:r>
            <a:r>
              <a:rPr lang="en-US" sz="3200" b="1" cap="all" dirty="0">
                <a:ln w="0"/>
                <a:solidFill>
                  <a:srgbClr val="000099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cap="all" dirty="0" err="1">
                <a:ln w="0"/>
                <a:solidFill>
                  <a:srgbClr val="000099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chơi</a:t>
            </a:r>
            <a:r>
              <a:rPr lang="en-US" sz="3200" b="1" cap="all" dirty="0">
                <a:ln w="0"/>
                <a:solidFill>
                  <a:srgbClr val="000099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200" b="1" cap="all" dirty="0" err="1">
                <a:ln w="0"/>
                <a:solidFill>
                  <a:srgbClr val="000099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sz="3200" b="1" cap="all" dirty="0">
                <a:ln w="0"/>
                <a:solidFill>
                  <a:srgbClr val="000099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 quay may </a:t>
            </a:r>
            <a:r>
              <a:rPr lang="en-US" sz="3200" b="1" cap="all" dirty="0" err="1">
                <a:ln w="0"/>
                <a:solidFill>
                  <a:srgbClr val="000099"/>
                </a:soli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mắn</a:t>
            </a:r>
            <a:endParaRPr lang="en-US" sz="3200" b="1" cap="all" dirty="0">
              <a:ln w="0"/>
              <a:solidFill>
                <a:srgbClr val="000099"/>
              </a:soli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51250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ết quả hình ảnh cho Hộp quà may mắ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" y="-15822"/>
            <a:ext cx="4652887" cy="2093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" name="Group 4"/>
          <p:cNvGrpSpPr/>
          <p:nvPr/>
        </p:nvGrpSpPr>
        <p:grpSpPr>
          <a:xfrm>
            <a:off x="5041585" y="1599440"/>
            <a:ext cx="3838425" cy="3618402"/>
            <a:chOff x="327224" y="-167490"/>
            <a:chExt cx="6944896" cy="685800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7224" y="-167490"/>
              <a:ext cx="6864074" cy="6858000"/>
            </a:xfrm>
            <a:prstGeom prst="rect">
              <a:avLst/>
            </a:prstGeom>
          </p:spPr>
        </p:pic>
        <p:sp>
          <p:nvSpPr>
            <p:cNvPr id="7" name="TextBox 5">
              <a:extLst>
                <a:ext uri="{FF2B5EF4-FFF2-40B4-BE49-F238E27FC236}">
                  <a16:creationId xmlns:a16="http://schemas.microsoft.com/office/drawing/2014/main" id="{28EE5550-C868-4815-8411-51E5500AA8C2}"/>
                </a:ext>
              </a:extLst>
            </p:cNvPr>
            <p:cNvSpPr txBox="1"/>
            <p:nvPr/>
          </p:nvSpPr>
          <p:spPr>
            <a:xfrm rot="572184">
              <a:off x="5226744" y="3606622"/>
              <a:ext cx="2019116" cy="902303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FFC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15</a:t>
              </a:r>
              <a:endParaRPr lang="en-US" sz="16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TextBox 6">
              <a:extLst>
                <a:ext uri="{FF2B5EF4-FFF2-40B4-BE49-F238E27FC236}">
                  <a16:creationId xmlns:a16="http://schemas.microsoft.com/office/drawing/2014/main" id="{37685A45-E06B-450B-8090-E503428EBDB4}"/>
                </a:ext>
              </a:extLst>
            </p:cNvPr>
            <p:cNvSpPr txBox="1"/>
            <p:nvPr/>
          </p:nvSpPr>
          <p:spPr>
            <a:xfrm rot="1084080">
              <a:off x="5003973" y="3987364"/>
              <a:ext cx="2019116" cy="501194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16</a:t>
              </a:r>
              <a:endPara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TextBox 7">
              <a:extLst>
                <a:ext uri="{FF2B5EF4-FFF2-40B4-BE49-F238E27FC236}">
                  <a16:creationId xmlns:a16="http://schemas.microsoft.com/office/drawing/2014/main" id="{606FE2AA-3299-4696-A66D-AA49284DAF27}"/>
                </a:ext>
              </a:extLst>
            </p:cNvPr>
            <p:cNvSpPr txBox="1"/>
            <p:nvPr/>
          </p:nvSpPr>
          <p:spPr>
            <a:xfrm rot="1732841">
              <a:off x="4552642" y="4281131"/>
              <a:ext cx="2019116" cy="501194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`17</a:t>
              </a:r>
              <a:endPara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TextBox 8">
              <a:extLst>
                <a:ext uri="{FF2B5EF4-FFF2-40B4-BE49-F238E27FC236}">
                  <a16:creationId xmlns:a16="http://schemas.microsoft.com/office/drawing/2014/main" id="{C69D89CD-BDE3-431C-AEC9-D79A8F764687}"/>
                </a:ext>
              </a:extLst>
            </p:cNvPr>
            <p:cNvSpPr txBox="1"/>
            <p:nvPr/>
          </p:nvSpPr>
          <p:spPr>
            <a:xfrm rot="2353947">
              <a:off x="4258758" y="4602352"/>
              <a:ext cx="2019116" cy="501194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18</a:t>
              </a:r>
              <a:endPara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1" name="TextBox 9">
              <a:extLst>
                <a:ext uri="{FF2B5EF4-FFF2-40B4-BE49-F238E27FC236}">
                  <a16:creationId xmlns:a16="http://schemas.microsoft.com/office/drawing/2014/main" id="{7C28E9C5-7599-4CAB-A3C5-35027BCF55A0}"/>
                </a:ext>
              </a:extLst>
            </p:cNvPr>
            <p:cNvSpPr txBox="1"/>
            <p:nvPr/>
          </p:nvSpPr>
          <p:spPr>
            <a:xfrm rot="16736490">
              <a:off x="3397642" y="1019256"/>
              <a:ext cx="2019117" cy="502860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</a:t>
              </a:r>
            </a:p>
          </p:txBody>
        </p:sp>
        <p:sp>
          <p:nvSpPr>
            <p:cNvPr id="12" name="TextBox 10">
              <a:extLst>
                <a:ext uri="{FF2B5EF4-FFF2-40B4-BE49-F238E27FC236}">
                  <a16:creationId xmlns:a16="http://schemas.microsoft.com/office/drawing/2014/main" id="{A24D1BD0-E422-4223-8201-A28B5A60BCFA}"/>
                </a:ext>
              </a:extLst>
            </p:cNvPr>
            <p:cNvSpPr txBox="1"/>
            <p:nvPr/>
          </p:nvSpPr>
          <p:spPr>
            <a:xfrm rot="3026354">
              <a:off x="3934004" y="4741267"/>
              <a:ext cx="2019117" cy="502859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19</a:t>
              </a:r>
              <a:endPara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3" name="TextBox 11">
              <a:extLst>
                <a:ext uri="{FF2B5EF4-FFF2-40B4-BE49-F238E27FC236}">
                  <a16:creationId xmlns:a16="http://schemas.microsoft.com/office/drawing/2014/main" id="{96A42DF1-845D-4AA0-81B5-6B8590DB169A}"/>
                </a:ext>
              </a:extLst>
            </p:cNvPr>
            <p:cNvSpPr txBox="1"/>
            <p:nvPr/>
          </p:nvSpPr>
          <p:spPr>
            <a:xfrm rot="3566098">
              <a:off x="3624935" y="4898807"/>
              <a:ext cx="2019117" cy="502859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20</a:t>
              </a:r>
              <a:endPara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TextBox 12">
              <a:extLst>
                <a:ext uri="{FF2B5EF4-FFF2-40B4-BE49-F238E27FC236}">
                  <a16:creationId xmlns:a16="http://schemas.microsoft.com/office/drawing/2014/main" id="{5C0E1D3A-2A53-495C-9EC8-6CAF1833FB13}"/>
                </a:ext>
              </a:extLst>
            </p:cNvPr>
            <p:cNvSpPr txBox="1"/>
            <p:nvPr/>
          </p:nvSpPr>
          <p:spPr>
            <a:xfrm rot="4115326">
              <a:off x="3287582" y="4996783"/>
              <a:ext cx="2019117" cy="502859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21</a:t>
              </a:r>
              <a:endPara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TextBox 23">
              <a:extLst>
                <a:ext uri="{FF2B5EF4-FFF2-40B4-BE49-F238E27FC236}">
                  <a16:creationId xmlns:a16="http://schemas.microsoft.com/office/drawing/2014/main" id="{35A6A1BD-AC58-41C2-B124-44CC3D0583D3}"/>
                </a:ext>
              </a:extLst>
            </p:cNvPr>
            <p:cNvSpPr txBox="1"/>
            <p:nvPr/>
          </p:nvSpPr>
          <p:spPr>
            <a:xfrm rot="4824401">
              <a:off x="2933314" y="5085012"/>
              <a:ext cx="2019117" cy="502859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22</a:t>
              </a:r>
              <a:endPara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TextBox 24">
              <a:extLst>
                <a:ext uri="{FF2B5EF4-FFF2-40B4-BE49-F238E27FC236}">
                  <a16:creationId xmlns:a16="http://schemas.microsoft.com/office/drawing/2014/main" id="{50C1A302-7E82-4320-B8C5-726074084ABF}"/>
                </a:ext>
              </a:extLst>
            </p:cNvPr>
            <p:cNvSpPr txBox="1"/>
            <p:nvPr/>
          </p:nvSpPr>
          <p:spPr>
            <a:xfrm rot="5400000">
              <a:off x="2570822" y="5103095"/>
              <a:ext cx="2019117" cy="502859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23</a:t>
              </a:r>
              <a:endPara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TextBox 25">
              <a:extLst>
                <a:ext uri="{FF2B5EF4-FFF2-40B4-BE49-F238E27FC236}">
                  <a16:creationId xmlns:a16="http://schemas.microsoft.com/office/drawing/2014/main" id="{F484E133-411E-4E28-BF1E-25D255A30A93}"/>
                </a:ext>
              </a:extLst>
            </p:cNvPr>
            <p:cNvSpPr txBox="1"/>
            <p:nvPr/>
          </p:nvSpPr>
          <p:spPr>
            <a:xfrm rot="5890106">
              <a:off x="1921544" y="4875560"/>
              <a:ext cx="2316047" cy="861359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24</a:t>
              </a:r>
              <a:endPara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TextBox 26">
              <a:extLst>
                <a:ext uri="{FF2B5EF4-FFF2-40B4-BE49-F238E27FC236}">
                  <a16:creationId xmlns:a16="http://schemas.microsoft.com/office/drawing/2014/main" id="{7A3C9727-EDF4-44B3-BBE0-ED3E773E48C5}"/>
                </a:ext>
              </a:extLst>
            </p:cNvPr>
            <p:cNvSpPr txBox="1"/>
            <p:nvPr/>
          </p:nvSpPr>
          <p:spPr>
            <a:xfrm rot="6630125">
              <a:off x="1883108" y="4885982"/>
              <a:ext cx="2019118" cy="502859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25</a:t>
              </a:r>
              <a:endParaRPr 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9" name="TextBox 27">
              <a:extLst>
                <a:ext uri="{FF2B5EF4-FFF2-40B4-BE49-F238E27FC236}">
                  <a16:creationId xmlns:a16="http://schemas.microsoft.com/office/drawing/2014/main" id="{6CD36FA6-18BC-4279-BB5C-56B92D4DB041}"/>
                </a:ext>
              </a:extLst>
            </p:cNvPr>
            <p:cNvSpPr txBox="1"/>
            <p:nvPr/>
          </p:nvSpPr>
          <p:spPr>
            <a:xfrm rot="7148145">
              <a:off x="1595574" y="4736245"/>
              <a:ext cx="2019118" cy="502859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26</a:t>
              </a:r>
              <a:endParaRPr lang="en-U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TextBox 28">
              <a:extLst>
                <a:ext uri="{FF2B5EF4-FFF2-40B4-BE49-F238E27FC236}">
                  <a16:creationId xmlns:a16="http://schemas.microsoft.com/office/drawing/2014/main" id="{F3CB8EE7-6648-4560-B2D2-40C8392588CD}"/>
                </a:ext>
              </a:extLst>
            </p:cNvPr>
            <p:cNvSpPr txBox="1"/>
            <p:nvPr/>
          </p:nvSpPr>
          <p:spPr>
            <a:xfrm rot="7773662">
              <a:off x="1337920" y="4510684"/>
              <a:ext cx="2019117" cy="502859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27</a:t>
              </a:r>
              <a:endParaRPr lang="en-U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1" name="TextBox 29">
              <a:extLst>
                <a:ext uri="{FF2B5EF4-FFF2-40B4-BE49-F238E27FC236}">
                  <a16:creationId xmlns:a16="http://schemas.microsoft.com/office/drawing/2014/main" id="{67A140E5-A3F4-4586-8BEF-94D132379222}"/>
                </a:ext>
              </a:extLst>
            </p:cNvPr>
            <p:cNvSpPr txBox="1"/>
            <p:nvPr/>
          </p:nvSpPr>
          <p:spPr>
            <a:xfrm rot="8327358">
              <a:off x="1091415" y="4220243"/>
              <a:ext cx="2019116" cy="501194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28</a:t>
              </a:r>
              <a:endParaRPr lang="en-U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2" name="TextBox 30">
              <a:extLst>
                <a:ext uri="{FF2B5EF4-FFF2-40B4-BE49-F238E27FC236}">
                  <a16:creationId xmlns:a16="http://schemas.microsoft.com/office/drawing/2014/main" id="{B512854E-571C-49A3-94FC-FDC5633711AF}"/>
                </a:ext>
              </a:extLst>
            </p:cNvPr>
            <p:cNvSpPr txBox="1"/>
            <p:nvPr/>
          </p:nvSpPr>
          <p:spPr>
            <a:xfrm rot="9003469">
              <a:off x="889159" y="3860548"/>
              <a:ext cx="2019116" cy="501194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29</a:t>
              </a:r>
              <a:endParaRPr lang="en-U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3" name="TextBox 31">
              <a:extLst>
                <a:ext uri="{FF2B5EF4-FFF2-40B4-BE49-F238E27FC236}">
                  <a16:creationId xmlns:a16="http://schemas.microsoft.com/office/drawing/2014/main" id="{E2244E81-2EF2-484A-99AF-C9E62CECF40E}"/>
                </a:ext>
              </a:extLst>
            </p:cNvPr>
            <p:cNvSpPr txBox="1"/>
            <p:nvPr/>
          </p:nvSpPr>
          <p:spPr>
            <a:xfrm rot="9554290">
              <a:off x="795893" y="3560001"/>
              <a:ext cx="2019116" cy="501194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30</a:t>
              </a:r>
              <a:endParaRPr lang="en-US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TextBox 32">
              <a:extLst>
                <a:ext uri="{FF2B5EF4-FFF2-40B4-BE49-F238E27FC236}">
                  <a16:creationId xmlns:a16="http://schemas.microsoft.com/office/drawing/2014/main" id="{EB4749BA-121D-4A30-9661-D264564D44DE}"/>
                </a:ext>
              </a:extLst>
            </p:cNvPr>
            <p:cNvSpPr txBox="1"/>
            <p:nvPr/>
          </p:nvSpPr>
          <p:spPr>
            <a:xfrm rot="10340615">
              <a:off x="671970" y="3216446"/>
              <a:ext cx="2019116" cy="501194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31</a:t>
              </a:r>
              <a:endParaRPr lang="en-US" sz="1600" b="1" dirty="0">
                <a:solidFill>
                  <a:srgbClr val="00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5" name="TextBox 33">
              <a:extLst>
                <a:ext uri="{FF2B5EF4-FFF2-40B4-BE49-F238E27FC236}">
                  <a16:creationId xmlns:a16="http://schemas.microsoft.com/office/drawing/2014/main" id="{F2A043D6-A65C-4EA1-8203-9D1EFEEBECE2}"/>
                </a:ext>
              </a:extLst>
            </p:cNvPr>
            <p:cNvSpPr txBox="1"/>
            <p:nvPr/>
          </p:nvSpPr>
          <p:spPr>
            <a:xfrm rot="10971147">
              <a:off x="584700" y="2837069"/>
              <a:ext cx="2019116" cy="501194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32</a:t>
              </a:r>
              <a:endParaRPr lang="en-US" sz="1600" b="1" dirty="0">
                <a:solidFill>
                  <a:srgbClr val="00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6" name="TextBox 34">
              <a:extLst>
                <a:ext uri="{FF2B5EF4-FFF2-40B4-BE49-F238E27FC236}">
                  <a16:creationId xmlns:a16="http://schemas.microsoft.com/office/drawing/2014/main" id="{B9D1ADD0-3C5B-405F-9670-E8595ADE31B9}"/>
                </a:ext>
              </a:extLst>
            </p:cNvPr>
            <p:cNvSpPr txBox="1"/>
            <p:nvPr/>
          </p:nvSpPr>
          <p:spPr>
            <a:xfrm rot="11550499">
              <a:off x="713327" y="2454271"/>
              <a:ext cx="2019116" cy="501194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33</a:t>
              </a:r>
              <a:endParaRPr lang="en-US" sz="1600" b="1" dirty="0">
                <a:solidFill>
                  <a:srgbClr val="00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7" name="TextBox 35">
              <a:extLst>
                <a:ext uri="{FF2B5EF4-FFF2-40B4-BE49-F238E27FC236}">
                  <a16:creationId xmlns:a16="http://schemas.microsoft.com/office/drawing/2014/main" id="{5C38AB58-6CAD-405E-AC8E-1917C5490AAF}"/>
                </a:ext>
              </a:extLst>
            </p:cNvPr>
            <p:cNvSpPr txBox="1"/>
            <p:nvPr/>
          </p:nvSpPr>
          <p:spPr>
            <a:xfrm rot="11985261">
              <a:off x="688815" y="2189952"/>
              <a:ext cx="2548239" cy="501194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34</a:t>
              </a:r>
              <a:endParaRPr lang="en-US" sz="1600" b="1" dirty="0">
                <a:solidFill>
                  <a:srgbClr val="00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TextBox 36">
              <a:extLst>
                <a:ext uri="{FF2B5EF4-FFF2-40B4-BE49-F238E27FC236}">
                  <a16:creationId xmlns:a16="http://schemas.microsoft.com/office/drawing/2014/main" id="{0034552D-AB5D-42E5-831D-3C3BA07C8A5D}"/>
                </a:ext>
              </a:extLst>
            </p:cNvPr>
            <p:cNvSpPr txBox="1"/>
            <p:nvPr/>
          </p:nvSpPr>
          <p:spPr>
            <a:xfrm rot="12679834">
              <a:off x="897806" y="1891357"/>
              <a:ext cx="2503682" cy="501194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FF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35</a:t>
              </a:r>
              <a:endParaRPr lang="en-US" sz="1600" b="1" dirty="0">
                <a:solidFill>
                  <a:srgbClr val="00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TextBox 37">
              <a:extLst>
                <a:ext uri="{FF2B5EF4-FFF2-40B4-BE49-F238E27FC236}">
                  <a16:creationId xmlns:a16="http://schemas.microsoft.com/office/drawing/2014/main" id="{0F8B2E0F-4971-4E5E-9FC2-6E91469D0CC9}"/>
                </a:ext>
              </a:extLst>
            </p:cNvPr>
            <p:cNvSpPr txBox="1"/>
            <p:nvPr/>
          </p:nvSpPr>
          <p:spPr>
            <a:xfrm rot="13229451">
              <a:off x="1373553" y="1684696"/>
              <a:ext cx="2019116" cy="501194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E2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36</a:t>
              </a:r>
              <a:endParaRPr lang="en-US" sz="1600" b="1" dirty="0">
                <a:solidFill>
                  <a:srgbClr val="00E2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TextBox 38">
              <a:extLst>
                <a:ext uri="{FF2B5EF4-FFF2-40B4-BE49-F238E27FC236}">
                  <a16:creationId xmlns:a16="http://schemas.microsoft.com/office/drawing/2014/main" id="{1C847441-B689-4676-ABB6-C93507D507B7}"/>
                </a:ext>
              </a:extLst>
            </p:cNvPr>
            <p:cNvSpPr txBox="1"/>
            <p:nvPr/>
          </p:nvSpPr>
          <p:spPr>
            <a:xfrm rot="13750514">
              <a:off x="1649211" y="1444738"/>
              <a:ext cx="2019117" cy="502859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E2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</a:t>
              </a:r>
              <a:endParaRPr lang="en-US" sz="1600" b="1" dirty="0">
                <a:solidFill>
                  <a:srgbClr val="00E2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TextBox 39">
              <a:extLst>
                <a:ext uri="{FF2B5EF4-FFF2-40B4-BE49-F238E27FC236}">
                  <a16:creationId xmlns:a16="http://schemas.microsoft.com/office/drawing/2014/main" id="{ADBD2D07-6B14-45AA-AA6C-8FEC6A36FC94}"/>
                </a:ext>
              </a:extLst>
            </p:cNvPr>
            <p:cNvSpPr txBox="1"/>
            <p:nvPr/>
          </p:nvSpPr>
          <p:spPr>
            <a:xfrm rot="14382827">
              <a:off x="1900037" y="1223653"/>
              <a:ext cx="2019117" cy="502859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66FF33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</a:t>
              </a:r>
              <a:endParaRPr lang="en-US" sz="1600" b="1" dirty="0">
                <a:solidFill>
                  <a:srgbClr val="66FF33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2" name="TextBox 40">
              <a:extLst>
                <a:ext uri="{FF2B5EF4-FFF2-40B4-BE49-F238E27FC236}">
                  <a16:creationId xmlns:a16="http://schemas.microsoft.com/office/drawing/2014/main" id="{1DA7C5B1-4BA2-4C58-BDA0-9229BDCA91C5}"/>
                </a:ext>
              </a:extLst>
            </p:cNvPr>
            <p:cNvSpPr txBox="1"/>
            <p:nvPr/>
          </p:nvSpPr>
          <p:spPr>
            <a:xfrm rot="15070866">
              <a:off x="2200916" y="1079566"/>
              <a:ext cx="2019117" cy="502859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66FF33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endParaRPr lang="en-US" sz="1600" b="1" dirty="0">
                <a:solidFill>
                  <a:srgbClr val="66FF33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3" name="TextBox 41">
              <a:extLst>
                <a:ext uri="{FF2B5EF4-FFF2-40B4-BE49-F238E27FC236}">
                  <a16:creationId xmlns:a16="http://schemas.microsoft.com/office/drawing/2014/main" id="{62D6CDE8-A281-44EA-A2C9-DED1C80CE451}"/>
                </a:ext>
              </a:extLst>
            </p:cNvPr>
            <p:cNvSpPr txBox="1"/>
            <p:nvPr/>
          </p:nvSpPr>
          <p:spPr>
            <a:xfrm rot="15631862">
              <a:off x="2572758" y="1018351"/>
              <a:ext cx="2019117" cy="502859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66FF33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4</a:t>
              </a:r>
              <a:endParaRPr lang="en-US" sz="1600" b="1" dirty="0">
                <a:solidFill>
                  <a:srgbClr val="66FF33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4" name="TextBox 42">
              <a:extLst>
                <a:ext uri="{FF2B5EF4-FFF2-40B4-BE49-F238E27FC236}">
                  <a16:creationId xmlns:a16="http://schemas.microsoft.com/office/drawing/2014/main" id="{C90587E1-01FD-4B81-8E9F-EF4048B22D19}"/>
                </a:ext>
              </a:extLst>
            </p:cNvPr>
            <p:cNvSpPr txBox="1"/>
            <p:nvPr/>
          </p:nvSpPr>
          <p:spPr>
            <a:xfrm rot="16200000">
              <a:off x="3060811" y="972788"/>
              <a:ext cx="2019117" cy="502860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</a:t>
              </a:r>
              <a:endParaRPr lang="en-US" sz="1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5" name="TextBox 43">
              <a:extLst>
                <a:ext uri="{FF2B5EF4-FFF2-40B4-BE49-F238E27FC236}">
                  <a16:creationId xmlns:a16="http://schemas.microsoft.com/office/drawing/2014/main" id="{B24B809D-7609-4D5B-8E54-99353BCF8BDF}"/>
                </a:ext>
              </a:extLst>
            </p:cNvPr>
            <p:cNvSpPr txBox="1"/>
            <p:nvPr/>
          </p:nvSpPr>
          <p:spPr>
            <a:xfrm rot="17205300">
              <a:off x="3731543" y="1114675"/>
              <a:ext cx="2019117" cy="502859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</a:t>
              </a:r>
              <a:endParaRPr lang="en-US" sz="1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6" name="TextBox 44">
              <a:extLst>
                <a:ext uri="{FF2B5EF4-FFF2-40B4-BE49-F238E27FC236}">
                  <a16:creationId xmlns:a16="http://schemas.microsoft.com/office/drawing/2014/main" id="{2C896F6E-0429-4D51-8E57-111805A654AB}"/>
                </a:ext>
              </a:extLst>
            </p:cNvPr>
            <p:cNvSpPr txBox="1"/>
            <p:nvPr/>
          </p:nvSpPr>
          <p:spPr>
            <a:xfrm rot="17896884">
              <a:off x="4056527" y="1281029"/>
              <a:ext cx="2019117" cy="502859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8</a:t>
              </a:r>
              <a:endParaRPr lang="en-US" sz="1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7" name="TextBox 45">
              <a:extLst>
                <a:ext uri="{FF2B5EF4-FFF2-40B4-BE49-F238E27FC236}">
                  <a16:creationId xmlns:a16="http://schemas.microsoft.com/office/drawing/2014/main" id="{9D41595B-D0D3-4CC9-BAF7-47887C52E813}"/>
                </a:ext>
              </a:extLst>
            </p:cNvPr>
            <p:cNvSpPr txBox="1"/>
            <p:nvPr/>
          </p:nvSpPr>
          <p:spPr>
            <a:xfrm rot="18300000">
              <a:off x="4451429" y="1502166"/>
              <a:ext cx="2019117" cy="502859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0000FF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9</a:t>
              </a:r>
              <a:endParaRPr lang="en-US" sz="1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8" name="TextBox 46">
              <a:extLst>
                <a:ext uri="{FF2B5EF4-FFF2-40B4-BE49-F238E27FC236}">
                  <a16:creationId xmlns:a16="http://schemas.microsoft.com/office/drawing/2014/main" id="{962EE6B2-4DA5-4464-B825-C6DAE9574720}"/>
                </a:ext>
              </a:extLst>
            </p:cNvPr>
            <p:cNvSpPr txBox="1"/>
            <p:nvPr/>
          </p:nvSpPr>
          <p:spPr>
            <a:xfrm rot="18900000">
              <a:off x="4621723" y="1799522"/>
              <a:ext cx="2019116" cy="501194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10</a:t>
              </a:r>
              <a:endParaRPr lang="en-US" sz="1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9" name="TextBox 47">
              <a:extLst>
                <a:ext uri="{FF2B5EF4-FFF2-40B4-BE49-F238E27FC236}">
                  <a16:creationId xmlns:a16="http://schemas.microsoft.com/office/drawing/2014/main" id="{3795A783-E8E7-4220-8BC5-2EF295D5517A}"/>
                </a:ext>
              </a:extLst>
            </p:cNvPr>
            <p:cNvSpPr txBox="1"/>
            <p:nvPr/>
          </p:nvSpPr>
          <p:spPr>
            <a:xfrm rot="19500000">
              <a:off x="4847185" y="2015322"/>
              <a:ext cx="2019116" cy="501194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11</a:t>
              </a:r>
              <a:endParaRPr lang="en-US" sz="1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0" name="TextBox 48">
              <a:extLst>
                <a:ext uri="{FF2B5EF4-FFF2-40B4-BE49-F238E27FC236}">
                  <a16:creationId xmlns:a16="http://schemas.microsoft.com/office/drawing/2014/main" id="{8991DFD6-976A-4EEC-BD01-020518351306}"/>
                </a:ext>
              </a:extLst>
            </p:cNvPr>
            <p:cNvSpPr txBox="1"/>
            <p:nvPr/>
          </p:nvSpPr>
          <p:spPr>
            <a:xfrm rot="20100000">
              <a:off x="5058529" y="2378445"/>
              <a:ext cx="2019116" cy="501194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12</a:t>
              </a:r>
              <a:endParaRPr lang="en-US" sz="1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1" name="TextBox 49">
              <a:extLst>
                <a:ext uri="{FF2B5EF4-FFF2-40B4-BE49-F238E27FC236}">
                  <a16:creationId xmlns:a16="http://schemas.microsoft.com/office/drawing/2014/main" id="{CBFC0051-9243-490F-AC21-5F14E4C80146}"/>
                </a:ext>
              </a:extLst>
            </p:cNvPr>
            <p:cNvSpPr txBox="1"/>
            <p:nvPr/>
          </p:nvSpPr>
          <p:spPr>
            <a:xfrm rot="20700000">
              <a:off x="5192052" y="2856604"/>
              <a:ext cx="2019116" cy="501194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13</a:t>
              </a:r>
              <a:endParaRPr lang="en-US" sz="1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42" name="TextBox 50">
              <a:extLst>
                <a:ext uri="{FF2B5EF4-FFF2-40B4-BE49-F238E27FC236}">
                  <a16:creationId xmlns:a16="http://schemas.microsoft.com/office/drawing/2014/main" id="{02C5542C-6FD9-4D74-A05B-3D5A2AD07B3D}"/>
                </a:ext>
              </a:extLst>
            </p:cNvPr>
            <p:cNvSpPr txBox="1"/>
            <p:nvPr/>
          </p:nvSpPr>
          <p:spPr>
            <a:xfrm rot="21447728">
              <a:off x="5253003" y="3162059"/>
              <a:ext cx="2019117" cy="501194"/>
            </a:xfrm>
            <a:prstGeom prst="ellipse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600" b="1" dirty="0" smtClean="0">
                  <a:solidFill>
                    <a:srgbClr val="FFFF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14</a:t>
              </a:r>
              <a:endParaRPr lang="en-US" sz="1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43" name="Picture 4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2401756">
            <a:off x="4003911" y="1721445"/>
            <a:ext cx="1846537" cy="731883"/>
          </a:xfrm>
          <a:prstGeom prst="rect">
            <a:avLst/>
          </a:prstGeom>
        </p:spPr>
      </p:pic>
      <p:sp>
        <p:nvSpPr>
          <p:cNvPr id="45" name="Hexagon 44">
            <a:hlinkClick r:id="rId7" action="ppaction://hlinksldjump"/>
          </p:cNvPr>
          <p:cNvSpPr/>
          <p:nvPr/>
        </p:nvSpPr>
        <p:spPr>
          <a:xfrm>
            <a:off x="685342" y="2556786"/>
            <a:ext cx="908546" cy="558875"/>
          </a:xfrm>
          <a:prstGeom prst="hex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46" name="Hexagon 45">
            <a:hlinkClick r:id="rId8" action="ppaction://hlinksldjump"/>
          </p:cNvPr>
          <p:cNvSpPr/>
          <p:nvPr/>
        </p:nvSpPr>
        <p:spPr>
          <a:xfrm>
            <a:off x="2245027" y="2566292"/>
            <a:ext cx="908546" cy="558875"/>
          </a:xfrm>
          <a:prstGeom prst="hexag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47" name="Hexagon 46">
            <a:hlinkClick r:id="rId9" action="ppaction://hlinksldjump"/>
          </p:cNvPr>
          <p:cNvSpPr/>
          <p:nvPr/>
        </p:nvSpPr>
        <p:spPr>
          <a:xfrm>
            <a:off x="678245" y="3418913"/>
            <a:ext cx="908546" cy="558875"/>
          </a:xfrm>
          <a:prstGeom prst="hexagon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2</a:t>
            </a:r>
          </a:p>
        </p:txBody>
      </p:sp>
      <p:pic>
        <p:nvPicPr>
          <p:cNvPr id="49" name="Hình ảnh 51">
            <a:extLst>
              <a:ext uri="{FF2B5EF4-FFF2-40B4-BE49-F238E27FC236}">
                <a16:creationId xmlns:a16="http://schemas.microsoft.com/office/drawing/2014/main" id="{DE2D14AF-CD9D-49B1-A9B9-CDC603D27BAB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9162" y="3246030"/>
            <a:ext cx="1406048" cy="495608"/>
          </a:xfrm>
          <a:prstGeom prst="rect">
            <a:avLst/>
          </a:prstGeom>
        </p:spPr>
      </p:pic>
      <p:sp>
        <p:nvSpPr>
          <p:cNvPr id="50" name="Hexagon 49">
            <a:hlinkClick r:id="rId11" action="ppaction://hlinksldjump"/>
          </p:cNvPr>
          <p:cNvSpPr/>
          <p:nvPr/>
        </p:nvSpPr>
        <p:spPr>
          <a:xfrm>
            <a:off x="2215654" y="3408641"/>
            <a:ext cx="908546" cy="558875"/>
          </a:xfrm>
          <a:prstGeom prst="hexagon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4</a:t>
            </a:r>
            <a:endParaRPr lang="en-US" dirty="0"/>
          </a:p>
        </p:txBody>
      </p:sp>
      <p:pic>
        <p:nvPicPr>
          <p:cNvPr id="4" name="Q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045" y="99307"/>
            <a:ext cx="1023592" cy="767694"/>
          </a:xfrm>
          <a:prstGeom prst="rect">
            <a:avLst/>
          </a:prstGeom>
        </p:spPr>
      </p:pic>
      <p:pic>
        <p:nvPicPr>
          <p:cNvPr id="53" name="Q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8405" y="1064676"/>
            <a:ext cx="914551" cy="685913"/>
          </a:xfrm>
          <a:prstGeom prst="rect">
            <a:avLst/>
          </a:prstGeom>
        </p:spPr>
      </p:pic>
      <p:sp>
        <p:nvSpPr>
          <p:cNvPr id="54" name="TextBox 53"/>
          <p:cNvSpPr txBox="1"/>
          <p:nvPr/>
        </p:nvSpPr>
        <p:spPr>
          <a:xfrm>
            <a:off x="5905293" y="230331"/>
            <a:ext cx="2666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b="1" i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Phần thưởng của em là </a:t>
            </a:r>
            <a:r>
              <a:rPr lang="en-US" b="1" i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2</a:t>
            </a:r>
            <a:r>
              <a:rPr lang="vi-VN" b="1" i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 </a:t>
            </a:r>
            <a:r>
              <a:rPr lang="en-US" b="1" i="1" dirty="0" err="1" smtClean="0">
                <a:solidFill>
                  <a:srgbClr val="FF0000"/>
                </a:solidFill>
                <a:latin typeface="Palatino Linotype" panose="02040502050505030304" pitchFamily="18" charset="0"/>
              </a:rPr>
              <a:t>quyển</a:t>
            </a:r>
            <a:r>
              <a:rPr lang="en-US" b="1" i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 </a:t>
            </a:r>
            <a:r>
              <a:rPr lang="en-US" b="1" i="1" dirty="0" err="1" smtClean="0">
                <a:solidFill>
                  <a:srgbClr val="FF0000"/>
                </a:solidFill>
                <a:latin typeface="Palatino Linotype" panose="02040502050505030304" pitchFamily="18" charset="0"/>
              </a:rPr>
              <a:t>tập</a:t>
            </a:r>
            <a:endParaRPr lang="vi-VN" b="1" i="1" dirty="0">
              <a:solidFill>
                <a:srgbClr val="FF0000"/>
              </a:solidFill>
              <a:latin typeface="Palatino Linotype" panose="02040502050505030304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898159" y="243733"/>
            <a:ext cx="26664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b="1" i="1" dirty="0" smtClean="0">
                <a:solidFill>
                  <a:srgbClr val="FF0000"/>
                </a:solidFill>
                <a:latin typeface="Palatino Linotype" panose="02040502050505030304" pitchFamily="18" charset="0"/>
              </a:rPr>
              <a:t>Phần thưởng của em là tràng pháo tay</a:t>
            </a:r>
            <a:endParaRPr lang="vi-VN" b="1" i="1" dirty="0">
              <a:solidFill>
                <a:srgbClr val="FF0000"/>
              </a:solidFill>
              <a:latin typeface="Palatino Linotype" panose="02040502050505030304" pitchFamily="18" charset="0"/>
            </a:endParaRPr>
          </a:p>
        </p:txBody>
      </p:sp>
      <p:pic>
        <p:nvPicPr>
          <p:cNvPr id="3" name="Picture 2">
            <a:hlinkClick r:id="rId14" action="ppaction://hlinksldjump"/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73" y="4458573"/>
            <a:ext cx="404869" cy="38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5320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ng qu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xit" presetSubtype="0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7" grpId="0" animBg="1"/>
      <p:bldP spid="50" grpId="0" animBg="1"/>
      <p:bldP spid="54" grpId="0"/>
      <p:bldP spid="54" grpId="1"/>
      <p:bldP spid="54" grpId="2"/>
      <p:bldP spid="54" grpId="3"/>
      <p:bldP spid="54" grpId="4"/>
      <p:bldP spid="54" grpId="5"/>
      <p:bldP spid="54" grpId="6"/>
      <p:bldP spid="54" grpId="7"/>
      <p:bldP spid="52" grpId="0"/>
      <p:bldP spid="52" grpId="1"/>
      <p:bldP spid="52" grpId="2"/>
      <p:bldP spid="52" grpId="3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6387" name="TextBox 2"/>
              <p:cNvSpPr txBox="1">
                <a:spLocks noChangeArrowheads="1"/>
              </p:cNvSpPr>
              <p:nvPr/>
            </p:nvSpPr>
            <p:spPr bwMode="auto">
              <a:xfrm>
                <a:off x="107895" y="1121047"/>
                <a:ext cx="8118475" cy="83099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Câu</a:t>
                </a:r>
                <a:r>
                  <a:rPr lang="en-US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1:</a:t>
                </a:r>
                <a:r>
                  <a:rPr lang="en-US" sz="2400" b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Nhiệt</a:t>
                </a:r>
                <a:r>
                  <a:rPr lang="en-US" sz="2400" b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độ</a:t>
                </a:r>
                <a:r>
                  <a:rPr lang="en-US" sz="2400" b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trong</a:t>
                </a:r>
                <a:r>
                  <a:rPr lang="en-US" sz="2400" b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phòng</a:t>
                </a:r>
                <a:r>
                  <a:rPr lang="en-US" sz="2400" b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là</a:t>
                </a:r>
                <a:r>
                  <a:rPr lang="en-US" sz="2400" b="1" dirty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 smtClean="0">
                            <a:solidFill>
                              <a:srgbClr val="000099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000099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−</m:t>
                        </m:r>
                        <m:r>
                          <a:rPr lang="en-US" sz="2400" b="1" i="1" smtClean="0">
                            <a:solidFill>
                              <a:srgbClr val="000099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𝟔</m:t>
                        </m:r>
                      </m:e>
                      <m:sup>
                        <m:r>
                          <a:rPr lang="en-US" sz="2400" b="1" i="1" smtClean="0">
                            <a:solidFill>
                              <a:srgbClr val="000099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𝒐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000099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𝑪</m:t>
                    </m:r>
                  </m:oMath>
                </a14:m>
                <a:r>
                  <a:rPr lang="en-US" sz="2400" b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, </a:t>
                </a:r>
                <a:r>
                  <a:rPr lang="en-US" sz="2400" b="1" dirty="0" err="1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mỗi</a:t>
                </a:r>
                <a:r>
                  <a:rPr lang="en-US" sz="2400" b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giờ</a:t>
                </a:r>
                <a:r>
                  <a:rPr lang="en-US" sz="2400" b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tăng</a:t>
                </a:r>
                <a:r>
                  <a:rPr lang="en-US" sz="2400" b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1" i="1" smtClean="0">
                            <a:solidFill>
                              <a:srgbClr val="000099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000099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𝟐</m:t>
                        </m:r>
                      </m:e>
                      <m:sup>
                        <m:r>
                          <a:rPr lang="en-US" sz="2400" b="1" i="1" smtClean="0">
                            <a:solidFill>
                              <a:srgbClr val="000099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𝒐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000099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𝑪</m:t>
                    </m:r>
                  </m:oMath>
                </a14:m>
                <a:r>
                  <a:rPr lang="en-US" sz="2400" b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. </a:t>
                </a:r>
                <a:r>
                  <a:rPr lang="en-US" sz="2400" b="1" dirty="0" err="1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Hàm</a:t>
                </a:r>
                <a:r>
                  <a:rPr lang="en-US" sz="2400" b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số</a:t>
                </a:r>
                <a:r>
                  <a:rPr lang="en-US" sz="2400" b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biểu</a:t>
                </a:r>
                <a:r>
                  <a:rPr lang="en-US" sz="2400" b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thị</a:t>
                </a:r>
                <a:r>
                  <a:rPr lang="en-US" sz="2400" b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nhiệt</a:t>
                </a:r>
                <a:r>
                  <a:rPr lang="en-US" sz="2400" b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độ</a:t>
                </a:r>
                <a:r>
                  <a:rPr lang="en-US" sz="2400" b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 y = f(x) </a:t>
                </a:r>
                <a:r>
                  <a:rPr lang="en-US" sz="2400" b="1" dirty="0" err="1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của</a:t>
                </a:r>
                <a:r>
                  <a:rPr lang="en-US" sz="2400" b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phòng</a:t>
                </a:r>
                <a:r>
                  <a:rPr lang="en-US" sz="2400" b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sau</a:t>
                </a:r>
                <a:r>
                  <a:rPr lang="en-US" sz="2400" b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 x </a:t>
                </a:r>
                <a:r>
                  <a:rPr lang="en-US" sz="2400" b="1" dirty="0" err="1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giờ</a:t>
                </a:r>
                <a:r>
                  <a:rPr lang="en-US" sz="2400" b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 ?</a:t>
                </a:r>
                <a:endParaRPr lang="vi-VN" sz="2400" b="1" dirty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6387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7895" y="1121047"/>
                <a:ext cx="8118475" cy="830997"/>
              </a:xfrm>
              <a:prstGeom prst="rect">
                <a:avLst/>
              </a:prstGeom>
              <a:blipFill>
                <a:blip r:embed="rId4"/>
                <a:stretch>
                  <a:fillRect t="-5882" b="-16176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A"/>
          <p:cNvSpPr/>
          <p:nvPr/>
        </p:nvSpPr>
        <p:spPr>
          <a:xfrm>
            <a:off x="296039" y="3363515"/>
            <a:ext cx="4135437" cy="596503"/>
          </a:xfrm>
          <a:custGeom>
            <a:avLst/>
            <a:gdLst>
              <a:gd name="connsiteX0" fmla="*/ 0 w 4056063"/>
              <a:gd name="connsiteY0" fmla="*/ 0 h 794660"/>
              <a:gd name="connsiteX1" fmla="*/ 3642405 w 4056063"/>
              <a:gd name="connsiteY1" fmla="*/ 0 h 794660"/>
              <a:gd name="connsiteX2" fmla="*/ 3642405 w 4056063"/>
              <a:gd name="connsiteY2" fmla="*/ 1 h 794660"/>
              <a:gd name="connsiteX3" fmla="*/ 4056063 w 4056063"/>
              <a:gd name="connsiteY3" fmla="*/ 397331 h 794660"/>
              <a:gd name="connsiteX4" fmla="*/ 3642405 w 4056063"/>
              <a:gd name="connsiteY4" fmla="*/ 794660 h 794660"/>
              <a:gd name="connsiteX5" fmla="*/ 3642405 w 4056063"/>
              <a:gd name="connsiteY5" fmla="*/ 794658 h 794660"/>
              <a:gd name="connsiteX6" fmla="*/ 0 w 4056063"/>
              <a:gd name="connsiteY6" fmla="*/ 794658 h 79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56063" h="794660">
                <a:moveTo>
                  <a:pt x="0" y="0"/>
                </a:moveTo>
                <a:lnTo>
                  <a:pt x="3642405" y="0"/>
                </a:lnTo>
                <a:lnTo>
                  <a:pt x="3642405" y="1"/>
                </a:lnTo>
                <a:lnTo>
                  <a:pt x="4056063" y="397331"/>
                </a:lnTo>
                <a:lnTo>
                  <a:pt x="3642405" y="794660"/>
                </a:lnTo>
                <a:lnTo>
                  <a:pt x="3642405" y="794658"/>
                </a:lnTo>
                <a:lnTo>
                  <a:pt x="0" y="794658"/>
                </a:lnTo>
                <a:close/>
              </a:path>
            </a:pathLst>
          </a:cu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f(x) = 2x-6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B"/>
          <p:cNvSpPr/>
          <p:nvPr/>
        </p:nvSpPr>
        <p:spPr>
          <a:xfrm>
            <a:off x="296039" y="2467946"/>
            <a:ext cx="4137025" cy="596503"/>
          </a:xfrm>
          <a:custGeom>
            <a:avLst/>
            <a:gdLst>
              <a:gd name="connsiteX0" fmla="*/ 0 w 4056063"/>
              <a:gd name="connsiteY0" fmla="*/ 0 h 794660"/>
              <a:gd name="connsiteX1" fmla="*/ 3642405 w 4056063"/>
              <a:gd name="connsiteY1" fmla="*/ 0 h 794660"/>
              <a:gd name="connsiteX2" fmla="*/ 3642405 w 4056063"/>
              <a:gd name="connsiteY2" fmla="*/ 1 h 794660"/>
              <a:gd name="connsiteX3" fmla="*/ 4056063 w 4056063"/>
              <a:gd name="connsiteY3" fmla="*/ 397331 h 794660"/>
              <a:gd name="connsiteX4" fmla="*/ 3642405 w 4056063"/>
              <a:gd name="connsiteY4" fmla="*/ 794660 h 794660"/>
              <a:gd name="connsiteX5" fmla="*/ 3642405 w 4056063"/>
              <a:gd name="connsiteY5" fmla="*/ 794658 h 794660"/>
              <a:gd name="connsiteX6" fmla="*/ 0 w 4056063"/>
              <a:gd name="connsiteY6" fmla="*/ 794658 h 79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56063" h="794660">
                <a:moveTo>
                  <a:pt x="0" y="0"/>
                </a:moveTo>
                <a:lnTo>
                  <a:pt x="3642405" y="0"/>
                </a:lnTo>
                <a:lnTo>
                  <a:pt x="3642405" y="1"/>
                </a:lnTo>
                <a:lnTo>
                  <a:pt x="4056063" y="397331"/>
                </a:lnTo>
                <a:lnTo>
                  <a:pt x="3642405" y="794660"/>
                </a:lnTo>
                <a:lnTo>
                  <a:pt x="3642405" y="794658"/>
                </a:lnTo>
                <a:lnTo>
                  <a:pt x="0" y="794658"/>
                </a:lnTo>
                <a:close/>
              </a:path>
            </a:pathLst>
          </a:custGeom>
          <a:solidFill>
            <a:srgbClr val="00B0F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y=f(x)= x-6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C"/>
          <p:cNvSpPr/>
          <p:nvPr/>
        </p:nvSpPr>
        <p:spPr>
          <a:xfrm flipH="1">
            <a:off x="4724401" y="2489597"/>
            <a:ext cx="4132263" cy="596503"/>
          </a:xfrm>
          <a:custGeom>
            <a:avLst/>
            <a:gdLst>
              <a:gd name="connsiteX0" fmla="*/ 0 w 4056063"/>
              <a:gd name="connsiteY0" fmla="*/ 0 h 794660"/>
              <a:gd name="connsiteX1" fmla="*/ 3642405 w 4056063"/>
              <a:gd name="connsiteY1" fmla="*/ 0 h 794660"/>
              <a:gd name="connsiteX2" fmla="*/ 3642405 w 4056063"/>
              <a:gd name="connsiteY2" fmla="*/ 1 h 794660"/>
              <a:gd name="connsiteX3" fmla="*/ 4056063 w 4056063"/>
              <a:gd name="connsiteY3" fmla="*/ 397331 h 794660"/>
              <a:gd name="connsiteX4" fmla="*/ 3642405 w 4056063"/>
              <a:gd name="connsiteY4" fmla="*/ 794660 h 794660"/>
              <a:gd name="connsiteX5" fmla="*/ 3642405 w 4056063"/>
              <a:gd name="connsiteY5" fmla="*/ 794658 h 794660"/>
              <a:gd name="connsiteX6" fmla="*/ 0 w 4056063"/>
              <a:gd name="connsiteY6" fmla="*/ 794658 h 79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56063" h="794660">
                <a:moveTo>
                  <a:pt x="0" y="0"/>
                </a:moveTo>
                <a:lnTo>
                  <a:pt x="3642405" y="0"/>
                </a:lnTo>
                <a:lnTo>
                  <a:pt x="3642405" y="1"/>
                </a:lnTo>
                <a:lnTo>
                  <a:pt x="4056063" y="397331"/>
                </a:lnTo>
                <a:lnTo>
                  <a:pt x="3642405" y="794660"/>
                </a:lnTo>
                <a:lnTo>
                  <a:pt x="3642405" y="794658"/>
                </a:lnTo>
                <a:lnTo>
                  <a:pt x="0" y="794658"/>
                </a:lnTo>
                <a:close/>
              </a:path>
            </a:pathLst>
          </a:custGeom>
          <a:solidFill>
            <a:srgbClr val="FFC0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B. </a:t>
            </a:r>
            <a:r>
              <a:rPr lang="nl-NL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nl-NL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=f(x)= - 6-2x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D"/>
          <p:cNvSpPr/>
          <p:nvPr/>
        </p:nvSpPr>
        <p:spPr>
          <a:xfrm flipH="1">
            <a:off x="4724401" y="3363516"/>
            <a:ext cx="4132263" cy="596503"/>
          </a:xfrm>
          <a:custGeom>
            <a:avLst/>
            <a:gdLst>
              <a:gd name="connsiteX0" fmla="*/ 0 w 4056063"/>
              <a:gd name="connsiteY0" fmla="*/ 0 h 794660"/>
              <a:gd name="connsiteX1" fmla="*/ 3642405 w 4056063"/>
              <a:gd name="connsiteY1" fmla="*/ 0 h 794660"/>
              <a:gd name="connsiteX2" fmla="*/ 3642405 w 4056063"/>
              <a:gd name="connsiteY2" fmla="*/ 1 h 794660"/>
              <a:gd name="connsiteX3" fmla="*/ 4056063 w 4056063"/>
              <a:gd name="connsiteY3" fmla="*/ 397331 h 794660"/>
              <a:gd name="connsiteX4" fmla="*/ 3642405 w 4056063"/>
              <a:gd name="connsiteY4" fmla="*/ 794660 h 794660"/>
              <a:gd name="connsiteX5" fmla="*/ 3642405 w 4056063"/>
              <a:gd name="connsiteY5" fmla="*/ 794658 h 794660"/>
              <a:gd name="connsiteX6" fmla="*/ 0 w 4056063"/>
              <a:gd name="connsiteY6" fmla="*/ 794658 h 79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56063" h="794660">
                <a:moveTo>
                  <a:pt x="0" y="0"/>
                </a:moveTo>
                <a:lnTo>
                  <a:pt x="3642405" y="0"/>
                </a:lnTo>
                <a:lnTo>
                  <a:pt x="3642405" y="1"/>
                </a:lnTo>
                <a:lnTo>
                  <a:pt x="4056063" y="397331"/>
                </a:lnTo>
                <a:lnTo>
                  <a:pt x="3642405" y="794660"/>
                </a:lnTo>
                <a:lnTo>
                  <a:pt x="3642405" y="794658"/>
                </a:lnTo>
                <a:lnTo>
                  <a:pt x="0" y="794658"/>
                </a:lnTo>
                <a:close/>
              </a:path>
            </a:pathLst>
          </a:cu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D.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 = f(x) = 2x+6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92" name="Picture 13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30364" y="61912"/>
            <a:ext cx="720725" cy="529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" descr="Káº¿t quáº£ hÃ¬nh áº£nh cho icon Äá»ng há»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5000" y="59532"/>
            <a:ext cx="781050" cy="592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Rectangle 26"/>
          <p:cNvSpPr/>
          <p:nvPr/>
        </p:nvSpPr>
        <p:spPr>
          <a:xfrm>
            <a:off x="3848100" y="71998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848100" y="71998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848100" y="71998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848100" y="71998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848100" y="71998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848100" y="71998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848100" y="71998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848100" y="71998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848100" y="71998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848100" y="71998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848100" y="71998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848100" y="71998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848100" y="71998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3848100" y="71998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3848100" y="71998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3848100" y="71998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848100" y="71998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848100" y="71998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3848100" y="71998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3848100" y="71998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3848100" y="71998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3848100" y="71998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3848100" y="71998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3848100" y="71998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848100" y="71998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3848100" y="71998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95" y="71998"/>
            <a:ext cx="809738" cy="771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525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000"/>
                            </p:stCondLst>
                            <p:childTnLst>
                              <p:par>
                                <p:cTn id="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1000"/>
                            </p:stCondLst>
                            <p:childTnLst>
                              <p:par>
                                <p:cTn id="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2000"/>
                            </p:stCondLst>
                            <p:childTnLst>
                              <p:par>
                                <p:cTn id="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3000"/>
                            </p:stCondLst>
                            <p:childTnLst>
                              <p:par>
                                <p:cTn id="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4000"/>
                            </p:stCondLst>
                            <p:childTnLst>
                              <p:par>
                                <p:cTn id="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0"/>
                            </p:stCondLst>
                            <p:childTnLst>
                              <p:par>
                                <p:cTn id="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6000"/>
                            </p:stCondLst>
                            <p:childTnLst>
                              <p:par>
                                <p:cTn id="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7000"/>
                            </p:stCondLst>
                            <p:childTnLst>
                              <p:par>
                                <p:cTn id="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8000"/>
                            </p:stCondLst>
                            <p:childTnLst>
                              <p:par>
                                <p:cTn id="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9000"/>
                            </p:stCondLst>
                            <p:childTnLst>
                              <p:par>
                                <p:cTn id="1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1000"/>
                            </p:stCondLst>
                            <p:childTnLst>
                              <p:par>
                                <p:cTn id="1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2000"/>
                            </p:stCondLst>
                            <p:childTnLst>
                              <p:par>
                                <p:cTn id="1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3000"/>
                            </p:stCondLst>
                            <p:childTnLst>
                              <p:par>
                                <p:cTn id="1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4000"/>
                            </p:stCondLst>
                            <p:childTnLst>
                              <p:par>
                                <p:cTn id="1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5000"/>
                            </p:stCondLst>
                            <p:childTnLst>
                              <p:par>
                                <p:cTn id="1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8435" name="TextBox 2"/>
              <p:cNvSpPr txBox="1">
                <a:spLocks noChangeArrowheads="1"/>
              </p:cNvSpPr>
              <p:nvPr/>
            </p:nvSpPr>
            <p:spPr bwMode="auto">
              <a:xfrm>
                <a:off x="512764" y="1235869"/>
                <a:ext cx="8118475" cy="4700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en-US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Câu</a:t>
                </a:r>
                <a:r>
                  <a:rPr lang="en-US" sz="2400" b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 2:</a:t>
                </a:r>
                <a:r>
                  <a:rPr lang="en-US" sz="2400" b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b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Cho </a:t>
                </a:r>
                <a:r>
                  <a:rPr lang="en-US" sz="2400" b="1" dirty="0" err="1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hàm</a:t>
                </a:r>
                <a:r>
                  <a:rPr lang="en-US" sz="2400" b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sz="2400" b="1" dirty="0" err="1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số</a:t>
                </a:r>
                <a:r>
                  <a:rPr lang="en-US" sz="2400" b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solidFill>
                          <a:srgbClr val="000099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𝒚</m:t>
                    </m:r>
                    <m:r>
                      <a:rPr lang="en-US" sz="2400" b="1" i="1" smtClean="0">
                        <a:solidFill>
                          <a:srgbClr val="000099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=</m:t>
                    </m:r>
                    <m:r>
                      <a:rPr lang="en-US" sz="2400" b="1" i="1" smtClean="0">
                        <a:solidFill>
                          <a:srgbClr val="000099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𝒇</m:t>
                    </m:r>
                    <m:d>
                      <m:dPr>
                        <m:ctrlPr>
                          <a:rPr lang="en-US" sz="2400" b="1" i="1" smtClean="0">
                            <a:solidFill>
                              <a:srgbClr val="000099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dPr>
                      <m:e>
                        <m:r>
                          <a:rPr lang="en-US" sz="2400" b="1" i="1" smtClean="0">
                            <a:solidFill>
                              <a:srgbClr val="000099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𝒙</m:t>
                        </m:r>
                      </m:e>
                    </m:d>
                    <m:r>
                      <a:rPr lang="en-US" sz="2400" b="1" i="1" smtClean="0">
                        <a:solidFill>
                          <a:srgbClr val="000099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=</m:t>
                    </m:r>
                    <m:sSup>
                      <m:sSupPr>
                        <m:ctrlPr>
                          <a:rPr lang="en-US" sz="2400" b="1" i="1" smtClean="0">
                            <a:solidFill>
                              <a:srgbClr val="000099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</m:ctrlPr>
                      </m:sSupPr>
                      <m:e>
                        <m:r>
                          <a:rPr lang="en-US" sz="2400" b="1" i="1" smtClean="0">
                            <a:solidFill>
                              <a:srgbClr val="000099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2400" b="1" i="1" smtClean="0">
                            <a:solidFill>
                              <a:srgbClr val="000099"/>
                            </a:solidFill>
                            <a:latin typeface="Cambria Math" panose="02040503050406030204" pitchFamily="18" charset="0"/>
                            <a:cs typeface="Times New Roman" pitchFamily="18" charset="0"/>
                          </a:rPr>
                          <m:t>𝟐</m:t>
                        </m:r>
                      </m:sup>
                    </m:sSup>
                    <m:r>
                      <a:rPr lang="en-US" sz="2400" b="1" i="1" smtClean="0">
                        <a:solidFill>
                          <a:srgbClr val="000099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−</m:t>
                    </m:r>
                    <m:r>
                      <a:rPr lang="en-US" sz="2400" b="1" i="1" smtClean="0">
                        <a:solidFill>
                          <a:srgbClr val="000099"/>
                        </a:solidFill>
                        <a:latin typeface="Cambria Math" panose="02040503050406030204" pitchFamily="18" charset="0"/>
                        <a:cs typeface="Times New Roman" pitchFamily="18" charset="0"/>
                      </a:rPr>
                      <m:t>𝟑</m:t>
                    </m:r>
                  </m:oMath>
                </a14:m>
                <a:r>
                  <a:rPr lang="en-US" sz="2400" b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. </a:t>
                </a:r>
                <a:r>
                  <a:rPr lang="en-US" sz="2400" b="1" dirty="0" err="1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Tính</a:t>
                </a:r>
                <a:r>
                  <a:rPr lang="en-US" sz="2400" b="1" dirty="0" smtClean="0">
                    <a:solidFill>
                      <a:srgbClr val="000099"/>
                    </a:solidFill>
                    <a:latin typeface="Times New Roman" pitchFamily="18" charset="0"/>
                    <a:cs typeface="Times New Roman" pitchFamily="18" charset="0"/>
                  </a:rPr>
                  <a:t> f(-2)</a:t>
                </a:r>
                <a:endParaRPr lang="vi-VN" sz="2400" b="1" dirty="0">
                  <a:solidFill>
                    <a:srgbClr val="000099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8435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12764" y="1235869"/>
                <a:ext cx="8118475" cy="470000"/>
              </a:xfrm>
              <a:prstGeom prst="rect">
                <a:avLst/>
              </a:prstGeom>
              <a:blipFill>
                <a:blip r:embed="rId4"/>
                <a:stretch>
                  <a:fillRect t="-7792" b="-29870"/>
                </a:stretch>
              </a:blip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r>
                  <a:rPr lang="vi-VN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A"/>
          <p:cNvSpPr/>
          <p:nvPr/>
        </p:nvSpPr>
        <p:spPr>
          <a:xfrm flipH="1">
            <a:off x="4805364" y="2456260"/>
            <a:ext cx="4135437" cy="595313"/>
          </a:xfrm>
          <a:custGeom>
            <a:avLst/>
            <a:gdLst>
              <a:gd name="connsiteX0" fmla="*/ 0 w 4056063"/>
              <a:gd name="connsiteY0" fmla="*/ 0 h 794660"/>
              <a:gd name="connsiteX1" fmla="*/ 3642405 w 4056063"/>
              <a:gd name="connsiteY1" fmla="*/ 0 h 794660"/>
              <a:gd name="connsiteX2" fmla="*/ 3642405 w 4056063"/>
              <a:gd name="connsiteY2" fmla="*/ 1 h 794660"/>
              <a:gd name="connsiteX3" fmla="*/ 4056063 w 4056063"/>
              <a:gd name="connsiteY3" fmla="*/ 397331 h 794660"/>
              <a:gd name="connsiteX4" fmla="*/ 3642405 w 4056063"/>
              <a:gd name="connsiteY4" fmla="*/ 794660 h 794660"/>
              <a:gd name="connsiteX5" fmla="*/ 3642405 w 4056063"/>
              <a:gd name="connsiteY5" fmla="*/ 794658 h 794660"/>
              <a:gd name="connsiteX6" fmla="*/ 0 w 4056063"/>
              <a:gd name="connsiteY6" fmla="*/ 794658 h 79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56063" h="794660">
                <a:moveTo>
                  <a:pt x="0" y="0"/>
                </a:moveTo>
                <a:lnTo>
                  <a:pt x="3642405" y="0"/>
                </a:lnTo>
                <a:lnTo>
                  <a:pt x="3642405" y="1"/>
                </a:lnTo>
                <a:lnTo>
                  <a:pt x="4056063" y="397331"/>
                </a:lnTo>
                <a:lnTo>
                  <a:pt x="3642405" y="794660"/>
                </a:lnTo>
                <a:lnTo>
                  <a:pt x="3642405" y="794658"/>
                </a:lnTo>
                <a:lnTo>
                  <a:pt x="0" y="794658"/>
                </a:lnTo>
                <a:close/>
              </a:path>
            </a:pathLst>
          </a:custGeom>
          <a:solidFill>
            <a:srgbClr val="FFC0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en-US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B.f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(-2) = 1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B"/>
          <p:cNvSpPr/>
          <p:nvPr/>
        </p:nvSpPr>
        <p:spPr>
          <a:xfrm>
            <a:off x="282576" y="3363516"/>
            <a:ext cx="4137025" cy="596503"/>
          </a:xfrm>
          <a:custGeom>
            <a:avLst/>
            <a:gdLst>
              <a:gd name="connsiteX0" fmla="*/ 0 w 4056063"/>
              <a:gd name="connsiteY0" fmla="*/ 0 h 794660"/>
              <a:gd name="connsiteX1" fmla="*/ 3642405 w 4056063"/>
              <a:gd name="connsiteY1" fmla="*/ 0 h 794660"/>
              <a:gd name="connsiteX2" fmla="*/ 3642405 w 4056063"/>
              <a:gd name="connsiteY2" fmla="*/ 1 h 794660"/>
              <a:gd name="connsiteX3" fmla="*/ 4056063 w 4056063"/>
              <a:gd name="connsiteY3" fmla="*/ 397331 h 794660"/>
              <a:gd name="connsiteX4" fmla="*/ 3642405 w 4056063"/>
              <a:gd name="connsiteY4" fmla="*/ 794660 h 794660"/>
              <a:gd name="connsiteX5" fmla="*/ 3642405 w 4056063"/>
              <a:gd name="connsiteY5" fmla="*/ 794658 h 794660"/>
              <a:gd name="connsiteX6" fmla="*/ 0 w 4056063"/>
              <a:gd name="connsiteY6" fmla="*/ 794658 h 79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56063" h="794660">
                <a:moveTo>
                  <a:pt x="0" y="0"/>
                </a:moveTo>
                <a:lnTo>
                  <a:pt x="3642405" y="0"/>
                </a:lnTo>
                <a:lnTo>
                  <a:pt x="3642405" y="1"/>
                </a:lnTo>
                <a:lnTo>
                  <a:pt x="4056063" y="397331"/>
                </a:lnTo>
                <a:lnTo>
                  <a:pt x="3642405" y="794660"/>
                </a:lnTo>
                <a:lnTo>
                  <a:pt x="3642405" y="794658"/>
                </a:lnTo>
                <a:lnTo>
                  <a:pt x="0" y="794658"/>
                </a:lnTo>
                <a:close/>
              </a:path>
            </a:pathLst>
          </a:custGeom>
          <a:solidFill>
            <a:srgbClr val="00B0F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f(-2) = 7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C"/>
          <p:cNvSpPr/>
          <p:nvPr/>
        </p:nvSpPr>
        <p:spPr>
          <a:xfrm>
            <a:off x="287338" y="2456260"/>
            <a:ext cx="4132262" cy="595313"/>
          </a:xfrm>
          <a:custGeom>
            <a:avLst/>
            <a:gdLst>
              <a:gd name="connsiteX0" fmla="*/ 0 w 4056063"/>
              <a:gd name="connsiteY0" fmla="*/ 0 h 794660"/>
              <a:gd name="connsiteX1" fmla="*/ 3642405 w 4056063"/>
              <a:gd name="connsiteY1" fmla="*/ 0 h 794660"/>
              <a:gd name="connsiteX2" fmla="*/ 3642405 w 4056063"/>
              <a:gd name="connsiteY2" fmla="*/ 1 h 794660"/>
              <a:gd name="connsiteX3" fmla="*/ 4056063 w 4056063"/>
              <a:gd name="connsiteY3" fmla="*/ 397331 h 794660"/>
              <a:gd name="connsiteX4" fmla="*/ 3642405 w 4056063"/>
              <a:gd name="connsiteY4" fmla="*/ 794660 h 794660"/>
              <a:gd name="connsiteX5" fmla="*/ 3642405 w 4056063"/>
              <a:gd name="connsiteY5" fmla="*/ 794658 h 794660"/>
              <a:gd name="connsiteX6" fmla="*/ 0 w 4056063"/>
              <a:gd name="connsiteY6" fmla="*/ 794658 h 79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56063" h="794660">
                <a:moveTo>
                  <a:pt x="0" y="0"/>
                </a:moveTo>
                <a:lnTo>
                  <a:pt x="3642405" y="0"/>
                </a:lnTo>
                <a:lnTo>
                  <a:pt x="3642405" y="1"/>
                </a:lnTo>
                <a:lnTo>
                  <a:pt x="4056063" y="397331"/>
                </a:lnTo>
                <a:lnTo>
                  <a:pt x="3642405" y="794660"/>
                </a:lnTo>
                <a:lnTo>
                  <a:pt x="3642405" y="794658"/>
                </a:lnTo>
                <a:lnTo>
                  <a:pt x="0" y="794658"/>
                </a:lnTo>
                <a:close/>
              </a:path>
            </a:pathLst>
          </a:cu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f(-2) = -7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D"/>
          <p:cNvSpPr/>
          <p:nvPr/>
        </p:nvSpPr>
        <p:spPr>
          <a:xfrm flipH="1">
            <a:off x="4805363" y="3363516"/>
            <a:ext cx="4132262" cy="596503"/>
          </a:xfrm>
          <a:custGeom>
            <a:avLst/>
            <a:gdLst>
              <a:gd name="connsiteX0" fmla="*/ 0 w 4056063"/>
              <a:gd name="connsiteY0" fmla="*/ 0 h 794660"/>
              <a:gd name="connsiteX1" fmla="*/ 3642405 w 4056063"/>
              <a:gd name="connsiteY1" fmla="*/ 0 h 794660"/>
              <a:gd name="connsiteX2" fmla="*/ 3642405 w 4056063"/>
              <a:gd name="connsiteY2" fmla="*/ 1 h 794660"/>
              <a:gd name="connsiteX3" fmla="*/ 4056063 w 4056063"/>
              <a:gd name="connsiteY3" fmla="*/ 397331 h 794660"/>
              <a:gd name="connsiteX4" fmla="*/ 3642405 w 4056063"/>
              <a:gd name="connsiteY4" fmla="*/ 794660 h 794660"/>
              <a:gd name="connsiteX5" fmla="*/ 3642405 w 4056063"/>
              <a:gd name="connsiteY5" fmla="*/ 794658 h 794660"/>
              <a:gd name="connsiteX6" fmla="*/ 0 w 4056063"/>
              <a:gd name="connsiteY6" fmla="*/ 794658 h 79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56063" h="794660">
                <a:moveTo>
                  <a:pt x="0" y="0"/>
                </a:moveTo>
                <a:lnTo>
                  <a:pt x="3642405" y="0"/>
                </a:lnTo>
                <a:lnTo>
                  <a:pt x="3642405" y="1"/>
                </a:lnTo>
                <a:lnTo>
                  <a:pt x="4056063" y="397331"/>
                </a:lnTo>
                <a:lnTo>
                  <a:pt x="3642405" y="794660"/>
                </a:lnTo>
                <a:lnTo>
                  <a:pt x="3642405" y="794658"/>
                </a:lnTo>
                <a:lnTo>
                  <a:pt x="0" y="794658"/>
                </a:lnTo>
                <a:close/>
              </a:path>
            </a:pathLst>
          </a:cu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D. 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f(-2) = -1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8440" name="Picture 13">
            <a:hlinkClick r:id="rId5" action="ppaction://hlinksldjump"/>
          </p:cNvPr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30364" y="61912"/>
            <a:ext cx="720725" cy="529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" descr="Káº¿t quáº£ hÃ¬nh áº£nh cho icon Äá»ng há»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5000" y="59532"/>
            <a:ext cx="781050" cy="592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Rectangle 26"/>
          <p:cNvSpPr/>
          <p:nvPr/>
        </p:nvSpPr>
        <p:spPr>
          <a:xfrm>
            <a:off x="36957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6957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6957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6957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6957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6957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6957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6957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6957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6957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6957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6957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6957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36957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36957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36957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6957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6957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36957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36957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36957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36957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36957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36957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6957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36957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3" name="Picture 5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95" y="71998"/>
            <a:ext cx="809738" cy="771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2011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000"/>
                            </p:stCondLst>
                            <p:childTnLst>
                              <p:par>
                                <p:cTn id="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1000"/>
                            </p:stCondLst>
                            <p:childTnLst>
                              <p:par>
                                <p:cTn id="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2000"/>
                            </p:stCondLst>
                            <p:childTnLst>
                              <p:par>
                                <p:cTn id="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3000"/>
                            </p:stCondLst>
                            <p:childTnLst>
                              <p:par>
                                <p:cTn id="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4000"/>
                            </p:stCondLst>
                            <p:childTnLst>
                              <p:par>
                                <p:cTn id="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0"/>
                            </p:stCondLst>
                            <p:childTnLst>
                              <p:par>
                                <p:cTn id="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6000"/>
                            </p:stCondLst>
                            <p:childTnLst>
                              <p:par>
                                <p:cTn id="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7000"/>
                            </p:stCondLst>
                            <p:childTnLst>
                              <p:par>
                                <p:cTn id="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8000"/>
                            </p:stCondLst>
                            <p:childTnLst>
                              <p:par>
                                <p:cTn id="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9000"/>
                            </p:stCondLst>
                            <p:childTnLst>
                              <p:par>
                                <p:cTn id="1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1000"/>
                            </p:stCondLst>
                            <p:childTnLst>
                              <p:par>
                                <p:cTn id="1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2000"/>
                            </p:stCondLst>
                            <p:childTnLst>
                              <p:par>
                                <p:cTn id="1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3000"/>
                            </p:stCondLst>
                            <p:childTnLst>
                              <p:par>
                                <p:cTn id="1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4000"/>
                            </p:stCondLst>
                            <p:childTnLst>
                              <p:par>
                                <p:cTn id="1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5000"/>
                            </p:stCondLst>
                            <p:childTnLst>
                              <p:par>
                                <p:cTn id="1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Box 2"/>
          <p:cNvSpPr txBox="1">
            <a:spLocks noChangeArrowheads="1"/>
          </p:cNvSpPr>
          <p:nvPr/>
        </p:nvSpPr>
        <p:spPr bwMode="auto">
          <a:xfrm>
            <a:off x="512764" y="1047750"/>
            <a:ext cx="81184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thùng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chứa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1000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lít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ta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một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vòi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môi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chảy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80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lít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Tính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y(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lít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còn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lại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thùng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sau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khi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mở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vòi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x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phút</a:t>
            </a:r>
            <a:endParaRPr lang="vi-VN" sz="2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A"/>
          <p:cNvSpPr/>
          <p:nvPr/>
        </p:nvSpPr>
        <p:spPr>
          <a:xfrm>
            <a:off x="381000" y="3363516"/>
            <a:ext cx="4135438" cy="596503"/>
          </a:xfrm>
          <a:custGeom>
            <a:avLst/>
            <a:gdLst>
              <a:gd name="connsiteX0" fmla="*/ 0 w 4056063"/>
              <a:gd name="connsiteY0" fmla="*/ 0 h 794660"/>
              <a:gd name="connsiteX1" fmla="*/ 3642405 w 4056063"/>
              <a:gd name="connsiteY1" fmla="*/ 0 h 794660"/>
              <a:gd name="connsiteX2" fmla="*/ 3642405 w 4056063"/>
              <a:gd name="connsiteY2" fmla="*/ 1 h 794660"/>
              <a:gd name="connsiteX3" fmla="*/ 4056063 w 4056063"/>
              <a:gd name="connsiteY3" fmla="*/ 397331 h 794660"/>
              <a:gd name="connsiteX4" fmla="*/ 3642405 w 4056063"/>
              <a:gd name="connsiteY4" fmla="*/ 794660 h 794660"/>
              <a:gd name="connsiteX5" fmla="*/ 3642405 w 4056063"/>
              <a:gd name="connsiteY5" fmla="*/ 794658 h 794660"/>
              <a:gd name="connsiteX6" fmla="*/ 0 w 4056063"/>
              <a:gd name="connsiteY6" fmla="*/ 794658 h 79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56063" h="794660">
                <a:moveTo>
                  <a:pt x="0" y="0"/>
                </a:moveTo>
                <a:lnTo>
                  <a:pt x="3642405" y="0"/>
                </a:lnTo>
                <a:lnTo>
                  <a:pt x="3642405" y="1"/>
                </a:lnTo>
                <a:lnTo>
                  <a:pt x="4056063" y="397331"/>
                </a:lnTo>
                <a:lnTo>
                  <a:pt x="3642405" y="794660"/>
                </a:lnTo>
                <a:lnTo>
                  <a:pt x="3642405" y="794658"/>
                </a:lnTo>
                <a:lnTo>
                  <a:pt x="0" y="794658"/>
                </a:lnTo>
                <a:close/>
              </a:path>
            </a:pathLst>
          </a:custGeom>
          <a:solidFill>
            <a:srgbClr val="00B0F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C. Y = 1000 – 80.x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vi-VN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B"/>
          <p:cNvSpPr/>
          <p:nvPr/>
        </p:nvSpPr>
        <p:spPr>
          <a:xfrm>
            <a:off x="381000" y="2489597"/>
            <a:ext cx="4135438" cy="596503"/>
          </a:xfrm>
          <a:custGeom>
            <a:avLst/>
            <a:gdLst>
              <a:gd name="connsiteX0" fmla="*/ 0 w 4056063"/>
              <a:gd name="connsiteY0" fmla="*/ 0 h 794660"/>
              <a:gd name="connsiteX1" fmla="*/ 3642405 w 4056063"/>
              <a:gd name="connsiteY1" fmla="*/ 0 h 794660"/>
              <a:gd name="connsiteX2" fmla="*/ 3642405 w 4056063"/>
              <a:gd name="connsiteY2" fmla="*/ 1 h 794660"/>
              <a:gd name="connsiteX3" fmla="*/ 4056063 w 4056063"/>
              <a:gd name="connsiteY3" fmla="*/ 397331 h 794660"/>
              <a:gd name="connsiteX4" fmla="*/ 3642405 w 4056063"/>
              <a:gd name="connsiteY4" fmla="*/ 794660 h 794660"/>
              <a:gd name="connsiteX5" fmla="*/ 3642405 w 4056063"/>
              <a:gd name="connsiteY5" fmla="*/ 794658 h 794660"/>
              <a:gd name="connsiteX6" fmla="*/ 0 w 4056063"/>
              <a:gd name="connsiteY6" fmla="*/ 794658 h 79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56063" h="794660">
                <a:moveTo>
                  <a:pt x="0" y="0"/>
                </a:moveTo>
                <a:lnTo>
                  <a:pt x="3642405" y="0"/>
                </a:lnTo>
                <a:lnTo>
                  <a:pt x="3642405" y="1"/>
                </a:lnTo>
                <a:lnTo>
                  <a:pt x="4056063" y="397331"/>
                </a:lnTo>
                <a:lnTo>
                  <a:pt x="3642405" y="794660"/>
                </a:lnTo>
                <a:lnTo>
                  <a:pt x="3642405" y="794658"/>
                </a:lnTo>
                <a:lnTo>
                  <a:pt x="0" y="794658"/>
                </a:lnTo>
                <a:close/>
              </a:path>
            </a:pathLst>
          </a:cu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 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=10000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80.x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C"/>
          <p:cNvSpPr/>
          <p:nvPr/>
        </p:nvSpPr>
        <p:spPr>
          <a:xfrm flipH="1">
            <a:off x="4783138" y="2489597"/>
            <a:ext cx="4132262" cy="596503"/>
          </a:xfrm>
          <a:custGeom>
            <a:avLst/>
            <a:gdLst>
              <a:gd name="connsiteX0" fmla="*/ 0 w 4056063"/>
              <a:gd name="connsiteY0" fmla="*/ 0 h 794660"/>
              <a:gd name="connsiteX1" fmla="*/ 3642405 w 4056063"/>
              <a:gd name="connsiteY1" fmla="*/ 0 h 794660"/>
              <a:gd name="connsiteX2" fmla="*/ 3642405 w 4056063"/>
              <a:gd name="connsiteY2" fmla="*/ 1 h 794660"/>
              <a:gd name="connsiteX3" fmla="*/ 4056063 w 4056063"/>
              <a:gd name="connsiteY3" fmla="*/ 397331 h 794660"/>
              <a:gd name="connsiteX4" fmla="*/ 3642405 w 4056063"/>
              <a:gd name="connsiteY4" fmla="*/ 794660 h 794660"/>
              <a:gd name="connsiteX5" fmla="*/ 3642405 w 4056063"/>
              <a:gd name="connsiteY5" fmla="*/ 794658 h 794660"/>
              <a:gd name="connsiteX6" fmla="*/ 0 w 4056063"/>
              <a:gd name="connsiteY6" fmla="*/ 794658 h 79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56063" h="794660">
                <a:moveTo>
                  <a:pt x="0" y="0"/>
                </a:moveTo>
                <a:lnTo>
                  <a:pt x="3642405" y="0"/>
                </a:lnTo>
                <a:lnTo>
                  <a:pt x="3642405" y="1"/>
                </a:lnTo>
                <a:lnTo>
                  <a:pt x="4056063" y="397331"/>
                </a:lnTo>
                <a:lnTo>
                  <a:pt x="3642405" y="794660"/>
                </a:lnTo>
                <a:lnTo>
                  <a:pt x="3642405" y="794658"/>
                </a:lnTo>
                <a:lnTo>
                  <a:pt x="0" y="794658"/>
                </a:lnTo>
                <a:close/>
              </a:path>
            </a:pathLst>
          </a:custGeom>
          <a:solidFill>
            <a:srgbClr val="FFC0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 </a:t>
            </a:r>
            <a:r>
              <a:rPr lang="nl-NL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nl-NL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= 80.x+ 1000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D"/>
          <p:cNvSpPr/>
          <p:nvPr/>
        </p:nvSpPr>
        <p:spPr>
          <a:xfrm flipH="1">
            <a:off x="4805363" y="3363516"/>
            <a:ext cx="4132262" cy="596503"/>
          </a:xfrm>
          <a:custGeom>
            <a:avLst/>
            <a:gdLst>
              <a:gd name="connsiteX0" fmla="*/ 0 w 4056063"/>
              <a:gd name="connsiteY0" fmla="*/ 0 h 794660"/>
              <a:gd name="connsiteX1" fmla="*/ 3642405 w 4056063"/>
              <a:gd name="connsiteY1" fmla="*/ 0 h 794660"/>
              <a:gd name="connsiteX2" fmla="*/ 3642405 w 4056063"/>
              <a:gd name="connsiteY2" fmla="*/ 1 h 794660"/>
              <a:gd name="connsiteX3" fmla="*/ 4056063 w 4056063"/>
              <a:gd name="connsiteY3" fmla="*/ 397331 h 794660"/>
              <a:gd name="connsiteX4" fmla="*/ 3642405 w 4056063"/>
              <a:gd name="connsiteY4" fmla="*/ 794660 h 794660"/>
              <a:gd name="connsiteX5" fmla="*/ 3642405 w 4056063"/>
              <a:gd name="connsiteY5" fmla="*/ 794658 h 794660"/>
              <a:gd name="connsiteX6" fmla="*/ 0 w 4056063"/>
              <a:gd name="connsiteY6" fmla="*/ 794658 h 79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56063" h="794660">
                <a:moveTo>
                  <a:pt x="0" y="0"/>
                </a:moveTo>
                <a:lnTo>
                  <a:pt x="3642405" y="0"/>
                </a:lnTo>
                <a:lnTo>
                  <a:pt x="3642405" y="1"/>
                </a:lnTo>
                <a:lnTo>
                  <a:pt x="4056063" y="397331"/>
                </a:lnTo>
                <a:lnTo>
                  <a:pt x="3642405" y="794660"/>
                </a:lnTo>
                <a:lnTo>
                  <a:pt x="3642405" y="794658"/>
                </a:lnTo>
                <a:lnTo>
                  <a:pt x="0" y="794658"/>
                </a:lnTo>
                <a:close/>
              </a:path>
            </a:pathLst>
          </a:cu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y = 80.x- 1000 </a:t>
            </a:r>
            <a:endParaRPr lang="vi-V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16" name="Picture 1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30364" y="61912"/>
            <a:ext cx="720725" cy="529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" descr="Káº¿t quáº£ hÃ¬nh áº£nh cho icon Äá»ng há»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0" y="59532"/>
            <a:ext cx="781050" cy="592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" name="Rectangle 52"/>
          <p:cNvSpPr/>
          <p:nvPr/>
        </p:nvSpPr>
        <p:spPr>
          <a:xfrm>
            <a:off x="35814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35814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35814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35814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35814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35814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35814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35814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35814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35814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35814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35814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35814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35814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" name="Rectangle 66"/>
          <p:cNvSpPr/>
          <p:nvPr/>
        </p:nvSpPr>
        <p:spPr>
          <a:xfrm>
            <a:off x="35814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35814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" name="Rectangle 68"/>
          <p:cNvSpPr/>
          <p:nvPr/>
        </p:nvSpPr>
        <p:spPr>
          <a:xfrm>
            <a:off x="35814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0" name="Rectangle 69"/>
          <p:cNvSpPr/>
          <p:nvPr/>
        </p:nvSpPr>
        <p:spPr>
          <a:xfrm>
            <a:off x="35814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" name="Rectangle 70"/>
          <p:cNvSpPr/>
          <p:nvPr/>
        </p:nvSpPr>
        <p:spPr>
          <a:xfrm>
            <a:off x="35814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35814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35814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35814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35814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35814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7" name="Rectangle 76"/>
          <p:cNvSpPr/>
          <p:nvPr/>
        </p:nvSpPr>
        <p:spPr>
          <a:xfrm>
            <a:off x="35814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8" name="Rectangle 77"/>
          <p:cNvSpPr/>
          <p:nvPr/>
        </p:nvSpPr>
        <p:spPr>
          <a:xfrm>
            <a:off x="3581400" y="80753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95" y="71998"/>
            <a:ext cx="809738" cy="771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505632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000"/>
                            </p:stCondLst>
                            <p:childTnLst>
                              <p:par>
                                <p:cTn id="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1000"/>
                            </p:stCondLst>
                            <p:childTnLst>
                              <p:par>
                                <p:cTn id="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2000"/>
                            </p:stCondLst>
                            <p:childTnLst>
                              <p:par>
                                <p:cTn id="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3000"/>
                            </p:stCondLst>
                            <p:childTnLst>
                              <p:par>
                                <p:cTn id="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4000"/>
                            </p:stCondLst>
                            <p:childTnLst>
                              <p:par>
                                <p:cTn id="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0"/>
                            </p:stCondLst>
                            <p:childTnLst>
                              <p:par>
                                <p:cTn id="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6000"/>
                            </p:stCondLst>
                            <p:childTnLst>
                              <p:par>
                                <p:cTn id="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7000"/>
                            </p:stCondLst>
                            <p:childTnLst>
                              <p:par>
                                <p:cTn id="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8000"/>
                            </p:stCondLst>
                            <p:childTnLst>
                              <p:par>
                                <p:cTn id="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9000"/>
                            </p:stCondLst>
                            <p:childTnLst>
                              <p:par>
                                <p:cTn id="1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1000"/>
                            </p:stCondLst>
                            <p:childTnLst>
                              <p:par>
                                <p:cTn id="1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2000"/>
                            </p:stCondLst>
                            <p:childTnLst>
                              <p:par>
                                <p:cTn id="1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3000"/>
                            </p:stCondLst>
                            <p:childTnLst>
                              <p:par>
                                <p:cTn id="1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4000"/>
                            </p:stCondLst>
                            <p:childTnLst>
                              <p:par>
                                <p:cTn id="1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5000"/>
                            </p:stCondLst>
                            <p:childTnLst>
                              <p:par>
                                <p:cTn id="1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395536" y="339502"/>
            <a:ext cx="7882880" cy="457200"/>
          </a:xfrm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rgbClr val="D00000"/>
                </a:solidFill>
                <a:latin typeface="Times New Roman" pitchFamily="18" charset="0"/>
                <a:cs typeface="Times New Roman" pitchFamily="18" charset="0"/>
              </a:rPr>
              <a:t>CHƯƠNG V: HÀM SỐ VÀ ĐỒ THỊ</a:t>
            </a:r>
            <a:endParaRPr lang="en-US" sz="2400" b="1" dirty="0">
              <a:solidFill>
                <a:srgbClr val="D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536" y="1203598"/>
            <a:ext cx="3793326" cy="247619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88862" y="1203598"/>
            <a:ext cx="3561905" cy="24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22783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TextBox 2"/>
          <p:cNvSpPr txBox="1">
            <a:spLocks noChangeArrowheads="1"/>
          </p:cNvSpPr>
          <p:nvPr/>
        </p:nvSpPr>
        <p:spPr bwMode="auto">
          <a:xfrm>
            <a:off x="261938" y="971550"/>
            <a:ext cx="859472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Cho f(x) = |x|- 1.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x </a:t>
            </a:r>
            <a:r>
              <a:rPr lang="en-US" sz="24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f(x) =  2</a:t>
            </a:r>
            <a:endParaRPr lang="vi-VN" sz="2400" b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A"/>
          <p:cNvSpPr/>
          <p:nvPr/>
        </p:nvSpPr>
        <p:spPr>
          <a:xfrm>
            <a:off x="261938" y="2211710"/>
            <a:ext cx="4135437" cy="596503"/>
          </a:xfrm>
          <a:custGeom>
            <a:avLst/>
            <a:gdLst>
              <a:gd name="connsiteX0" fmla="*/ 0 w 4056063"/>
              <a:gd name="connsiteY0" fmla="*/ 0 h 794660"/>
              <a:gd name="connsiteX1" fmla="*/ 3642405 w 4056063"/>
              <a:gd name="connsiteY1" fmla="*/ 0 h 794660"/>
              <a:gd name="connsiteX2" fmla="*/ 3642405 w 4056063"/>
              <a:gd name="connsiteY2" fmla="*/ 1 h 794660"/>
              <a:gd name="connsiteX3" fmla="*/ 4056063 w 4056063"/>
              <a:gd name="connsiteY3" fmla="*/ 397331 h 794660"/>
              <a:gd name="connsiteX4" fmla="*/ 3642405 w 4056063"/>
              <a:gd name="connsiteY4" fmla="*/ 794660 h 794660"/>
              <a:gd name="connsiteX5" fmla="*/ 3642405 w 4056063"/>
              <a:gd name="connsiteY5" fmla="*/ 794658 h 794660"/>
              <a:gd name="connsiteX6" fmla="*/ 0 w 4056063"/>
              <a:gd name="connsiteY6" fmla="*/ 794658 h 79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56063" h="794660">
                <a:moveTo>
                  <a:pt x="0" y="0"/>
                </a:moveTo>
                <a:lnTo>
                  <a:pt x="3642405" y="0"/>
                </a:lnTo>
                <a:lnTo>
                  <a:pt x="3642405" y="1"/>
                </a:lnTo>
                <a:lnTo>
                  <a:pt x="4056063" y="397331"/>
                </a:lnTo>
                <a:lnTo>
                  <a:pt x="3642405" y="794660"/>
                </a:lnTo>
                <a:lnTo>
                  <a:pt x="3642405" y="794658"/>
                </a:lnTo>
                <a:lnTo>
                  <a:pt x="0" y="794658"/>
                </a:lnTo>
                <a:close/>
              </a:path>
            </a:pathLst>
          </a:custGeom>
          <a:solidFill>
            <a:srgbClr val="7030A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 </a:t>
            </a:r>
            <a:r>
              <a:rPr lang="en-US" sz="2400" dirty="0" smtClean="0"/>
              <a:t>x = 3 </a:t>
            </a:r>
            <a:r>
              <a:rPr lang="en-US" sz="2400" dirty="0" err="1" smtClean="0"/>
              <a:t>hoặc</a:t>
            </a:r>
            <a:r>
              <a:rPr lang="en-US" sz="2400" dirty="0" smtClean="0"/>
              <a:t> x = -3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B"/>
          <p:cNvSpPr/>
          <p:nvPr/>
        </p:nvSpPr>
        <p:spPr>
          <a:xfrm>
            <a:off x="282576" y="3085629"/>
            <a:ext cx="4137025" cy="596503"/>
          </a:xfrm>
          <a:custGeom>
            <a:avLst/>
            <a:gdLst>
              <a:gd name="connsiteX0" fmla="*/ 0 w 4056063"/>
              <a:gd name="connsiteY0" fmla="*/ 0 h 794660"/>
              <a:gd name="connsiteX1" fmla="*/ 3642405 w 4056063"/>
              <a:gd name="connsiteY1" fmla="*/ 0 h 794660"/>
              <a:gd name="connsiteX2" fmla="*/ 3642405 w 4056063"/>
              <a:gd name="connsiteY2" fmla="*/ 1 h 794660"/>
              <a:gd name="connsiteX3" fmla="*/ 4056063 w 4056063"/>
              <a:gd name="connsiteY3" fmla="*/ 397331 h 794660"/>
              <a:gd name="connsiteX4" fmla="*/ 3642405 w 4056063"/>
              <a:gd name="connsiteY4" fmla="*/ 794660 h 794660"/>
              <a:gd name="connsiteX5" fmla="*/ 3642405 w 4056063"/>
              <a:gd name="connsiteY5" fmla="*/ 794658 h 794660"/>
              <a:gd name="connsiteX6" fmla="*/ 0 w 4056063"/>
              <a:gd name="connsiteY6" fmla="*/ 794658 h 79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56063" h="794660">
                <a:moveTo>
                  <a:pt x="0" y="0"/>
                </a:moveTo>
                <a:lnTo>
                  <a:pt x="3642405" y="0"/>
                </a:lnTo>
                <a:lnTo>
                  <a:pt x="3642405" y="1"/>
                </a:lnTo>
                <a:lnTo>
                  <a:pt x="4056063" y="397331"/>
                </a:lnTo>
                <a:lnTo>
                  <a:pt x="3642405" y="794660"/>
                </a:lnTo>
                <a:lnTo>
                  <a:pt x="3642405" y="794658"/>
                </a:lnTo>
                <a:lnTo>
                  <a:pt x="0" y="794658"/>
                </a:lnTo>
                <a:close/>
              </a:path>
            </a:pathLst>
          </a:custGeom>
          <a:solidFill>
            <a:srgbClr val="00B0F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en-US" sz="2400" dirty="0" smtClean="0"/>
              <a:t>x= 3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C"/>
          <p:cNvSpPr/>
          <p:nvPr/>
        </p:nvSpPr>
        <p:spPr>
          <a:xfrm flipH="1">
            <a:off x="4724401" y="2211710"/>
            <a:ext cx="4132263" cy="596503"/>
          </a:xfrm>
          <a:custGeom>
            <a:avLst/>
            <a:gdLst>
              <a:gd name="connsiteX0" fmla="*/ 0 w 4056063"/>
              <a:gd name="connsiteY0" fmla="*/ 0 h 794660"/>
              <a:gd name="connsiteX1" fmla="*/ 3642405 w 4056063"/>
              <a:gd name="connsiteY1" fmla="*/ 0 h 794660"/>
              <a:gd name="connsiteX2" fmla="*/ 3642405 w 4056063"/>
              <a:gd name="connsiteY2" fmla="*/ 1 h 794660"/>
              <a:gd name="connsiteX3" fmla="*/ 4056063 w 4056063"/>
              <a:gd name="connsiteY3" fmla="*/ 397331 h 794660"/>
              <a:gd name="connsiteX4" fmla="*/ 3642405 w 4056063"/>
              <a:gd name="connsiteY4" fmla="*/ 794660 h 794660"/>
              <a:gd name="connsiteX5" fmla="*/ 3642405 w 4056063"/>
              <a:gd name="connsiteY5" fmla="*/ 794658 h 794660"/>
              <a:gd name="connsiteX6" fmla="*/ 0 w 4056063"/>
              <a:gd name="connsiteY6" fmla="*/ 794658 h 79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56063" h="794660">
                <a:moveTo>
                  <a:pt x="0" y="0"/>
                </a:moveTo>
                <a:lnTo>
                  <a:pt x="3642405" y="0"/>
                </a:lnTo>
                <a:lnTo>
                  <a:pt x="3642405" y="1"/>
                </a:lnTo>
                <a:lnTo>
                  <a:pt x="4056063" y="397331"/>
                </a:lnTo>
                <a:lnTo>
                  <a:pt x="3642405" y="794660"/>
                </a:lnTo>
                <a:lnTo>
                  <a:pt x="3642405" y="794658"/>
                </a:lnTo>
                <a:lnTo>
                  <a:pt x="0" y="794658"/>
                </a:lnTo>
                <a:close/>
              </a:path>
            </a:pathLst>
          </a:custGeom>
          <a:solidFill>
            <a:srgbClr val="FFC000"/>
          </a:solidFill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B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sz="2400" dirty="0"/>
              <a:t> </a:t>
            </a:r>
            <a:r>
              <a:rPr lang="en-US" sz="2400" dirty="0" smtClean="0"/>
              <a:t>x= -3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D"/>
          <p:cNvSpPr/>
          <p:nvPr/>
        </p:nvSpPr>
        <p:spPr>
          <a:xfrm flipH="1">
            <a:off x="4724401" y="3085629"/>
            <a:ext cx="4132263" cy="596503"/>
          </a:xfrm>
          <a:custGeom>
            <a:avLst/>
            <a:gdLst>
              <a:gd name="connsiteX0" fmla="*/ 0 w 4056063"/>
              <a:gd name="connsiteY0" fmla="*/ 0 h 794660"/>
              <a:gd name="connsiteX1" fmla="*/ 3642405 w 4056063"/>
              <a:gd name="connsiteY1" fmla="*/ 0 h 794660"/>
              <a:gd name="connsiteX2" fmla="*/ 3642405 w 4056063"/>
              <a:gd name="connsiteY2" fmla="*/ 1 h 794660"/>
              <a:gd name="connsiteX3" fmla="*/ 4056063 w 4056063"/>
              <a:gd name="connsiteY3" fmla="*/ 397331 h 794660"/>
              <a:gd name="connsiteX4" fmla="*/ 3642405 w 4056063"/>
              <a:gd name="connsiteY4" fmla="*/ 794660 h 794660"/>
              <a:gd name="connsiteX5" fmla="*/ 3642405 w 4056063"/>
              <a:gd name="connsiteY5" fmla="*/ 794658 h 794660"/>
              <a:gd name="connsiteX6" fmla="*/ 0 w 4056063"/>
              <a:gd name="connsiteY6" fmla="*/ 794658 h 794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56063" h="794660">
                <a:moveTo>
                  <a:pt x="0" y="0"/>
                </a:moveTo>
                <a:lnTo>
                  <a:pt x="3642405" y="0"/>
                </a:lnTo>
                <a:lnTo>
                  <a:pt x="3642405" y="1"/>
                </a:lnTo>
                <a:lnTo>
                  <a:pt x="4056063" y="397331"/>
                </a:lnTo>
                <a:lnTo>
                  <a:pt x="3642405" y="794660"/>
                </a:lnTo>
                <a:lnTo>
                  <a:pt x="3642405" y="794658"/>
                </a:lnTo>
                <a:lnTo>
                  <a:pt x="0" y="794658"/>
                </a:lnTo>
                <a:close/>
              </a:path>
            </a:pathLst>
          </a:cu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D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smtClean="0"/>
              <a:t>A, B, C </a:t>
            </a:r>
            <a:r>
              <a:rPr lang="en-US" sz="2400" dirty="0" err="1" smtClean="0"/>
              <a:t>sai</a:t>
            </a:r>
            <a:endParaRPr 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6392" name="Picture 13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30364" y="61912"/>
            <a:ext cx="720725" cy="529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" descr="Káº¿t quáº£ hÃ¬nh áº£nh cho icon Äá»ng há»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0" y="59532"/>
            <a:ext cx="781050" cy="592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Rectangle 26"/>
          <p:cNvSpPr/>
          <p:nvPr/>
        </p:nvSpPr>
        <p:spPr>
          <a:xfrm>
            <a:off x="3848100" y="98822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3848100" y="98822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848100" y="98822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3848100" y="98822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3848100" y="98822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848100" y="98822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848100" y="98822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3848100" y="98822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3848100" y="98822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848100" y="98822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3848100" y="98822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848100" y="98822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848100" y="98822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3848100" y="98822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3848100" y="98822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3848100" y="98822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3848100" y="98822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3848100" y="98822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3848100" y="98822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3848100" y="98822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3848100" y="98822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3848100" y="98822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3848100" y="98822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3848100" y="98822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3848100" y="98822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3848100" y="98822"/>
            <a:ext cx="1447800" cy="51435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54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00</a:t>
            </a:r>
            <a:endParaRPr lang="en-US" sz="54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3" name="Picture 5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95" y="71998"/>
            <a:ext cx="809738" cy="771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01918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0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000"/>
                            </p:stCondLst>
                            <p:childTnLst>
                              <p:par>
                                <p:cTn id="4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000"/>
                            </p:stCondLst>
                            <p:childTnLst>
                              <p:par>
                                <p:cTn id="6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000"/>
                            </p:stCondLst>
                            <p:childTnLst>
                              <p:par>
                                <p:cTn id="7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0"/>
                            </p:stCondLst>
                            <p:childTnLst>
                              <p:par>
                                <p:cTn id="7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1000"/>
                            </p:stCondLst>
                            <p:childTnLst>
                              <p:par>
                                <p:cTn id="7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2000"/>
                            </p:stCondLst>
                            <p:childTnLst>
                              <p:par>
                                <p:cTn id="8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3000"/>
                            </p:stCondLst>
                            <p:childTnLst>
                              <p:par>
                                <p:cTn id="8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4000"/>
                            </p:stCondLst>
                            <p:childTnLst>
                              <p:par>
                                <p:cTn id="8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5000"/>
                            </p:stCondLst>
                            <p:childTnLst>
                              <p:par>
                                <p:cTn id="9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6000"/>
                            </p:stCondLst>
                            <p:childTnLst>
                              <p:par>
                                <p:cTn id="93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7000"/>
                            </p:stCondLst>
                            <p:childTnLst>
                              <p:par>
                                <p:cTn id="9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18000"/>
                            </p:stCondLst>
                            <p:childTnLst>
                              <p:par>
                                <p:cTn id="99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9000"/>
                            </p:stCondLst>
                            <p:childTnLst>
                              <p:par>
                                <p:cTn id="102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0000"/>
                            </p:stCondLst>
                            <p:childTnLst>
                              <p:par>
                                <p:cTn id="105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1000"/>
                            </p:stCondLst>
                            <p:childTnLst>
                              <p:par>
                                <p:cTn id="108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2000"/>
                            </p:stCondLst>
                            <p:childTnLst>
                              <p:par>
                                <p:cTn id="111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3000"/>
                            </p:stCondLst>
                            <p:childTnLst>
                              <p:par>
                                <p:cTn id="114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4000"/>
                            </p:stCondLst>
                            <p:childTnLst>
                              <p:par>
                                <p:cTn id="11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25000"/>
                            </p:stCondLst>
                            <p:childTnLst>
                              <p:par>
                                <p:cTn id="12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Hướng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dẫn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nhà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Ôn</a:t>
            </a:r>
            <a:r>
              <a:rPr lang="en-US" dirty="0" smtClean="0"/>
              <a:t> </a:t>
            </a:r>
            <a:r>
              <a:rPr lang="en-US" dirty="0" err="1" smtClean="0"/>
              <a:t>lại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kiến</a:t>
            </a:r>
            <a:r>
              <a:rPr lang="en-US" dirty="0" smtClean="0"/>
              <a:t> </a:t>
            </a:r>
            <a:r>
              <a:rPr lang="en-US" dirty="0" err="1" smtClean="0"/>
              <a:t>thức</a:t>
            </a:r>
            <a:r>
              <a:rPr lang="en-US" dirty="0" smtClean="0"/>
              <a:t> </a:t>
            </a:r>
            <a:r>
              <a:rPr lang="en-US" dirty="0" err="1" smtClean="0"/>
              <a:t>đã</a:t>
            </a:r>
            <a:r>
              <a:rPr lang="en-US" dirty="0" smtClean="0"/>
              <a:t> </a:t>
            </a:r>
            <a:r>
              <a:rPr lang="en-US" dirty="0" err="1" smtClean="0"/>
              <a:t>học</a:t>
            </a:r>
            <a:endParaRPr lang="en-US" dirty="0" smtClean="0"/>
          </a:p>
          <a:p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bài</a:t>
            </a:r>
            <a:r>
              <a:rPr lang="en-US" dirty="0" smtClean="0"/>
              <a:t> </a:t>
            </a:r>
            <a:r>
              <a:rPr lang="en-US" dirty="0" err="1" smtClean="0"/>
              <a:t>tập</a:t>
            </a:r>
            <a:r>
              <a:rPr lang="en-US" dirty="0" smtClean="0"/>
              <a:t> 3,4,5 SGK</a:t>
            </a:r>
          </a:p>
          <a:p>
            <a:r>
              <a:rPr lang="en-US" dirty="0" err="1" smtClean="0"/>
              <a:t>Đọc</a:t>
            </a:r>
            <a:r>
              <a:rPr lang="en-US" dirty="0" smtClean="0"/>
              <a:t> </a:t>
            </a:r>
            <a:r>
              <a:rPr lang="en-US" dirty="0" err="1" smtClean="0"/>
              <a:t>trước</a:t>
            </a:r>
            <a:r>
              <a:rPr lang="en-US" dirty="0" smtClean="0"/>
              <a:t> </a:t>
            </a:r>
            <a:r>
              <a:rPr lang="en-US" dirty="0" err="1" smtClean="0"/>
              <a:t>bài</a:t>
            </a:r>
            <a:r>
              <a:rPr lang="en-US" dirty="0" smtClean="0"/>
              <a:t>: </a:t>
            </a:r>
            <a:r>
              <a:rPr lang="en-US" dirty="0" err="1" smtClean="0"/>
              <a:t>Toạ</a:t>
            </a:r>
            <a:r>
              <a:rPr lang="en-US" dirty="0" smtClean="0"/>
              <a:t> </a:t>
            </a:r>
            <a:r>
              <a:rPr lang="en-US" dirty="0" err="1" smtClean="0"/>
              <a:t>độ</a:t>
            </a:r>
            <a:r>
              <a:rPr lang="en-US" dirty="0" smtClean="0"/>
              <a:t>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một</a:t>
            </a:r>
            <a:r>
              <a:rPr lang="en-US" dirty="0" smtClean="0"/>
              <a:t> </a:t>
            </a:r>
            <a:r>
              <a:rPr lang="en-US" dirty="0" err="1" smtClean="0"/>
              <a:t>điểm</a:t>
            </a:r>
            <a:r>
              <a:rPr lang="en-US" dirty="0" smtClean="0"/>
              <a:t> </a:t>
            </a:r>
            <a:r>
              <a:rPr lang="en-US" dirty="0" err="1" smtClean="0"/>
              <a:t>và</a:t>
            </a:r>
            <a:r>
              <a:rPr lang="en-US" dirty="0" smtClean="0"/>
              <a:t> </a:t>
            </a:r>
            <a:r>
              <a:rPr lang="en-US" dirty="0" err="1" smtClean="0"/>
              <a:t>đồ</a:t>
            </a:r>
            <a:r>
              <a:rPr lang="en-US" dirty="0" smtClean="0"/>
              <a:t> </a:t>
            </a:r>
            <a:r>
              <a:rPr lang="en-US" dirty="0" err="1" smtClean="0"/>
              <a:t>thì</a:t>
            </a:r>
            <a:r>
              <a:rPr lang="en-US" dirty="0" smtClean="0"/>
              <a:t> </a:t>
            </a:r>
            <a:r>
              <a:rPr lang="en-US" dirty="0" err="1" smtClean="0"/>
              <a:t>hàm</a:t>
            </a:r>
            <a:r>
              <a:rPr lang="en-US" dirty="0" smtClean="0"/>
              <a:t> </a:t>
            </a:r>
            <a:r>
              <a:rPr lang="en-US" dirty="0" err="1" smtClean="0"/>
              <a:t>số</a:t>
            </a:r>
            <a:r>
              <a:rPr lang="en-US" dirty="0" smtClean="0"/>
              <a:t>.</a:t>
            </a:r>
            <a:endParaRPr lang="vi-VN" dirty="0"/>
          </a:p>
        </p:txBody>
      </p:sp>
    </p:spTree>
    <p:extLst>
      <p:ext uri="{BB962C8B-B14F-4D97-AF65-F5344CB8AC3E}">
        <p14:creationId xmlns:p14="http://schemas.microsoft.com/office/powerpoint/2010/main" val="876997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" y="1352550"/>
            <a:ext cx="8763000" cy="165735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Bottom">
              <a:avLst/>
            </a:prstTxWarp>
            <a:spAutoFit/>
          </a:bodyPr>
          <a:lstStyle/>
          <a:p>
            <a:pPr algn="ctr"/>
            <a:r>
              <a:rPr lang="en-US" sz="4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Cảm</a:t>
            </a:r>
            <a:r>
              <a:rPr lang="en-US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ơn</a:t>
            </a:r>
            <a:r>
              <a:rPr lang="en-US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quý</a:t>
            </a:r>
            <a:r>
              <a:rPr lang="en-US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thầy</a:t>
            </a:r>
            <a:r>
              <a:rPr lang="en-US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và</a:t>
            </a:r>
            <a:r>
              <a:rPr lang="en-US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các</a:t>
            </a:r>
            <a:r>
              <a:rPr lang="en-US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em</a:t>
            </a:r>
            <a:r>
              <a:rPr lang="en-US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học</a:t>
            </a:r>
            <a:r>
              <a:rPr lang="en-US" sz="4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sz="44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sinh</a:t>
            </a:r>
            <a:endParaRPr lang="en-US" sz="4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474518" y="3143250"/>
            <a:ext cx="8229600" cy="485775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b="1" kern="1200" cap="all" spc="0" baseline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KÍNH CHÀO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hẹn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lại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24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1: KHÁI NIỆM HÀM SỐ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987574"/>
            <a:ext cx="6480720" cy="3764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400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123478"/>
            <a:ext cx="4042792" cy="5539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Khái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niệm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endParaRPr lang="vi-VN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92140"/>
            <a:ext cx="9144000" cy="4451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113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23304" y="650467"/>
            <a:ext cx="145402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HĐKP1</a:t>
            </a:r>
            <a:endParaRPr lang="vi-VN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44" y="175994"/>
            <a:ext cx="4042792" cy="5539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Khái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niệm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endParaRPr lang="vi-VN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49218" y="896689"/>
            <a:ext cx="712879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a)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b)</a:t>
            </a:r>
          </a:p>
          <a:p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2629824"/>
              </p:ext>
            </p:extLst>
          </p:nvPr>
        </p:nvGraphicFramePr>
        <p:xfrm>
          <a:off x="539552" y="1421002"/>
          <a:ext cx="6096000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16000">
                  <a:extLst>
                    <a:ext uri="{9D8B030D-6E8A-4147-A177-3AD203B41FA5}">
                      <a16:colId xmlns:a16="http://schemas.microsoft.com/office/drawing/2014/main" val="2530140984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990738359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3020342341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794585793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4160625727"/>
                    </a:ext>
                  </a:extLst>
                </a:gridCol>
                <a:gridCol w="1016000">
                  <a:extLst>
                    <a:ext uri="{9D8B030D-6E8A-4147-A177-3AD203B41FA5}">
                      <a16:colId xmlns:a16="http://schemas.microsoft.com/office/drawing/2014/main" val="22148385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</a:t>
                      </a:r>
                      <a:endParaRPr lang="vi-VN" sz="2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vi-VN" sz="2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vi-VN" sz="2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vi-VN" sz="2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vi-VN" sz="2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vi-VN" sz="2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92828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8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t</a:t>
                      </a:r>
                      <a:endParaRPr lang="vi-VN" sz="2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sz="2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sz="2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sz="2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sz="2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vi-VN" sz="28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103751"/>
                  </a:ext>
                </a:extLst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1696602" y="1975000"/>
            <a:ext cx="606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18</a:t>
            </a:r>
            <a:endParaRPr lang="vi-VN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2769696" y="1960345"/>
            <a:ext cx="606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9</a:t>
            </a:r>
            <a:endParaRPr lang="vi-VN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3727140" y="1966800"/>
            <a:ext cx="606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6</a:t>
            </a:r>
            <a:endParaRPr lang="vi-VN" sz="2800" dirty="0"/>
          </a:p>
        </p:txBody>
      </p:sp>
      <p:sp>
        <p:nvSpPr>
          <p:cNvPr id="12" name="TextBox 11"/>
          <p:cNvSpPr txBox="1"/>
          <p:nvPr/>
        </p:nvSpPr>
        <p:spPr>
          <a:xfrm>
            <a:off x="4814695" y="1957192"/>
            <a:ext cx="606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/>
              <a:t>3</a:t>
            </a:r>
            <a:endParaRPr lang="vi-VN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5848209" y="1965184"/>
            <a:ext cx="6063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1</a:t>
            </a:r>
            <a:endParaRPr lang="vi-VN" sz="2800" dirty="0"/>
          </a:p>
        </p:txBody>
      </p:sp>
      <p:sp>
        <p:nvSpPr>
          <p:cNvPr id="14" name="AutoShape 30"/>
          <p:cNvSpPr>
            <a:spLocks noChangeArrowheads="1"/>
          </p:cNvSpPr>
          <p:nvPr/>
        </p:nvSpPr>
        <p:spPr bwMode="auto">
          <a:xfrm rot="10800000">
            <a:off x="854819" y="2521694"/>
            <a:ext cx="1008112" cy="675412"/>
          </a:xfrm>
          <a:prstGeom prst="wedgeRoundRectCallout">
            <a:avLst>
              <a:gd name="adj1" fmla="val -48137"/>
              <a:gd name="adj2" fmla="val 73442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vi-VN" sz="2200" baseline="300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Objec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8944547"/>
              </p:ext>
            </p:extLst>
          </p:nvPr>
        </p:nvGraphicFramePr>
        <p:xfrm>
          <a:off x="869467" y="2552013"/>
          <a:ext cx="834031" cy="6803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3" name="Equation" r:id="rId3" imgW="482400" imgH="393480" progId="Equation.DSMT4">
                  <p:embed/>
                </p:oleObj>
              </mc:Choice>
              <mc:Fallback>
                <p:oleObj name="Equation" r:id="rId3" imgW="4824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69467" y="2552013"/>
                        <a:ext cx="834031" cy="6803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AutoShape 30"/>
          <p:cNvSpPr>
            <a:spLocks noChangeArrowheads="1"/>
          </p:cNvSpPr>
          <p:nvPr/>
        </p:nvSpPr>
        <p:spPr bwMode="auto">
          <a:xfrm rot="10800000">
            <a:off x="2076637" y="2518579"/>
            <a:ext cx="1008112" cy="675412"/>
          </a:xfrm>
          <a:prstGeom prst="wedgeRoundRectCallout">
            <a:avLst>
              <a:gd name="adj1" fmla="val -48137"/>
              <a:gd name="adj2" fmla="val 73442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rot="1080000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vi-VN" sz="2200" baseline="300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00864574"/>
              </p:ext>
            </p:extLst>
          </p:nvPr>
        </p:nvGraphicFramePr>
        <p:xfrm>
          <a:off x="4794250" y="2371725"/>
          <a:ext cx="114300" cy="17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4" name="Equation" r:id="rId5" imgW="114120" imgH="177480" progId="Equation.DSMT4">
                  <p:embed/>
                </p:oleObj>
              </mc:Choice>
              <mc:Fallback>
                <p:oleObj name="Equation" r:id="rId5" imgW="114120" imgH="177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794250" y="2371725"/>
                        <a:ext cx="114300" cy="17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8406498"/>
              </p:ext>
            </p:extLst>
          </p:nvPr>
        </p:nvGraphicFramePr>
        <p:xfrm>
          <a:off x="2302990" y="2574937"/>
          <a:ext cx="689756" cy="5626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5" name="Equation" r:id="rId7" imgW="482400" imgH="393480" progId="Equation.DSMT4">
                  <p:embed/>
                </p:oleObj>
              </mc:Choice>
              <mc:Fallback>
                <p:oleObj name="Equation" r:id="rId7" imgW="482400" imgH="393480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2302990" y="2574937"/>
                        <a:ext cx="689756" cy="5626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 Box 35"/>
          <p:cNvSpPr txBox="1">
            <a:spLocks noChangeArrowheads="1"/>
          </p:cNvSpPr>
          <p:nvPr/>
        </p:nvSpPr>
        <p:spPr bwMode="auto">
          <a:xfrm>
            <a:off x="-15958" y="3262726"/>
            <a:ext cx="905245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en-US" altLang="vi-VN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altLang="vi-V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altLang="vi-V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vi-VN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altLang="vi-V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altLang="vi-V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 </a:t>
            </a:r>
            <a:r>
              <a:rPr lang="en-US" altLang="vi-VN" sz="2600" b="1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phụ</a:t>
            </a:r>
            <a:r>
              <a:rPr lang="en-US" altLang="vi-VN" sz="26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altLang="vi-VN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vi-V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sự</a:t>
            </a:r>
            <a:r>
              <a:rPr lang="en-US" altLang="vi-VN" sz="26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altLang="vi-VN" sz="26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altLang="vi-VN" sz="26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vi-V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altLang="vi-V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altLang="vi-V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v.</a:t>
            </a:r>
            <a:endParaRPr lang="en-US" altLang="vi-VN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Text Box 38"/>
          <p:cNvSpPr txBox="1">
            <a:spLocks noChangeArrowheads="1"/>
          </p:cNvSpPr>
          <p:nvPr/>
        </p:nvSpPr>
        <p:spPr bwMode="auto">
          <a:xfrm>
            <a:off x="0" y="3687507"/>
            <a:ext cx="9036496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vi-VN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vi-V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altLang="vi-VN" sz="26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altLang="vi-VN" sz="26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altLang="vi-VN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vi-V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 </a:t>
            </a:r>
            <a:r>
              <a:rPr lang="en-US" altLang="vi-V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ta </a:t>
            </a:r>
            <a:r>
              <a:rPr lang="en-US" altLang="vi-VN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luôn</a:t>
            </a:r>
            <a:r>
              <a:rPr lang="en-US" altLang="vi-V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altLang="vi-V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vi-V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vi-V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altLang="vi-VN" sz="26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vi-VN" sz="26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altLang="vi-VN" sz="26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altLang="vi-VN" sz="26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altLang="vi-VN" sz="26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altLang="vi-VN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vi-V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t.</a:t>
            </a:r>
            <a:endParaRPr lang="en-US" altLang="vi-VN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Text Box 40"/>
          <p:cNvSpPr txBox="1">
            <a:spLocks noChangeArrowheads="1"/>
          </p:cNvSpPr>
          <p:nvPr/>
        </p:nvSpPr>
        <p:spPr bwMode="auto">
          <a:xfrm>
            <a:off x="49764" y="4488824"/>
            <a:ext cx="4283764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Ta </a:t>
            </a:r>
            <a:r>
              <a:rPr lang="en-US" altLang="vi-VN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altLang="vi-V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 </a:t>
            </a:r>
            <a:r>
              <a:rPr lang="en-US" altLang="vi-VN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vi-V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altLang="vi-VN" sz="2600" b="1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b="1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vi-VN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vi-VN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v.</a:t>
            </a:r>
            <a:endParaRPr lang="en-US" altLang="vi-VN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9482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  <p:bldP spid="11" grpId="0"/>
      <p:bldP spid="12" grpId="0"/>
      <p:bldP spid="13" grpId="0"/>
      <p:bldP spid="14" grpId="0" animBg="1"/>
      <p:bldP spid="17" grpId="0" animBg="1"/>
      <p:bldP spid="22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2"/>
          <p:cNvSpPr txBox="1">
            <a:spLocks noChangeArrowheads="1"/>
          </p:cNvSpPr>
          <p:nvPr/>
        </p:nvSpPr>
        <p:spPr bwMode="auto">
          <a:xfrm>
            <a:off x="5144" y="1631959"/>
            <a:ext cx="853440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2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Nếu</a:t>
            </a:r>
            <a:r>
              <a:rPr lang="en-US" altLang="vi-VN" sz="2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altLang="vi-VN" sz="2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altLang="vi-VN" sz="2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 </a:t>
            </a:r>
            <a:r>
              <a:rPr lang="en-US" altLang="vi-VN" sz="2200" b="1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</a:t>
            </a:r>
            <a:r>
              <a:rPr lang="en-US" altLang="vi-VN" sz="22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b="1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altLang="vi-VN" sz="2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vi-VN" sz="2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altLang="vi-VN" sz="2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altLang="vi-VN" sz="2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thay</a:t>
            </a:r>
            <a:r>
              <a:rPr lang="en-US" altLang="vi-VN" sz="2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altLang="vi-VN" sz="2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 </a:t>
            </a:r>
            <a:r>
              <a:rPr lang="en-US" altLang="vi-VN" sz="2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altLang="vi-VN" sz="2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altLang="vi-VN" sz="2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vi-VN" sz="2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altLang="vi-VN" sz="2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altLang="vi-VN" sz="2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altLang="vi-VN" sz="2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vi-VN" sz="2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 ta </a:t>
            </a:r>
            <a:r>
              <a:rPr lang="en-US" altLang="vi-VN" sz="2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luôn</a:t>
            </a:r>
            <a:r>
              <a:rPr lang="en-US" altLang="vi-VN" sz="2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xác</a:t>
            </a:r>
            <a:r>
              <a:rPr lang="en-US" altLang="vi-VN" sz="2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định</a:t>
            </a:r>
            <a:r>
              <a:rPr lang="en-US" altLang="vi-VN" sz="2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vi-VN" sz="2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b="1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altLang="vi-VN" sz="22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b="1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vi-VN" sz="2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altLang="vi-VN" sz="2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altLang="vi-VN" sz="2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altLang="vi-VN" sz="2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altLang="vi-VN" sz="2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vi-VN" sz="2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 </a:t>
            </a:r>
            <a:r>
              <a:rPr lang="en-US" altLang="vi-VN" sz="2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altLang="vi-VN" sz="2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 </a:t>
            </a:r>
            <a:r>
              <a:rPr lang="en-US" altLang="vi-VN" sz="2200" b="1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vi-VN" sz="22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b="1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altLang="vi-VN" sz="2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vi-VN" sz="2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b="1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altLang="vi-VN" sz="22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b="1" i="1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vi-VN" sz="2200" b="1" i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vi-VN" sz="22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b="1" i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altLang="vi-VN" sz="22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b="1" i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vi-VN" sz="2200" b="1" i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</a:t>
            </a:r>
            <a:r>
              <a:rPr lang="en-US" altLang="vi-VN" sz="2200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 </a:t>
            </a:r>
            <a:endParaRPr lang="en-US" altLang="vi-VN" sz="22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23304" y="650467"/>
            <a:ext cx="145402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HĐKP1</a:t>
            </a:r>
            <a:endParaRPr lang="vi-VN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144" y="175994"/>
            <a:ext cx="4042792" cy="5539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Khái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niệm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endParaRPr lang="vi-VN" sz="3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23304" y="1139516"/>
            <a:ext cx="267786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Khái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niệm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endParaRPr lang="vi-VN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7436" y="2604060"/>
            <a:ext cx="267786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1: SGK</a:t>
            </a:r>
            <a:endParaRPr lang="vi-VN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 Box 19"/>
          <p:cNvSpPr txBox="1">
            <a:spLocks noChangeArrowheads="1"/>
          </p:cNvSpPr>
          <p:nvPr/>
        </p:nvSpPr>
        <p:spPr bwMode="auto">
          <a:xfrm>
            <a:off x="-181164" y="3075806"/>
            <a:ext cx="84582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22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en-US" altLang="vi-VN" sz="2200" b="1" u="sng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Lưu</a:t>
            </a:r>
            <a:r>
              <a:rPr lang="en-US" altLang="vi-VN" sz="2200" b="1" u="sng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ý</a:t>
            </a:r>
            <a:r>
              <a:rPr lang="en-US" altLang="vi-VN" sz="2200" b="1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r>
              <a:rPr lang="en-US" altLang="vi-VN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altLang="vi-VN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altLang="vi-VN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altLang="vi-VN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 </a:t>
            </a:r>
            <a:r>
              <a:rPr lang="en-US" altLang="vi-VN" sz="22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altLang="vi-VN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altLang="vi-VN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vi-VN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vi-VN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altLang="vi-VN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altLang="vi-VN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 </a:t>
            </a:r>
            <a:r>
              <a:rPr lang="en-US" altLang="vi-VN" sz="22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altLang="vi-VN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altLang="vi-VN" sz="22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altLang="vi-VN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altLang="vi-VN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altLang="vi-VN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</a:p>
        </p:txBody>
      </p:sp>
      <p:sp>
        <p:nvSpPr>
          <p:cNvPr id="10" name="Text Box 20"/>
          <p:cNvSpPr txBox="1">
            <a:spLocks noChangeArrowheads="1"/>
          </p:cNvSpPr>
          <p:nvPr/>
        </p:nvSpPr>
        <p:spPr bwMode="auto">
          <a:xfrm>
            <a:off x="47436" y="3533006"/>
            <a:ext cx="5562600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vi-VN" sz="22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vi-VN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altLang="vi-VN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altLang="vi-VN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 </a:t>
            </a:r>
            <a:r>
              <a:rPr lang="en-US" altLang="vi-VN" sz="22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vi-VN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 </a:t>
            </a:r>
            <a:r>
              <a:rPr lang="en-US" altLang="vi-VN" sz="22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đều</a:t>
            </a:r>
            <a:r>
              <a:rPr lang="en-US" altLang="vi-VN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altLang="vi-VN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vi-VN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vi-VN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1" name="Text Box 21"/>
          <p:cNvSpPr txBox="1">
            <a:spLocks noChangeArrowheads="1"/>
          </p:cNvSpPr>
          <p:nvPr/>
        </p:nvSpPr>
        <p:spPr bwMode="auto">
          <a:xfrm>
            <a:off x="47436" y="4004494"/>
            <a:ext cx="502920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vi-VN" sz="2200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altLang="vi-VN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altLang="vi-VN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 </a:t>
            </a:r>
            <a:r>
              <a:rPr lang="en-US" altLang="vi-VN" sz="2200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phụ</a:t>
            </a:r>
            <a:r>
              <a:rPr lang="en-US" altLang="vi-VN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thuộc</a:t>
            </a:r>
            <a:r>
              <a:rPr lang="en-US" altLang="vi-VN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altLang="vi-VN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altLang="vi-VN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altLang="vi-VN" sz="2200" dirty="0" smtClean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x.</a:t>
            </a:r>
            <a:endParaRPr lang="en-US" altLang="vi-VN" sz="2200" dirty="0">
              <a:solidFill>
                <a:srgbClr val="8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Box 22"/>
          <p:cNvSpPr txBox="1">
            <a:spLocks noChangeArrowheads="1"/>
          </p:cNvSpPr>
          <p:nvPr/>
        </p:nvSpPr>
        <p:spPr bwMode="auto">
          <a:xfrm>
            <a:off x="47436" y="4447406"/>
            <a:ext cx="838200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vi-VN" sz="22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altLang="vi-VN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altLang="vi-VN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altLang="vi-VN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altLang="vi-VN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vi-VN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x </a:t>
            </a:r>
            <a:r>
              <a:rPr lang="en-US" altLang="vi-VN" sz="22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luôn</a:t>
            </a:r>
            <a:r>
              <a:rPr lang="en-US" altLang="vi-VN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tìm</a:t>
            </a:r>
            <a:r>
              <a:rPr lang="en-US" altLang="vi-VN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vi-VN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vi-VN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altLang="vi-VN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altLang="vi-VN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altLang="vi-VN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altLang="vi-VN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duy</a:t>
            </a:r>
            <a:r>
              <a:rPr lang="en-US" altLang="vi-VN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altLang="vi-VN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vi-VN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altLang="vi-VN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200" dirty="0" err="1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altLang="vi-VN" sz="2200" dirty="0">
                <a:solidFill>
                  <a:srgbClr val="8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y.</a:t>
            </a:r>
          </a:p>
        </p:txBody>
      </p:sp>
    </p:spTree>
    <p:extLst>
      <p:ext uri="{BB962C8B-B14F-4D97-AF65-F5344CB8AC3E}">
        <p14:creationId xmlns:p14="http://schemas.microsoft.com/office/powerpoint/2010/main" val="56158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0" y="445189"/>
            <a:ext cx="9036496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Mô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lượng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mô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a)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Biểu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cột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doanh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thu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y(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triệu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cửa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hàng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tháng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x.</a:t>
            </a:r>
          </a:p>
          <a:p>
            <a:endParaRPr lang="vi-VN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60032" y="1491630"/>
            <a:ext cx="3561905" cy="1600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6364" y="0"/>
            <a:ext cx="225137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2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endParaRPr lang="vi-VN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-18450" y="3003798"/>
            <a:ext cx="9036496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b)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Quãng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đường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s(km)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giant (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giờ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xe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chạy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tốc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40km/h.</a:t>
            </a:r>
          </a:p>
          <a:p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c)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tiền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y(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đồng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mua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x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quyển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vở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10 000đồng/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quyển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vi-VN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ight Arrow 7"/>
          <p:cNvSpPr/>
          <p:nvPr/>
        </p:nvSpPr>
        <p:spPr>
          <a:xfrm>
            <a:off x="149021" y="2064173"/>
            <a:ext cx="576064" cy="3670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  <p:sp>
        <p:nvSpPr>
          <p:cNvPr id="9" name="Oval 8"/>
          <p:cNvSpPr/>
          <p:nvPr/>
        </p:nvSpPr>
        <p:spPr>
          <a:xfrm>
            <a:off x="755576" y="1491630"/>
            <a:ext cx="2736304" cy="1512168"/>
          </a:xfrm>
          <a:prstGeom prst="ellipse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r>
              <a:rPr lang="en-US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endParaRPr lang="en-US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</a:t>
            </a:r>
            <a:r>
              <a:rPr lang="en-US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endParaRPr lang="vi-VN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0885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213090"/>
            <a:ext cx="208823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Vận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705533"/>
            <a:ext cx="673224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đo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ta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đổi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đơn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 (Celsius) sang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 (Fahrenheit)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F= 1,8C+32. Theo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F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phải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 hay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0312" y="555526"/>
            <a:ext cx="1039254" cy="368161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217220" y="2578551"/>
            <a:ext cx="565212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ta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duy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F= 1,8C+32.</a:t>
            </a:r>
          </a:p>
          <a:p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biến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C.</a:t>
            </a:r>
          </a:p>
          <a:p>
            <a:endParaRPr lang="vi-VN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ight Arrow 7"/>
          <p:cNvSpPr/>
          <p:nvPr/>
        </p:nvSpPr>
        <p:spPr>
          <a:xfrm>
            <a:off x="65092" y="3055554"/>
            <a:ext cx="1152128" cy="36938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22733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07504" y="213090"/>
            <a:ext cx="424847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3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trị</a:t>
            </a:r>
            <a:r>
              <a:rPr 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3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endParaRPr lang="en-US" sz="3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767088"/>
            <a:ext cx="7295238" cy="217142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-23304" y="650467"/>
            <a:ext cx="145402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HĐKP2</a:t>
            </a:r>
            <a:endParaRPr lang="vi-VN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32564" y="2871395"/>
            <a:ext cx="13151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Trả</a:t>
            </a:r>
            <a:r>
              <a:rPr lang="en-US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lời</a:t>
            </a:r>
            <a:endParaRPr lang="en-US" sz="2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5060" y="3363838"/>
            <a:ext cx="67322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a)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x= 4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y = 2.4+3= 11.</a:t>
            </a:r>
          </a:p>
          <a:p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b)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x =a </a:t>
            </a:r>
            <a:r>
              <a:rPr lang="en-US" sz="2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thì</a:t>
            </a:r>
            <a:r>
              <a:rPr lang="en-US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y = 2.a+3</a:t>
            </a:r>
          </a:p>
        </p:txBody>
      </p:sp>
    </p:spTree>
    <p:extLst>
      <p:ext uri="{BB962C8B-B14F-4D97-AF65-F5344CB8AC3E}">
        <p14:creationId xmlns:p14="http://schemas.microsoft.com/office/powerpoint/2010/main" val="1006069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3980</TotalTime>
  <Words>1069</Words>
  <Application>Microsoft Office PowerPoint</Application>
  <PresentationFormat>On-screen Show (16:9)</PresentationFormat>
  <Paragraphs>267</Paragraphs>
  <Slides>22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Calibri</vt:lpstr>
      <vt:lpstr>Cambria Math</vt:lpstr>
      <vt:lpstr>Palatino Linotype</vt:lpstr>
      <vt:lpstr>Times New Roman</vt:lpstr>
      <vt:lpstr>Office Theme</vt:lpstr>
      <vt:lpstr>Equation</vt:lpstr>
      <vt:lpstr>PowerPoint Presentation</vt:lpstr>
      <vt:lpstr>CHƯƠNG V: HÀM SỐ VÀ ĐỒ THỊ</vt:lpstr>
      <vt:lpstr>Bài 1: KHÁI NIỆM HÀM SỐ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Hướng dẫn về nhà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MINH CHI</dc:creator>
  <cp:lastModifiedBy>Admin</cp:lastModifiedBy>
  <cp:revision>440</cp:revision>
  <dcterms:created xsi:type="dcterms:W3CDTF">2017-04-24T14:51:00Z</dcterms:created>
  <dcterms:modified xsi:type="dcterms:W3CDTF">2023-06-28T02:42:42Z</dcterms:modified>
</cp:coreProperties>
</file>