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3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5802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14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0198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86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95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4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7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9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1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6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3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14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EE42D-24C5-4F0B-B251-4E4BBB6C0D04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2A5EA0-4D37-4196-89BF-ACC5E090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7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0072" y="1978097"/>
            <a:ext cx="10472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smtClean="0">
                <a:solidFill>
                  <a:srgbClr val="FF0000"/>
                </a:solidFill>
              </a:rPr>
              <a:t>XIN CHÀO QUÝ THẦY CÔ</a:t>
            </a:r>
            <a:endParaRPr lang="en-US" sz="7200" b="1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8715" y="3564961"/>
            <a:ext cx="113145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 : DỤNG CỤ ĐO GÓC VÀ ỨNG DỤNG TRONG THỰC TẾ</a:t>
            </a:r>
            <a:endParaRPr lang="en-US" sz="6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25207" y="658415"/>
            <a:ext cx="348204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>
                <a:solidFill>
                  <a:srgbClr val="FF0000"/>
                </a:solidFill>
              </a:rPr>
              <a:t>NHÓM 7</a:t>
            </a:r>
          </a:p>
        </p:txBody>
      </p:sp>
    </p:spTree>
    <p:extLst>
      <p:ext uri="{BB962C8B-B14F-4D97-AF65-F5344CB8AC3E}">
        <p14:creationId xmlns:p14="http://schemas.microsoft.com/office/powerpoint/2010/main" val="74413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2800" y="425148"/>
            <a:ext cx="10196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VẤN ĐỀ NGHIÊN CỨU</a:t>
            </a:r>
            <a:endParaRPr lang="en-US" sz="4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2800" y="1256145"/>
            <a:ext cx="107603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    </a:t>
            </a:r>
            <a:r>
              <a:rPr lang="en-US" sz="4000" smtClean="0">
                <a:solidFill>
                  <a:srgbClr val="FF0000"/>
                </a:solidFill>
              </a:rPr>
              <a:t>Việc ứng dụng toán học trong vấn đề đo đạc được ứng dụng nhiều trong thực tế, ví dụ trong ngành địa chính, trong quân sự,…</a:t>
            </a:r>
          </a:p>
          <a:p>
            <a:r>
              <a:rPr lang="en-US" sz="4000" smtClean="0">
                <a:solidFill>
                  <a:srgbClr val="FF0000"/>
                </a:solidFill>
              </a:rPr>
              <a:t>   Tuy nhiên không phải lúc nào chúng ta cũng có thể đo bằng trực tiếp mà chúng ta cần phải có các dụng cụ để hỗ trợ. </a:t>
            </a:r>
          </a:p>
          <a:p>
            <a:r>
              <a:rPr lang="en-US" sz="4000" smtClean="0">
                <a:solidFill>
                  <a:srgbClr val="FF0000"/>
                </a:solidFill>
              </a:rPr>
              <a:t>   Vì lý do đó nên nhóm chúng tôi đề xuất sử dụng “Dụng cụ đo góc” làm đề tài nghiên cứu của mình.</a:t>
            </a:r>
            <a:endParaRPr lang="en-US" sz="4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0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6745" y="299189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smtClean="0"/>
              <a:t>KIẾN THỨC NỀN</a:t>
            </a:r>
            <a:endParaRPr lang="en-US" sz="5400" b="1"/>
          </a:p>
        </p:txBody>
      </p:sp>
      <p:sp>
        <p:nvSpPr>
          <p:cNvPr id="4" name="TextBox 3"/>
          <p:cNvSpPr txBox="1"/>
          <p:nvPr/>
        </p:nvSpPr>
        <p:spPr>
          <a:xfrm>
            <a:off x="360680" y="1530559"/>
            <a:ext cx="99036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- Sử dụng kiến thức hệ thức lượng trong tam giác, tỷ số lượng giác ở các bài 2,3 Toán lớp 9, bài 3 Toán lớp 10. </a:t>
            </a:r>
            <a:endParaRPr lang="en-US" sz="4000"/>
          </a:p>
        </p:txBody>
      </p:sp>
      <p:sp>
        <p:nvSpPr>
          <p:cNvPr id="5" name="TextBox 4"/>
          <p:cNvSpPr txBox="1"/>
          <p:nvPr/>
        </p:nvSpPr>
        <p:spPr>
          <a:xfrm>
            <a:off x="403397" y="3926379"/>
            <a:ext cx="98182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- Sử dụng kiến thức bài sai số trong phép đo của bài 7 chương I Vật lý lớp 10. 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4448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498409"/>
              </p:ext>
            </p:extLst>
          </p:nvPr>
        </p:nvGraphicFramePr>
        <p:xfrm>
          <a:off x="670560" y="753860"/>
          <a:ext cx="11308081" cy="5979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709">
                  <a:extLst>
                    <a:ext uri="{9D8B030D-6E8A-4147-A177-3AD203B41FA5}">
                      <a16:colId xmlns:a16="http://schemas.microsoft.com/office/drawing/2014/main" val="4039833429"/>
                    </a:ext>
                  </a:extLst>
                </a:gridCol>
                <a:gridCol w="7156264">
                  <a:extLst>
                    <a:ext uri="{9D8B030D-6E8A-4147-A177-3AD203B41FA5}">
                      <a16:colId xmlns:a16="http://schemas.microsoft.com/office/drawing/2014/main" val="1978653166"/>
                    </a:ext>
                  </a:extLst>
                </a:gridCol>
                <a:gridCol w="2614108">
                  <a:extLst>
                    <a:ext uri="{9D8B030D-6E8A-4147-A177-3AD203B41FA5}">
                      <a16:colId xmlns:a16="http://schemas.microsoft.com/office/drawing/2014/main" val="2382833671"/>
                    </a:ext>
                  </a:extLst>
                </a:gridCol>
              </a:tblGrid>
              <a:tr h="380208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Tiết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Nội</a:t>
                      </a:r>
                      <a:r>
                        <a:rPr lang="en-US" baseline="0" smtClean="0"/>
                        <a:t> dung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Yêu</a:t>
                      </a:r>
                      <a:r>
                        <a:rPr lang="en-US" baseline="0" smtClean="0"/>
                        <a:t> cầu cần đạt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30252"/>
                  </a:ext>
                </a:extLst>
              </a:tr>
              <a:tr h="152083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Hoạt</a:t>
                      </a:r>
                      <a:r>
                        <a:rPr lang="en-US" baseline="0" smtClean="0"/>
                        <a:t> động 1 và 2</a:t>
                      </a:r>
                      <a:endParaRPr lang="en-US" smtClean="0"/>
                    </a:p>
                    <a:p>
                      <a:r>
                        <a:rPr lang="en-US" smtClean="0"/>
                        <a:t>-    Cho</a:t>
                      </a:r>
                      <a:r>
                        <a:rPr lang="en-US" baseline="0" smtClean="0"/>
                        <a:t> học sinh tiếp cận kiến thức nền.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mtClean="0"/>
                        <a:t>Giáo</a:t>
                      </a:r>
                      <a:r>
                        <a:rPr lang="en-US" baseline="0" smtClean="0"/>
                        <a:t> phiếu học tập về nhà, xác định vật dụng cần thiết để thiết kế bảng vẽ.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smtClean="0"/>
                        <a:t>Học sinh thiết kế bảng vẽ ở nhà trong 3 ngày.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 Học</a:t>
                      </a:r>
                      <a:r>
                        <a:rPr lang="en-US" baseline="0" smtClean="0"/>
                        <a:t> sinh nắm được kiến thức liên quan và thiết kế được bảng vẽ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177414"/>
                  </a:ext>
                </a:extLst>
              </a:tr>
              <a:tr h="2595352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Hoạt</a:t>
                      </a:r>
                      <a:r>
                        <a:rPr lang="en-US" baseline="0" smtClean="0"/>
                        <a:t> động 3 và 4</a:t>
                      </a:r>
                      <a:endParaRPr lang="en-US" smtClean="0"/>
                    </a:p>
                    <a:p>
                      <a:r>
                        <a:rPr lang="en-US" smtClean="0"/>
                        <a:t>-    Trả</a:t>
                      </a:r>
                      <a:r>
                        <a:rPr lang="en-US" baseline="0" smtClean="0"/>
                        <a:t> lời phiếu học tập.</a:t>
                      </a:r>
                      <a:endParaRPr lang="en-US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mtClean="0"/>
                        <a:t>Báo</a:t>
                      </a:r>
                      <a:r>
                        <a:rPr lang="en-US" baseline="0" smtClean="0"/>
                        <a:t> cáo nhóm về bảng thiết kế.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smtClean="0"/>
                        <a:t>Cho học sinh nhận xét và lựa chọn bảng thiết kế phù hợp nhất.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smtClean="0"/>
                        <a:t>Học sinh thực hiện theo bảng thiết kế để hoàn thành sản phẩm trong 3 ngày.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smtClean="0"/>
                        <a:t>Đo và tính toán thử nghiệm một vài sô liệu thực tế ở nhà và địa phương.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 Làm</a:t>
                      </a:r>
                      <a:r>
                        <a:rPr lang="en-US" baseline="0" smtClean="0"/>
                        <a:t> được dụng cụ đo góc theo yêu cầu, độ chính xác cao và cho phí thấp.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902870"/>
                  </a:ext>
                </a:extLst>
              </a:tr>
              <a:tr h="148305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mtClean="0"/>
                        <a:t>Hoạt</a:t>
                      </a:r>
                      <a:r>
                        <a:rPr lang="en-US" baseline="0" smtClean="0"/>
                        <a:t> động 5</a:t>
                      </a:r>
                      <a:endParaRPr lang="en-US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mtClean="0"/>
                        <a:t>Báo</a:t>
                      </a:r>
                      <a:r>
                        <a:rPr lang="en-US" baseline="0" smtClean="0"/>
                        <a:t> cáo nhóm về sản phẩm hoàn thiện được.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smtClean="0"/>
                        <a:t>Dựa vào bảng tiêu chí các em tự đánh giá nhận xét lẫn nhau.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smtClean="0"/>
                        <a:t>Cho học sinh đo một vài số liệu thực tế tại trường.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 Học</a:t>
                      </a:r>
                      <a:r>
                        <a:rPr lang="en-US" baseline="0" smtClean="0"/>
                        <a:t> sinh vận dụng để đo đạc được trong thực tế.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08868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00530" y="252153"/>
            <a:ext cx="7647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DỰ KIẾN TIẾT DẠY</a:t>
            </a:r>
            <a:endParaRPr lang="en-US" sz="32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48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69320" cy="803275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solidFill>
                  <a:srgbClr val="C00000"/>
                </a:solidFill>
              </a:rPr>
              <a:t>BẢNG TIÊU CHÍ ĐÁNH GIÁ BÀI BÁO CÁO VÀ THIẾT KẾ BẢNG VẼ</a:t>
            </a:r>
            <a:endParaRPr lang="en-US" sz="3200" b="1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757405"/>
              </p:ext>
            </p:extLst>
          </p:nvPr>
        </p:nvGraphicFramePr>
        <p:xfrm>
          <a:off x="646545" y="1514766"/>
          <a:ext cx="10707255" cy="49322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3175">
                  <a:extLst>
                    <a:ext uri="{9D8B030D-6E8A-4147-A177-3AD203B41FA5}">
                      <a16:colId xmlns:a16="http://schemas.microsoft.com/office/drawing/2014/main" val="3749598749"/>
                    </a:ext>
                  </a:extLst>
                </a:gridCol>
                <a:gridCol w="1800324">
                  <a:extLst>
                    <a:ext uri="{9D8B030D-6E8A-4147-A177-3AD203B41FA5}">
                      <a16:colId xmlns:a16="http://schemas.microsoft.com/office/drawing/2014/main" val="1963715148"/>
                    </a:ext>
                  </a:extLst>
                </a:gridCol>
                <a:gridCol w="2063756">
                  <a:extLst>
                    <a:ext uri="{9D8B030D-6E8A-4147-A177-3AD203B41FA5}">
                      <a16:colId xmlns:a16="http://schemas.microsoft.com/office/drawing/2014/main" val="685756729"/>
                    </a:ext>
                  </a:extLst>
                </a:gridCol>
              </a:tblGrid>
              <a:tr h="1121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CHÍ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tối đa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đạt được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709151112"/>
                  </a:ext>
                </a:extLst>
              </a:tr>
              <a:tr h="6720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Bản vẽ thiết kế dụng cụ đo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778710049"/>
                  </a:ext>
                </a:extLst>
              </a:tr>
              <a:tr h="11219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Bản thiết kế kiểu dáng của dụng cụ được vẽ rõ ràng, đẹp, sáng tạo, khả thi;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312216906"/>
                  </a:ext>
                </a:extLst>
              </a:tr>
              <a:tr h="6720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 dẫn sự dụng rõ ràng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933925229"/>
                  </a:ext>
                </a:extLst>
              </a:tr>
              <a:tr h="6720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bày rõ ràng, logic, sinh động.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866780556"/>
                  </a:ext>
                </a:extLst>
              </a:tr>
              <a:tr h="672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điểm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23890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13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40" y="475963"/>
            <a:ext cx="10515600" cy="983384"/>
          </a:xfrm>
        </p:spPr>
        <p:txBody>
          <a:bodyPr/>
          <a:lstStyle/>
          <a:p>
            <a:pPr algn="ctr"/>
            <a:r>
              <a:rPr lang="en-US" sz="3600" smtClean="0"/>
              <a:t> </a:t>
            </a:r>
            <a:r>
              <a:rPr lang="en-US" sz="3600" b="1">
                <a:solidFill>
                  <a:srgbClr val="C00000"/>
                </a:solidFill>
              </a:rPr>
              <a:t>BẢNG TIÊU CHÍ ĐÁNH </a:t>
            </a:r>
            <a:r>
              <a:rPr lang="en-US" sz="3600" b="1">
                <a:solidFill>
                  <a:srgbClr val="C00000"/>
                </a:solidFill>
              </a:rPr>
              <a:t>GIÁ </a:t>
            </a:r>
            <a:r>
              <a:rPr lang="en-US" sz="3600" b="1" smtClean="0">
                <a:solidFill>
                  <a:srgbClr val="C00000"/>
                </a:solidFill>
              </a:rPr>
              <a:t>SẢN PHẨM</a:t>
            </a:r>
            <a:endParaRPr lang="en-US" sz="3600" b="1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063779"/>
              </p:ext>
            </p:extLst>
          </p:nvPr>
        </p:nvGraphicFramePr>
        <p:xfrm>
          <a:off x="838200" y="1459347"/>
          <a:ext cx="10651835" cy="5070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29239">
                  <a:extLst>
                    <a:ext uri="{9D8B030D-6E8A-4147-A177-3AD203B41FA5}">
                      <a16:colId xmlns:a16="http://schemas.microsoft.com/office/drawing/2014/main" val="3442722219"/>
                    </a:ext>
                  </a:extLst>
                </a:gridCol>
                <a:gridCol w="1711298">
                  <a:extLst>
                    <a:ext uri="{9D8B030D-6E8A-4147-A177-3AD203B41FA5}">
                      <a16:colId xmlns:a16="http://schemas.microsoft.com/office/drawing/2014/main" val="2781252300"/>
                    </a:ext>
                  </a:extLst>
                </a:gridCol>
                <a:gridCol w="1711298">
                  <a:extLst>
                    <a:ext uri="{9D8B030D-6E8A-4147-A177-3AD203B41FA5}">
                      <a16:colId xmlns:a16="http://schemas.microsoft.com/office/drawing/2014/main" val="191017915"/>
                    </a:ext>
                  </a:extLst>
                </a:gridCol>
              </a:tblGrid>
              <a:tr h="1269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CHÍ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tối đa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SG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đạt được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6029328"/>
                  </a:ext>
                </a:extLst>
              </a:tr>
              <a:tr h="7603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 cụ đẹp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4710866"/>
                  </a:ext>
                </a:extLst>
              </a:tr>
              <a:tr h="7603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 chính xác cao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160494"/>
                  </a:ext>
                </a:extLst>
              </a:tr>
              <a:tr h="7603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Dễ sử dụng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7566861"/>
                  </a:ext>
                </a:extLst>
              </a:tr>
              <a:tr h="7603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phí tiết kiệm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212092"/>
                  </a:ext>
                </a:extLst>
              </a:tr>
              <a:tr h="7603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điểm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8422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3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500</Words>
  <PresentationFormat>Widescreen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KIẾN THỨC NỀN</vt:lpstr>
      <vt:lpstr>PowerPoint Presentation</vt:lpstr>
      <vt:lpstr>BẢNG TIÊU CHÍ ĐÁNH GIÁ BÀI BÁO CÁO VÀ THIẾT KẾ BẢNG VẼ</vt:lpstr>
      <vt:lpstr> BẢNG TIÊU CHÍ ĐÁNH GIÁ SẢN PHẨM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2020-10-24T01:03:11Z</dcterms:created>
  <dcterms:modified xsi:type="dcterms:W3CDTF">2020-10-24T04:05:32Z</dcterms:modified>
</cp:coreProperties>
</file>