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68" r:id="rId2"/>
    <p:sldId id="256" r:id="rId3"/>
    <p:sldId id="264" r:id="rId4"/>
    <p:sldId id="258" r:id="rId5"/>
    <p:sldId id="269" r:id="rId6"/>
    <p:sldId id="265" r:id="rId7"/>
    <p:sldId id="270" r:id="rId8"/>
    <p:sldId id="272" r:id="rId9"/>
    <p:sldId id="271" r:id="rId10"/>
    <p:sldId id="273" r:id="rId11"/>
    <p:sldId id="274" r:id="rId12"/>
    <p:sldId id="263" r:id="rId13"/>
    <p:sldId id="277" r:id="rId14"/>
    <p:sldId id="276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6D29-8803-459F-A3E2-3377A01E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6E8E2-995B-46BE-AE93-19AB0C9D6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138DA-9A8E-4C92-9D31-E55311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3A342-8620-464C-91CC-6E271547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ADEBA-8E29-4245-8B8A-F08ABD46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E86F-99FD-4F5A-BA30-1462428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F644-93FE-4AF7-898C-3DFEF1773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DAB47-D9BD-4D66-B2F3-C07B9B8C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E6BB6-C728-4015-8CE2-0E7F9F92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E4437-19F0-4C86-8C9F-94103139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41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10D65-CECA-4DF8-86C9-5616608ED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D6570-9559-4924-BD6E-EF4BE4881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3D5D6-1ECE-4962-A6B8-161D7B57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830D0-F6B8-46D8-A42E-BC202CDB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D21F2-B239-4057-B8D5-AE69B0A8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5E84-240F-45B2-98B9-EFD16DD8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EAFDF-221D-4E13-8667-DCB661C3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DFC8F-FDA0-473A-9702-D74E220B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A6AA9-C718-414F-BE21-A2384DAC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BEAB8-FC53-4F4F-9BA3-A454621C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31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C6DCF-5074-4F0A-B1E8-BDB3C7EF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3EF68-6FFB-4F0B-8F0F-A0DCF76B4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557F-9B51-4F12-804D-B6550AD0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AB22A-874E-43EC-875A-E1644005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B933F-5298-41B8-A9D8-AB6B6C56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40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9A09-C73D-4A16-AA5E-CAB077B55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A7273-1545-40DF-83A5-9BF063983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AFA96-B96F-47BC-AC9B-5D7649C7E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690E5-C86B-4A15-9ED8-7BFC952B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0F315-AEE0-4E44-A4AE-08A2F723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F7F2D-8824-4286-9B08-4ADE02CB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51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506E-AC53-409A-8A2B-FA3DE569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95AE6-AFB1-4D8B-AD5E-AA981166B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1C66E-3D54-4C41-8B19-3009D782A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B8906-8C2D-4BA4-8417-91AF6F874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4F0F8F-C90F-42F5-A56C-8FBB327FB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53FAF5-A691-477B-9B1C-E135345F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889BE-D273-4C36-8F8B-D379580B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473704-0B7C-4410-AC8C-7DBBA874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04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FA0C-9229-4692-8FEC-AE9706F5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73C24-E7EB-4897-B797-94399B6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88E56-AD31-4170-AEF9-C2F1B494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BA6DE-3C4E-4ABD-BDB3-7DBDA5EE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23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8EC0C-C5C9-4DE0-9350-CC2A91CD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90D49-2F6E-4EEC-A13B-FC9D4D8B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98807-BE57-404C-87BE-8764A947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72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0E1E-768B-4AB7-9DD1-83B72EA3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41E1F-6D6D-4800-B498-9DBF60ED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08876-72A0-4D5E-B902-42CC4E9E6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59E5D-4208-47DA-93CE-08B5CD8D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FA237-58D3-4EC2-9CC5-218ED2AF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99094-3FA1-4239-BA41-4E65EBE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69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1DFF-22B3-470D-81B3-3BECD3E8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9F9954-206F-4BC6-9A8C-C62BD0796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2A6B1-E806-4EC3-BE12-BC4FD594C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9CCDC-9170-4DC7-AEB4-66E8FE9A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6771B-0B2C-4F92-8DBC-220870C6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AB212-9ED2-4E59-9302-EA2BC3C8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56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1638BB-7FF1-4002-B54B-E3E35E80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9792-D18D-4B0E-9C7E-8CB4A8F2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0596E-A807-4809-B17E-85C55CE06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D84D7-3769-4C03-934B-229046FF2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EC70D-AA29-4270-9CCF-CFF9022B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0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652D16-FB74-4FF4-911A-7DB5F19C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464CE-D670-47C0-8C61-3E8EC5B4B604}"/>
              </a:ext>
            </a:extLst>
          </p:cNvPr>
          <p:cNvSpPr txBox="1"/>
          <p:nvPr/>
        </p:nvSpPr>
        <p:spPr>
          <a:xfrm>
            <a:off x="1108831" y="1207441"/>
            <a:ext cx="4915128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70C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A6CC6-9272-404C-A013-8D0549EC13E6}"/>
              </a:ext>
            </a:extLst>
          </p:cNvPr>
          <p:cNvSpPr txBox="1"/>
          <p:nvPr/>
        </p:nvSpPr>
        <p:spPr>
          <a:xfrm>
            <a:off x="5502983" y="2738047"/>
            <a:ext cx="6133494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ĐỊA LÍ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8ED237-B8AE-4DC5-9F5A-74A35EFEE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620131"/>
              </p:ext>
            </p:extLst>
          </p:nvPr>
        </p:nvGraphicFramePr>
        <p:xfrm>
          <a:off x="4719129" y="520505"/>
          <a:ext cx="7318131" cy="4803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692">
                  <a:extLst>
                    <a:ext uri="{9D8B030D-6E8A-4147-A177-3AD203B41FA5}">
                      <a16:colId xmlns:a16="http://schemas.microsoft.com/office/drawing/2014/main" val="1664532275"/>
                    </a:ext>
                  </a:extLst>
                </a:gridCol>
                <a:gridCol w="2542692">
                  <a:extLst>
                    <a:ext uri="{9D8B030D-6E8A-4147-A177-3AD203B41FA5}">
                      <a16:colId xmlns:a16="http://schemas.microsoft.com/office/drawing/2014/main" val="3403148323"/>
                    </a:ext>
                  </a:extLst>
                </a:gridCol>
                <a:gridCol w="2232747">
                  <a:extLst>
                    <a:ext uri="{9D8B030D-6E8A-4147-A177-3AD203B41FA5}">
                      <a16:colId xmlns:a16="http://schemas.microsoft.com/office/drawing/2014/main" val="1336827614"/>
                    </a:ext>
                  </a:extLst>
                </a:gridCol>
              </a:tblGrid>
              <a:tr h="5252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97726"/>
                  </a:ext>
                </a:extLst>
              </a:tr>
              <a:tr h="105044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10 đến dưới 20 triệu người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20 triệu người trở lên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43339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31345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501137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496103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8254314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832092"/>
                  </a:ext>
                </a:extLst>
              </a:tr>
              <a:tr h="601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2248516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E7E4C300-F537-4636-B32C-499E715C1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836" y="3200400"/>
            <a:ext cx="134487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4AF22-ED0C-460D-9065-54D0A2BE263E}"/>
              </a:ext>
            </a:extLst>
          </p:cNvPr>
          <p:cNvSpPr/>
          <p:nvPr/>
        </p:nvSpPr>
        <p:spPr>
          <a:xfrm>
            <a:off x="154740" y="520505"/>
            <a:ext cx="4379742" cy="4803687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Châu lục có nhiều siêu đô thị nhất là châu Á: 21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lục có ít siêu đô thị nhất là châu Âu: 2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Đại D</a:t>
            </a:r>
            <a:r>
              <a:rPr lang="vi-VN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có siêu đô thị nào.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5683B-98AA-4AB3-9BEF-6D4CA168CF47}"/>
              </a:ext>
            </a:extLst>
          </p:cNvPr>
          <p:cNvSpPr/>
          <p:nvPr/>
        </p:nvSpPr>
        <p:spPr>
          <a:xfrm>
            <a:off x="1056836" y="5544274"/>
            <a:ext cx="10183249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Các siêu đô thị trên thê gi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ới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 bố ở 4 châu lục, nhưng tập trung chủ yếu ở châu Á.</a:t>
            </a:r>
            <a:endParaRPr lang="vi-VN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6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4F8A3D-451D-491F-BD10-6C3D2703C7A9}"/>
              </a:ext>
            </a:extLst>
          </p:cNvPr>
          <p:cNvSpPr txBox="1"/>
          <p:nvPr/>
        </p:nvSpPr>
        <p:spPr>
          <a:xfrm>
            <a:off x="609600" y="211015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8DA5DF-6E38-42B6-86BD-5704FF9DA9E6}"/>
              </a:ext>
            </a:extLst>
          </p:cNvPr>
          <p:cNvSpPr/>
          <p:nvPr/>
        </p:nvSpPr>
        <p:spPr>
          <a:xfrm>
            <a:off x="112541" y="1239187"/>
            <a:ext cx="4121833" cy="328179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</a:t>
            </a:r>
            <a:r>
              <a:rPr lang="vi-VN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định vị trí của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phố đông dân nhất thế giới năm 2018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ACBE1-1B47-44F8-98CB-220B897FEB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03189" y="503402"/>
            <a:ext cx="7676270" cy="60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4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D1D430-9C68-4A3F-835E-AE9BD4621878}"/>
              </a:ext>
            </a:extLst>
          </p:cNvPr>
          <p:cNvSpPr txBox="1"/>
          <p:nvPr/>
        </p:nvSpPr>
        <p:spPr>
          <a:xfrm>
            <a:off x="2491487" y="1997612"/>
            <a:ext cx="7209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vi-V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0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các TP lớn TG">
            <a:hlinkClick r:id="" action="ppaction://media"/>
            <a:extLst>
              <a:ext uri="{FF2B5EF4-FFF2-40B4-BE49-F238E27FC236}">
                <a16:creationId xmlns:a16="http://schemas.microsoft.com/office/drawing/2014/main" id="{7DBB12B7-02A4-41CE-BD5A-BC26D3F2D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D42C37-F3D2-47A3-B930-50459E867431}"/>
              </a:ext>
            </a:extLst>
          </p:cNvPr>
          <p:cNvSpPr txBox="1"/>
          <p:nvPr/>
        </p:nvSpPr>
        <p:spPr>
          <a:xfrm>
            <a:off x="4670473" y="562708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22482-9BBD-4159-B365-B326954987BD}"/>
              </a:ext>
            </a:extLst>
          </p:cNvPr>
          <p:cNvSpPr/>
          <p:nvPr/>
        </p:nvSpPr>
        <p:spPr>
          <a:xfrm>
            <a:off x="703385" y="1366897"/>
            <a:ext cx="10874325" cy="28911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sau: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(HS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A2AC7-A867-4F75-B789-98AFC4DE39B8}"/>
              </a:ext>
            </a:extLst>
          </p:cNvPr>
          <p:cNvSpPr/>
          <p:nvPr/>
        </p:nvSpPr>
        <p:spPr>
          <a:xfrm>
            <a:off x="2246226" y="5271868"/>
            <a:ext cx="7891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DADD6B-225C-4FD3-A4EE-0F7BA5898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66771"/>
              </p:ext>
            </p:extLst>
          </p:nvPr>
        </p:nvGraphicFramePr>
        <p:xfrm>
          <a:off x="1566204" y="1113497"/>
          <a:ext cx="9115863" cy="3984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664">
                  <a:extLst>
                    <a:ext uri="{9D8B030D-6E8A-4147-A177-3AD203B41FA5}">
                      <a16:colId xmlns:a16="http://schemas.microsoft.com/office/drawing/2014/main" val="143720407"/>
                    </a:ext>
                  </a:extLst>
                </a:gridCol>
                <a:gridCol w="2940148">
                  <a:extLst>
                    <a:ext uri="{9D8B030D-6E8A-4147-A177-3AD203B41FA5}">
                      <a16:colId xmlns:a16="http://schemas.microsoft.com/office/drawing/2014/main" val="262067631"/>
                    </a:ext>
                  </a:extLst>
                </a:gridCol>
                <a:gridCol w="2432956">
                  <a:extLst>
                    <a:ext uri="{9D8B030D-6E8A-4147-A177-3AD203B41FA5}">
                      <a16:colId xmlns:a16="http://schemas.microsoft.com/office/drawing/2014/main" val="1565891377"/>
                    </a:ext>
                  </a:extLst>
                </a:gridCol>
                <a:gridCol w="2669095">
                  <a:extLst>
                    <a:ext uri="{9D8B030D-6E8A-4147-A177-3AD203B41FA5}">
                      <a16:colId xmlns:a16="http://schemas.microsoft.com/office/drawing/2014/main" val="552055144"/>
                    </a:ext>
                  </a:extLst>
                </a:gridCol>
              </a:tblGrid>
              <a:tr h="145007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777888267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310498979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416247727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0561947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7E9494-02C0-4429-97D1-E246B5CA5D09}"/>
              </a:ext>
            </a:extLst>
          </p:cNvPr>
          <p:cNvSpPr txBox="1"/>
          <p:nvPr/>
        </p:nvSpPr>
        <p:spPr>
          <a:xfrm>
            <a:off x="1566204" y="478135"/>
            <a:ext cx="9252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DÂN CỦA MỘT SỐ THÀNH PHỐ TRÊN THẾ GIỚI, NĂM 2018</a:t>
            </a:r>
            <a:endParaRPr lang="vi-VN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2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8DA56E-491B-4274-A827-93F51651483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24749" y="3429000"/>
          <a:ext cx="3676015" cy="1341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val="14372040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6206763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156589137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552055144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STT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thành phố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Quốc gia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Số dân </a:t>
                      </a:r>
                      <a:endParaRPr lang="vi-VN" sz="140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200">
                          <a:effectLst/>
                        </a:rPr>
                        <a:t>(Triệu người)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7778882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1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Tô-ky-ô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Nhật Bản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37,5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3104989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2</a:t>
                      </a:r>
                      <a:endParaRPr lang="vi-VN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Niu Đê-li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Ấ</a:t>
                      </a:r>
                      <a:r>
                        <a:rPr lang="vi-VN" sz="1400">
                          <a:effectLst/>
                        </a:rPr>
                        <a:t>n Độ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28,5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41624772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3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Thượng Hải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Trung Quốc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25,6</a:t>
                      </a:r>
                      <a:endParaRPr lang="vi-VN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05619471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BEEE9B-19C2-4997-A0E3-7BB2B197BCA8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56020" r="33491" b="7639"/>
          <a:stretch/>
        </p:blipFill>
        <p:spPr bwMode="auto">
          <a:xfrm>
            <a:off x="998806" y="861279"/>
            <a:ext cx="5430129" cy="3696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5376F-6302-439D-B581-2EB5F7301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3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2C6F3-5428-4DF1-BDCB-CE2396BB125C}"/>
              </a:ext>
            </a:extLst>
          </p:cNvPr>
          <p:cNvSpPr txBox="1"/>
          <p:nvPr/>
        </p:nvSpPr>
        <p:spPr>
          <a:xfrm>
            <a:off x="590842" y="365760"/>
            <a:ext cx="1184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27.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VÀ SỰ PHÂN B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C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5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9D75CF-1862-4715-95F2-FF11D6438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21026" y="385840"/>
            <a:ext cx="7913985" cy="55848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9C6A33-0D83-4259-A82C-50E2E0CA0747}"/>
              </a:ext>
            </a:extLst>
          </p:cNvPr>
          <p:cNvSpPr/>
          <p:nvPr/>
        </p:nvSpPr>
        <p:spPr>
          <a:xfrm>
            <a:off x="0" y="3993956"/>
            <a:ext cx="3972232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(STT),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253B0-819D-41B4-A329-F91DCE893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9" y="127324"/>
            <a:ext cx="1460090" cy="1247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BACD9-57FD-4262-96F2-79409231AC24}"/>
              </a:ext>
            </a:extLst>
          </p:cNvPr>
          <p:cNvSpPr txBox="1"/>
          <p:nvPr/>
        </p:nvSpPr>
        <p:spPr>
          <a:xfrm>
            <a:off x="0" y="2864043"/>
            <a:ext cx="4278015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ên bảng số liệu cho biết điều gì?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A4C5-D611-447B-9B8F-AEDB2C7FB3E1}"/>
              </a:ext>
            </a:extLst>
          </p:cNvPr>
          <p:cNvSpPr txBox="1"/>
          <p:nvPr/>
        </p:nvSpPr>
        <p:spPr>
          <a:xfrm>
            <a:off x="56989" y="1897084"/>
            <a:ext cx="4107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A09C4-D561-4A7D-AA12-22382FB98E85}"/>
              </a:ext>
            </a:extLst>
          </p:cNvPr>
          <p:cNvSpPr txBox="1"/>
          <p:nvPr/>
        </p:nvSpPr>
        <p:spPr>
          <a:xfrm>
            <a:off x="4946263" y="385840"/>
            <a:ext cx="6800260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vi-VN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BB3E9-5431-4926-A496-5025EB24DD44}"/>
              </a:ext>
            </a:extLst>
          </p:cNvPr>
          <p:cNvSpPr/>
          <p:nvPr/>
        </p:nvSpPr>
        <p:spPr>
          <a:xfrm>
            <a:off x="75481" y="3013501"/>
            <a:ext cx="3798277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bảng số liệu 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những gì?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id="{457A57DB-CE02-4AAB-85E9-6DF763651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9007" y="3903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8" grpId="0"/>
      <p:bldP spid="9" grpId="0" animBg="1"/>
      <p:bldP spid="9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D9CC2-28BE-46E3-9FF8-2FBCB62D98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90979" y="327912"/>
            <a:ext cx="6846277" cy="620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D9532-83ED-405E-B3A1-035EC198CE45}"/>
              </a:ext>
            </a:extLst>
          </p:cNvPr>
          <p:cNvSpPr txBox="1"/>
          <p:nvPr/>
        </p:nvSpPr>
        <p:spPr>
          <a:xfrm>
            <a:off x="5616361" y="6129026"/>
            <a:ext cx="6050839" cy="3786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6C08DE-3A1C-46DD-A7EB-FAAA2D42F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161529"/>
            <a:ext cx="1460090" cy="1247166"/>
          </a:xfrm>
          <a:prstGeom prst="rect">
            <a:avLst/>
          </a:prstGeom>
        </p:spPr>
      </p:pic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id="{BECE95EF-E1DA-4A5C-A3DB-955C5E4B6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9422" y="327912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0323F-FBA1-4366-8DA7-AB6A29FE9450}"/>
              </a:ext>
            </a:extLst>
          </p:cNvPr>
          <p:cNvSpPr txBox="1"/>
          <p:nvPr/>
        </p:nvSpPr>
        <p:spPr>
          <a:xfrm>
            <a:off x="46893" y="1762306"/>
            <a:ext cx="48674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E2DA5A-9388-4265-9A8A-4066552B5716}"/>
              </a:ext>
            </a:extLst>
          </p:cNvPr>
          <p:cNvSpPr/>
          <p:nvPr/>
        </p:nvSpPr>
        <p:spPr>
          <a:xfrm>
            <a:off x="154744" y="2359244"/>
            <a:ext cx="4733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chú giải của bản đồ cho biết 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gì?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E27908-11BC-4755-A2D9-358F96D04C17}"/>
              </a:ext>
            </a:extLst>
          </p:cNvPr>
          <p:cNvSpPr/>
          <p:nvPr/>
        </p:nvSpPr>
        <p:spPr>
          <a:xfrm>
            <a:off x="392132" y="2403016"/>
            <a:ext cx="3768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ội dung của bản đồ là gì? </a:t>
            </a:r>
            <a:endParaRPr lang="vi-VN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4A72D4-954C-4B31-8202-B3045B4F7431}"/>
              </a:ext>
            </a:extLst>
          </p:cNvPr>
          <p:cNvSpPr/>
          <p:nvPr/>
        </p:nvSpPr>
        <p:spPr>
          <a:xfrm>
            <a:off x="87921" y="3234013"/>
            <a:ext cx="4867423" cy="830997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 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DD0F2D-4742-4D02-A810-E43C7A634C98}"/>
              </a:ext>
            </a:extLst>
          </p:cNvPr>
          <p:cNvSpPr/>
          <p:nvPr/>
        </p:nvSpPr>
        <p:spPr>
          <a:xfrm>
            <a:off x="46893" y="2173022"/>
            <a:ext cx="4922560" cy="1723219"/>
          </a:xfrm>
          <a:prstGeom prst="round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dân số là bao nhiêu triệu người thì được gọi là siêu đô thị?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0F3105F-B8B9-41E3-88D1-E7B51FC68B96}"/>
              </a:ext>
            </a:extLst>
          </p:cNvPr>
          <p:cNvSpPr/>
          <p:nvPr/>
        </p:nvSpPr>
        <p:spPr>
          <a:xfrm>
            <a:off x="74462" y="3849757"/>
            <a:ext cx="4867422" cy="914400"/>
          </a:xfrm>
          <a:prstGeom prst="roundRect">
            <a:avLst>
              <a:gd name="adj" fmla="val 18205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số dân từ 10 triệu người trở lên thì được gọi là siêu đô thị.</a:t>
            </a:r>
            <a:endParaRPr lang="vi-VN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emph" presetSubtype="0" fill="hold" grpId="1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/>
      <p:bldP spid="13" grpId="1"/>
      <p:bldP spid="14" grpId="0"/>
      <p:bldP spid="14" grpId="1"/>
      <p:bldP spid="19" grpId="0"/>
      <p:bldP spid="19" grpId="1"/>
      <p:bldP spid="19" grpId="2"/>
      <p:bldP spid="20" grpId="0" animBg="1"/>
      <p:bldP spid="20" grpId="1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3BA7AA-AACA-44ED-8E0C-6AAE9B5D8BDD}"/>
              </a:ext>
            </a:extLst>
          </p:cNvPr>
          <p:cNvSpPr/>
          <p:nvPr/>
        </p:nvSpPr>
        <p:spPr>
          <a:xfrm>
            <a:off x="759655" y="424189"/>
            <a:ext cx="3179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nhóm:</a:t>
            </a:r>
            <a:endParaRPr lang="vi-VN" sz="2000" b="1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3C17D2-0E14-47C1-B521-E9E42F56AEBD}"/>
              </a:ext>
            </a:extLst>
          </p:cNvPr>
          <p:cNvSpPr/>
          <p:nvPr/>
        </p:nvSpPr>
        <p:spPr>
          <a:xfrm>
            <a:off x="379828" y="1119111"/>
            <a:ext cx="11310424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7-10p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5-7p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nhóm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chẵn, lẻ) thảo luận nội dung trong phiếu học tập. 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thảo luận xong, 1 nhóm chẵn sẽ ghép 1 nhóm lẻ (1-2,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3-4,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5-6,) để tạo thành nhóm mới. Nhóm mới tiếp tục thảo luận vòng 2, trình bày nội dung ở vòng 1 cho nhóm còn lại nắm được toàn bộ nội dung của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vi-VN" sz="20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BFF6BA-1248-4802-8246-3B1373569CE9}"/>
              </a:ext>
            </a:extLst>
          </p:cNvPr>
          <p:cNvSpPr/>
          <p:nvPr/>
        </p:nvSpPr>
        <p:spPr>
          <a:xfrm>
            <a:off x="403274" y="222323"/>
            <a:ext cx="11619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1, 3, 5:  Hoàn thành phiếu học tập số 3 </a:t>
            </a:r>
            <a:endParaRPr lang="vi-VN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DFD481-F1F8-42C7-AF10-C0103D76436E}"/>
              </a:ext>
            </a:extLst>
          </p:cNvPr>
          <p:cNvSpPr/>
          <p:nvPr/>
        </p:nvSpPr>
        <p:spPr>
          <a:xfrm>
            <a:off x="403274" y="5103303"/>
            <a:ext cx="11216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 thành phố đông dân nhất thế giới năm 2018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châu lục nào;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hâu lục nào có nhiều thành phố đông dân nhất?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tế-xã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AA5F9D-6373-407A-85B4-DCCFACF2F0AF}"/>
              </a:ext>
            </a:extLst>
          </p:cNvPr>
          <p:cNvSpPr/>
          <p:nvPr/>
        </p:nvSpPr>
        <p:spPr>
          <a:xfrm>
            <a:off x="168812" y="637820"/>
            <a:ext cx="11737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0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nl-NL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bảng số liệu trang 196, bản đồ hình 4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vi-VN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05B4FBD-5D25-47E9-B2C4-65668A8FF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909289"/>
              </p:ext>
            </p:extLst>
          </p:nvPr>
        </p:nvGraphicFramePr>
        <p:xfrm>
          <a:off x="902677" y="1468817"/>
          <a:ext cx="9383150" cy="3634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2330">
                  <a:extLst>
                    <a:ext uri="{9D8B030D-6E8A-4147-A177-3AD203B41FA5}">
                      <a16:colId xmlns:a16="http://schemas.microsoft.com/office/drawing/2014/main" val="3436203829"/>
                    </a:ext>
                  </a:extLst>
                </a:gridCol>
                <a:gridCol w="2367420">
                  <a:extLst>
                    <a:ext uri="{9D8B030D-6E8A-4147-A177-3AD203B41FA5}">
                      <a16:colId xmlns:a16="http://schemas.microsoft.com/office/drawing/2014/main" val="2465346636"/>
                    </a:ext>
                  </a:extLst>
                </a:gridCol>
                <a:gridCol w="2485649">
                  <a:extLst>
                    <a:ext uri="{9D8B030D-6E8A-4147-A177-3AD203B41FA5}">
                      <a16:colId xmlns:a16="http://schemas.microsoft.com/office/drawing/2014/main" val="1064405972"/>
                    </a:ext>
                  </a:extLst>
                </a:gridCol>
                <a:gridCol w="2053858">
                  <a:extLst>
                    <a:ext uri="{9D8B030D-6E8A-4147-A177-3AD203B41FA5}">
                      <a16:colId xmlns:a16="http://schemas.microsoft.com/office/drawing/2014/main" val="4034719110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390586084"/>
                    </a:ext>
                  </a:extLst>
                </a:gridCol>
              </a:tblGrid>
              <a:tr h="5706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THÀNH 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381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GIA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78137402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47793291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873102395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21052994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 Pao-lô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15547666"/>
                  </a:ext>
                </a:extLst>
              </a:tr>
              <a:tr h="283368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 Xi-ti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191860383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Cai-rô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4054817528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Mum-bai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Ấ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780968451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Đắc-ca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Băng-la-đét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587002664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Kinh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82895467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-xa-ca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187109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59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4A9706-2E37-4BA7-A40D-9CC20C1E8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061319"/>
              </p:ext>
            </p:extLst>
          </p:nvPr>
        </p:nvGraphicFramePr>
        <p:xfrm>
          <a:off x="1161176" y="1578882"/>
          <a:ext cx="10199076" cy="2682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0996">
                  <a:extLst>
                    <a:ext uri="{9D8B030D-6E8A-4147-A177-3AD203B41FA5}">
                      <a16:colId xmlns:a16="http://schemas.microsoft.com/office/drawing/2014/main" val="2045926507"/>
                    </a:ext>
                  </a:extLst>
                </a:gridCol>
                <a:gridCol w="3854548">
                  <a:extLst>
                    <a:ext uri="{9D8B030D-6E8A-4147-A177-3AD203B41FA5}">
                      <a16:colId xmlns:a16="http://schemas.microsoft.com/office/drawing/2014/main" val="1373084709"/>
                    </a:ext>
                  </a:extLst>
                </a:gridCol>
                <a:gridCol w="3313532">
                  <a:extLst>
                    <a:ext uri="{9D8B030D-6E8A-4147-A177-3AD203B41FA5}">
                      <a16:colId xmlns:a16="http://schemas.microsoft.com/office/drawing/2014/main" val="245269549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26741"/>
                  </a:ext>
                </a:extLst>
              </a:tr>
              <a:tr h="30389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vi-VN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9592568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1069131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9740597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63235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7093376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6277561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247968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30E8450-8D3F-4F2B-88E7-21D2D070EE6C}"/>
              </a:ext>
            </a:extLst>
          </p:cNvPr>
          <p:cNvSpPr/>
          <p:nvPr/>
        </p:nvSpPr>
        <p:spPr>
          <a:xfrm>
            <a:off x="984738" y="747885"/>
            <a:ext cx="10199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Dựa vào bản đồ hình 4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197,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vi-VN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13880E-5B20-4A48-9335-2C0D8322585D}"/>
              </a:ext>
            </a:extLst>
          </p:cNvPr>
          <p:cNvSpPr/>
          <p:nvPr/>
        </p:nvSpPr>
        <p:spPr>
          <a:xfrm>
            <a:off x="1161175" y="286220"/>
            <a:ext cx="6019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4, 6: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23F5AD-CF9E-45BD-A515-89DD8261A7B8}"/>
              </a:ext>
            </a:extLst>
          </p:cNvPr>
          <p:cNvSpPr/>
          <p:nvPr/>
        </p:nvSpPr>
        <p:spPr>
          <a:xfrm>
            <a:off x="984738" y="4375288"/>
            <a:ext cx="10375514" cy="1433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biết châu lục nào có nhiều siêu đô thị nhất, châu lục nào có ít siêu đô thị nhất? Châu lục nào không có siêu đô thị?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Em có nhận xét gì về sự phân bố các siêu đô thị trên thế giới?</a:t>
            </a:r>
            <a:endParaRPr lang="vi-VN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9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512407-1771-4107-B92B-6DBD03FA6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17686"/>
              </p:ext>
            </p:extLst>
          </p:nvPr>
        </p:nvGraphicFramePr>
        <p:xfrm>
          <a:off x="4515729" y="773723"/>
          <a:ext cx="7512146" cy="5134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0382">
                  <a:extLst>
                    <a:ext uri="{9D8B030D-6E8A-4147-A177-3AD203B41FA5}">
                      <a16:colId xmlns:a16="http://schemas.microsoft.com/office/drawing/2014/main" val="691445014"/>
                    </a:ext>
                  </a:extLst>
                </a:gridCol>
                <a:gridCol w="2008156">
                  <a:extLst>
                    <a:ext uri="{9D8B030D-6E8A-4147-A177-3AD203B41FA5}">
                      <a16:colId xmlns:a16="http://schemas.microsoft.com/office/drawing/2014/main" val="649093336"/>
                    </a:ext>
                  </a:extLst>
                </a:gridCol>
                <a:gridCol w="1877207">
                  <a:extLst>
                    <a:ext uri="{9D8B030D-6E8A-4147-A177-3AD203B41FA5}">
                      <a16:colId xmlns:a16="http://schemas.microsoft.com/office/drawing/2014/main" val="1231633741"/>
                    </a:ext>
                  </a:extLst>
                </a:gridCol>
                <a:gridCol w="1644318">
                  <a:extLst>
                    <a:ext uri="{9D8B030D-6E8A-4147-A177-3AD203B41FA5}">
                      <a16:colId xmlns:a16="http://schemas.microsoft.com/office/drawing/2014/main" val="2417065915"/>
                    </a:ext>
                  </a:extLst>
                </a:gridCol>
                <a:gridCol w="1292083">
                  <a:extLst>
                    <a:ext uri="{9D8B030D-6E8A-4147-A177-3AD203B41FA5}">
                      <a16:colId xmlns:a16="http://schemas.microsoft.com/office/drawing/2014/main" val="1420780062"/>
                    </a:ext>
                  </a:extLst>
                </a:gridCol>
              </a:tblGrid>
              <a:tr h="74673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THÀNH 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381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GIA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564226670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56218961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241699780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963842432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 Pao-lô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Chây Mỹ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16874182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 Xi-ti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35478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Cai-rô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82977254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Mum-bai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Ấ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0207772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Đắc-ca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Băng-la-đét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250788371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Kinh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759486188"/>
                  </a:ext>
                </a:extLst>
              </a:tr>
              <a:tr h="4691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-xa-ca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153611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799FDD-106E-4AAA-8978-149391D790F4}"/>
              </a:ext>
            </a:extLst>
          </p:cNvPr>
          <p:cNvSpPr txBox="1"/>
          <p:nvPr/>
        </p:nvSpPr>
        <p:spPr>
          <a:xfrm>
            <a:off x="4332849" y="86294"/>
            <a:ext cx="3165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1C0E2C-6B77-4AC1-B126-2803C2536819}"/>
              </a:ext>
            </a:extLst>
          </p:cNvPr>
          <p:cNvSpPr/>
          <p:nvPr/>
        </p:nvSpPr>
        <p:spPr>
          <a:xfrm>
            <a:off x="164125" y="1120676"/>
            <a:ext cx="4168724" cy="2308324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 thành phố đông dân nhất thế giới năm 2018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châu lục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Á,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Phi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hâu lục có nhiều thành phố đông dân nhất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Á.</a:t>
            </a:r>
            <a:endParaRPr lang="vi-VN" sz="24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9140BD-5F13-456A-9757-E82428DEDBD4}"/>
              </a:ext>
            </a:extLst>
          </p:cNvPr>
          <p:cNvSpPr/>
          <p:nvPr/>
        </p:nvSpPr>
        <p:spPr>
          <a:xfrm>
            <a:off x="164125" y="773723"/>
            <a:ext cx="4241409" cy="5134547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XH,…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1166</Words>
  <PresentationFormat>Widescreen</PresentationFormat>
  <Paragraphs>242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2021-07-31T13:19:03Z</dcterms:created>
  <dcterms:modified xsi:type="dcterms:W3CDTF">2021-08-08T08:09:06Z</dcterms:modified>
</cp:coreProperties>
</file>