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294" r:id="rId4"/>
    <p:sldId id="297" r:id="rId5"/>
    <p:sldId id="293" r:id="rId6"/>
    <p:sldId id="295" r:id="rId7"/>
    <p:sldId id="299" r:id="rId8"/>
    <p:sldId id="298" r:id="rId9"/>
    <p:sldId id="301" r:id="rId10"/>
    <p:sldId id="256" r:id="rId11"/>
    <p:sldId id="257" r:id="rId12"/>
    <p:sldId id="302" r:id="rId13"/>
    <p:sldId id="303" r:id="rId14"/>
    <p:sldId id="258" r:id="rId15"/>
    <p:sldId id="290" r:id="rId16"/>
    <p:sldId id="291" r:id="rId17"/>
    <p:sldId id="292" r:id="rId18"/>
    <p:sldId id="304" r:id="rId19"/>
    <p:sldId id="306" r:id="rId20"/>
    <p:sldId id="3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52" d="100"/>
          <a:sy n="52" d="100"/>
        </p:scale>
        <p:origin x="48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016E9-3B74-43EE-94CB-64D2CF9966D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8D26E1-7AEC-4C45-BEFE-E3556A34EFBF}">
      <dgm:prSet custT="1"/>
      <dgm:spPr/>
      <dgm:t>
        <a:bodyPr/>
        <a:lstStyle/>
        <a:p>
          <a:pPr algn="just"/>
          <a:r>
            <a:rPr 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Ở hầu hết các loài cây, phiến lá thường có bản dẹt và rộng. Đặc điểm này có vai trò gì trong quá trình quang hợp?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DC4427-D839-4201-A2FE-230A76D38AEA}" cxnId="{65DA293F-A27B-4DA2-A572-E9E2207A5EA0}" type="parTrans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78F0F-C462-43B2-B13F-4FC2002FF1FC}" cxnId="{65DA293F-A27B-4DA2-A572-E9E2207A5EA0}" type="sibTrans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D5645-FC0C-40A8-A799-4E8525738287}">
      <dgm:prSet custT="1"/>
      <dgm:spPr/>
      <dgm:t>
        <a:bodyPr/>
        <a:lstStyle/>
        <a:p>
          <a:pPr algn="just"/>
          <a:r>
            <a:rPr lang="vi-VN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Mạng gân lá dày đặc có vai trò gì trong quá trình quang hợp?</a:t>
          </a:r>
          <a:endParaRPr lang="en-US" sz="20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61790-50BC-4FDD-93FA-1E9786288BD5}" cxnId="{76C04BEB-8B41-41C4-B7BC-195F9DEEF6FB}" type="parTrans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162D2-82AA-4A1D-8A05-E8A1E563B875}" cxnId="{76C04BEB-8B41-41C4-B7BC-195F9DEEF6FB}" type="sibTrans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47560C-3D25-4B0A-A720-751C8B0146E5}">
      <dgm:prSet custT="1"/>
      <dgm:spPr/>
      <dgm:t>
        <a:bodyPr/>
        <a:lstStyle/>
        <a:p>
          <a:pPr algn="just"/>
          <a:r>
            <a:rPr lang="vi-VN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Bào quan lục lạp trong tế bào thịt lá có vai trò gì với chức năng quang hợp?</a:t>
          </a:r>
          <a:endParaRPr lang="en-US" sz="20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5EF03-5AFE-4885-93C2-8E7F0F800227}" cxnId="{01635B6F-A425-4248-A3C7-E4C1FEB01CA4}" type="parTrans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B2EBC-8F62-4E0C-90E1-0B200BA30B01}" cxnId="{01635B6F-A425-4248-A3C7-E4C1FEB01CA4}" type="sibTrans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C66F3-D212-4809-8B72-1C604641CC21}">
      <dgm:prSet custT="1"/>
      <dgm:spPr/>
      <dgm:t>
        <a:bodyPr/>
        <a:lstStyle/>
        <a:p>
          <a:r>
            <a:rPr lang="vi-VN" sz="2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Vai trò của khí khổng trong quá trình quang hợp?</a:t>
          </a:r>
          <a:endParaRPr lang="en-US" sz="200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14A31-A720-4474-ACB2-71F9F5F404C6}" cxnId="{DE28DF86-783E-41C7-8B9E-54E4711E6480}" type="parTrans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063F5-DE45-4B17-B0AD-F8174D78A488}" cxnId="{DE28DF86-783E-41C7-8B9E-54E4711E6480}" type="sibTrans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B6CC6-291A-4610-81EA-75505C570899}" type="pres">
      <dgm:prSet presAssocID="{A5F016E9-3B74-43EE-94CB-64D2CF9966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EF63BE-65A8-498B-BAD4-FE9449D0644A}" type="pres">
      <dgm:prSet presAssocID="{C58D26E1-7AEC-4C45-BEFE-E3556A34EFBF}" presName="hierRoot1" presStyleCnt="0"/>
      <dgm:spPr/>
    </dgm:pt>
    <dgm:pt modelId="{AAD85BA4-C2C6-49D5-9C23-6B9CE7FB0471}" type="pres">
      <dgm:prSet presAssocID="{C58D26E1-7AEC-4C45-BEFE-E3556A34EFBF}" presName="composite" presStyleCnt="0"/>
      <dgm:spPr/>
    </dgm:pt>
    <dgm:pt modelId="{8C73B96C-2DED-4785-8019-AA236E322A87}" type="pres">
      <dgm:prSet presAssocID="{C58D26E1-7AEC-4C45-BEFE-E3556A34EFBF}" presName="background" presStyleLbl="node0" presStyleIdx="0" presStyleCnt="4"/>
      <dgm:spPr/>
    </dgm:pt>
    <dgm:pt modelId="{A8296DBF-1744-4FCE-9C7E-7C205D0F0AF8}" type="pres">
      <dgm:prSet presAssocID="{C58D26E1-7AEC-4C45-BEFE-E3556A34EFBF}" presName="text" presStyleLbl="fgAcc0" presStyleIdx="0" presStyleCnt="4" custScaleX="118061" custScaleY="148377">
        <dgm:presLayoutVars>
          <dgm:chPref val="3"/>
        </dgm:presLayoutVars>
      </dgm:prSet>
      <dgm:spPr/>
    </dgm:pt>
    <dgm:pt modelId="{13D225B7-4DA8-46AF-A051-22D69EEE3AC7}" type="pres">
      <dgm:prSet presAssocID="{C58D26E1-7AEC-4C45-BEFE-E3556A34EFBF}" presName="hierChild2" presStyleCnt="0"/>
      <dgm:spPr/>
    </dgm:pt>
    <dgm:pt modelId="{49220146-565A-43FE-8C02-A982C5407E45}" type="pres">
      <dgm:prSet presAssocID="{BABD5645-FC0C-40A8-A799-4E8525738287}" presName="hierRoot1" presStyleCnt="0"/>
      <dgm:spPr/>
    </dgm:pt>
    <dgm:pt modelId="{2018B6A7-866D-43BC-B834-E89D2FCE7D1F}" type="pres">
      <dgm:prSet presAssocID="{BABD5645-FC0C-40A8-A799-4E8525738287}" presName="composite" presStyleCnt="0"/>
      <dgm:spPr/>
    </dgm:pt>
    <dgm:pt modelId="{A12F47C3-5814-4EEB-95EC-372B1ACD1787}" type="pres">
      <dgm:prSet presAssocID="{BABD5645-FC0C-40A8-A799-4E8525738287}" presName="background" presStyleLbl="node0" presStyleIdx="1" presStyleCnt="4"/>
      <dgm:spPr/>
    </dgm:pt>
    <dgm:pt modelId="{42C3B8BF-BE37-40FD-8D69-364607F3A44D}" type="pres">
      <dgm:prSet presAssocID="{BABD5645-FC0C-40A8-A799-4E8525738287}" presName="text" presStyleLbl="fgAcc0" presStyleIdx="1" presStyleCnt="4" custScaleY="138435">
        <dgm:presLayoutVars>
          <dgm:chPref val="3"/>
        </dgm:presLayoutVars>
      </dgm:prSet>
      <dgm:spPr/>
    </dgm:pt>
    <dgm:pt modelId="{E0A3FBC8-7152-4716-B794-510A7A3C6B87}" type="pres">
      <dgm:prSet presAssocID="{BABD5645-FC0C-40A8-A799-4E8525738287}" presName="hierChild2" presStyleCnt="0"/>
      <dgm:spPr/>
    </dgm:pt>
    <dgm:pt modelId="{A729DC7D-F771-44D7-A19D-6BAE2BA6E263}" type="pres">
      <dgm:prSet presAssocID="{E047560C-3D25-4B0A-A720-751C8B0146E5}" presName="hierRoot1" presStyleCnt="0"/>
      <dgm:spPr/>
    </dgm:pt>
    <dgm:pt modelId="{1488A05C-6703-46A9-A70F-2C0165C87589}" type="pres">
      <dgm:prSet presAssocID="{E047560C-3D25-4B0A-A720-751C8B0146E5}" presName="composite" presStyleCnt="0"/>
      <dgm:spPr/>
    </dgm:pt>
    <dgm:pt modelId="{5FF0E33B-DB28-4693-8A02-0804A46F76B0}" type="pres">
      <dgm:prSet presAssocID="{E047560C-3D25-4B0A-A720-751C8B0146E5}" presName="background" presStyleLbl="node0" presStyleIdx="2" presStyleCnt="4"/>
      <dgm:spPr/>
    </dgm:pt>
    <dgm:pt modelId="{F2AA00FF-7AA1-4577-8CEB-10EF0DEB5586}" type="pres">
      <dgm:prSet presAssocID="{E047560C-3D25-4B0A-A720-751C8B0146E5}" presName="text" presStyleLbl="fgAcc0" presStyleIdx="2" presStyleCnt="4" custScaleY="138435">
        <dgm:presLayoutVars>
          <dgm:chPref val="3"/>
        </dgm:presLayoutVars>
      </dgm:prSet>
      <dgm:spPr/>
    </dgm:pt>
    <dgm:pt modelId="{9545C804-FDC6-427B-B4A6-FABCC58A58A9}" type="pres">
      <dgm:prSet presAssocID="{E047560C-3D25-4B0A-A720-751C8B0146E5}" presName="hierChild2" presStyleCnt="0"/>
      <dgm:spPr/>
    </dgm:pt>
    <dgm:pt modelId="{3E7A18A5-78A2-44E8-B4B9-2711B6352649}" type="pres">
      <dgm:prSet presAssocID="{5B1C66F3-D212-4809-8B72-1C604641CC21}" presName="hierRoot1" presStyleCnt="0"/>
      <dgm:spPr/>
    </dgm:pt>
    <dgm:pt modelId="{01F5E677-D345-44C2-9F4D-988B9AB80FDC}" type="pres">
      <dgm:prSet presAssocID="{5B1C66F3-D212-4809-8B72-1C604641CC21}" presName="composite" presStyleCnt="0"/>
      <dgm:spPr/>
    </dgm:pt>
    <dgm:pt modelId="{DCC1FD00-5A96-4924-8BCE-06B2EC98EDF1}" type="pres">
      <dgm:prSet presAssocID="{5B1C66F3-D212-4809-8B72-1C604641CC21}" presName="background" presStyleLbl="node0" presStyleIdx="3" presStyleCnt="4"/>
      <dgm:spPr/>
    </dgm:pt>
    <dgm:pt modelId="{3C747762-E1B6-48EF-A9B9-031799850DA2}" type="pres">
      <dgm:prSet presAssocID="{5B1C66F3-D212-4809-8B72-1C604641CC21}" presName="text" presStyleLbl="fgAcc0" presStyleIdx="3" presStyleCnt="4" custScaleY="134687">
        <dgm:presLayoutVars>
          <dgm:chPref val="3"/>
        </dgm:presLayoutVars>
      </dgm:prSet>
      <dgm:spPr/>
    </dgm:pt>
    <dgm:pt modelId="{E45F521E-5F97-4E47-9A7D-E797DA26C29F}" type="pres">
      <dgm:prSet presAssocID="{5B1C66F3-D212-4809-8B72-1C604641CC21}" presName="hierChild2" presStyleCnt="0"/>
      <dgm:spPr/>
    </dgm:pt>
  </dgm:ptLst>
  <dgm:cxnLst>
    <dgm:cxn modelId="{65DA293F-A27B-4DA2-A572-E9E2207A5EA0}" srcId="{A5F016E9-3B74-43EE-94CB-64D2CF9966D9}" destId="{C58D26E1-7AEC-4C45-BEFE-E3556A34EFBF}" srcOrd="0" destOrd="0" parTransId="{7EDC4427-D839-4201-A2FE-230A76D38AEA}" sibTransId="{44A78F0F-C462-43B2-B13F-4FC2002FF1FC}"/>
    <dgm:cxn modelId="{01635B6F-A425-4248-A3C7-E4C1FEB01CA4}" srcId="{A5F016E9-3B74-43EE-94CB-64D2CF9966D9}" destId="{E047560C-3D25-4B0A-A720-751C8B0146E5}" srcOrd="2" destOrd="0" parTransId="{7395EF03-5AFE-4885-93C2-8E7F0F800227}" sibTransId="{F49B2EBC-8F62-4E0C-90E1-0B200BA30B01}"/>
    <dgm:cxn modelId="{80DF8078-D7E3-4B99-9A41-9FF237C03022}" type="presOf" srcId="{A5F016E9-3B74-43EE-94CB-64D2CF9966D9}" destId="{DC4B6CC6-291A-4610-81EA-75505C570899}" srcOrd="0" destOrd="0" presId="urn:microsoft.com/office/officeart/2005/8/layout/hierarchy1"/>
    <dgm:cxn modelId="{EF28CE7C-C0FE-47D6-8198-A4F799A8BB04}" type="presOf" srcId="{5B1C66F3-D212-4809-8B72-1C604641CC21}" destId="{3C747762-E1B6-48EF-A9B9-031799850DA2}" srcOrd="0" destOrd="0" presId="urn:microsoft.com/office/officeart/2005/8/layout/hierarchy1"/>
    <dgm:cxn modelId="{DE28DF86-783E-41C7-8B9E-54E4711E6480}" srcId="{A5F016E9-3B74-43EE-94CB-64D2CF9966D9}" destId="{5B1C66F3-D212-4809-8B72-1C604641CC21}" srcOrd="3" destOrd="0" parTransId="{42A14A31-A720-4474-ACB2-71F9F5F404C6}" sibTransId="{ED1063F5-DE45-4B17-B0AD-F8174D78A488}"/>
    <dgm:cxn modelId="{1779818D-6D6D-40E3-90FD-A55FE99033DB}" type="presOf" srcId="{BABD5645-FC0C-40A8-A799-4E8525738287}" destId="{42C3B8BF-BE37-40FD-8D69-364607F3A44D}" srcOrd="0" destOrd="0" presId="urn:microsoft.com/office/officeart/2005/8/layout/hierarchy1"/>
    <dgm:cxn modelId="{CB4A9EC9-537D-4A2F-8C02-4CD40FEEEB20}" type="presOf" srcId="{C58D26E1-7AEC-4C45-BEFE-E3556A34EFBF}" destId="{A8296DBF-1744-4FCE-9C7E-7C205D0F0AF8}" srcOrd="0" destOrd="0" presId="urn:microsoft.com/office/officeart/2005/8/layout/hierarchy1"/>
    <dgm:cxn modelId="{2D2D35E5-251F-446D-8416-34B81E4ABB73}" type="presOf" srcId="{E047560C-3D25-4B0A-A720-751C8B0146E5}" destId="{F2AA00FF-7AA1-4577-8CEB-10EF0DEB5586}" srcOrd="0" destOrd="0" presId="urn:microsoft.com/office/officeart/2005/8/layout/hierarchy1"/>
    <dgm:cxn modelId="{76C04BEB-8B41-41C4-B7BC-195F9DEEF6FB}" srcId="{A5F016E9-3B74-43EE-94CB-64D2CF9966D9}" destId="{BABD5645-FC0C-40A8-A799-4E8525738287}" srcOrd="1" destOrd="0" parTransId="{A5661790-50BC-4FDD-93FA-1E9786288BD5}" sibTransId="{6C5162D2-82AA-4A1D-8A05-E8A1E563B875}"/>
    <dgm:cxn modelId="{C5D5CE01-C112-4F49-ACCD-9F9BF59DD625}" type="presParOf" srcId="{DC4B6CC6-291A-4610-81EA-75505C570899}" destId="{15EF63BE-65A8-498B-BAD4-FE9449D0644A}" srcOrd="0" destOrd="0" presId="urn:microsoft.com/office/officeart/2005/8/layout/hierarchy1"/>
    <dgm:cxn modelId="{A4DE547F-0354-4FD6-8620-C37544C0C77D}" type="presParOf" srcId="{15EF63BE-65A8-498B-BAD4-FE9449D0644A}" destId="{AAD85BA4-C2C6-49D5-9C23-6B9CE7FB0471}" srcOrd="0" destOrd="0" presId="urn:microsoft.com/office/officeart/2005/8/layout/hierarchy1"/>
    <dgm:cxn modelId="{80BBA791-1BF3-4DB2-B2AC-608C10DC896C}" type="presParOf" srcId="{AAD85BA4-C2C6-49D5-9C23-6B9CE7FB0471}" destId="{8C73B96C-2DED-4785-8019-AA236E322A87}" srcOrd="0" destOrd="0" presId="urn:microsoft.com/office/officeart/2005/8/layout/hierarchy1"/>
    <dgm:cxn modelId="{ABF1659C-B8CF-4CFF-BE91-F999C9601781}" type="presParOf" srcId="{AAD85BA4-C2C6-49D5-9C23-6B9CE7FB0471}" destId="{A8296DBF-1744-4FCE-9C7E-7C205D0F0AF8}" srcOrd="1" destOrd="0" presId="urn:microsoft.com/office/officeart/2005/8/layout/hierarchy1"/>
    <dgm:cxn modelId="{4CBEE04F-D15F-4957-B4A7-FDB840343364}" type="presParOf" srcId="{15EF63BE-65A8-498B-BAD4-FE9449D0644A}" destId="{13D225B7-4DA8-46AF-A051-22D69EEE3AC7}" srcOrd="1" destOrd="0" presId="urn:microsoft.com/office/officeart/2005/8/layout/hierarchy1"/>
    <dgm:cxn modelId="{652FBA51-C34C-40CE-85B2-1E8786DD4A68}" type="presParOf" srcId="{DC4B6CC6-291A-4610-81EA-75505C570899}" destId="{49220146-565A-43FE-8C02-A982C5407E45}" srcOrd="1" destOrd="0" presId="urn:microsoft.com/office/officeart/2005/8/layout/hierarchy1"/>
    <dgm:cxn modelId="{897C2038-ECBD-49A1-BF2B-DD1E98C6E5B0}" type="presParOf" srcId="{49220146-565A-43FE-8C02-A982C5407E45}" destId="{2018B6A7-866D-43BC-B834-E89D2FCE7D1F}" srcOrd="0" destOrd="0" presId="urn:microsoft.com/office/officeart/2005/8/layout/hierarchy1"/>
    <dgm:cxn modelId="{8A70A1FF-DE0C-4694-8D50-F7FF4D5802BA}" type="presParOf" srcId="{2018B6A7-866D-43BC-B834-E89D2FCE7D1F}" destId="{A12F47C3-5814-4EEB-95EC-372B1ACD1787}" srcOrd="0" destOrd="0" presId="urn:microsoft.com/office/officeart/2005/8/layout/hierarchy1"/>
    <dgm:cxn modelId="{E7F1673C-E731-46F3-B5A6-C77139D09646}" type="presParOf" srcId="{2018B6A7-866D-43BC-B834-E89D2FCE7D1F}" destId="{42C3B8BF-BE37-40FD-8D69-364607F3A44D}" srcOrd="1" destOrd="0" presId="urn:microsoft.com/office/officeart/2005/8/layout/hierarchy1"/>
    <dgm:cxn modelId="{460C643E-D1AD-4123-86AC-EB28C3F254B9}" type="presParOf" srcId="{49220146-565A-43FE-8C02-A982C5407E45}" destId="{E0A3FBC8-7152-4716-B794-510A7A3C6B87}" srcOrd="1" destOrd="0" presId="urn:microsoft.com/office/officeart/2005/8/layout/hierarchy1"/>
    <dgm:cxn modelId="{ECFCC7AE-4AF5-4098-B01B-4769A7F3A6AC}" type="presParOf" srcId="{DC4B6CC6-291A-4610-81EA-75505C570899}" destId="{A729DC7D-F771-44D7-A19D-6BAE2BA6E263}" srcOrd="2" destOrd="0" presId="urn:microsoft.com/office/officeart/2005/8/layout/hierarchy1"/>
    <dgm:cxn modelId="{6903E762-42D9-45CC-A992-CC9200853B6D}" type="presParOf" srcId="{A729DC7D-F771-44D7-A19D-6BAE2BA6E263}" destId="{1488A05C-6703-46A9-A70F-2C0165C87589}" srcOrd="0" destOrd="0" presId="urn:microsoft.com/office/officeart/2005/8/layout/hierarchy1"/>
    <dgm:cxn modelId="{CC170EBF-DB2B-4E68-B1A4-D2BCEDF91C1D}" type="presParOf" srcId="{1488A05C-6703-46A9-A70F-2C0165C87589}" destId="{5FF0E33B-DB28-4693-8A02-0804A46F76B0}" srcOrd="0" destOrd="0" presId="urn:microsoft.com/office/officeart/2005/8/layout/hierarchy1"/>
    <dgm:cxn modelId="{A7C64492-28EB-4288-BCD6-F4041E35F10C}" type="presParOf" srcId="{1488A05C-6703-46A9-A70F-2C0165C87589}" destId="{F2AA00FF-7AA1-4577-8CEB-10EF0DEB5586}" srcOrd="1" destOrd="0" presId="urn:microsoft.com/office/officeart/2005/8/layout/hierarchy1"/>
    <dgm:cxn modelId="{3D5B8469-F858-4F8A-8DB5-3DAE36146762}" type="presParOf" srcId="{A729DC7D-F771-44D7-A19D-6BAE2BA6E263}" destId="{9545C804-FDC6-427B-B4A6-FABCC58A58A9}" srcOrd="1" destOrd="0" presId="urn:microsoft.com/office/officeart/2005/8/layout/hierarchy1"/>
    <dgm:cxn modelId="{F978BCE5-3E15-4F0D-A65A-67888AC78DF7}" type="presParOf" srcId="{DC4B6CC6-291A-4610-81EA-75505C570899}" destId="{3E7A18A5-78A2-44E8-B4B9-2711B6352649}" srcOrd="3" destOrd="0" presId="urn:microsoft.com/office/officeart/2005/8/layout/hierarchy1"/>
    <dgm:cxn modelId="{8E418D07-BB5E-44C3-9A01-665AAE548C57}" type="presParOf" srcId="{3E7A18A5-78A2-44E8-B4B9-2711B6352649}" destId="{01F5E677-D345-44C2-9F4D-988B9AB80FDC}" srcOrd="0" destOrd="0" presId="urn:microsoft.com/office/officeart/2005/8/layout/hierarchy1"/>
    <dgm:cxn modelId="{ACD7C61F-36E6-4405-89F2-3AC18B53CC79}" type="presParOf" srcId="{01F5E677-D345-44C2-9F4D-988B9AB80FDC}" destId="{DCC1FD00-5A96-4924-8BCE-06B2EC98EDF1}" srcOrd="0" destOrd="0" presId="urn:microsoft.com/office/officeart/2005/8/layout/hierarchy1"/>
    <dgm:cxn modelId="{18831BDF-4BD9-456C-A215-8AE5D1F9A0E7}" type="presParOf" srcId="{01F5E677-D345-44C2-9F4D-988B9AB80FDC}" destId="{3C747762-E1B6-48EF-A9B9-031799850DA2}" srcOrd="1" destOrd="0" presId="urn:microsoft.com/office/officeart/2005/8/layout/hierarchy1"/>
    <dgm:cxn modelId="{32F7B11B-BA1C-4313-A476-7D734665B563}" type="presParOf" srcId="{3E7A18A5-78A2-44E8-B4B9-2711B6352649}" destId="{E45F521E-5F97-4E47-9A7D-E797DA26C2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3B96C-2DED-4785-8019-AA236E322A87}">
      <dsp:nvSpPr>
        <dsp:cNvPr id="0" name=""/>
        <dsp:cNvSpPr/>
      </dsp:nvSpPr>
      <dsp:spPr>
        <a:xfrm>
          <a:off x="5439" y="268238"/>
          <a:ext cx="2758693" cy="2201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96DBF-1744-4FCE-9C7E-7C205D0F0AF8}">
      <dsp:nvSpPr>
        <dsp:cNvPr id="0" name=""/>
        <dsp:cNvSpPr/>
      </dsp:nvSpPr>
      <dsp:spPr>
        <a:xfrm>
          <a:off x="265069" y="514887"/>
          <a:ext cx="2758693" cy="2201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Ở hầu hết các loài cây, phiến lá thường có bản dẹt và rộng. Đặc điểm này có vai trò gì trong quá trình quang hợp?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551" y="579369"/>
        <a:ext cx="2629729" cy="2072630"/>
      </dsp:txXfrm>
    </dsp:sp>
    <dsp:sp modelId="{A12F47C3-5814-4EEB-95EC-372B1ACD1787}">
      <dsp:nvSpPr>
        <dsp:cNvPr id="0" name=""/>
        <dsp:cNvSpPr/>
      </dsp:nvSpPr>
      <dsp:spPr>
        <a:xfrm>
          <a:off x="3283393" y="268238"/>
          <a:ext cx="2336668" cy="2054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3B8BF-BE37-40FD-8D69-364607F3A44D}">
      <dsp:nvSpPr>
        <dsp:cNvPr id="0" name=""/>
        <dsp:cNvSpPr/>
      </dsp:nvSpPr>
      <dsp:spPr>
        <a:xfrm>
          <a:off x="3543023" y="514887"/>
          <a:ext cx="2336668" cy="2054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Mạng gân lá dày đặc có vai trò gì trong quá trình quang hợp?</a:t>
          </a:r>
          <a:endParaRPr lang="en-US" sz="20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3185" y="575049"/>
        <a:ext cx="2216344" cy="1933752"/>
      </dsp:txXfrm>
    </dsp:sp>
    <dsp:sp modelId="{5FF0E33B-DB28-4693-8A02-0804A46F76B0}">
      <dsp:nvSpPr>
        <dsp:cNvPr id="0" name=""/>
        <dsp:cNvSpPr/>
      </dsp:nvSpPr>
      <dsp:spPr>
        <a:xfrm>
          <a:off x="6139321" y="268238"/>
          <a:ext cx="2336668" cy="2054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A00FF-7AA1-4577-8CEB-10EF0DEB5586}">
      <dsp:nvSpPr>
        <dsp:cNvPr id="0" name=""/>
        <dsp:cNvSpPr/>
      </dsp:nvSpPr>
      <dsp:spPr>
        <a:xfrm>
          <a:off x="6398951" y="514887"/>
          <a:ext cx="2336668" cy="2054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Bào quan lục lạp trong tế bào thịt lá có vai trò gì với chức năng quang hợp?</a:t>
          </a:r>
          <a:endParaRPr lang="en-US" sz="200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9113" y="575049"/>
        <a:ext cx="2216344" cy="1933752"/>
      </dsp:txXfrm>
    </dsp:sp>
    <dsp:sp modelId="{DCC1FD00-5A96-4924-8BCE-06B2EC98EDF1}">
      <dsp:nvSpPr>
        <dsp:cNvPr id="0" name=""/>
        <dsp:cNvSpPr/>
      </dsp:nvSpPr>
      <dsp:spPr>
        <a:xfrm>
          <a:off x="8995249" y="268238"/>
          <a:ext cx="2336668" cy="199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47762-E1B6-48EF-A9B9-031799850DA2}">
      <dsp:nvSpPr>
        <dsp:cNvPr id="0" name=""/>
        <dsp:cNvSpPr/>
      </dsp:nvSpPr>
      <dsp:spPr>
        <a:xfrm>
          <a:off x="9254878" y="514887"/>
          <a:ext cx="2336668" cy="1998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Vai trò của khí khổng trong quá trình quang hợp?</a:t>
          </a:r>
          <a:endParaRPr lang="en-US" sz="2000" kern="120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13411" y="573420"/>
        <a:ext cx="2219602" cy="188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75765-C50B-4BAD-9CAF-CA2B9C302A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BD82-4BF6-48BB-B614-8C0797ADE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microsoft.com/office/2007/relationships/media" Target="https://www.youtube.com/embed/19Ip2Itl5NA?feature=oembed" TargetMode="External"/><Relationship Id="rId1" Type="http://schemas.openxmlformats.org/officeDocument/2006/relationships/video" Target="https://www.youtube.com/embed/19Ip2Itl5NA?feature=oembed" TargetMode="Externa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image27.wdp"/><Relationship Id="rId4" Type="http://schemas.openxmlformats.org/officeDocument/2006/relationships/image" Target="../media/image26.png"/><Relationship Id="rId3" Type="http://schemas.microsoft.com/office/2007/relationships/hdphoto" Target="../media/image24.wdp"/><Relationship Id="rId2" Type="http://schemas.openxmlformats.org/officeDocument/2006/relationships/image" Target="../media/image23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0.jpeg"/><Relationship Id="rId6" Type="http://schemas.microsoft.com/office/2007/relationships/hdphoto" Target="../media/image39.wdp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3" Type="http://schemas.microsoft.com/office/2007/relationships/hdphoto" Target="../media/image36.wdp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microsoft.com/office/2007/relationships/hdphoto" Target="../media/image48.wdp"/><Relationship Id="rId7" Type="http://schemas.openxmlformats.org/officeDocument/2006/relationships/image" Target="../media/image47.png"/><Relationship Id="rId6" Type="http://schemas.openxmlformats.org/officeDocument/2006/relationships/image" Target="../media/image46.jpeg"/><Relationship Id="rId5" Type="http://schemas.microsoft.com/office/2007/relationships/hdphoto" Target="../media/image45.wdp"/><Relationship Id="rId4" Type="http://schemas.openxmlformats.org/officeDocument/2006/relationships/image" Target="../media/image44.png"/><Relationship Id="rId3" Type="http://schemas.microsoft.com/office/2007/relationships/hdphoto" Target="../media/image43.wdp"/><Relationship Id="rId2" Type="http://schemas.openxmlformats.org/officeDocument/2006/relationships/image" Target="../media/image42.png"/><Relationship Id="rId16" Type="http://schemas.openxmlformats.org/officeDocument/2006/relationships/slideLayout" Target="../slideLayouts/slideLayout7.xml"/><Relationship Id="rId15" Type="http://schemas.microsoft.com/office/2007/relationships/hdphoto" Target="../media/image52.wdp"/><Relationship Id="rId14" Type="http://schemas.openxmlformats.org/officeDocument/2006/relationships/image" Target="../media/image51.png"/><Relationship Id="rId13" Type="http://schemas.microsoft.com/office/2007/relationships/hdphoto" Target="../media/image50.wdp"/><Relationship Id="rId12" Type="http://schemas.openxmlformats.org/officeDocument/2006/relationships/image" Target="../media/image49.png"/><Relationship Id="rId11" Type="http://schemas.openxmlformats.org/officeDocument/2006/relationships/image" Target="../media/image40.jpeg"/><Relationship Id="rId10" Type="http://schemas.microsoft.com/office/2007/relationships/hdphoto" Target="../media/image39.wdp"/><Relationship Id="rId1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5.jpeg"/><Relationship Id="rId2" Type="http://schemas.microsoft.com/office/2007/relationships/hdphoto" Target="../media/image54.wdp"/><Relationship Id="rId1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Vai trò của Thực Vật đối với tự nhiên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42807" y="404446"/>
            <a:ext cx="10706386" cy="604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61292"/>
            <a:ext cx="665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21588" t="50000" r="41216" b="27557"/>
          <a:stretch>
            <a:fillRect/>
          </a:stretch>
        </p:blipFill>
        <p:spPr>
          <a:xfrm>
            <a:off x="560630" y="1649881"/>
            <a:ext cx="7776770" cy="2915259"/>
          </a:xfrm>
          <a:prstGeom prst="rect">
            <a:avLst/>
          </a:prstGeom>
        </p:spPr>
      </p:pic>
      <p:pic>
        <p:nvPicPr>
          <p:cNvPr id="1026" name="Picture 2" descr="Lý thuyết Đặc điểm bên ngoài của lá - Trắc nghiệm Sinh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35" y="1199796"/>
            <a:ext cx="2739338" cy="291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á Cây Màu Xanh Thiên Nhiên Nhà - Ảnh miễn phí trên Pixaba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89560" l="3623" r="89855">
                        <a14:foregroundMark x1="3623" y1="58791" x2="3623" y2="58791"/>
                        <a14:foregroundMark x1="18841" y1="57143" x2="18841" y2="57143"/>
                        <a14:foregroundMark x1="17391" y1="56044" x2="17391" y2="56044"/>
                        <a14:foregroundMark x1="21014" y1="56044" x2="21014" y2="56044"/>
                        <a14:foregroundMark x1="54710" y1="56044" x2="54710" y2="5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401">
            <a:off x="887088" y="4575805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á Cây Màu Xanh Thiên Nhiên Nhà - Ảnh miễn phí trên Pixaba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89560" l="3623" r="89855">
                        <a14:foregroundMark x1="3623" y1="58791" x2="3623" y2="58791"/>
                        <a14:foregroundMark x1="18841" y1="57143" x2="18841" y2="57143"/>
                        <a14:foregroundMark x1="17391" y1="56044" x2="17391" y2="56044"/>
                        <a14:foregroundMark x1="21014" y1="56044" x2="21014" y2="56044"/>
                        <a14:foregroundMark x1="54710" y1="56044" x2="54710" y2="5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232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á Cây Màu Xanh Thiên Nhiên Nhà - Ảnh miễn phí trên Pixaba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89560" l="3623" r="89855">
                        <a14:foregroundMark x1="3623" y1="58791" x2="3623" y2="58791"/>
                        <a14:foregroundMark x1="18841" y1="57143" x2="18841" y2="57143"/>
                        <a14:foregroundMark x1="17391" y1="56044" x2="17391" y2="56044"/>
                        <a14:foregroundMark x1="21014" y1="56044" x2="21014" y2="56044"/>
                        <a14:foregroundMark x1="54710" y1="56044" x2="54710" y2="5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245">
            <a:off x="2042658" y="4078317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/>
          <a:srcRect l="21284" t="32448" r="40402" b="25663"/>
          <a:stretch>
            <a:fillRect/>
          </a:stretch>
        </p:blipFill>
        <p:spPr>
          <a:xfrm>
            <a:off x="758946" y="3000908"/>
            <a:ext cx="8397411" cy="3857092"/>
          </a:xfrm>
          <a:prstGeom prst="rect">
            <a:avLst/>
          </a:prstGeom>
        </p:spPr>
      </p:pic>
      <p:pic>
        <p:nvPicPr>
          <p:cNvPr id="11" name="Picture 4" descr="Lá Cây Màu Xanh Thiên Nhiên Nhà - Ảnh miễn phí trên Pixaba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0" b="89560" l="3623" r="89855">
                        <a14:foregroundMark x1="3623" y1="58791" x2="3623" y2="58791"/>
                        <a14:foregroundMark x1="18841" y1="57143" x2="18841" y2="57143"/>
                        <a14:foregroundMark x1="17391" y1="56044" x2="17391" y2="56044"/>
                        <a14:foregroundMark x1="21014" y1="56044" x2="21014" y2="56044"/>
                        <a14:foregroundMark x1="54710" y1="56044" x2="54710" y2="5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755" flipH="1">
            <a:off x="1618146" y="1680387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61292"/>
            <a:ext cx="665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Lá Cây Màu Xanh Thiên Nhiên Nhà - Ảnh miễn phí trên Pixaba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0" b="89560" l="3623" r="89855">
                        <a14:foregroundMark x1="3623" y1="58791" x2="3623" y2="58791"/>
                        <a14:foregroundMark x1="18841" y1="57143" x2="18841" y2="57143"/>
                        <a14:foregroundMark x1="17391" y1="56044" x2="17391" y2="56044"/>
                        <a14:foregroundMark x1="21014" y1="56044" x2="21014" y2="56044"/>
                        <a14:foregroundMark x1="54710" y1="56044" x2="54710" y2="5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0242">
            <a:off x="4735601" y="2622103"/>
            <a:ext cx="1764378" cy="116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á Cây Màu Xanh Thiên Nhiên Nhà - Ảnh miễn phí trên Pixaba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0" b="89560" l="3623" r="89855">
                        <a14:foregroundMark x1="3623" y1="58791" x2="3623" y2="58791"/>
                        <a14:foregroundMark x1="18841" y1="57143" x2="18841" y2="57143"/>
                        <a14:foregroundMark x1="17391" y1="56044" x2="17391" y2="56044"/>
                        <a14:foregroundMark x1="21014" y1="56044" x2="21014" y2="56044"/>
                        <a14:foregroundMark x1="54710" y1="56044" x2="54710" y2="5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28">
            <a:off x="5958976" y="2382427"/>
            <a:ext cx="2015569" cy="13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á Cây Màu Xanh Thiên Nhiên Nhà - Ảnh miễn phí trên Pixaba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0" b="89560" l="3623" r="89855">
                        <a14:foregroundMark x1="3623" y1="58791" x2="3623" y2="58791"/>
                        <a14:foregroundMark x1="18841" y1="57143" x2="18841" y2="57143"/>
                        <a14:foregroundMark x1="17391" y1="56044" x2="17391" y2="56044"/>
                        <a14:foregroundMark x1="21014" y1="56044" x2="21014" y2="56044"/>
                        <a14:foregroundMark x1="54710" y1="56044" x2="54710" y2="5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245">
            <a:off x="6880303" y="1681108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67972" y="1564469"/>
            <a:ext cx="3746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Em có biết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igApple" pitchFamily="2" charset="0"/>
            </a:endParaRPr>
          </a:p>
        </p:txBody>
      </p:sp>
      <p:pic>
        <p:nvPicPr>
          <p:cNvPr id="2050" name="Picture 2" descr="Suy nghĩ của em về tinh thần tự học của học sinh hiện nay - Kiến thức tham  khả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42" b="95694" l="3306" r="97107">
                        <a14:foregroundMark x1="90909" y1="43062" x2="90909" y2="43062"/>
                        <a14:foregroundMark x1="90909" y1="43062" x2="77273" y2="68900"/>
                        <a14:foregroundMark x1="95868" y1="46890" x2="95868" y2="46890"/>
                        <a14:foregroundMark x1="76860" y1="44498" x2="76860" y2="44498"/>
                        <a14:foregroundMark x1="74793" y1="43062" x2="64050" y2="40191"/>
                        <a14:foregroundMark x1="69835" y1="56459" x2="66942" y2="72727"/>
                        <a14:foregroundMark x1="40909" y1="49761" x2="28926" y2="52632"/>
                        <a14:foregroundMark x1="14463" y1="48804" x2="14463" y2="48804"/>
                        <a14:foregroundMark x1="11570" y1="85167" x2="11570" y2="85167"/>
                        <a14:foregroundMark x1="7438" y1="84689" x2="3719" y2="91866"/>
                        <a14:foregroundMark x1="31405" y1="85167" x2="29339" y2="95694"/>
                        <a14:foregroundMark x1="24380" y1="88038" x2="24380" y2="90431"/>
                        <a14:foregroundMark x1="39669" y1="6220" x2="31818" y2="7656"/>
                        <a14:foregroundMark x1="97107" y1="57895" x2="97107" y2="57895"/>
                        <a14:foregroundMark x1="67769" y1="44019" x2="58678" y2="70335"/>
                        <a14:foregroundMark x1="58678" y1="70335" x2="58678" y2="70335"/>
                        <a14:foregroundMark x1="64050" y1="39234" x2="56198" y2="60766"/>
                        <a14:foregroundMark x1="71074" y1="51196" x2="63223" y2="69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" y="1697471"/>
            <a:ext cx="2081470" cy="17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Những loại cây cảnh nên trồng trong nhà vì mang lại tài lộc và sức khỏe |  Cây phong thủ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r="15064"/>
          <a:stretch>
            <a:fillRect/>
          </a:stretch>
        </p:blipFill>
        <p:spPr bwMode="auto">
          <a:xfrm>
            <a:off x="9057300" y="795922"/>
            <a:ext cx="3036232" cy="589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61292"/>
            <a:ext cx="784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yếu tố ảnh hưởng đến quá trình quang hợp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huyết trình là gì? Phân tích yêu cầu của kĩ năng thuyết trình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60" y="1649882"/>
            <a:ext cx="8322477" cy="49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9508" y="2461846"/>
            <a:ext cx="2110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Amazone" panose="03020702060507090A04" pitchFamily="66" charset="0"/>
              </a:rPr>
              <a:t>Thuyết trình</a:t>
            </a:r>
            <a:endParaRPr lang="en-US" sz="4000" dirty="0">
              <a:solidFill>
                <a:srgbClr val="FF0000"/>
              </a:solidFill>
              <a:latin typeface="Amazone" panose="03020702060507090A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effectLst/>
                <a:latin typeface="+mj-lt"/>
                <a:ea typeface="+mj-ea"/>
                <a:cs typeface="+mj-cs"/>
              </a:rPr>
              <a:t>Vai trò của Nước</a:t>
            </a:r>
            <a:endParaRPr lang="en-US" sz="5400">
              <a:latin typeface="+mj-lt"/>
              <a:ea typeface="+mj-ea"/>
              <a:cs typeface="+mj-cs"/>
            </a:endParaRPr>
          </a:p>
        </p:txBody>
      </p:sp>
      <p:sp>
        <p:nvSpPr>
          <p:cNvPr id="1033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cần cho cây để bù lại sự mất nước do thoát hơi nước, làm cho mô không khô, lá không bị đốt nóng.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 cấp đủ nước cho lá giúp quang hợp đạt hiệu quả cao.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dẫn truyền các sản phẩm được tổng hợp trong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từ lá đến các bộ phận khác.  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ai trò của nước đối với sức khỏe và đời số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3" r="9216" b="-1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fromWordArt="1" anchor="b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9050">
                  <a:solidFill>
                    <a:srgbClr val="99CCFF"/>
                  </a:solidFill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ea typeface="+mj-ea"/>
                <a:cs typeface="+mj-cs"/>
              </a:rPr>
              <a:t>VAI TRÒ CỦA ÁNH SÁNG</a:t>
            </a:r>
            <a:endParaRPr lang="en-US" sz="5400" b="1" dirty="0">
              <a:ln w="19050">
                <a:solidFill>
                  <a:srgbClr val="99CCFF"/>
                </a:solidFill>
                <a:round/>
              </a:ln>
              <a:effectLst>
                <a:outerShdw dist="35921" dir="2700000" algn="ctr" rotWithShape="0">
                  <a:srgbClr val="99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Cây ưa sáng: phi lao, lúa, ngô</a:t>
            </a:r>
            <a:endParaRPr lang="vi-V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Cây ưa bóng: lá lốt, dương xỉ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r="3295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Carbon dioxide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0,008% - 0,01%.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hí CO2 là gì? Nguồn gốc hình thành và ứng dụng Cacbon đioxi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070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5064" y="525982"/>
            <a:ext cx="4282983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Nhiệt độ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5" name="Rectangle 410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- 35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410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inh học 11 Bài 10: Ảnh hưởng của các nhân tố ngoại cảnh đến quang hợ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381179"/>
            <a:ext cx="5628018" cy="38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61292"/>
            <a:ext cx="784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yếu tố ảnh hưởng đến quá trình quang hợp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rình Bày Quá Trình Quang Hợp Ở Thực Vật, Quang Hợp Là Gì - 1 phút tiết  kiệm triệu niềm vu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86" y="1649882"/>
            <a:ext cx="4648214" cy="52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2565" y="2274838"/>
            <a:ext cx="5779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Amazone" panose="03020702060507090A04" pitchFamily="66" charset="0"/>
              </a:rPr>
              <a:t>Một số yếu tố ảnh hưởng đến quang hợp ở thực vật như: ánh sáng, nước, hàm lượng khí carbon dioxide, nhiệt độ, ...</a:t>
            </a:r>
            <a:endParaRPr lang="en-US" sz="3600" dirty="0">
              <a:latin typeface="Amazone" panose="03020702060507090A04" pitchFamily="66" charset="0"/>
            </a:endParaRPr>
          </a:p>
        </p:txBody>
      </p:sp>
      <p:pic>
        <p:nvPicPr>
          <p:cNvPr id="9" name="Picture 4" descr="Dạy trẻ cách cầm bút đúng chuẩn để viết chữ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6" b="93252" l="9709" r="89968">
                        <a14:foregroundMark x1="74434" y1="90184" x2="74434" y2="90184"/>
                        <a14:foregroundMark x1="52427" y1="93252" x2="52427" y2="93252"/>
                        <a14:backgroundMark x1="51456" y1="92025" x2="51456" y2="92025"/>
                        <a14:backgroundMark x1="53074" y1="92025" x2="53074" y2="92025"/>
                        <a14:backgroundMark x1="53074" y1="92025" x2="53074" y2="92025"/>
                        <a14:backgroundMark x1="52427" y1="95092" x2="52427" y2="95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15" r="22892"/>
          <a:stretch>
            <a:fillRect/>
          </a:stretch>
        </p:blipFill>
        <p:spPr bwMode="auto">
          <a:xfrm flipH="1">
            <a:off x="609600" y="1222902"/>
            <a:ext cx="1408671" cy="12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ình ảnh Biểu Tượng Nhiệt độ Cho Dự án PNG , Nhiệt độ, Độ, Nhiệt Kế PNG và  Vector với nền trong suốt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2" y="5054067"/>
            <a:ext cx="1685281" cy="16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ểu Tượng Đám Mây Giấy Co2 Thiệt Hại Do Khói Khái Niệm Ô Nhiễm Khói Bụi Ô  Nhiễm Môi Trường Khí Thải Ký Hiệu Công Thức Carbon Dioxide Vector Hình minh  họa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462" y1="21395" x2="38462" y2="21395"/>
                        <a14:foregroundMark x1="37179" y1="21395" x2="37179" y2="21395"/>
                        <a14:foregroundMark x1="37179" y1="21395" x2="37179" y2="21395"/>
                        <a14:foregroundMark x1="34188" y1="21395" x2="34188" y2="21395"/>
                        <a14:foregroundMark x1="33761" y1="21395" x2="33761" y2="21395"/>
                        <a14:foregroundMark x1="32906" y1="21860" x2="32906" y2="21860"/>
                        <a14:foregroundMark x1="47436" y1="20465" x2="47436" y2="20465"/>
                        <a14:foregroundMark x1="53419" y1="16744" x2="53419" y2="16744"/>
                        <a14:foregroundMark x1="55556" y1="20000" x2="55556" y2="20000"/>
                        <a14:foregroundMark x1="54274" y1="77674" x2="54274" y2="77674"/>
                        <a14:foregroundMark x1="50855" y1="85581" x2="50855" y2="85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4" y="4575414"/>
            <a:ext cx="1737203" cy="15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ểu Tượng Trong Tarot - Mặt Trời 20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15" y="4841994"/>
            <a:ext cx="1545248" cy="15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461" y="1934307"/>
            <a:ext cx="21922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BigApple" pitchFamily="2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BigApple" pitchFamily="2" charset="0"/>
            </a:endParaRPr>
          </a:p>
        </p:txBody>
      </p:sp>
      <p:pic>
        <p:nvPicPr>
          <p:cNvPr id="6146" name="Picture 2" descr="Hình mũi tên chỉ hướng | Mũi tên, Nghệ thuật, Hì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6676" y="583170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mũi tên chỉ hướng | Mũi tên, Nghệ thuật, Hì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95" flipH="1" flipV="1">
            <a:off x="2356339" y="3475705"/>
            <a:ext cx="2156910" cy="233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ũi Tên Trái Hình ảnh | Định dạng hình ảnh AI 401069011|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6667" r="92889">
                        <a14:foregroundMark x1="91556" y1="40000" x2="91556" y2="40000"/>
                        <a14:foregroundMark x1="92889" y1="62667" x2="92889" y2="62667"/>
                        <a14:foregroundMark x1="6667" y1="52444" x2="6667" y2="5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7651" y="199512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50776" y="1027536"/>
            <a:ext cx="390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3706" y="2805073"/>
            <a:ext cx="5132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1446" y="4642700"/>
            <a:ext cx="5234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yếu tố ảnh hưởng đến quá trình quang hợp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583" b="80990" l="26501" r="54173">
                        <a14:foregroundMark x1="40337" y1="41406" x2="40337" y2="41406"/>
                        <a14:foregroundMark x1="40117" y1="41016" x2="39971" y2="42578"/>
                        <a14:foregroundMark x1="40337" y1="39583" x2="40922" y2="42839"/>
                        <a14:foregroundMark x1="38726" y1="41667" x2="38726" y2="41667"/>
                        <a14:foregroundMark x1="40117" y1="47917" x2="40117" y2="47917"/>
                        <a14:foregroundMark x1="39751" y1="47005" x2="39092" y2="52083"/>
                        <a14:foregroundMark x1="38946" y1="47266" x2="38946" y2="47266"/>
                        <a14:foregroundMark x1="38946" y1="47266" x2="38946" y2="51823"/>
                        <a14:foregroundMark x1="37701" y1="71615" x2="39092" y2="74349"/>
                        <a14:foregroundMark x1="39971" y1="75000" x2="40337" y2="75260"/>
                        <a14:foregroundMark x1="39751" y1="73438" x2="41142" y2="74089"/>
                        <a14:foregroundMark x1="39312" y1="72917" x2="40922" y2="74609"/>
                        <a14:foregroundMark x1="40117" y1="75260" x2="40556" y2="76693"/>
                        <a14:foregroundMark x1="39531" y1="73438" x2="41142" y2="74349"/>
                        <a14:foregroundMark x1="40556" y1="47005" x2="40556" y2="52083"/>
                      </a14:backgroundRemoval>
                    </a14:imgEffect>
                  </a14:imgLayer>
                </a14:imgProps>
              </a:ext>
            </a:extLst>
          </a:blip>
          <a:srcRect l="23108" t="37105" r="42331" b="14000"/>
          <a:stretch>
            <a:fillRect/>
          </a:stretch>
        </p:blipFill>
        <p:spPr>
          <a:xfrm>
            <a:off x="8053327" y="153087"/>
            <a:ext cx="2496483" cy="2427402"/>
          </a:xfrm>
          <a:prstGeom prst="rect">
            <a:avLst/>
          </a:prstGeom>
          <a:ln>
            <a:noFill/>
          </a:ln>
        </p:spPr>
      </p:pic>
      <p:pic>
        <p:nvPicPr>
          <p:cNvPr id="6150" name="Picture 6" descr="Quang hợp là gì? ‌Ý nghĩa và vai‌ ‌trò‌ ‌của‌ ‌quang‌ ‌hợp‌ ‌với‌ ‌sự‌  ‌sống?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123" y="2808344"/>
            <a:ext cx="1463187" cy="124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ình ảnh Biểu Tượng Nhiệt độ Cho Dự án PNG , Nhiệt độ, Độ, Nhiệt Kế PNG và  Vector với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8000" y1="28444" x2="28000" y2="28444"/>
                        <a14:foregroundMark x1="50222" y1="25778" x2="50222" y2="25778"/>
                        <a14:foregroundMark x1="50667" y1="25778" x2="50667" y2="48444"/>
                        <a14:foregroundMark x1="68444" y1="35111" x2="68444" y2="35111"/>
                        <a14:foregroundMark x1="48444" y1="25778" x2="48444" y2="25778"/>
                        <a14:foregroundMark x1="49333" y1="24889" x2="52444" y2="36889"/>
                        <a14:foregroundMark x1="56000" y1="64889" x2="56000" y2="6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18" y="5596807"/>
            <a:ext cx="1155897" cy="115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Biểu Tượng Đám Mây Giấy Co2 Thiệt Hại Do Khói Khái Niệm Ô Nhiễm Khói Bụi Ô  Nhiễm Môi Trường Khí Thải Ký Hiệu Công Thức Carbon Dioxide Vector Hình minh  họa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8462" y1="21395" x2="38462" y2="21395"/>
                        <a14:foregroundMark x1="37179" y1="21395" x2="37179" y2="21395"/>
                        <a14:foregroundMark x1="37179" y1="21395" x2="37179" y2="21395"/>
                        <a14:foregroundMark x1="34188" y1="21395" x2="34188" y2="21395"/>
                        <a14:foregroundMark x1="33761" y1="21395" x2="33761" y2="21395"/>
                        <a14:foregroundMark x1="32906" y1="21860" x2="32906" y2="21860"/>
                        <a14:foregroundMark x1="47436" y1="20465" x2="47436" y2="20465"/>
                        <a14:foregroundMark x1="53419" y1="16744" x2="53419" y2="16744"/>
                        <a14:foregroundMark x1="55556" y1="20000" x2="55556" y2="20000"/>
                        <a14:foregroundMark x1="54274" y1="77674" x2="54274" y2="77674"/>
                        <a14:foregroundMark x1="50855" y1="85581" x2="50855" y2="85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050" y="4995312"/>
            <a:ext cx="1737203" cy="15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Biểu Tượng Trong Tarot - Mặt Trời 20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123" y="4378557"/>
            <a:ext cx="1545248" cy="15247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ây xanh nghệ thuật biểu tượng cây - png tải về - Miễn phí trong suốt Xanh  png Tải về.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8848" y1="89655" x2="48848" y2="8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53" y="3731147"/>
            <a:ext cx="2597650" cy="27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ình ảnh Lá Bay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53333" y1="36000" x2="53333" y2="36000"/>
                        <a14:foregroundMark x1="55111" y1="53778" x2="55111" y2="53778"/>
                        <a14:foregroundMark x1="55111" y1="67556" x2="55111" y2="67556"/>
                        <a14:foregroundMark x1="40000" y1="20889" x2="40000" y2="20889"/>
                        <a14:foregroundMark x1="32444" y1="22667" x2="32444" y2="22667"/>
                        <a14:foregroundMark x1="64889" y1="30222" x2="64889" y2="30222"/>
                        <a14:foregroundMark x1="60889" y1="45333" x2="60889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796" y="-10635"/>
            <a:ext cx="4652794" cy="30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5104" y="200689"/>
            <a:ext cx="4201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C7108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mazone" panose="03020702060507090A04" pitchFamily="66" charset="0"/>
              </a:rPr>
              <a:t>Củng cố bài học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C7108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mazone" panose="03020702060507090A04" pitchFamily="66" charset="0"/>
            </a:endParaRPr>
          </a:p>
        </p:txBody>
      </p:sp>
      <p:pic>
        <p:nvPicPr>
          <p:cNvPr id="5122" name="Picture 2" descr="Ông mặt trời - Publicações | Facebook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27426" y1="30986" x2="27426" y2="30986"/>
                        <a14:foregroundMark x1="42616" y1="21596" x2="42616" y2="21596"/>
                        <a14:foregroundMark x1="56962" y1="20657" x2="56962" y2="20657"/>
                        <a14:foregroundMark x1="66667" y1="25822" x2="66667" y2="25822"/>
                        <a14:foregroundMark x1="75949" y1="36620" x2="75949" y2="36620"/>
                        <a14:foregroundMark x1="77637" y1="53991" x2="77637" y2="53991"/>
                        <a14:foregroundMark x1="72996" y1="66667" x2="72996" y2="66667"/>
                        <a14:foregroundMark x1="62869" y1="73709" x2="62869" y2="73709"/>
                        <a14:foregroundMark x1="46835" y1="76526" x2="46835" y2="76526"/>
                        <a14:foregroundMark x1="33333" y1="76056" x2="33333" y2="76056"/>
                        <a14:foregroundMark x1="26160" y1="59155" x2="26160" y2="59155"/>
                        <a14:foregroundMark x1="20253" y1="41315" x2="20253" y2="41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84" y="39252"/>
            <a:ext cx="1386620" cy="12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Ông mặt trời - Publicações | Facebook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27426" y1="30986" x2="27426" y2="30986"/>
                        <a14:foregroundMark x1="42616" y1="21596" x2="42616" y2="21596"/>
                        <a14:foregroundMark x1="56962" y1="20657" x2="56962" y2="20657"/>
                        <a14:foregroundMark x1="66667" y1="25822" x2="66667" y2="25822"/>
                        <a14:foregroundMark x1="75949" y1="36620" x2="75949" y2="36620"/>
                        <a14:foregroundMark x1="77637" y1="53991" x2="77637" y2="53991"/>
                        <a14:foregroundMark x1="72996" y1="66667" x2="72996" y2="66667"/>
                        <a14:foregroundMark x1="62869" y1="73709" x2="62869" y2="73709"/>
                        <a14:foregroundMark x1="46835" y1="76526" x2="46835" y2="76526"/>
                        <a14:foregroundMark x1="33333" y1="76056" x2="33333" y2="76056"/>
                        <a14:foregroundMark x1="26160" y1="59155" x2="26160" y2="59155"/>
                        <a14:foregroundMark x1="20253" y1="41315" x2="20253" y2="41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900" y="0"/>
            <a:ext cx="1386620" cy="12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241" y="1759480"/>
            <a:ext cx="6241307" cy="4024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vi-VN" sz="3200" dirty="0">
                <a:latin typeface="Amazone" panose="03020702060507090A04" pitchFamily="66" charset="0"/>
                <a:ea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vi-VN" sz="3200" dirty="0">
                <a:effectLst/>
                <a:latin typeface="Amazone" panose="03020702060507090A04" pitchFamily="66" charset="0"/>
                <a:ea typeface="Arial" panose="020B0604020202020204" pitchFamily="34" charset="0"/>
                <a:cs typeface="Arial" panose="020B0604020202020204" pitchFamily="34" charset="0"/>
              </a:rPr>
              <a:t> Trình bày đặc điểm các bộ phận của lá cây phù hợp với chức năng quang hợp</a:t>
            </a:r>
            <a:endParaRPr lang="en-US" sz="3200" dirty="0">
              <a:effectLst/>
              <a:latin typeface="Amazone" panose="03020702060507090A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vi-VN" sz="3200" dirty="0">
                <a:latin typeface="Amazone" panose="03020702060507090A04" pitchFamily="66" charset="0"/>
                <a:ea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vi-VN" sz="3200" dirty="0">
                <a:effectLst/>
                <a:latin typeface="Amazone" panose="03020702060507090A04" pitchFamily="66" charset="0"/>
                <a:ea typeface="Arial" panose="020B0604020202020204" pitchFamily="34" charset="0"/>
                <a:cs typeface="Arial" panose="020B0604020202020204" pitchFamily="34" charset="0"/>
              </a:rPr>
              <a:t> Quang hợp có ý nghĩa như thế nào đối với sự sống của các sinh vật trên Trái Đất?</a:t>
            </a:r>
            <a:endParaRPr lang="en-US" sz="3200" dirty="0">
              <a:effectLst/>
              <a:latin typeface="Amazone" panose="03020702060507090A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vi-VN" sz="3200" dirty="0">
                <a:latin typeface="Amazone" panose="03020702060507090A04" pitchFamily="66" charset="0"/>
                <a:ea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vi-VN" sz="3200" dirty="0">
                <a:effectLst/>
                <a:latin typeface="Amazone" panose="03020702060507090A04" pitchFamily="66" charset="0"/>
                <a:ea typeface="Arial" panose="020B0604020202020204" pitchFamily="34" charset="0"/>
                <a:cs typeface="Arial" panose="020B0604020202020204" pitchFamily="34" charset="0"/>
              </a:rPr>
              <a:t> Những sinh vật nào có thể quang hợp?</a:t>
            </a:r>
            <a:endParaRPr lang="en-US" sz="3200" dirty="0">
              <a:effectLst/>
              <a:latin typeface="Amazone" panose="03020702060507090A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Tài liệu hỏi – đáp pháp luật về phòng, chống ma tú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5" y="1311634"/>
            <a:ext cx="4268557" cy="447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3559" y="2764616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60045" marR="17907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marR="17907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marR="17907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marR="17907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hông báo thảo luận nhóm thứ 5 (4/5/2017) – Human and Environmen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53381"/>
            <a:ext cx="6903720" cy="51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3066" y="1263220"/>
            <a:ext cx="3675517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1445" marR="17907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40385" algn="l"/>
              </a:tabLst>
            </a:pP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Amazone" panose="03020702060507090A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98648" y="2060663"/>
            <a:ext cx="3636374" cy="3250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>
                <a:effectLst/>
                <a:latin typeface="Amazone" panose="03020702060507090A04" pitchFamily="66" charset="0"/>
              </a:rPr>
              <a:t>Sự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trao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đổi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khí</a:t>
            </a:r>
            <a:r>
              <a:rPr lang="en-US" sz="4000" dirty="0">
                <a:effectLst/>
                <a:latin typeface="Amazone" panose="03020702060507090A04" pitchFamily="66" charset="0"/>
              </a:rPr>
              <a:t> carbon dioxide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và</a:t>
            </a:r>
            <a:r>
              <a:rPr lang="en-US" sz="4000" dirty="0">
                <a:effectLst/>
                <a:latin typeface="Amazone" panose="03020702060507090A04" pitchFamily="66" charset="0"/>
              </a:rPr>
              <a:t> oxygen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trong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tự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nhiên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diễn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ra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như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thế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nào</a:t>
            </a:r>
            <a:r>
              <a:rPr lang="en-US" sz="4000" dirty="0">
                <a:effectLst/>
                <a:latin typeface="Amazone" panose="03020702060507090A04" pitchFamily="66" charset="0"/>
              </a:rPr>
              <a:t> ở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thực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vật</a:t>
            </a:r>
            <a:r>
              <a:rPr lang="en-US" sz="4000" dirty="0">
                <a:effectLst/>
                <a:latin typeface="Amazone" panose="03020702060507090A04" pitchFamily="66" charset="0"/>
              </a:rPr>
              <a:t>? </a:t>
            </a:r>
            <a:endParaRPr lang="en-US" sz="4000" dirty="0">
              <a:latin typeface="Amazone" panose="03020702060507090A04" pitchFamily="66" charset="0"/>
            </a:endParaRPr>
          </a:p>
        </p:txBody>
      </p:sp>
      <p:sp>
        <p:nvSpPr>
          <p:cNvPr id="4118" name="Oval 41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Vai trò và cách thức thảo luận nhóm hiệu quả trong hoạt động teamwork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25224"/>
          <a:stretch>
            <a:fillRect/>
          </a:stretch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0" name="Arc 41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 descr="MỘT SỐ KĨ THUẬT DẠY HỌC TÍCH CỰ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3" r="-2" b="4697"/>
          <a:stretch>
            <a:fillRect/>
          </a:stretch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ình dấu hỏi chấm đẹp | VFO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0" y="2060663"/>
            <a:ext cx="16859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6721" y="1411908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40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Quang hợp là gì? Vai trò của quá trình quang hợp ở thực vật | Lafactoria Web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8" t="13158"/>
          <a:stretch>
            <a:fillRect/>
          </a:stretch>
        </p:blipFill>
        <p:spPr bwMode="auto">
          <a:xfrm>
            <a:off x="5987738" y="1326979"/>
            <a:ext cx="5628018" cy="39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8163" y="1264459"/>
            <a:ext cx="1880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endParaRPr lang="en-US" sz="4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961292"/>
            <a:ext cx="390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raphical user interface, application&#10;&#10;Description automatically generated"/>
          <p:cNvPicPr>
            <a:picLocks noChangeAspect="1"/>
          </p:cNvPicPr>
          <p:nvPr/>
        </p:nvPicPr>
        <p:blipFill rotWithShape="1">
          <a:blip r:embed="rId1"/>
          <a:srcRect l="26500" t="38661" r="47125" b="11759"/>
          <a:stretch>
            <a:fillRect/>
          </a:stretch>
        </p:blipFill>
        <p:spPr>
          <a:xfrm>
            <a:off x="609600" y="1649882"/>
            <a:ext cx="4923285" cy="4392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52613" y="1649882"/>
            <a:ext cx="5829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hảo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5690" y="2871731"/>
            <a:ext cx="5365017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7907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</a:tabLst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ất tham gia và các chất tạo thành trong quá trình quang hợp?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7907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</a:tabLs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 cây lấy các nguyên liệu để thực hiện quá trình quang hợp từ đâu?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7907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</a:tabLst>
            </a:pPr>
            <a:r>
              <a:rPr lang="vi-VN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 thành sơ đồ sau: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raphical user interface, text, application&#10;&#10;Description automatically generated"/>
          <p:cNvPicPr>
            <a:picLocks noChangeAspect="1"/>
          </p:cNvPicPr>
          <p:nvPr/>
        </p:nvPicPr>
        <p:blipFill rotWithShape="1">
          <a:blip r:embed="rId2"/>
          <a:srcRect l="32188" t="18788" r="33462" b="62229"/>
          <a:stretch>
            <a:fillRect/>
          </a:stretch>
        </p:blipFill>
        <p:spPr>
          <a:xfrm>
            <a:off x="6616097" y="4732857"/>
            <a:ext cx="3864201" cy="1200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961292"/>
            <a:ext cx="390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2613" y="1295939"/>
            <a:ext cx="5829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23.2 thảo luận nhóm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613" y="2126936"/>
            <a:ext cx="5618692" cy="4311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Xác định nguồn cung cấp năng lượng cho thực vật thực hiện quá trình quang hợp?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Các chất vô cơ đã được lá cây sử dụng để tổng hợp nên glucose trong quá trình quang hợp?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Dạng năng lượng đã được chuyển hóa trong quá trình quan hợp?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Vì sao nói “Trong quá trình quang hợp, trao đổi chất và chuyển hóa năng lượng luôn diễn ra đồng thời”?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 sao khi trời nắng, đứng dưới bóng cây thường có cảm giác dễ chịu hơn khi sử dụng ô để che?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/>
          <a:srcRect l="23108" t="37105" r="42331" b="14000"/>
          <a:stretch>
            <a:fillRect/>
          </a:stretch>
        </p:blipFill>
        <p:spPr>
          <a:xfrm>
            <a:off x="452985" y="1649881"/>
            <a:ext cx="5088533" cy="49477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961292"/>
            <a:ext cx="390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Khái niệm và ý nghĩa của quang hợp là gì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78" y="1649882"/>
            <a:ext cx="3289422" cy="41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1923" t="37515" r="40865" b="24045"/>
          <a:stretch>
            <a:fillRect/>
          </a:stretch>
        </p:blipFill>
        <p:spPr>
          <a:xfrm>
            <a:off x="609600" y="1649882"/>
            <a:ext cx="7213485" cy="4189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961292"/>
            <a:ext cx="665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Đáp án GAME đuổi hình bắt chữ - Photos | Facebook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822" b="92994" l="9969" r="89720">
                        <a14:foregroundMark x1="74455" y1="25478" x2="74455" y2="25478"/>
                        <a14:foregroundMark x1="34579" y1="10191" x2="34579" y2="10191"/>
                        <a14:foregroundMark x1="35202" y1="5096" x2="35202" y2="5096"/>
                        <a14:foregroundMark x1="31153" y1="3822" x2="31153" y2="3822"/>
                        <a14:foregroundMark x1="40498" y1="58599" x2="40498" y2="58599"/>
                        <a14:foregroundMark x1="40810" y1="62420" x2="40810" y2="62420"/>
                        <a14:foregroundMark x1="42679" y1="42675" x2="42679" y2="42675"/>
                        <a14:foregroundMark x1="47040" y1="87898" x2="47040" y2="87898"/>
                        <a14:foregroundMark x1="52025" y1="89809" x2="52025" y2="89809"/>
                        <a14:foregroundMark x1="51402" y1="92994" x2="51402" y2="92994"/>
                        <a14:foregroundMark x1="47040" y1="86624" x2="47040" y2="86624"/>
                        <a14:foregroundMark x1="41745" y1="87898" x2="41745" y2="87898"/>
                        <a14:foregroundMark x1="39875" y1="85987" x2="39875" y2="85987"/>
                        <a14:foregroundMark x1="53271" y1="45223" x2="53271" y2="45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00" y="3619162"/>
            <a:ext cx="3057525" cy="216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9454" y="1674674"/>
            <a:ext cx="23326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TRÒ </a:t>
            </a:r>
            <a:endParaRPr lang="vi-VN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igApple" pitchFamily="2" charset="0"/>
            </a:endParaRPr>
          </a:p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CHƠI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igApple" pitchFamily="2" charset="0"/>
            </a:endParaRPr>
          </a:p>
        </p:txBody>
      </p:sp>
      <p:pic>
        <p:nvPicPr>
          <p:cNvPr id="12" name="Picture 4" descr="Những câu đố vui khiến bạn bật cười khi biết đáp á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8765112" y="1354931"/>
            <a:ext cx="2817288" cy="37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80225" y="1951672"/>
            <a:ext cx="6137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chemeClr val="accent5">
                    <a:lumMod val="50000"/>
                  </a:schemeClr>
                </a:solidFill>
                <a:effectLst/>
                <a:latin typeface="Amazone" panose="03020702060507090A04" pitchFamily="66" charset="0"/>
                <a:ea typeface="Arial" panose="020B0604020202020204" pitchFamily="34" charset="0"/>
              </a:rPr>
              <a:t>Các bộ phận này đều có khả năng quang hợp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mazone" panose="03020702060507090A04" pitchFamily="66" charset="0"/>
            </a:endParaRPr>
          </a:p>
        </p:txBody>
      </p:sp>
      <p:pic>
        <p:nvPicPr>
          <p:cNvPr id="13" name="Picture 12" descr="Lá Cây - png tải về - Miễn phí trong suốt Lá png Tải về.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7" b="89958" l="9953" r="89573">
                        <a14:foregroundMark x1="68246" y1="8787" x2="68246" y2="8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39" y="3526796"/>
            <a:ext cx="1836367" cy="2079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Close-up of a green plant&#10;&#10;Description automatically generated with medium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19" y="3488699"/>
            <a:ext cx="2096079" cy="2079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A picture containing outdoor, green, fruit, vegetable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13" y="3480244"/>
            <a:ext cx="1498881" cy="2079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61292"/>
            <a:ext cx="665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Những sự thật về cây lá Phong không phải ai cũng biết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265" b="94444" l="1852" r="92593">
                        <a14:foregroundMark x1="6944" y1="47863" x2="6944" y2="47863"/>
                        <a14:foregroundMark x1="1852" y1="48718" x2="1852" y2="48718"/>
                        <a14:foregroundMark x1="17593" y1="15385" x2="17593" y2="15385"/>
                        <a14:foregroundMark x1="65278" y1="7692" x2="65278" y2="7692"/>
                        <a14:foregroundMark x1="92593" y1="44872" x2="92593" y2="44872"/>
                        <a14:foregroundMark x1="39815" y1="60256" x2="39815" y2="60256"/>
                        <a14:foregroundMark x1="41204" y1="60684" x2="41204" y2="60684"/>
                        <a14:foregroundMark x1="38889" y1="73932" x2="38889" y2="73932"/>
                        <a14:foregroundMark x1="40741" y1="67521" x2="40741" y2="67521"/>
                        <a14:foregroundMark x1="38426" y1="94444" x2="38426" y2="94444"/>
                        <a14:foregroundMark x1="40741" y1="67521" x2="40741" y2="67521"/>
                        <a14:foregroundMark x1="75926" y1="24359" x2="75926" y2="2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813">
            <a:off x="-141817" y="697476"/>
            <a:ext cx="2583620" cy="32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1268" y="1848089"/>
            <a:ext cx="14574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TRÒ </a:t>
            </a:r>
            <a:endParaRPr lang="vi-VN" sz="32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BigApple" pitchFamily="2" charset="0"/>
            </a:endParaRPr>
          </a:p>
          <a:p>
            <a:pPr algn="ctr"/>
            <a:r>
              <a:rPr lang="vi-VN" sz="32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CHƠI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BigApple" pitchFamily="2" charset="0"/>
            </a:endParaRPr>
          </a:p>
        </p:txBody>
      </p:sp>
      <p:pic>
        <p:nvPicPr>
          <p:cNvPr id="9" name="Picture 2" descr="Những sự thật về cây lá Phong không phải ai cũng biết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265" b="94444" l="1852" r="92593">
                        <a14:foregroundMark x1="6944" y1="47863" x2="6944" y2="47863"/>
                        <a14:foregroundMark x1="1852" y1="48718" x2="1852" y2="48718"/>
                        <a14:foregroundMark x1="17593" y1="15385" x2="17593" y2="15385"/>
                        <a14:foregroundMark x1="65278" y1="7692" x2="65278" y2="7692"/>
                        <a14:foregroundMark x1="92593" y1="44872" x2="92593" y2="44872"/>
                        <a14:foregroundMark x1="39815" y1="60256" x2="39815" y2="60256"/>
                        <a14:foregroundMark x1="41204" y1="60684" x2="41204" y2="60684"/>
                        <a14:foregroundMark x1="38889" y1="73932" x2="38889" y2="73932"/>
                        <a14:foregroundMark x1="40741" y1="67521" x2="40741" y2="67521"/>
                        <a14:foregroundMark x1="38426" y1="94444" x2="38426" y2="94444"/>
                        <a14:foregroundMark x1="40741" y1="67521" x2="40741" y2="67521"/>
                        <a14:foregroundMark x1="75926" y1="24359" x2="75926" y2="2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813">
            <a:off x="3470558" y="1159803"/>
            <a:ext cx="2111708" cy="23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hững sự thật về cây lá Phong không phải ai cũng biết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265" b="94444" l="1852" r="92593">
                        <a14:foregroundMark x1="6944" y1="47863" x2="6944" y2="47863"/>
                        <a14:foregroundMark x1="1852" y1="48718" x2="1852" y2="48718"/>
                        <a14:foregroundMark x1="17593" y1="15385" x2="17593" y2="15385"/>
                        <a14:foregroundMark x1="65278" y1="7692" x2="65278" y2="7692"/>
                        <a14:foregroundMark x1="92593" y1="44872" x2="92593" y2="44872"/>
                        <a14:foregroundMark x1="39815" y1="60256" x2="39815" y2="60256"/>
                        <a14:foregroundMark x1="41204" y1="60684" x2="41204" y2="60684"/>
                        <a14:foregroundMark x1="38889" y1="73932" x2="38889" y2="73932"/>
                        <a14:foregroundMark x1="40741" y1="67521" x2="40741" y2="67521"/>
                        <a14:foregroundMark x1="38426" y1="94444" x2="38426" y2="94444"/>
                        <a14:foregroundMark x1="40741" y1="67521" x2="40741" y2="67521"/>
                        <a14:foregroundMark x1="75926" y1="24359" x2="75926" y2="2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813">
            <a:off x="5481716" y="1065030"/>
            <a:ext cx="2487639" cy="27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hững sự thật về cây lá Phong không phải ai cũng biết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265" b="94444" l="1852" r="92593">
                        <a14:foregroundMark x1="6944" y1="47863" x2="6944" y2="47863"/>
                        <a14:foregroundMark x1="1852" y1="48718" x2="1852" y2="48718"/>
                        <a14:foregroundMark x1="17593" y1="15385" x2="17593" y2="15385"/>
                        <a14:foregroundMark x1="65278" y1="7692" x2="65278" y2="7692"/>
                        <a14:foregroundMark x1="92593" y1="44872" x2="92593" y2="44872"/>
                        <a14:foregroundMark x1="39815" y1="60256" x2="39815" y2="60256"/>
                        <a14:foregroundMark x1="41204" y1="60684" x2="41204" y2="60684"/>
                        <a14:foregroundMark x1="38889" y1="73932" x2="38889" y2="73932"/>
                        <a14:foregroundMark x1="40741" y1="67521" x2="40741" y2="67521"/>
                        <a14:foregroundMark x1="38426" y1="94444" x2="38426" y2="94444"/>
                        <a14:foregroundMark x1="40741" y1="67521" x2="40741" y2="67521"/>
                        <a14:foregroundMark x1="75926" y1="24359" x2="75926" y2="2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813">
            <a:off x="8123106" y="1148674"/>
            <a:ext cx="2111708" cy="23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49016" y="2051243"/>
            <a:ext cx="8996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AI </a:t>
            </a:r>
            <a:endParaRPr lang="en-US" sz="3200" b="0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BigApple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7469" y="2131426"/>
            <a:ext cx="20826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NHANH 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BigApple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23083" y="2020857"/>
            <a:ext cx="12618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HƠN</a:t>
            </a:r>
            <a:endParaRPr lang="en-US" sz="32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BigApple" pitchFamily="2" charset="0"/>
            </a:endParaRPr>
          </a:p>
        </p:txBody>
      </p:sp>
      <p:graphicFrame>
        <p:nvGraphicFramePr>
          <p:cNvPr id="9222" name="TextBox 14"/>
          <p:cNvGraphicFramePr/>
          <p:nvPr/>
        </p:nvGraphicFramePr>
        <p:xfrm>
          <a:off x="290885" y="3612887"/>
          <a:ext cx="11596987" cy="298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Graphic spid="922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3371</Words>
  <PresentationFormat>Widescreen</PresentationFormat>
  <Paragraphs>125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Amazone</vt:lpstr>
      <vt:lpstr>Mongolian Baiti</vt:lpstr>
      <vt:lpstr>Calibri</vt:lpstr>
      <vt:lpstr>Calibri</vt:lpstr>
      <vt:lpstr>BigApple</vt:lpstr>
      <vt:lpstr>Segoe Print</vt:lpstr>
      <vt:lpstr>Wingdings 3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2022-06-16T08:10:00Z</dcterms:created>
  <dcterms:modified xsi:type="dcterms:W3CDTF">2023-08-17T02:00:09Z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DBA16BB153804D08B1B3C18854E9DAC0</vt:lpwstr>
  </property>
  <property fmtid="{D5CDD505-2E9C-101B-9397-08002B2CF9AE}" pid="3" name="KSOProductBuildVer">
    <vt:lpwstr>1033-11.2.0.11537</vt:lpwstr>
  </property>
</Properties>
</file>