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6858000" cx="12192000"/>
  <p:notesSz cx="6858000" cy="9144000"/>
  <p:embeddedFontLst>
    <p:embeddedFont>
      <p:font typeface="Caveat"/>
      <p:regular r:id="rId24"/>
      <p:bold r:id="rId25"/>
    </p:embeddedFont>
    <p:embeddedFont>
      <p:font typeface="Dancing Script"/>
      <p:regular r:id="rId26"/>
      <p:bold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8" roundtripDataSignature="AMtx7mgU3YHbO/3KY5ThPLZZ0aaUWi0L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Caveat-regular.fntdata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DancingScript-regular.fntdata"/><Relationship Id="rId25" Type="http://schemas.openxmlformats.org/officeDocument/2006/relationships/font" Target="fonts/Caveat-bold.fntdata"/><Relationship Id="rId28" Type="http://customschemas.google.com/relationships/presentationmetadata" Target="metadata"/><Relationship Id="rId27" Type="http://schemas.openxmlformats.org/officeDocument/2006/relationships/font" Target="fonts/DancingScript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2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gif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15.xml"/><Relationship Id="rId10" Type="http://schemas.openxmlformats.org/officeDocument/2006/relationships/slide" Target="/ppt/slides/slide18.xml"/><Relationship Id="rId13" Type="http://schemas.openxmlformats.org/officeDocument/2006/relationships/image" Target="../media/image3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19.xml"/><Relationship Id="rId4" Type="http://schemas.openxmlformats.org/officeDocument/2006/relationships/slide" Target="/ppt/slides/slide17.xml"/><Relationship Id="rId9" Type="http://schemas.openxmlformats.org/officeDocument/2006/relationships/slide" Target="/ppt/slides/slide14.xml"/><Relationship Id="rId15" Type="http://schemas.openxmlformats.org/officeDocument/2006/relationships/slide" Target="/ppt/slides/slide11.xml"/><Relationship Id="rId14" Type="http://schemas.openxmlformats.org/officeDocument/2006/relationships/slide" Target="/ppt/slides/slide17.xml"/><Relationship Id="rId17" Type="http://schemas.openxmlformats.org/officeDocument/2006/relationships/slide" Target="/ppt/slides/slide15.xml"/><Relationship Id="rId16" Type="http://schemas.openxmlformats.org/officeDocument/2006/relationships/slide" Target="/ppt/slides/slide15.xml"/><Relationship Id="rId5" Type="http://schemas.openxmlformats.org/officeDocument/2006/relationships/slide" Target="/ppt/slides/slide11.xml"/><Relationship Id="rId6" Type="http://schemas.openxmlformats.org/officeDocument/2006/relationships/slide" Target="/ppt/slides/slide15.xml"/><Relationship Id="rId18" Type="http://schemas.openxmlformats.org/officeDocument/2006/relationships/slide" Target="/ppt/slides/slide12.xml"/><Relationship Id="rId7" Type="http://schemas.openxmlformats.org/officeDocument/2006/relationships/slide" Target="/ppt/slides/slide15.xml"/><Relationship Id="rId8" Type="http://schemas.openxmlformats.org/officeDocument/2006/relationships/slide" Target="/ppt/slides/slide1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888639"/>
            <a:ext cx="12192000" cy="5969361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3581400" y="5486401"/>
            <a:ext cx="1841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99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8049054" y="932230"/>
            <a:ext cx="4114813" cy="52387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1">
                <a:ln cap="flat" cmpd="sng" w="9525">
                  <a:solidFill>
                    <a:srgbClr val="FF00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Times New Roman"/>
              </a:rPr>
              <a:t>LỚP 10A7</a:t>
            </a:r>
          </a:p>
        </p:txBody>
      </p:sp>
      <p:sp>
        <p:nvSpPr>
          <p:cNvPr id="87" name="Google Shape;87;p1"/>
          <p:cNvSpPr/>
          <p:nvPr/>
        </p:nvSpPr>
        <p:spPr>
          <a:xfrm>
            <a:off x="0" y="2374"/>
            <a:ext cx="12192000" cy="886265"/>
          </a:xfrm>
          <a:prstGeom prst="rect">
            <a:avLst/>
          </a:prstGeom>
          <a:solidFill>
            <a:srgbClr val="FF0000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F2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CHÀO MỪNG QUÝ THẦY CÔ VÀ CÁC EM HỌC SINH</a:t>
            </a:r>
            <a:endParaRPr b="1" i="0" sz="3600" u="none" cap="none" strike="noStrike">
              <a:solidFill>
                <a:srgbClr val="FFF2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 p14:dur="1600"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0"/>
          <p:cNvSpPr txBox="1"/>
          <p:nvPr/>
        </p:nvSpPr>
        <p:spPr>
          <a:xfrm>
            <a:off x="1905000" y="228601"/>
            <a:ext cx="24384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10"/>
          <p:cNvSpPr/>
          <p:nvPr/>
        </p:nvSpPr>
        <p:spPr>
          <a:xfrm>
            <a:off x="-38100" y="0"/>
            <a:ext cx="4610100" cy="6858000"/>
          </a:xfrm>
          <a:prstGeom prst="rect">
            <a:avLst/>
          </a:prstGeom>
          <a:solidFill>
            <a:srgbClr val="DDEAF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3" name="Google Shape;253;p10"/>
          <p:cNvSpPr/>
          <p:nvPr/>
        </p:nvSpPr>
        <p:spPr>
          <a:xfrm>
            <a:off x="-38100" y="24684"/>
            <a:ext cx="4610100" cy="6955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Tiết: 41. Đọc văn</a:t>
            </a:r>
            <a:endParaRPr b="1" sz="2800">
              <a:solidFill>
                <a:srgbClr val="2812A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Tìm hiểu chung</a:t>
            </a:r>
            <a:endParaRPr b="1" sz="2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Đọc hiểu</a:t>
            </a:r>
            <a:endParaRPr b="1" sz="2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Nỗi niềm của nhà thơ trước sự biến thiên của cảnh vật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 câu đề)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Nỗi xót xa cho một kiếp người tài hoa, bạc mệnh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 câu thực)</a:t>
            </a:r>
            <a:endParaRPr b="1" sz="2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Niềm cảm thông đối với kiếp hồng nhan (2 câu luận)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Tiếng lòng khao khát tri âm (2 câu kết)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Tổng kết</a:t>
            </a:r>
            <a:endParaRPr b="1" sz="2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Nghệ thuật</a:t>
            </a:r>
            <a:endParaRPr b="1"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Ý nghĩa văn bản</a:t>
            </a:r>
            <a:endParaRPr b="1"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4" name="Google Shape;254;p10"/>
          <p:cNvSpPr/>
          <p:nvPr/>
        </p:nvSpPr>
        <p:spPr>
          <a:xfrm>
            <a:off x="5537915" y="0"/>
            <a:ext cx="6096000" cy="19697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Times New Roman"/>
              <a:buNone/>
            </a:pPr>
            <a:r>
              <a:rPr b="1" lang="en-US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ĐỌC TIỂU THANH KÍ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(ĐỘC TIỂU THANH KÍ)</a:t>
            </a:r>
            <a:endParaRPr b="1" i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</a:t>
            </a:r>
            <a:r>
              <a:rPr b="1" i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Nguyễn Du</a:t>
            </a:r>
            <a:endParaRPr b="1" i="1" sz="3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1" sz="2200">
              <a:solidFill>
                <a:srgbClr val="3333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5" name="Google Shape;255;p10"/>
          <p:cNvSpPr txBox="1"/>
          <p:nvPr/>
        </p:nvSpPr>
        <p:spPr>
          <a:xfrm>
            <a:off x="5469761" y="1021749"/>
            <a:ext cx="6687892" cy="489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Tây Hồ hoa uyển tẫn thành khư,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Độc điếu song tiền nhất chỉ thư.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Chi phấn hữu thần liên tử hậu,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Văn chương vô mệnh lụy phần dư?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Cổ kim hận sự thiên nan vấn,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Phong vận kì oan ngã tự cư.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Bất tri tam bách dư niên hậu,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Thiên hạ hà nhân khấp Tố Như?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1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noFill/>
          <a:ln cap="flat" cmpd="sng" w="19050">
            <a:solidFill>
              <a:srgbClr val="0099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1"/>
          <p:cNvSpPr/>
          <p:nvPr/>
        </p:nvSpPr>
        <p:spPr>
          <a:xfrm>
            <a:off x="1703388" y="91282"/>
            <a:ext cx="9024713" cy="731838"/>
          </a:xfrm>
          <a:prstGeom prst="roundRect">
            <a:avLst>
              <a:gd fmla="val 50000" name="adj"/>
            </a:avLst>
          </a:prstGeom>
          <a:solidFill>
            <a:srgbClr val="FDFFE1"/>
          </a:solidFill>
          <a:ln cap="flat" cmpd="sng" w="19050">
            <a:solidFill>
              <a:srgbClr val="008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11"/>
          <p:cNvSpPr/>
          <p:nvPr/>
        </p:nvSpPr>
        <p:spPr>
          <a:xfrm>
            <a:off x="2730321" y="133351"/>
            <a:ext cx="7353837" cy="6477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127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Times New Roman"/>
              </a:rPr>
              <a:t>HOẠT ĐỘNG 3: LUYỆN TẬP THỰC HÀNH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2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noFill/>
          <a:ln cap="flat" cmpd="sng" w="19050">
            <a:solidFill>
              <a:srgbClr val="0099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12"/>
          <p:cNvSpPr/>
          <p:nvPr/>
        </p:nvSpPr>
        <p:spPr>
          <a:xfrm>
            <a:off x="1703388" y="91282"/>
            <a:ext cx="9024713" cy="731838"/>
          </a:xfrm>
          <a:prstGeom prst="roundRect">
            <a:avLst>
              <a:gd fmla="val 50000" name="adj"/>
            </a:avLst>
          </a:prstGeom>
          <a:solidFill>
            <a:srgbClr val="FDFFE1"/>
          </a:solidFill>
          <a:ln cap="flat" cmpd="sng" w="19050">
            <a:solidFill>
              <a:srgbClr val="008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12"/>
          <p:cNvSpPr/>
          <p:nvPr/>
        </p:nvSpPr>
        <p:spPr>
          <a:xfrm>
            <a:off x="2730321" y="133351"/>
            <a:ext cx="7353837" cy="6477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127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Times New Roman"/>
              </a:rPr>
              <a:t>HOẠT ĐỘNG 4: VẬN DỤNG MỞ RỘNG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3"/>
          <p:cNvSpPr/>
          <p:nvPr/>
        </p:nvSpPr>
        <p:spPr>
          <a:xfrm>
            <a:off x="1777285" y="33267"/>
            <a:ext cx="8834907" cy="185992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rgbClr val="FFFF00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9900"/>
                </a:solidFill>
                <a:latin typeface="Times New Roman"/>
              </a:rPr>
              <a:t> CHÂN THÀNH CẢM ƠN!</a:t>
            </a:r>
          </a:p>
        </p:txBody>
      </p:sp>
      <p:pic>
        <p:nvPicPr>
          <p:cNvPr id="275" name="Google Shape;27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43955" y="1893191"/>
            <a:ext cx="7984902" cy="49648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4"/>
          <p:cNvSpPr txBox="1"/>
          <p:nvPr/>
        </p:nvSpPr>
        <p:spPr>
          <a:xfrm>
            <a:off x="734096" y="386366"/>
            <a:ext cx="10084158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1</a:t>
            </a: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Tác giả của bài thơ “Đọc Tiểu Thanh kí” là ai?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1" name="Google Shape;281;p14"/>
          <p:cNvSpPr/>
          <p:nvPr/>
        </p:nvSpPr>
        <p:spPr>
          <a:xfrm>
            <a:off x="6116404" y="1322506"/>
            <a:ext cx="272760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Nguyễn Trãi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14"/>
          <p:cNvSpPr/>
          <p:nvPr/>
        </p:nvSpPr>
        <p:spPr>
          <a:xfrm>
            <a:off x="862887" y="1980886"/>
            <a:ext cx="3529684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B. Nàng Tiểu Thanh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14"/>
          <p:cNvSpPr/>
          <p:nvPr/>
        </p:nvSpPr>
        <p:spPr>
          <a:xfrm>
            <a:off x="868702" y="1322506"/>
            <a:ext cx="2590774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Nguyễn Du</a:t>
            </a:r>
            <a:endParaRPr sz="3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14"/>
          <p:cNvSpPr/>
          <p:nvPr/>
        </p:nvSpPr>
        <p:spPr>
          <a:xfrm>
            <a:off x="6191530" y="1980885"/>
            <a:ext cx="317106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Phạm Ngũ Lão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/>
          <p:nvPr/>
        </p:nvSpPr>
        <p:spPr>
          <a:xfrm>
            <a:off x="734096" y="386366"/>
            <a:ext cx="10084158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2</a:t>
            </a: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Cảm hứng của bài thơ “Đọc Tiểu Thanh kí” là gì?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0" name="Google Shape;290;p15"/>
          <p:cNvSpPr/>
          <p:nvPr/>
        </p:nvSpPr>
        <p:spPr>
          <a:xfrm>
            <a:off x="886496" y="2675440"/>
            <a:ext cx="1133092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Thương xót cho số phận bất hạnh của những người phụ nữ tài sắc</a:t>
            </a:r>
            <a:endParaRPr sz="3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5"/>
          <p:cNvSpPr/>
          <p:nvPr/>
        </p:nvSpPr>
        <p:spPr>
          <a:xfrm>
            <a:off x="862887" y="1980886"/>
            <a:ext cx="588872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B. Tình yêu đối với người phụ nữ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15"/>
          <p:cNvSpPr/>
          <p:nvPr/>
        </p:nvSpPr>
        <p:spPr>
          <a:xfrm>
            <a:off x="886496" y="1322507"/>
            <a:ext cx="616123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Tình yêu tha thiết với thiên nhiên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15"/>
          <p:cNvSpPr/>
          <p:nvPr/>
        </p:nvSpPr>
        <p:spPr>
          <a:xfrm>
            <a:off x="886496" y="3362054"/>
            <a:ext cx="568617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Bất bình trước xã hội bất công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"/>
          <p:cNvSpPr txBox="1"/>
          <p:nvPr/>
        </p:nvSpPr>
        <p:spPr>
          <a:xfrm>
            <a:off x="734095" y="386366"/>
            <a:ext cx="11230377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3</a:t>
            </a: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Hai từ “son phấn” và “văn chương” gợi đến vẻ đẹp nào của Tiểu Thanh?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9" name="Google Shape;299;p16"/>
          <p:cNvSpPr/>
          <p:nvPr/>
        </p:nvSpPr>
        <p:spPr>
          <a:xfrm>
            <a:off x="886496" y="3589839"/>
            <a:ext cx="365093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Trí tuệ và tài năng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16"/>
          <p:cNvSpPr/>
          <p:nvPr/>
        </p:nvSpPr>
        <p:spPr>
          <a:xfrm>
            <a:off x="862887" y="2650584"/>
            <a:ext cx="428675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B. Nhan sắc và đức hạnh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16"/>
          <p:cNvSpPr/>
          <p:nvPr/>
        </p:nvSpPr>
        <p:spPr>
          <a:xfrm>
            <a:off x="886496" y="1683118"/>
            <a:ext cx="3695820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Trí tuệ và tâm hồn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16"/>
          <p:cNvSpPr/>
          <p:nvPr/>
        </p:nvSpPr>
        <p:spPr>
          <a:xfrm>
            <a:off x="886496" y="4482514"/>
            <a:ext cx="387958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Sắc đẹp và tài năng</a:t>
            </a:r>
            <a:endParaRPr sz="3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7"/>
          <p:cNvSpPr txBox="1"/>
          <p:nvPr/>
        </p:nvSpPr>
        <p:spPr>
          <a:xfrm>
            <a:off x="708337" y="258469"/>
            <a:ext cx="11230377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4</a:t>
            </a: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Hai câu thơ: “Chi phấn hữu thần liên tử hậu/ Văn chương vô mệnh lụy phần dư” thể hiện tình cảm gì của Nguyễn Du đối với cuộc đời và số phận của Tiểu Thanh?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8" name="Google Shape;308;p17"/>
          <p:cNvSpPr/>
          <p:nvPr/>
        </p:nvSpPr>
        <p:spPr>
          <a:xfrm>
            <a:off x="931380" y="4288050"/>
            <a:ext cx="449514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Ngậm ngùi và oán thán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17"/>
          <p:cNvSpPr/>
          <p:nvPr/>
        </p:nvSpPr>
        <p:spPr>
          <a:xfrm>
            <a:off x="886496" y="3305159"/>
            <a:ext cx="439254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B. Khẳng định và ngợi ca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17"/>
          <p:cNvSpPr/>
          <p:nvPr/>
        </p:nvSpPr>
        <p:spPr>
          <a:xfrm>
            <a:off x="931380" y="2320572"/>
            <a:ext cx="493276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Cảm thương và trân trọng</a:t>
            </a:r>
            <a:endParaRPr sz="3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17"/>
          <p:cNvSpPr/>
          <p:nvPr/>
        </p:nvSpPr>
        <p:spPr>
          <a:xfrm>
            <a:off x="886496" y="5281004"/>
            <a:ext cx="397095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Chua xót và uất hận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8"/>
          <p:cNvSpPr txBox="1"/>
          <p:nvPr/>
        </p:nvSpPr>
        <p:spPr>
          <a:xfrm>
            <a:off x="708337" y="503170"/>
            <a:ext cx="10264463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5</a:t>
            </a: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Câu thơ mở đầu: “Tây Hồ hoa uyển tẫn thành khư” không gợi đến ý nào sau đây?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7" name="Google Shape;317;p18"/>
          <p:cNvSpPr/>
          <p:nvPr/>
        </p:nvSpPr>
        <p:spPr>
          <a:xfrm>
            <a:off x="931380" y="4223655"/>
            <a:ext cx="678262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Sự sa cơ lỡ bước của người anh hùng</a:t>
            </a:r>
            <a:endParaRPr sz="3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18"/>
          <p:cNvSpPr/>
          <p:nvPr/>
        </p:nvSpPr>
        <p:spPr>
          <a:xfrm>
            <a:off x="886496" y="3124853"/>
            <a:ext cx="802976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B. Sự biến đổi khôn lường của cuộc đời dâu bể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18"/>
          <p:cNvSpPr/>
          <p:nvPr/>
        </p:nvSpPr>
        <p:spPr>
          <a:xfrm>
            <a:off x="931380" y="2024356"/>
            <a:ext cx="7859844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Sự tàn lụi của cảnh sắc thiên nhiên tươi đẹp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18"/>
          <p:cNvSpPr/>
          <p:nvPr/>
        </p:nvSpPr>
        <p:spPr>
          <a:xfrm>
            <a:off x="886496" y="5281004"/>
            <a:ext cx="831990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Số phận mong manh của những kiếp hồng nha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9"/>
          <p:cNvSpPr txBox="1"/>
          <p:nvPr/>
        </p:nvSpPr>
        <p:spPr>
          <a:xfrm>
            <a:off x="708337" y="503170"/>
            <a:ext cx="10264463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6</a:t>
            </a: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Bài thơ “Đọc Tiểu Thanh kí” viết về đề tài nào?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</a:t>
            </a: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6" name="Google Shape;326;p19"/>
          <p:cNvSpPr/>
          <p:nvPr/>
        </p:nvSpPr>
        <p:spPr>
          <a:xfrm>
            <a:off x="931380" y="4094865"/>
            <a:ext cx="3337773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Người anh hùng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19"/>
          <p:cNvSpPr/>
          <p:nvPr/>
        </p:nvSpPr>
        <p:spPr>
          <a:xfrm>
            <a:off x="879784" y="2957425"/>
            <a:ext cx="2648482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B. Kẻ bất hạnh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19"/>
          <p:cNvSpPr/>
          <p:nvPr/>
        </p:nvSpPr>
        <p:spPr>
          <a:xfrm>
            <a:off x="931380" y="1779655"/>
            <a:ext cx="2989921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Người phụ nữ</a:t>
            </a:r>
            <a:endParaRPr sz="3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p19"/>
          <p:cNvSpPr/>
          <p:nvPr/>
        </p:nvSpPr>
        <p:spPr>
          <a:xfrm>
            <a:off x="886496" y="5113577"/>
            <a:ext cx="253466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Bậc tài hoa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E03732_"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" y="2011252"/>
            <a:ext cx="3687682" cy="2209799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noFill/>
          <a:ln cap="flat" cmpd="sng" w="19050">
            <a:solidFill>
              <a:srgbClr val="0099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1703388" y="91282"/>
            <a:ext cx="9024713" cy="731838"/>
          </a:xfrm>
          <a:prstGeom prst="roundRect">
            <a:avLst>
              <a:gd fmla="val 50000" name="adj"/>
            </a:avLst>
          </a:prstGeom>
          <a:solidFill>
            <a:srgbClr val="FDFFE1"/>
          </a:solidFill>
          <a:ln cap="flat" cmpd="sng" w="19050">
            <a:solidFill>
              <a:srgbClr val="008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3164982" y="133351"/>
            <a:ext cx="6326746" cy="6477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12700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Times New Roman"/>
              </a:rPr>
              <a:t>HOẠT ĐỘNG 1: KHỞI ĐỘNG</a:t>
            </a:r>
          </a:p>
        </p:txBody>
      </p:sp>
      <p:sp>
        <p:nvSpPr>
          <p:cNvPr id="96" name="Google Shape;96;p2"/>
          <p:cNvSpPr txBox="1"/>
          <p:nvPr/>
        </p:nvSpPr>
        <p:spPr>
          <a:xfrm>
            <a:off x="2996502" y="3044279"/>
            <a:ext cx="6967470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4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TRÒ CHƠI ĐUA NGỰA</a:t>
            </a:r>
            <a:endParaRPr b="1" sz="4400">
              <a:solidFill>
                <a:srgbClr val="2812A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PE03732_" id="97" name="Google Shape;9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20131" y="2720430"/>
            <a:ext cx="3687682" cy="2209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/>
          <p:nvPr/>
        </p:nvSpPr>
        <p:spPr>
          <a:xfrm>
            <a:off x="5715000" y="0"/>
            <a:ext cx="457200" cy="2895600"/>
          </a:xfrm>
          <a:prstGeom prst="flowChartPredefinedProcess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3"/>
          <p:cNvSpPr/>
          <p:nvPr/>
        </p:nvSpPr>
        <p:spPr>
          <a:xfrm>
            <a:off x="1524000" y="5715000"/>
            <a:ext cx="9144000" cy="1143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4" name="Google Shape;104;p3"/>
          <p:cNvCxnSpPr/>
          <p:nvPr/>
        </p:nvCxnSpPr>
        <p:spPr>
          <a:xfrm>
            <a:off x="2971800" y="1828800"/>
            <a:ext cx="20574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5" name="Google Shape;105;p3"/>
          <p:cNvCxnSpPr/>
          <p:nvPr/>
        </p:nvCxnSpPr>
        <p:spPr>
          <a:xfrm>
            <a:off x="3048000" y="2286000"/>
            <a:ext cx="19812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6" name="Google Shape;106;p3"/>
          <p:cNvCxnSpPr/>
          <p:nvPr/>
        </p:nvCxnSpPr>
        <p:spPr>
          <a:xfrm flipH="1">
            <a:off x="2743200" y="1828800"/>
            <a:ext cx="2286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3"/>
          <p:cNvCxnSpPr/>
          <p:nvPr/>
        </p:nvCxnSpPr>
        <p:spPr>
          <a:xfrm>
            <a:off x="2743200" y="2057400"/>
            <a:ext cx="3048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8" name="Google Shape;108;p3"/>
          <p:cNvCxnSpPr/>
          <p:nvPr/>
        </p:nvCxnSpPr>
        <p:spPr>
          <a:xfrm>
            <a:off x="2971800" y="1219200"/>
            <a:ext cx="20574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9" name="Google Shape;109;p3"/>
          <p:cNvCxnSpPr/>
          <p:nvPr/>
        </p:nvCxnSpPr>
        <p:spPr>
          <a:xfrm>
            <a:off x="3048000" y="1676400"/>
            <a:ext cx="19812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0" name="Google Shape;110;p3"/>
          <p:cNvCxnSpPr/>
          <p:nvPr/>
        </p:nvCxnSpPr>
        <p:spPr>
          <a:xfrm flipH="1">
            <a:off x="2743200" y="1219200"/>
            <a:ext cx="2286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1" name="Google Shape;111;p3"/>
          <p:cNvCxnSpPr/>
          <p:nvPr/>
        </p:nvCxnSpPr>
        <p:spPr>
          <a:xfrm>
            <a:off x="2743200" y="1447800"/>
            <a:ext cx="3048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2" name="Google Shape;112;p3"/>
          <p:cNvCxnSpPr/>
          <p:nvPr/>
        </p:nvCxnSpPr>
        <p:spPr>
          <a:xfrm>
            <a:off x="2895600" y="533400"/>
            <a:ext cx="20574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3" name="Google Shape;113;p3"/>
          <p:cNvCxnSpPr/>
          <p:nvPr/>
        </p:nvCxnSpPr>
        <p:spPr>
          <a:xfrm>
            <a:off x="2971800" y="990600"/>
            <a:ext cx="19812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4" name="Google Shape;114;p3"/>
          <p:cNvCxnSpPr/>
          <p:nvPr/>
        </p:nvCxnSpPr>
        <p:spPr>
          <a:xfrm flipH="1">
            <a:off x="2667000" y="533400"/>
            <a:ext cx="2286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5" name="Google Shape;115;p3"/>
          <p:cNvCxnSpPr/>
          <p:nvPr/>
        </p:nvCxnSpPr>
        <p:spPr>
          <a:xfrm>
            <a:off x="2667000" y="762000"/>
            <a:ext cx="3048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6" name="Google Shape;116;p3"/>
          <p:cNvCxnSpPr/>
          <p:nvPr/>
        </p:nvCxnSpPr>
        <p:spPr>
          <a:xfrm>
            <a:off x="6172200" y="762000"/>
            <a:ext cx="4572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7" name="Google Shape;117;p3"/>
          <p:cNvCxnSpPr/>
          <p:nvPr/>
        </p:nvCxnSpPr>
        <p:spPr>
          <a:xfrm>
            <a:off x="6908800" y="1752600"/>
            <a:ext cx="20574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8" name="Google Shape;118;p3"/>
          <p:cNvCxnSpPr/>
          <p:nvPr/>
        </p:nvCxnSpPr>
        <p:spPr>
          <a:xfrm>
            <a:off x="6985000" y="2209800"/>
            <a:ext cx="19812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9" name="Google Shape;119;p3"/>
          <p:cNvCxnSpPr/>
          <p:nvPr/>
        </p:nvCxnSpPr>
        <p:spPr>
          <a:xfrm>
            <a:off x="6223000" y="1981200"/>
            <a:ext cx="4572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0" name="Google Shape;120;p3"/>
          <p:cNvCxnSpPr/>
          <p:nvPr/>
        </p:nvCxnSpPr>
        <p:spPr>
          <a:xfrm flipH="1">
            <a:off x="6680200" y="1752600"/>
            <a:ext cx="2286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1" name="Google Shape;121;p3"/>
          <p:cNvCxnSpPr/>
          <p:nvPr/>
        </p:nvCxnSpPr>
        <p:spPr>
          <a:xfrm>
            <a:off x="6680200" y="1981200"/>
            <a:ext cx="3048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2" name="Google Shape;122;p3"/>
          <p:cNvCxnSpPr/>
          <p:nvPr/>
        </p:nvCxnSpPr>
        <p:spPr>
          <a:xfrm flipH="1" rot="10800000">
            <a:off x="8966200" y="1981200"/>
            <a:ext cx="3810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" name="Google Shape;123;p3"/>
          <p:cNvCxnSpPr/>
          <p:nvPr/>
        </p:nvCxnSpPr>
        <p:spPr>
          <a:xfrm>
            <a:off x="8966200" y="1752600"/>
            <a:ext cx="3810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" name="Google Shape;124;p3"/>
          <p:cNvCxnSpPr/>
          <p:nvPr/>
        </p:nvCxnSpPr>
        <p:spPr>
          <a:xfrm flipH="1">
            <a:off x="6680200" y="1143000"/>
            <a:ext cx="2286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5" name="Google Shape;125;p3"/>
          <p:cNvCxnSpPr/>
          <p:nvPr/>
        </p:nvCxnSpPr>
        <p:spPr>
          <a:xfrm>
            <a:off x="6680200" y="1371600"/>
            <a:ext cx="3048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6" name="Google Shape;126;p3"/>
          <p:cNvCxnSpPr/>
          <p:nvPr/>
        </p:nvCxnSpPr>
        <p:spPr>
          <a:xfrm flipH="1" rot="10800000">
            <a:off x="5029200" y="2057400"/>
            <a:ext cx="3810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3"/>
          <p:cNvCxnSpPr/>
          <p:nvPr/>
        </p:nvCxnSpPr>
        <p:spPr>
          <a:xfrm>
            <a:off x="5029200" y="1828800"/>
            <a:ext cx="3810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3"/>
          <p:cNvCxnSpPr/>
          <p:nvPr/>
        </p:nvCxnSpPr>
        <p:spPr>
          <a:xfrm flipH="1" rot="10800000">
            <a:off x="5029200" y="1447800"/>
            <a:ext cx="3810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3"/>
          <p:cNvCxnSpPr/>
          <p:nvPr/>
        </p:nvCxnSpPr>
        <p:spPr>
          <a:xfrm>
            <a:off x="5029200" y="1219200"/>
            <a:ext cx="3810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3"/>
          <p:cNvCxnSpPr/>
          <p:nvPr/>
        </p:nvCxnSpPr>
        <p:spPr>
          <a:xfrm flipH="1" rot="10800000">
            <a:off x="4953000" y="762000"/>
            <a:ext cx="3810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1" name="Google Shape;131;p3"/>
          <p:cNvCxnSpPr/>
          <p:nvPr/>
        </p:nvCxnSpPr>
        <p:spPr>
          <a:xfrm>
            <a:off x="4953000" y="533400"/>
            <a:ext cx="3810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32" name="Google Shape;132;p3"/>
          <p:cNvGrpSpPr/>
          <p:nvPr/>
        </p:nvGrpSpPr>
        <p:grpSpPr>
          <a:xfrm>
            <a:off x="5289550" y="762000"/>
            <a:ext cx="558800" cy="1295400"/>
            <a:chOff x="2352" y="720"/>
            <a:chExt cx="352" cy="816"/>
          </a:xfrm>
        </p:grpSpPr>
        <p:cxnSp>
          <p:nvCxnSpPr>
            <p:cNvPr id="133" name="Google Shape;133;p3"/>
            <p:cNvCxnSpPr/>
            <p:nvPr/>
          </p:nvCxnSpPr>
          <p:spPr>
            <a:xfrm>
              <a:off x="2416" y="1536"/>
              <a:ext cx="288" cy="0"/>
            </a:xfrm>
            <a:prstGeom prst="straightConnector1">
              <a:avLst/>
            </a:prstGeom>
            <a:noFill/>
            <a:ln cap="flat" cmpd="sng" w="9525">
              <a:solidFill>
                <a:srgbClr val="FFFF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4" name="Google Shape;134;p3"/>
            <p:cNvCxnSpPr/>
            <p:nvPr/>
          </p:nvCxnSpPr>
          <p:spPr>
            <a:xfrm>
              <a:off x="2403" y="1152"/>
              <a:ext cx="288" cy="0"/>
            </a:xfrm>
            <a:prstGeom prst="straightConnector1">
              <a:avLst/>
            </a:prstGeom>
            <a:noFill/>
            <a:ln cap="flat" cmpd="sng" w="9525">
              <a:solidFill>
                <a:srgbClr val="FFFF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5" name="Google Shape;135;p3"/>
            <p:cNvCxnSpPr/>
            <p:nvPr/>
          </p:nvCxnSpPr>
          <p:spPr>
            <a:xfrm>
              <a:off x="2352" y="720"/>
              <a:ext cx="288" cy="0"/>
            </a:xfrm>
            <a:prstGeom prst="straightConnector1">
              <a:avLst/>
            </a:prstGeom>
            <a:noFill/>
            <a:ln cap="flat" cmpd="sng" w="9525">
              <a:solidFill>
                <a:srgbClr val="FFFF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36" name="Google Shape;136;p3">
            <a:hlinkClick action="ppaction://hlinksldjump" r:id="rId3"/>
          </p:cNvPr>
          <p:cNvSpPr/>
          <p:nvPr/>
        </p:nvSpPr>
        <p:spPr>
          <a:xfrm>
            <a:off x="3657600" y="609600"/>
            <a:ext cx="457200" cy="304800"/>
          </a:xfrm>
          <a:prstGeom prst="rect">
            <a:avLst/>
          </a:prstGeom>
          <a:solidFill>
            <a:srgbClr val="80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endParaRPr/>
          </a:p>
        </p:txBody>
      </p:sp>
      <p:sp>
        <p:nvSpPr>
          <p:cNvPr id="137" name="Google Shape;137;p3"/>
          <p:cNvSpPr/>
          <p:nvPr/>
        </p:nvSpPr>
        <p:spPr>
          <a:xfrm>
            <a:off x="3657600" y="1295400"/>
            <a:ext cx="457200" cy="304800"/>
          </a:xfrm>
          <a:prstGeom prst="rect">
            <a:avLst/>
          </a:prstGeom>
          <a:solidFill>
            <a:srgbClr val="80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r>
            <a:endParaRPr/>
          </a:p>
        </p:txBody>
      </p:sp>
      <p:sp>
        <p:nvSpPr>
          <p:cNvPr id="138" name="Google Shape;138;p3"/>
          <p:cNvSpPr/>
          <p:nvPr/>
        </p:nvSpPr>
        <p:spPr>
          <a:xfrm>
            <a:off x="3657600" y="1905000"/>
            <a:ext cx="457200" cy="304800"/>
          </a:xfrm>
          <a:prstGeom prst="rect">
            <a:avLst/>
          </a:prstGeom>
          <a:solidFill>
            <a:srgbClr val="80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endParaRPr/>
          </a:p>
        </p:txBody>
      </p:sp>
      <p:sp>
        <p:nvSpPr>
          <p:cNvPr id="139" name="Google Shape;139;p3"/>
          <p:cNvSpPr/>
          <p:nvPr/>
        </p:nvSpPr>
        <p:spPr>
          <a:xfrm>
            <a:off x="7696200" y="1905000"/>
            <a:ext cx="457200" cy="304800"/>
          </a:xfrm>
          <a:prstGeom prst="rect">
            <a:avLst/>
          </a:prstGeom>
          <a:solidFill>
            <a:srgbClr val="80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endParaRPr/>
          </a:p>
        </p:txBody>
      </p:sp>
      <p:cxnSp>
        <p:nvCxnSpPr>
          <p:cNvPr id="140" name="Google Shape;140;p3"/>
          <p:cNvCxnSpPr/>
          <p:nvPr/>
        </p:nvCxnSpPr>
        <p:spPr>
          <a:xfrm>
            <a:off x="6908800" y="1143000"/>
            <a:ext cx="20574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1" name="Google Shape;141;p3"/>
          <p:cNvCxnSpPr/>
          <p:nvPr/>
        </p:nvCxnSpPr>
        <p:spPr>
          <a:xfrm>
            <a:off x="6985000" y="1600200"/>
            <a:ext cx="19812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2" name="Google Shape;142;p3"/>
          <p:cNvCxnSpPr/>
          <p:nvPr/>
        </p:nvCxnSpPr>
        <p:spPr>
          <a:xfrm>
            <a:off x="6223000" y="1371600"/>
            <a:ext cx="4572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3" name="Google Shape;143;p3"/>
          <p:cNvCxnSpPr/>
          <p:nvPr/>
        </p:nvCxnSpPr>
        <p:spPr>
          <a:xfrm flipH="1" rot="10800000">
            <a:off x="8966200" y="1371600"/>
            <a:ext cx="3810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4" name="Google Shape;144;p3"/>
          <p:cNvCxnSpPr/>
          <p:nvPr/>
        </p:nvCxnSpPr>
        <p:spPr>
          <a:xfrm>
            <a:off x="8966200" y="1143000"/>
            <a:ext cx="3810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5" name="Google Shape;145;p3"/>
          <p:cNvSpPr/>
          <p:nvPr/>
        </p:nvSpPr>
        <p:spPr>
          <a:xfrm>
            <a:off x="7696200" y="1219200"/>
            <a:ext cx="457200" cy="304800"/>
          </a:xfrm>
          <a:prstGeom prst="rect">
            <a:avLst/>
          </a:prstGeom>
          <a:solidFill>
            <a:srgbClr val="80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/>
          </a:p>
        </p:txBody>
      </p:sp>
      <p:cxnSp>
        <p:nvCxnSpPr>
          <p:cNvPr id="146" name="Google Shape;146;p3"/>
          <p:cNvCxnSpPr/>
          <p:nvPr/>
        </p:nvCxnSpPr>
        <p:spPr>
          <a:xfrm>
            <a:off x="6858000" y="533400"/>
            <a:ext cx="20574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7" name="Google Shape;147;p3"/>
          <p:cNvCxnSpPr/>
          <p:nvPr/>
        </p:nvCxnSpPr>
        <p:spPr>
          <a:xfrm>
            <a:off x="6934200" y="990600"/>
            <a:ext cx="19812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8" name="Google Shape;148;p3"/>
          <p:cNvCxnSpPr/>
          <p:nvPr/>
        </p:nvCxnSpPr>
        <p:spPr>
          <a:xfrm flipH="1">
            <a:off x="6629400" y="533400"/>
            <a:ext cx="2286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9" name="Google Shape;149;p3"/>
          <p:cNvCxnSpPr/>
          <p:nvPr/>
        </p:nvCxnSpPr>
        <p:spPr>
          <a:xfrm>
            <a:off x="6629400" y="762000"/>
            <a:ext cx="3048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0" name="Google Shape;150;p3"/>
          <p:cNvCxnSpPr/>
          <p:nvPr/>
        </p:nvCxnSpPr>
        <p:spPr>
          <a:xfrm flipH="1" rot="10800000">
            <a:off x="8915400" y="762000"/>
            <a:ext cx="3810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1" name="Google Shape;151;p3"/>
          <p:cNvCxnSpPr/>
          <p:nvPr/>
        </p:nvCxnSpPr>
        <p:spPr>
          <a:xfrm>
            <a:off x="8915400" y="533400"/>
            <a:ext cx="381000" cy="22860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2" name="Google Shape;152;p3"/>
          <p:cNvSpPr/>
          <p:nvPr/>
        </p:nvSpPr>
        <p:spPr>
          <a:xfrm>
            <a:off x="7696200" y="609600"/>
            <a:ext cx="457200" cy="304800"/>
          </a:xfrm>
          <a:prstGeom prst="rect">
            <a:avLst/>
          </a:prstGeom>
          <a:solidFill>
            <a:srgbClr val="800000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/>
          </a:p>
        </p:txBody>
      </p:sp>
      <p:grpSp>
        <p:nvGrpSpPr>
          <p:cNvPr id="153" name="Google Shape;153;p3"/>
          <p:cNvGrpSpPr/>
          <p:nvPr/>
        </p:nvGrpSpPr>
        <p:grpSpPr>
          <a:xfrm>
            <a:off x="2209800" y="762000"/>
            <a:ext cx="558800" cy="1295400"/>
            <a:chOff x="2352" y="720"/>
            <a:chExt cx="352" cy="816"/>
          </a:xfrm>
        </p:grpSpPr>
        <p:cxnSp>
          <p:nvCxnSpPr>
            <p:cNvPr id="154" name="Google Shape;154;p3"/>
            <p:cNvCxnSpPr/>
            <p:nvPr/>
          </p:nvCxnSpPr>
          <p:spPr>
            <a:xfrm>
              <a:off x="2416" y="1536"/>
              <a:ext cx="288" cy="0"/>
            </a:xfrm>
            <a:prstGeom prst="straightConnector1">
              <a:avLst/>
            </a:prstGeom>
            <a:noFill/>
            <a:ln cap="flat" cmpd="sng" w="9525">
              <a:solidFill>
                <a:srgbClr val="FFFF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5" name="Google Shape;155;p3"/>
            <p:cNvCxnSpPr/>
            <p:nvPr/>
          </p:nvCxnSpPr>
          <p:spPr>
            <a:xfrm>
              <a:off x="2403" y="1152"/>
              <a:ext cx="288" cy="0"/>
            </a:xfrm>
            <a:prstGeom prst="straightConnector1">
              <a:avLst/>
            </a:prstGeom>
            <a:noFill/>
            <a:ln cap="flat" cmpd="sng" w="9525">
              <a:solidFill>
                <a:srgbClr val="FFFF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6" name="Google Shape;156;p3"/>
            <p:cNvCxnSpPr/>
            <p:nvPr/>
          </p:nvCxnSpPr>
          <p:spPr>
            <a:xfrm>
              <a:off x="2352" y="720"/>
              <a:ext cx="288" cy="0"/>
            </a:xfrm>
            <a:prstGeom prst="straightConnector1">
              <a:avLst/>
            </a:prstGeom>
            <a:noFill/>
            <a:ln cap="flat" cmpd="sng" w="9525">
              <a:solidFill>
                <a:srgbClr val="FFFF0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cxnSp>
        <p:nvCxnSpPr>
          <p:cNvPr id="157" name="Google Shape;157;p3"/>
          <p:cNvCxnSpPr/>
          <p:nvPr/>
        </p:nvCxnSpPr>
        <p:spPr>
          <a:xfrm>
            <a:off x="9372600" y="1981200"/>
            <a:ext cx="4572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8" name="Google Shape;158;p3"/>
          <p:cNvCxnSpPr/>
          <p:nvPr/>
        </p:nvCxnSpPr>
        <p:spPr>
          <a:xfrm>
            <a:off x="9351963" y="1371600"/>
            <a:ext cx="4572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9" name="Google Shape;159;p3"/>
          <p:cNvCxnSpPr/>
          <p:nvPr/>
        </p:nvCxnSpPr>
        <p:spPr>
          <a:xfrm>
            <a:off x="9271000" y="762000"/>
            <a:ext cx="457200" cy="0"/>
          </a:xfrm>
          <a:prstGeom prst="straightConnector1">
            <a:avLst/>
          </a:prstGeom>
          <a:noFill/>
          <a:ln cap="flat" cmpd="sng" w="9525">
            <a:solidFill>
              <a:srgbClr val="FFFF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0" name="Google Shape;160;p3">
            <a:hlinkClick action="ppaction://hlinksldjump" r:id="rId4"/>
          </p:cNvPr>
          <p:cNvSpPr txBox="1"/>
          <p:nvPr/>
        </p:nvSpPr>
        <p:spPr>
          <a:xfrm>
            <a:off x="1981200" y="152401"/>
            <a:ext cx="18415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3">
            <a:hlinkClick action="ppaction://hlinksldjump" r:id="rId5"/>
          </p:cNvPr>
          <p:cNvSpPr txBox="1"/>
          <p:nvPr/>
        </p:nvSpPr>
        <p:spPr>
          <a:xfrm>
            <a:off x="5181600" y="5486401"/>
            <a:ext cx="12954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3">
            <a:hlinkClick action="ppaction://hlinksldjump" r:id="rId6"/>
          </p:cNvPr>
          <p:cNvSpPr txBox="1"/>
          <p:nvPr/>
        </p:nvSpPr>
        <p:spPr>
          <a:xfrm>
            <a:off x="3581400" y="6248401"/>
            <a:ext cx="8382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3">
            <a:hlinkClick action="ppaction://hlinksldjump" r:id="rId7"/>
          </p:cNvPr>
          <p:cNvSpPr txBox="1"/>
          <p:nvPr/>
        </p:nvSpPr>
        <p:spPr>
          <a:xfrm>
            <a:off x="6477000" y="6643688"/>
            <a:ext cx="8382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3">
            <a:hlinkClick action="ppaction://hlinksldjump" r:id="rId8"/>
          </p:cNvPr>
          <p:cNvSpPr txBox="1"/>
          <p:nvPr/>
        </p:nvSpPr>
        <p:spPr>
          <a:xfrm>
            <a:off x="8458200" y="152400"/>
            <a:ext cx="2362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65" name="Google Shape;165;p3"/>
          <p:cNvCxnSpPr/>
          <p:nvPr/>
        </p:nvCxnSpPr>
        <p:spPr>
          <a:xfrm>
            <a:off x="1524000" y="4495800"/>
            <a:ext cx="86106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6" name="Google Shape;166;p3"/>
          <p:cNvCxnSpPr/>
          <p:nvPr/>
        </p:nvCxnSpPr>
        <p:spPr>
          <a:xfrm>
            <a:off x="1524000" y="6096000"/>
            <a:ext cx="87630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7" name="Google Shape;167;p3"/>
          <p:cNvSpPr/>
          <p:nvPr/>
        </p:nvSpPr>
        <p:spPr>
          <a:xfrm flipH="1">
            <a:off x="1524000" y="4572000"/>
            <a:ext cx="9144000" cy="7620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3"/>
          <p:cNvSpPr/>
          <p:nvPr/>
        </p:nvSpPr>
        <p:spPr>
          <a:xfrm>
            <a:off x="1524000" y="3733800"/>
            <a:ext cx="9144000" cy="1066800"/>
          </a:xfrm>
          <a:prstGeom prst="rect">
            <a:avLst/>
          </a:prstGeom>
          <a:solidFill>
            <a:srgbClr val="00008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3"/>
          <p:cNvSpPr/>
          <p:nvPr/>
        </p:nvSpPr>
        <p:spPr>
          <a:xfrm>
            <a:off x="1524000" y="3200400"/>
            <a:ext cx="9144000" cy="1143000"/>
          </a:xfrm>
          <a:prstGeom prst="rect">
            <a:avLst/>
          </a:prstGeom>
          <a:solidFill>
            <a:srgbClr val="FFCC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3"/>
          <p:cNvSpPr/>
          <p:nvPr/>
        </p:nvSpPr>
        <p:spPr>
          <a:xfrm>
            <a:off x="1524000" y="5715000"/>
            <a:ext cx="9144000" cy="1143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1" name="Google Shape;171;p3"/>
          <p:cNvCxnSpPr/>
          <p:nvPr/>
        </p:nvCxnSpPr>
        <p:spPr>
          <a:xfrm>
            <a:off x="1524000" y="6096000"/>
            <a:ext cx="87630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2" name="Google Shape;172;p3"/>
          <p:cNvCxnSpPr/>
          <p:nvPr/>
        </p:nvCxnSpPr>
        <p:spPr>
          <a:xfrm>
            <a:off x="1524000" y="3200400"/>
            <a:ext cx="87630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3" name="Google Shape;173;p3"/>
          <p:cNvCxnSpPr/>
          <p:nvPr/>
        </p:nvCxnSpPr>
        <p:spPr>
          <a:xfrm>
            <a:off x="1524000" y="3352800"/>
            <a:ext cx="87630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4" name="Google Shape;174;p3"/>
          <p:cNvSpPr/>
          <p:nvPr/>
        </p:nvSpPr>
        <p:spPr>
          <a:xfrm>
            <a:off x="1524000" y="2819400"/>
            <a:ext cx="9144000" cy="4572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5" name="Google Shape;175;p3"/>
          <p:cNvCxnSpPr/>
          <p:nvPr/>
        </p:nvCxnSpPr>
        <p:spPr>
          <a:xfrm>
            <a:off x="1524000" y="2819400"/>
            <a:ext cx="87630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6" name="Google Shape;176;p3"/>
          <p:cNvSpPr/>
          <p:nvPr/>
        </p:nvSpPr>
        <p:spPr>
          <a:xfrm>
            <a:off x="10134600" y="44450"/>
            <a:ext cx="533400" cy="6019800"/>
          </a:xfrm>
          <a:prstGeom prst="flowChartPredefinedProcess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3">
            <a:hlinkClick action="ppaction://hlinksldjump" r:id="rId9"/>
          </p:cNvPr>
          <p:cNvSpPr/>
          <p:nvPr/>
        </p:nvSpPr>
        <p:spPr>
          <a:xfrm>
            <a:off x="9753600" y="0"/>
            <a:ext cx="609600" cy="5715000"/>
          </a:xfrm>
          <a:prstGeom prst="flowChartPredefinedProcess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3"/>
          <p:cNvSpPr/>
          <p:nvPr/>
        </p:nvSpPr>
        <p:spPr>
          <a:xfrm>
            <a:off x="1524000" y="5715000"/>
            <a:ext cx="9144000" cy="1143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3">
            <a:hlinkClick action="ppaction://hlinkshowjump?jump=nextslide"/>
          </p:cNvPr>
          <p:cNvSpPr/>
          <p:nvPr/>
        </p:nvSpPr>
        <p:spPr>
          <a:xfrm>
            <a:off x="5791200" y="5867400"/>
            <a:ext cx="1371600" cy="838200"/>
          </a:xfrm>
          <a:prstGeom prst="ellipseRibbon2">
            <a:avLst>
              <a:gd fmla="val 25000" name="adj1"/>
              <a:gd fmla="val 50000" name="adj2"/>
              <a:gd fmla="val 12500" name="adj3"/>
            </a:avLst>
          </a:prstGeom>
          <a:solidFill>
            <a:srgbClr val="00008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 u="sng">
                <a:solidFill>
                  <a:schemeClr val="lt1"/>
                </a:solidFill>
                <a:latin typeface="Caveat"/>
                <a:ea typeface="Caveat"/>
                <a:cs typeface="Caveat"/>
                <a:sym typeface="Caveat"/>
                <a:hlinkClick action="ppaction://hlinksldjump"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B</a:t>
            </a:r>
            <a:endParaRPr b="1" sz="3200">
              <a:solidFill>
                <a:schemeClr val="lt1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pic>
        <p:nvPicPr>
          <p:cNvPr descr="PE03732_" id="180" name="Google Shape;180;p3">
            <a:hlinkClick action="ppaction://hlinksldjump" r:id="rId11"/>
          </p:cNvPr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524001" y="3124201"/>
            <a:ext cx="1458913" cy="87471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1" name="Google Shape;181;p3"/>
          <p:cNvCxnSpPr/>
          <p:nvPr/>
        </p:nvCxnSpPr>
        <p:spPr>
          <a:xfrm>
            <a:off x="1524000" y="5715000"/>
            <a:ext cx="91440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descr="blue_horse" id="182" name="Google Shape;182;p3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1447801" y="4800601"/>
            <a:ext cx="1419225" cy="847725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3"/>
          <p:cNvSpPr/>
          <p:nvPr/>
        </p:nvSpPr>
        <p:spPr>
          <a:xfrm>
            <a:off x="3962400" y="5905500"/>
            <a:ext cx="1371600" cy="762000"/>
          </a:xfrm>
          <a:prstGeom prst="ribbon2">
            <a:avLst>
              <a:gd fmla="val 16667" name="adj1"/>
              <a:gd fmla="val 50000" name="adj2"/>
            </a:avLst>
          </a:prstGeom>
          <a:solidFill>
            <a:srgbClr val="FF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lt1"/>
                </a:solidFill>
                <a:latin typeface="Caveat"/>
                <a:ea typeface="Caveat"/>
                <a:cs typeface="Caveat"/>
                <a:sym typeface="Caveat"/>
              </a:rPr>
              <a:t>A</a:t>
            </a:r>
            <a:endParaRPr/>
          </a:p>
        </p:txBody>
      </p:sp>
      <p:sp>
        <p:nvSpPr>
          <p:cNvPr id="184" name="Google Shape;184;p3"/>
          <p:cNvSpPr txBox="1"/>
          <p:nvPr/>
        </p:nvSpPr>
        <p:spPr>
          <a:xfrm>
            <a:off x="1539876" y="4433888"/>
            <a:ext cx="441325" cy="5191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/>
          </a:p>
        </p:txBody>
      </p:sp>
      <p:sp>
        <p:nvSpPr>
          <p:cNvPr id="185" name="Google Shape;185;p3">
            <a:hlinkClick action="ppaction://hlinksldjump" r:id="rId14"/>
          </p:cNvPr>
          <p:cNvSpPr txBox="1"/>
          <p:nvPr/>
        </p:nvSpPr>
        <p:spPr>
          <a:xfrm>
            <a:off x="1828800" y="1"/>
            <a:ext cx="18415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3">
            <a:hlinkClick action="ppaction://hlinksldjump" r:id="rId15"/>
          </p:cNvPr>
          <p:cNvSpPr txBox="1"/>
          <p:nvPr/>
        </p:nvSpPr>
        <p:spPr>
          <a:xfrm>
            <a:off x="5029200" y="5097464"/>
            <a:ext cx="12954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3">
            <a:hlinkClick action="ppaction://hlinksldjump" r:id="rId16"/>
          </p:cNvPr>
          <p:cNvSpPr txBox="1"/>
          <p:nvPr/>
        </p:nvSpPr>
        <p:spPr>
          <a:xfrm>
            <a:off x="3429000" y="6096001"/>
            <a:ext cx="8382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3">
            <a:hlinkClick action="ppaction://hlinksldjump" r:id="rId17"/>
          </p:cNvPr>
          <p:cNvSpPr txBox="1"/>
          <p:nvPr/>
        </p:nvSpPr>
        <p:spPr>
          <a:xfrm>
            <a:off x="5919766" y="6248401"/>
            <a:ext cx="16002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3">
            <a:hlinkClick action="ppaction://hlinksldjump" r:id="rId18"/>
          </p:cNvPr>
          <p:cNvSpPr txBox="1"/>
          <p:nvPr/>
        </p:nvSpPr>
        <p:spPr>
          <a:xfrm>
            <a:off x="8305800" y="0"/>
            <a:ext cx="2362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0" name="Google Shape;190;p3"/>
          <p:cNvCxnSpPr/>
          <p:nvPr/>
        </p:nvCxnSpPr>
        <p:spPr>
          <a:xfrm>
            <a:off x="1524000" y="2819400"/>
            <a:ext cx="91440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1" name="Google Shape;191;p3"/>
          <p:cNvCxnSpPr/>
          <p:nvPr/>
        </p:nvCxnSpPr>
        <p:spPr>
          <a:xfrm>
            <a:off x="1524000" y="4159250"/>
            <a:ext cx="91440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92" name="Google Shape;192;p3"/>
          <p:cNvSpPr txBox="1"/>
          <p:nvPr/>
        </p:nvSpPr>
        <p:spPr>
          <a:xfrm>
            <a:off x="1524001" y="2743201"/>
            <a:ext cx="441325" cy="51911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"/>
          <p:cNvSpPr txBox="1"/>
          <p:nvPr/>
        </p:nvSpPr>
        <p:spPr>
          <a:xfrm>
            <a:off x="1905000" y="228601"/>
            <a:ext cx="24384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4"/>
          <p:cNvSpPr/>
          <p:nvPr/>
        </p:nvSpPr>
        <p:spPr>
          <a:xfrm>
            <a:off x="-38100" y="0"/>
            <a:ext cx="3048000" cy="6858000"/>
          </a:xfrm>
          <a:prstGeom prst="rect">
            <a:avLst/>
          </a:prstGeom>
          <a:solidFill>
            <a:srgbClr val="DDEAF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9" name="Google Shape;199;p4"/>
          <p:cNvSpPr/>
          <p:nvPr/>
        </p:nvSpPr>
        <p:spPr>
          <a:xfrm>
            <a:off x="-38100" y="76200"/>
            <a:ext cx="3048000" cy="53245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Tiết: 41. Đọc văn</a:t>
            </a:r>
            <a:endParaRPr b="1" sz="2800">
              <a:solidFill>
                <a:srgbClr val="2812A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Tìm hiểu chung</a:t>
            </a:r>
            <a:endParaRPr b="1" sz="2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Đọc hiểu</a:t>
            </a:r>
            <a:endParaRPr b="1" sz="2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Nỗi niềm của nhà thơ trước sự biến thiên của cảnh vật (2 câu đề)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Nỗi xót xa cho một kiếp người tài hoa, bạc mệnh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 câu thực)</a:t>
            </a:r>
            <a:endParaRPr b="1" sz="2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" name="Google Shape;200;p4"/>
          <p:cNvSpPr/>
          <p:nvPr/>
        </p:nvSpPr>
        <p:spPr>
          <a:xfrm>
            <a:off x="4572000" y="0"/>
            <a:ext cx="6096000" cy="19697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Times New Roman"/>
              <a:buNone/>
            </a:pPr>
            <a:r>
              <a:rPr b="1" lang="en-US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ĐỌC TIỂU THANH KÍ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(ĐỘC TIỂU THANH KÍ)</a:t>
            </a:r>
            <a:endParaRPr b="1" i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</a:t>
            </a:r>
            <a:r>
              <a:rPr b="1" i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Nguyễn Du</a:t>
            </a:r>
            <a:endParaRPr b="1" i="1" sz="3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1" sz="2200">
              <a:solidFill>
                <a:srgbClr val="3333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1" name="Google Shape;201;p4"/>
          <p:cNvSpPr txBox="1"/>
          <p:nvPr/>
        </p:nvSpPr>
        <p:spPr>
          <a:xfrm>
            <a:off x="4272026" y="1021749"/>
            <a:ext cx="7267444" cy="5386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Tây Hồ hoa uyển tẫn thành khư,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Độc điếu song tiền nhất chỉ thư.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Chi phấn hữu thần liên tử hậu,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Văn chương vô mệnh lụy phần dư?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Dịch thơ: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Tây Hồ cảnh đẹp hóa gò hoang,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Thổn thức bên song mảnh giấy tàn.</a:t>
            </a:r>
            <a:endParaRPr b="1" i="1"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Son phấn có thần chôn vẫn hận.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Văn chương không mệnh đốt còn vương.</a:t>
            </a:r>
            <a:endParaRPr b="1" i="1"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(Vũ Tam Tập, dịch)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 p14:dur="800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5"/>
          <p:cNvSpPr txBox="1"/>
          <p:nvPr/>
        </p:nvSpPr>
        <p:spPr>
          <a:xfrm>
            <a:off x="1905000" y="228601"/>
            <a:ext cx="24384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5"/>
          <p:cNvSpPr/>
          <p:nvPr/>
        </p:nvSpPr>
        <p:spPr>
          <a:xfrm>
            <a:off x="-38101" y="0"/>
            <a:ext cx="4018209" cy="6858000"/>
          </a:xfrm>
          <a:prstGeom prst="rect">
            <a:avLst/>
          </a:prstGeom>
          <a:solidFill>
            <a:srgbClr val="DDEAF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8" name="Google Shape;208;p5"/>
          <p:cNvSpPr/>
          <p:nvPr/>
        </p:nvSpPr>
        <p:spPr>
          <a:xfrm>
            <a:off x="-38100" y="24684"/>
            <a:ext cx="4018208" cy="45243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Tiết: 41. Đọc văn</a:t>
            </a:r>
            <a:endParaRPr b="1" sz="2800">
              <a:solidFill>
                <a:srgbClr val="2812A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Tìm hiểu chung</a:t>
            </a:r>
            <a:endParaRPr b="1" sz="2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Đọc hiểu</a:t>
            </a:r>
            <a:endParaRPr b="1" sz="2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Nỗi niềm của nhà thơ trước sự biến thiên của cảnh vật (2 câu đề)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Nỗi xót xa cho một kiếp người tài hoa, bạc mệnh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 câu thực)</a:t>
            </a:r>
            <a:endParaRPr b="1" sz="2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9" name="Google Shape;209;p5"/>
          <p:cNvSpPr/>
          <p:nvPr/>
        </p:nvSpPr>
        <p:spPr>
          <a:xfrm>
            <a:off x="4571999" y="0"/>
            <a:ext cx="6890197" cy="19697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Times New Roman"/>
              <a:buNone/>
            </a:pPr>
            <a:r>
              <a:rPr b="1" lang="en-US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ĐỌC TIỂU THANH KÍ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(ĐỘC TIỂU THANH KÍ)</a:t>
            </a:r>
            <a:endParaRPr b="1" i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</a:t>
            </a:r>
            <a:r>
              <a:rPr b="1" i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Nguyễn Du</a:t>
            </a:r>
            <a:endParaRPr b="1" i="1" sz="3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1" sz="2200">
              <a:solidFill>
                <a:srgbClr val="3333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0" name="Google Shape;210;p5"/>
          <p:cNvSpPr txBox="1"/>
          <p:nvPr/>
        </p:nvSpPr>
        <p:spPr>
          <a:xfrm>
            <a:off x="5366729" y="1021749"/>
            <a:ext cx="6687892" cy="58785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(….)		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Cổ kim hận sự thiên nan vấn,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Phong vận kì oan ngã tự cư.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Bất tri tam bách dư niên hậu,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Thiên hạ hà nhân khấp Tố Như?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Dịch thơ: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(….)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Nỗi hờn kim cổ trời khôn hỏi,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Cái án phong lưu khách tự mang.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Chẳng biết ba trăm năm lẻ nữa,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 đời ai khóc Tố Như chăng?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(Vũ Tam Tập, dịch)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6"/>
          <p:cNvSpPr txBox="1"/>
          <p:nvPr/>
        </p:nvSpPr>
        <p:spPr>
          <a:xfrm>
            <a:off x="1905000" y="228601"/>
            <a:ext cx="24384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6"/>
          <p:cNvSpPr/>
          <p:nvPr/>
        </p:nvSpPr>
        <p:spPr>
          <a:xfrm>
            <a:off x="-38100" y="0"/>
            <a:ext cx="3048000" cy="6858000"/>
          </a:xfrm>
          <a:prstGeom prst="rect">
            <a:avLst/>
          </a:prstGeom>
          <a:solidFill>
            <a:srgbClr val="DDEAF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7" name="Google Shape;217;p6"/>
          <p:cNvSpPr/>
          <p:nvPr/>
        </p:nvSpPr>
        <p:spPr>
          <a:xfrm>
            <a:off x="-38100" y="76200"/>
            <a:ext cx="3048000" cy="66171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Tiết: 41. Đọc văn</a:t>
            </a:r>
            <a:endParaRPr b="1" sz="2800">
              <a:solidFill>
                <a:srgbClr val="2812A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Tìm hiểu chung</a:t>
            </a:r>
            <a:endParaRPr b="1" sz="2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Đọc hiểu</a:t>
            </a:r>
            <a:endParaRPr b="1" sz="2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Nỗi niềm của nhà thơ trước sự biến thiên của cảnh vật (2 câu đề)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Nỗi xót xa cho một kiếp người tài hoa, bạc mệnh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 câu thực)</a:t>
            </a:r>
            <a:endParaRPr b="1" sz="2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Niềm cảm thông đối với kiếp hồng nhan (2 câu luận)</a:t>
            </a:r>
            <a:endParaRPr b="1"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8" name="Google Shape;218;p6"/>
          <p:cNvSpPr/>
          <p:nvPr/>
        </p:nvSpPr>
        <p:spPr>
          <a:xfrm>
            <a:off x="4572000" y="0"/>
            <a:ext cx="6096000" cy="19697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Times New Roman"/>
              <a:buNone/>
            </a:pPr>
            <a:r>
              <a:rPr b="1" lang="en-US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ĐỌC TIỂU THANH KÍ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(ĐỘC TIỂU THANH KÍ)</a:t>
            </a:r>
            <a:endParaRPr b="1" i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</a:t>
            </a:r>
            <a:r>
              <a:rPr b="1" i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Nguyễn Du</a:t>
            </a:r>
            <a:endParaRPr b="1" i="1" sz="3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1" sz="2200">
              <a:solidFill>
                <a:srgbClr val="3333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9" name="Google Shape;219;p6"/>
          <p:cNvSpPr txBox="1"/>
          <p:nvPr/>
        </p:nvSpPr>
        <p:spPr>
          <a:xfrm>
            <a:off x="3361386" y="1356596"/>
            <a:ext cx="8706118" cy="55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rgbClr val="2812A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Cổ kim hận sự thiên nan vấn,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Phong vận kì oan ngã tự cư.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Dịch nghĩa</a:t>
            </a:r>
            <a:r>
              <a:rPr lang="en-US" sz="32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Những mối hận cổ kim khó mà hỏi trời được,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 tự coi như người cùng một hội với kẻ mắc nỗi oan lạ lùng vì nết phong nhã.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Dịch thơ: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Nỗi hờn kim cổ trời khôn hỏi,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Cái án phong lưu khách tự mang.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(Vũ Tam Tập, dịch)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7"/>
          <p:cNvSpPr txBox="1"/>
          <p:nvPr/>
        </p:nvSpPr>
        <p:spPr>
          <a:xfrm>
            <a:off x="1905000" y="228601"/>
            <a:ext cx="24384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7"/>
          <p:cNvSpPr/>
          <p:nvPr/>
        </p:nvSpPr>
        <p:spPr>
          <a:xfrm>
            <a:off x="-38100" y="0"/>
            <a:ext cx="3210596" cy="6858000"/>
          </a:xfrm>
          <a:prstGeom prst="rect">
            <a:avLst/>
          </a:prstGeom>
          <a:solidFill>
            <a:srgbClr val="DDEAF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6" name="Google Shape;226;p7"/>
          <p:cNvSpPr/>
          <p:nvPr/>
        </p:nvSpPr>
        <p:spPr>
          <a:xfrm>
            <a:off x="-38100" y="76200"/>
            <a:ext cx="3170886" cy="66171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Tiết: 41. Đọc văn</a:t>
            </a:r>
            <a:endParaRPr b="1" sz="2800">
              <a:solidFill>
                <a:srgbClr val="2812A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Tìm hiểu chung</a:t>
            </a:r>
            <a:endParaRPr b="1" sz="2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Đọc hiểu</a:t>
            </a:r>
            <a:endParaRPr b="1" sz="2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Nỗi niềm của nhà thơ trước sự biến thiên của cảnh vật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 câu đề)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Nỗi xót xa cho một kiếp người tài hoa, bạc mệnh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 câu thực)</a:t>
            </a:r>
            <a:endParaRPr b="1" sz="2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Niềm cảm thông đối với kiếp hồng nhan (2 câu luận)</a:t>
            </a:r>
            <a:endParaRPr b="1"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7" name="Google Shape;227;p7"/>
          <p:cNvSpPr/>
          <p:nvPr/>
        </p:nvSpPr>
        <p:spPr>
          <a:xfrm>
            <a:off x="4572000" y="0"/>
            <a:ext cx="6096000" cy="19697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Times New Roman"/>
              <a:buNone/>
            </a:pPr>
            <a:r>
              <a:rPr b="1" lang="en-US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ĐỌC TIỂU THANH KÍ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(ĐỘC TIỂU THANH KÍ)</a:t>
            </a:r>
            <a:endParaRPr b="1" i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</a:t>
            </a:r>
            <a:r>
              <a:rPr b="1" i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Nguyễn Du</a:t>
            </a:r>
            <a:endParaRPr b="1" i="1" sz="3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1" sz="2200">
              <a:solidFill>
                <a:srgbClr val="3333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8" name="Google Shape;228;p7"/>
          <p:cNvSpPr txBox="1"/>
          <p:nvPr/>
        </p:nvSpPr>
        <p:spPr>
          <a:xfrm>
            <a:off x="3361386" y="1021749"/>
            <a:ext cx="8706118" cy="53860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Cổ kim hận sự </a:t>
            </a: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thiên nan vấn,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Phong vận kì oan </a:t>
            </a: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ngã tự cư.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Dịch nghĩa</a:t>
            </a:r>
            <a:r>
              <a:rPr lang="en-US" sz="32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Những mối hận cổ kim khó mà hỏi trời được,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 tự coi là như người cùng một hội với kẻ mắc nỗi oan lạ lùng vì nết phong nhã.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Dịch thơ: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Nỗi hờn kim cổ trời khôn hỏi,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Cái án phong lưu khách tự mang.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(Vũ Tam Tập, dịch)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8"/>
          <p:cNvSpPr txBox="1"/>
          <p:nvPr/>
        </p:nvSpPr>
        <p:spPr>
          <a:xfrm>
            <a:off x="1905000" y="228601"/>
            <a:ext cx="24384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8"/>
          <p:cNvSpPr/>
          <p:nvPr/>
        </p:nvSpPr>
        <p:spPr>
          <a:xfrm>
            <a:off x="-38100" y="0"/>
            <a:ext cx="4610100" cy="6858000"/>
          </a:xfrm>
          <a:prstGeom prst="rect">
            <a:avLst/>
          </a:prstGeom>
          <a:solidFill>
            <a:srgbClr val="DDEAF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5" name="Google Shape;235;p8"/>
          <p:cNvSpPr/>
          <p:nvPr/>
        </p:nvSpPr>
        <p:spPr>
          <a:xfrm>
            <a:off x="-38100" y="24684"/>
            <a:ext cx="4610100" cy="49552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Tiết: 41. Đọc văn</a:t>
            </a:r>
            <a:endParaRPr b="1" sz="2800">
              <a:solidFill>
                <a:srgbClr val="2812A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Tìm hiểu chung</a:t>
            </a:r>
            <a:endParaRPr b="1" sz="2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Đọc hiểu</a:t>
            </a:r>
            <a:endParaRPr b="1" sz="2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Nỗi niềm của nhà thơ trước sự biến thiên của cảnh vật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 câu đề)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Nỗi xót xa cho một kiếp người tài hoa, bạc mệnh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 câu thực)</a:t>
            </a:r>
            <a:endParaRPr b="1" sz="2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Niềm cảm thông đối với kiếp hồng nhan (2 câu luận)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6" name="Google Shape;236;p8"/>
          <p:cNvSpPr/>
          <p:nvPr/>
        </p:nvSpPr>
        <p:spPr>
          <a:xfrm>
            <a:off x="5254585" y="0"/>
            <a:ext cx="6096000" cy="19697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Times New Roman"/>
              <a:buNone/>
            </a:pPr>
            <a:r>
              <a:rPr b="1" lang="en-US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ĐỌC TIỂU THANH KÍ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(ĐỘC TIỂU THANH KÍ)</a:t>
            </a:r>
            <a:endParaRPr b="1" i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</a:t>
            </a:r>
            <a:r>
              <a:rPr b="1" i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Nguyễn Du</a:t>
            </a:r>
            <a:endParaRPr b="1" i="1" sz="3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1" sz="2200">
              <a:solidFill>
                <a:srgbClr val="3333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7" name="Google Shape;237;p8"/>
          <p:cNvSpPr txBox="1"/>
          <p:nvPr/>
        </p:nvSpPr>
        <p:spPr>
          <a:xfrm>
            <a:off x="5383371" y="1433877"/>
            <a:ext cx="6697014" cy="489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Bất tri tam bách dư niên hậu,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Thiên hạ hà nhân khấp Tố Như?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Dịch nghĩa: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Không biết hơn ba trăm năm sau,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Thiên hạ ai người khóc Tố Như?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Dịch thơ: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Chẳng biết ba trăm năm lẻ nữa,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 đời ai khóc Tố Như chăng?</a:t>
            </a:r>
            <a:endParaRPr b="1" i="1"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(Vũ Tam Tập, dịch)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9"/>
          <p:cNvSpPr txBox="1"/>
          <p:nvPr/>
        </p:nvSpPr>
        <p:spPr>
          <a:xfrm>
            <a:off x="1905000" y="228601"/>
            <a:ext cx="243840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9"/>
          <p:cNvSpPr/>
          <p:nvPr/>
        </p:nvSpPr>
        <p:spPr>
          <a:xfrm>
            <a:off x="-38100" y="0"/>
            <a:ext cx="4610100" cy="6858000"/>
          </a:xfrm>
          <a:prstGeom prst="rect">
            <a:avLst/>
          </a:prstGeom>
          <a:solidFill>
            <a:srgbClr val="DDEAF6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4" name="Google Shape;244;p9"/>
          <p:cNvSpPr/>
          <p:nvPr/>
        </p:nvSpPr>
        <p:spPr>
          <a:xfrm>
            <a:off x="-38100" y="24684"/>
            <a:ext cx="4610100" cy="5816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Tiết: 41. Đọc văn</a:t>
            </a:r>
            <a:endParaRPr b="1" sz="2800">
              <a:solidFill>
                <a:srgbClr val="2812A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Tìm hiểu chung</a:t>
            </a:r>
            <a:endParaRPr b="1" sz="2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Đọc hiểu</a:t>
            </a:r>
            <a:endParaRPr b="1" sz="26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Nỗi niềm của nhà thơ trước sự biến thiên của cảnh vật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 câu đề)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Nỗi xót xa cho một kiếp người tài hoa, bạc mệnh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 câu thực)</a:t>
            </a:r>
            <a:endParaRPr b="1" sz="2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Niềm cảm thông đối với kiếp hồng nhan (2 câu luận)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Tiếng lòng khao khát tri âm (2 câu kết)</a:t>
            </a:r>
            <a:endParaRPr b="1" sz="2800">
              <a:solidFill>
                <a:srgbClr val="2812AE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5" name="Google Shape;245;p9"/>
          <p:cNvSpPr/>
          <p:nvPr/>
        </p:nvSpPr>
        <p:spPr>
          <a:xfrm>
            <a:off x="5254586" y="0"/>
            <a:ext cx="6096000" cy="19697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Times New Roman"/>
              <a:buNone/>
            </a:pPr>
            <a:r>
              <a:rPr b="1" lang="en-US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ĐỌC TIỂU THANH KÍ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(ĐỘC TIỂU THANH KÍ)</a:t>
            </a:r>
            <a:endParaRPr b="1" i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</a:t>
            </a:r>
            <a:r>
              <a:rPr b="1" i="1" lang="en-US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Nguyễn Du</a:t>
            </a:r>
            <a:endParaRPr b="1" i="1" sz="32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1" sz="2200">
              <a:solidFill>
                <a:srgbClr val="3333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6" name="Google Shape;246;p9"/>
          <p:cNvSpPr txBox="1"/>
          <p:nvPr/>
        </p:nvSpPr>
        <p:spPr>
          <a:xfrm>
            <a:off x="5383371" y="1433877"/>
            <a:ext cx="6697014" cy="489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Bất tri </a:t>
            </a:r>
            <a:r>
              <a:rPr b="1" lang="en-US" sz="32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tam bách dư niên</a:t>
            </a: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hậu,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Thiên hạ hà nhân </a:t>
            </a:r>
            <a:r>
              <a:rPr b="1" lang="en-US" sz="32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khấp</a:t>
            </a:r>
            <a:r>
              <a:rPr b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Tố Như?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Dịch nghĩa</a:t>
            </a:r>
            <a:r>
              <a:rPr lang="en-US" sz="32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Không biết hơn ba trăm năm sau,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Thiên hạ ai người khóc Tố Như?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2812AE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Dịch thơ: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Chẳng biết ba trăm năm lẻ nữa,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 đời ai khóc Tố Như chăng?</a:t>
            </a:r>
            <a:endParaRPr b="1" i="1"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(Vũ Tam Tập, dịch)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2017-10-18T04:43:32Z</dcterms:created>
  <dc:creator>NuongNguyen</dc:creator>
</cp:coreProperties>
</file>