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media/audio3.wav" ContentType="audio/wav"/>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79" r:id="rId3"/>
    <p:sldId id="1286" r:id="rId4"/>
    <p:sldId id="275" r:id="rId5"/>
    <p:sldId id="257" r:id="rId6"/>
    <p:sldId id="1300" r:id="rId7"/>
    <p:sldId id="1301" r:id="rId8"/>
    <p:sldId id="1302" r:id="rId9"/>
    <p:sldId id="1297" r:id="rId10"/>
    <p:sldId id="1303" r:id="rId11"/>
    <p:sldId id="1304" r:id="rId12"/>
    <p:sldId id="263" r:id="rId13"/>
    <p:sldId id="1305" r:id="rId14"/>
    <p:sldId id="1307" r:id="rId15"/>
    <p:sldId id="264" r:id="rId16"/>
    <p:sldId id="292" r:id="rId17"/>
    <p:sldId id="293" r:id="rId18"/>
    <p:sldId id="309" r:id="rId19"/>
    <p:sldId id="294" r:id="rId20"/>
    <p:sldId id="304" r:id="rId21"/>
    <p:sldId id="296" r:id="rId22"/>
    <p:sldId id="297" r:id="rId23"/>
    <p:sldId id="319" r:id="rId24"/>
    <p:sldId id="299" r:id="rId25"/>
    <p:sldId id="625"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BB"/>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33797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2249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68147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344339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14</a:t>
            </a:fld>
            <a:endParaRPr lang="en-US"/>
          </a:p>
        </p:txBody>
      </p:sp>
    </p:spTree>
    <p:extLst>
      <p:ext uri="{BB962C8B-B14F-4D97-AF65-F5344CB8AC3E}">
        <p14:creationId xmlns:p14="http://schemas.microsoft.com/office/powerpoint/2010/main" val="37441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47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1EC078A-B771-456D-BBA2-BDD50ABC4E6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9DD8023-B7E8-41EF-B5DB-464AA30189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F2855F93-94AE-4CA5-B21C-60877A4B3A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760379E5-0F5A-4744-A802-0DF17AC8E5BA}" type="slidenum">
              <a:rPr lang="en-US" altLang="en-US" sz="1200" smtClean="0"/>
              <a:pPr/>
              <a:t>2</a:t>
            </a:fld>
            <a:endParaRPr lang="en-US" altLang="en-US" sz="1200"/>
          </a:p>
        </p:txBody>
      </p:sp>
    </p:spTree>
    <p:extLst>
      <p:ext uri="{BB962C8B-B14F-4D97-AF65-F5344CB8AC3E}">
        <p14:creationId xmlns:p14="http://schemas.microsoft.com/office/powerpoint/2010/main" val="130333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163157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a:ln/>
        </p:spPr>
      </p:sp>
      <p:sp>
        <p:nvSpPr>
          <p:cNvPr id="57347" name="文本占位符 573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275988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6983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67903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7</a:t>
            </a:fld>
            <a:endParaRPr lang="en-US"/>
          </a:p>
        </p:txBody>
      </p:sp>
    </p:spTree>
    <p:extLst>
      <p:ext uri="{BB962C8B-B14F-4D97-AF65-F5344CB8AC3E}">
        <p14:creationId xmlns:p14="http://schemas.microsoft.com/office/powerpoint/2010/main" val="99588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8</a:t>
            </a:fld>
            <a:endParaRPr lang="en-US"/>
          </a:p>
        </p:txBody>
      </p:sp>
    </p:spTree>
    <p:extLst>
      <p:ext uri="{BB962C8B-B14F-4D97-AF65-F5344CB8AC3E}">
        <p14:creationId xmlns:p14="http://schemas.microsoft.com/office/powerpoint/2010/main" val="8289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382981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956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06583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6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0752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0907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9847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93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42464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5754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467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9944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6085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5718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2462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5790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93235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832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8217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522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945095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600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0920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947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14494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07692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3142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87598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83391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781407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607764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447029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734947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719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1985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9953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8236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8495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772007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7/28/2022</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5" r:id="rId3"/>
    <p:sldLayoutId id="2147483689" r:id="rId4"/>
    <p:sldLayoutId id="2147483694" r:id="rId5"/>
    <p:sldLayoutId id="2147483693" r:id="rId6"/>
    <p:sldLayoutId id="2147483692" r:id="rId7"/>
    <p:sldLayoutId id="2147483691" r:id="rId8"/>
    <p:sldLayoutId id="2147483690" r:id="rId9"/>
    <p:sldLayoutId id="2147483688" r:id="rId10"/>
    <p:sldLayoutId id="2147483687" r:id="rId11"/>
    <p:sldLayoutId id="2147483686" r:id="rId12"/>
    <p:sldLayoutId id="2147483681" r:id="rId13"/>
    <p:sldLayoutId id="2147483680" r:id="rId14"/>
    <p:sldLayoutId id="2147483679" r:id="rId15"/>
    <p:sldLayoutId id="2147483678" r:id="rId16"/>
    <p:sldLayoutId id="2147483677" r:id="rId17"/>
    <p:sldLayoutId id="2147483676" r:id="rId18"/>
    <p:sldLayoutId id="2147483675" r:id="rId19"/>
    <p:sldLayoutId id="2147483674" r:id="rId20"/>
    <p:sldLayoutId id="2147483673" r:id="rId21"/>
    <p:sldLayoutId id="2147483672" r:id="rId22"/>
    <p:sldLayoutId id="2147483671" r:id="rId23"/>
    <p:sldLayoutId id="2147483670" r:id="rId24"/>
    <p:sldLayoutId id="2147483669" r:id="rId25"/>
    <p:sldLayoutId id="2147483668" r:id="rId26"/>
    <p:sldLayoutId id="2147483667" r:id="rId27"/>
    <p:sldLayoutId id="2147483666" r:id="rId28"/>
    <p:sldLayoutId id="2147483665" r:id="rId29"/>
    <p:sldLayoutId id="2147483664" r:id="rId30"/>
    <p:sldLayoutId id="2147483663" r:id="rId31"/>
    <p:sldLayoutId id="2147483662" r:id="rId32"/>
    <p:sldLayoutId id="2147483661" r:id="rId33"/>
    <p:sldLayoutId id="2147483660" r:id="rId34"/>
    <p:sldLayoutId id="2147483650" r:id="rId35"/>
    <p:sldLayoutId id="2147483696" r:id="rId36"/>
    <p:sldLayoutId id="2147483651" r:id="rId37"/>
    <p:sldLayoutId id="2147483652" r:id="rId38"/>
    <p:sldLayoutId id="2147483653" r:id="rId39"/>
    <p:sldLayoutId id="2147483654" r:id="rId40"/>
    <p:sldLayoutId id="2147483655" r:id="rId41"/>
    <p:sldLayoutId id="2147483685" r:id="rId42"/>
    <p:sldLayoutId id="2147483684" r:id="rId43"/>
    <p:sldLayoutId id="2147483683" r:id="rId44"/>
    <p:sldLayoutId id="2147483682" r:id="rId45"/>
    <p:sldLayoutId id="2147483656" r:id="rId46"/>
    <p:sldLayoutId id="2147483657" r:id="rId47"/>
    <p:sldLayoutId id="2147483658" r:id="rId48"/>
    <p:sldLayoutId id="2147483659"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4.jpeg"/><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1.jpeg"/><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36.xml"/><Relationship Id="rId5" Type="http://schemas.openxmlformats.org/officeDocument/2006/relationships/slide" Target="slide1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blogtailieu.com/download-anhdv-boot-2021-premium-moi-nha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id="{F6B00744-EECE-45E1-83AF-E092EE9D40B5}"/>
              </a:ext>
            </a:extLst>
          </p:cNvPr>
          <p:cNvPicPr>
            <a:picLocks noChangeAspect="1"/>
          </p:cNvPicPr>
          <p:nvPr/>
        </p:nvPicPr>
        <p:blipFill rotWithShape="1">
          <a:blip r:embed="rId3"/>
          <a:srcRect t="25314" r="-1" b="21609"/>
          <a:stretch/>
        </p:blipFill>
        <p:spPr>
          <a:xfrm>
            <a:off x="2042027" y="326825"/>
            <a:ext cx="8107945" cy="5997775"/>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05941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5" name="Rectangle 14">
            <a:extLst>
              <a:ext uri="{FF2B5EF4-FFF2-40B4-BE49-F238E27FC236}">
                <a16:creationId xmlns:a16="http://schemas.microsoft.com/office/drawing/2014/main" id="{EA5F4B36-748E-428D-C10A-754BAA02C2C7}"/>
              </a:ext>
            </a:extLst>
          </p:cNvPr>
          <p:cNvSpPr/>
          <p:nvPr/>
        </p:nvSpPr>
        <p:spPr>
          <a:xfrm>
            <a:off x="118853" y="1711385"/>
            <a:ext cx="6430582" cy="4183709"/>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Oa-sinh-tơn: điện tử-viễn thông, sản xuất máy bay,hóa chất, dệt may, chế biến nông sản..</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Niu-ooc: điện tử-viễn thông, sản xuất máy bay,hóa chất, dệt may, du lịch, ngân hàng</a:t>
            </a:r>
          </a:p>
          <a:p>
            <a:pPr marL="457200" indent="-457200">
              <a:lnSpc>
                <a:spcPct val="120000"/>
              </a:lnSpc>
              <a:buFontTx/>
              <a:buChar char="-"/>
            </a:pPr>
            <a:r>
              <a:rPr lang="en-US" sz="2800">
                <a:latin typeface="Times New Roman" panose="02020603050405020304" pitchFamily="18" charset="0"/>
                <a:cs typeface="Times New Roman" panose="02020603050405020304" pitchFamily="18" charset="0"/>
              </a:rPr>
              <a:t>Lốt-ăng-gio-lét: sản xuất máy bay, ngân hang, sản xuất ô tô,…</a:t>
            </a:r>
          </a:p>
        </p:txBody>
      </p:sp>
      <p:sp>
        <p:nvSpPr>
          <p:cNvPr id="14" name="Rectangle 13">
            <a:extLst>
              <a:ext uri="{FF2B5EF4-FFF2-40B4-BE49-F238E27FC236}">
                <a16:creationId xmlns:a16="http://schemas.microsoft.com/office/drawing/2014/main" id="{11A379CA-6C16-4075-759B-B6D70CD4B0F2}"/>
              </a:ext>
            </a:extLst>
          </p:cNvPr>
          <p:cNvSpPr/>
          <p:nvPr/>
        </p:nvSpPr>
        <p:spPr>
          <a:xfrm>
            <a:off x="452721" y="5784563"/>
            <a:ext cx="6430582" cy="564257"/>
          </a:xfrm>
          <a:prstGeom prst="rect">
            <a:avLst/>
          </a:prstGeom>
        </p:spPr>
        <p:txBody>
          <a:bodyPr wrap="square">
            <a:spAutoFit/>
          </a:bodyPr>
          <a:lstStyle/>
          <a:p>
            <a:pPr lvl="0">
              <a:lnSpc>
                <a:spcPct val="120000"/>
              </a:lnSpc>
            </a:pPr>
            <a:r>
              <a:rPr lang="en-US" sz="2800" b="1">
                <a:latin typeface="Times New Roman" panose="02020603050405020304" pitchFamily="18" charset="0"/>
                <a:cs typeface="Times New Roman" panose="02020603050405020304" pitchFamily="18" charset="0"/>
              </a:rPr>
              <a:t>b. Phân bố: </a:t>
            </a:r>
            <a:r>
              <a:rPr lang="en-US" sz="2800">
                <a:latin typeface="Times New Roman" panose="02020603050405020304" pitchFamily="18" charset="0"/>
                <a:cs typeface="Times New Roman" panose="02020603050405020304" pitchFamily="18" charset="0"/>
              </a:rPr>
              <a:t>Chủ yếu ở ven biển</a:t>
            </a:r>
          </a:p>
        </p:txBody>
      </p:sp>
    </p:spTree>
    <p:extLst>
      <p:ext uri="{BB962C8B-B14F-4D97-AF65-F5344CB8AC3E}">
        <p14:creationId xmlns:p14="http://schemas.microsoft.com/office/powerpoint/2010/main" val="228700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0EBB0368-D9D0-7778-93FA-E4B61C46B2F4}"/>
              </a:ext>
            </a:extLst>
          </p:cNvPr>
          <p:cNvPicPr>
            <a:picLocks noChangeAspect="1"/>
          </p:cNvPicPr>
          <p:nvPr/>
        </p:nvPicPr>
        <p:blipFill>
          <a:blip r:embed="rId5"/>
          <a:stretch>
            <a:fillRect/>
          </a:stretch>
        </p:blipFill>
        <p:spPr>
          <a:xfrm>
            <a:off x="5652628" y="1939640"/>
            <a:ext cx="6020285" cy="3639127"/>
          </a:xfrm>
          <a:prstGeom prst="rect">
            <a:avLst/>
          </a:prstGeom>
        </p:spPr>
      </p:pic>
      <p:pic>
        <p:nvPicPr>
          <p:cNvPr id="18" name="Picture 17">
            <a:extLst>
              <a:ext uri="{FF2B5EF4-FFF2-40B4-BE49-F238E27FC236}">
                <a16:creationId xmlns:a16="http://schemas.microsoft.com/office/drawing/2014/main" id="{E2D41D4C-18CB-AA34-55AB-1CFC57FF0A02}"/>
              </a:ext>
            </a:extLst>
          </p:cNvPr>
          <p:cNvPicPr>
            <a:picLocks noChangeAspect="1"/>
          </p:cNvPicPr>
          <p:nvPr/>
        </p:nvPicPr>
        <p:blipFill>
          <a:blip r:embed="rId6"/>
          <a:stretch>
            <a:fillRect/>
          </a:stretch>
        </p:blipFill>
        <p:spPr>
          <a:xfrm>
            <a:off x="443345" y="2032000"/>
            <a:ext cx="5339260" cy="3556003"/>
          </a:xfrm>
          <a:prstGeom prst="rect">
            <a:avLst/>
          </a:prstGeom>
        </p:spPr>
      </p:pic>
    </p:spTree>
    <p:extLst>
      <p:ext uri="{BB962C8B-B14F-4D97-AF65-F5344CB8AC3E}">
        <p14:creationId xmlns:p14="http://schemas.microsoft.com/office/powerpoint/2010/main" val="27134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3665234"/>
              </p:ext>
            </p:extLst>
          </p:nvPr>
        </p:nvGraphicFramePr>
        <p:xfrm>
          <a:off x="120073" y="1843336"/>
          <a:ext cx="11942616" cy="1878919"/>
        </p:xfrm>
        <a:graphic>
          <a:graphicData uri="http://schemas.openxmlformats.org/drawingml/2006/table">
            <a:tbl>
              <a:tblPr firstRow="1" firstCol="1" bandRow="1">
                <a:tableStyleId>{5C22544A-7EE6-4342-B048-85BDC9FD1C3A}</a:tableStyleId>
              </a:tblPr>
              <a:tblGrid>
                <a:gridCol w="2884095">
                  <a:extLst>
                    <a:ext uri="{9D8B030D-6E8A-4147-A177-3AD203B41FA5}">
                      <a16:colId xmlns:a16="http://schemas.microsoft.com/office/drawing/2014/main" val="1678143063"/>
                    </a:ext>
                  </a:extLst>
                </a:gridCol>
                <a:gridCol w="2907105">
                  <a:extLst>
                    <a:ext uri="{9D8B030D-6E8A-4147-A177-3AD203B41FA5}">
                      <a16:colId xmlns:a16="http://schemas.microsoft.com/office/drawing/2014/main" val="600414940"/>
                    </a:ext>
                  </a:extLst>
                </a:gridCol>
                <a:gridCol w="3029527">
                  <a:extLst>
                    <a:ext uri="{9D8B030D-6E8A-4147-A177-3AD203B41FA5}">
                      <a16:colId xmlns:a16="http://schemas.microsoft.com/office/drawing/2014/main" val="1299129042"/>
                    </a:ext>
                  </a:extLst>
                </a:gridCol>
                <a:gridCol w="3121889">
                  <a:extLst>
                    <a:ext uri="{9D8B030D-6E8A-4147-A177-3AD203B41FA5}">
                      <a16:colId xmlns:a16="http://schemas.microsoft.com/office/drawing/2014/main" val="2308705801"/>
                    </a:ext>
                  </a:extLst>
                </a:gridCol>
              </a:tblGrid>
              <a:tr h="507537">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1</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2</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3</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pPr>
                      <a:r>
                        <a:rPr lang="vi-VN" sz="2000" b="1" dirty="0">
                          <a:solidFill>
                            <a:schemeClr val="tx1">
                              <a:lumMod val="95000"/>
                              <a:lumOff val="5000"/>
                            </a:schemeClr>
                          </a:solidFill>
                          <a:effectLst/>
                          <a:latin typeface="Times New Roman" panose="02020603050405020304" pitchFamily="18" charset="0"/>
                          <a:cs typeface="Times New Roman" panose="02020603050405020304" pitchFamily="18" charset="0"/>
                        </a:rPr>
                        <a:t>Nhóm 4</a:t>
                      </a:r>
                      <a:endParaRPr lang="en-US" sz="2400"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2440816"/>
                  </a:ext>
                </a:extLst>
              </a:tr>
              <a:tr h="1371382">
                <a:tc>
                  <a:txBody>
                    <a:bodyPr/>
                    <a:lstStyle/>
                    <a:p>
                      <a:pPr>
                        <a:lnSpc>
                          <a:spcPct val="115000"/>
                        </a:lnSpc>
                      </a:pPr>
                      <a:r>
                        <a:rPr lang="en-US" sz="2000" b="0" kern="1200">
                          <a:solidFill>
                            <a:schemeClr val="tx1"/>
                          </a:solidFill>
                          <a:effectLst/>
                          <a:latin typeface="Times New Roman" panose="02020603050405020304" pitchFamily="18" charset="0"/>
                          <a:ea typeface="+mn-ea"/>
                          <a:cs typeface="Times New Roman" panose="02020603050405020304" pitchFamily="18" charset="0"/>
                        </a:rPr>
                        <a:t>Tìm hiểu về phương thức con người khai thác bền vững tài nguyên rừng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 </a:t>
                      </a:r>
                      <a:r>
                        <a:rPr lang="vi-VN" sz="2000" b="0" kern="1200">
                          <a:solidFill>
                            <a:schemeClr val="tx1"/>
                          </a:solidFill>
                          <a:effectLst/>
                          <a:latin typeface="Times New Roman" panose="02020603050405020304" pitchFamily="18" charset="0"/>
                          <a:ea typeface="+mn-ea"/>
                          <a:cs typeface="Times New Roman" panose="02020603050405020304" pitchFamily="18" charset="0"/>
                        </a:rPr>
                        <a:t>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nước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n vững tài nguyên đất</a:t>
                      </a:r>
                      <a:endParaRPr lang="en-US" sz="2000" b="0"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pPr>
                      <a:r>
                        <a:rPr lang="vi-VN" sz="2000" b="0" kern="1200">
                          <a:solidFill>
                            <a:schemeClr val="tx1"/>
                          </a:solidFill>
                          <a:effectLst/>
                          <a:latin typeface="Times New Roman" panose="02020603050405020304" pitchFamily="18" charset="0"/>
                          <a:ea typeface="+mn-ea"/>
                          <a:cs typeface="Times New Roman" panose="02020603050405020304" pitchFamily="18" charset="0"/>
                        </a:rPr>
                        <a:t>Tìm hiểu v</a:t>
                      </a:r>
                      <a:r>
                        <a:rPr lang="en-US" sz="2000" b="0" kern="1200">
                          <a:solidFill>
                            <a:schemeClr val="tx1"/>
                          </a:solidFill>
                          <a:effectLst/>
                          <a:latin typeface="Times New Roman" panose="02020603050405020304" pitchFamily="18" charset="0"/>
                          <a:ea typeface="+mn-ea"/>
                          <a:cs typeface="Times New Roman" panose="02020603050405020304" pitchFamily="18" charset="0"/>
                        </a:rPr>
                        <a:t>ề</a:t>
                      </a:r>
                      <a:r>
                        <a:rPr lang="vi-VN" sz="2000" b="0" kern="1200">
                          <a:solidFill>
                            <a:schemeClr val="tx1"/>
                          </a:solidFill>
                          <a:effectLst/>
                          <a:latin typeface="Times New Roman" panose="02020603050405020304" pitchFamily="18" charset="0"/>
                          <a:ea typeface="+mn-ea"/>
                          <a:cs typeface="Times New Roman" panose="02020603050405020304" pitchFamily="18" charset="0"/>
                        </a:rPr>
                        <a:t> phương thức con người khai thác bển vững tài nguyên khoáng sản </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82548904"/>
                  </a:ext>
                </a:extLst>
              </a:tr>
            </a:tbl>
          </a:graphicData>
        </a:graphic>
      </p:graphicFrame>
      <p:sp>
        <p:nvSpPr>
          <p:cNvPr id="4" name="Rounded Rectangle 3"/>
          <p:cNvSpPr/>
          <p:nvPr/>
        </p:nvSpPr>
        <p:spPr>
          <a:xfrm>
            <a:off x="120072" y="0"/>
            <a:ext cx="11942616" cy="1717283"/>
          </a:xfrm>
          <a:prstGeom prst="round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THẢO LUÂN NHÓM</a:t>
            </a:r>
          </a:p>
          <a:p>
            <a:pPr algn="ctr"/>
            <a:r>
              <a:rPr lang="en-US" sz="3200">
                <a:latin typeface="Times New Roman" panose="02020603050405020304" pitchFamily="18" charset="0"/>
                <a:cs typeface="Times New Roman" panose="02020603050405020304" pitchFamily="18" charset="0"/>
              </a:rPr>
              <a:t>Phân tích phương thức con người khai thác tự nhiên bền vững </a:t>
            </a:r>
          </a:p>
          <a:p>
            <a:pPr algn="ctr"/>
            <a:r>
              <a:rPr lang="en-US" sz="3200">
                <a:latin typeface="Times New Roman" panose="02020603050405020304" pitchFamily="18" charset="0"/>
                <a:cs typeface="Times New Roman" panose="02020603050405020304" pitchFamily="18" charset="0"/>
              </a:rPr>
              <a:t>ở Bắc Mỹ </a:t>
            </a:r>
          </a:p>
        </p:txBody>
      </p:sp>
      <p:graphicFrame>
        <p:nvGraphicFramePr>
          <p:cNvPr id="2" name="Table 1">
            <a:extLst>
              <a:ext uri="{FF2B5EF4-FFF2-40B4-BE49-F238E27FC236}">
                <a16:creationId xmlns:a16="http://schemas.microsoft.com/office/drawing/2014/main" id="{A1ACAB54-7075-1504-721A-A42199744C82}"/>
              </a:ext>
            </a:extLst>
          </p:cNvPr>
          <p:cNvGraphicFramePr>
            <a:graphicFrameLocks noGrp="1"/>
          </p:cNvGraphicFramePr>
          <p:nvPr>
            <p:extLst>
              <p:ext uri="{D42A27DB-BD31-4B8C-83A1-F6EECF244321}">
                <p14:modId xmlns:p14="http://schemas.microsoft.com/office/powerpoint/2010/main" val="3185313547"/>
              </p:ext>
            </p:extLst>
          </p:nvPr>
        </p:nvGraphicFramePr>
        <p:xfrm>
          <a:off x="120072" y="3760191"/>
          <a:ext cx="2881745" cy="2511300"/>
        </p:xfrm>
        <a:graphic>
          <a:graphicData uri="http://schemas.openxmlformats.org/drawingml/2006/table">
            <a:tbl>
              <a:tblPr firstRow="1" firstCol="1" bandRow="1">
                <a:tableStyleId>{5C22544A-7EE6-4342-B048-85BDC9FD1C3A}</a:tableStyleId>
              </a:tblPr>
              <a:tblGrid>
                <a:gridCol w="960229">
                  <a:extLst>
                    <a:ext uri="{9D8B030D-6E8A-4147-A177-3AD203B41FA5}">
                      <a16:colId xmlns:a16="http://schemas.microsoft.com/office/drawing/2014/main" val="1179360213"/>
                    </a:ext>
                  </a:extLst>
                </a:gridCol>
                <a:gridCol w="960758">
                  <a:extLst>
                    <a:ext uri="{9D8B030D-6E8A-4147-A177-3AD203B41FA5}">
                      <a16:colId xmlns:a16="http://schemas.microsoft.com/office/drawing/2014/main" val="1159925276"/>
                    </a:ext>
                  </a:extLst>
                </a:gridCol>
                <a:gridCol w="960758">
                  <a:extLst>
                    <a:ext uri="{9D8B030D-6E8A-4147-A177-3AD203B41FA5}">
                      <a16:colId xmlns:a16="http://schemas.microsoft.com/office/drawing/2014/main" val="714901890"/>
                    </a:ext>
                  </a:extLst>
                </a:gridCol>
              </a:tblGrid>
              <a:tr h="404498">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1273033"/>
                  </a:ext>
                </a:extLst>
              </a:tr>
              <a:tr h="170230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rừng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90864475"/>
                  </a:ext>
                </a:extLst>
              </a:tr>
              <a:tr h="404498">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836187"/>
                  </a:ext>
                </a:extLst>
              </a:tr>
            </a:tbl>
          </a:graphicData>
        </a:graphic>
      </p:graphicFrame>
      <p:graphicFrame>
        <p:nvGraphicFramePr>
          <p:cNvPr id="3" name="Table 2">
            <a:extLst>
              <a:ext uri="{FF2B5EF4-FFF2-40B4-BE49-F238E27FC236}">
                <a16:creationId xmlns:a16="http://schemas.microsoft.com/office/drawing/2014/main" id="{E23A5164-5A89-A299-BC8F-39818A968F01}"/>
              </a:ext>
            </a:extLst>
          </p:cNvPr>
          <p:cNvGraphicFramePr>
            <a:graphicFrameLocks noGrp="1"/>
          </p:cNvGraphicFramePr>
          <p:nvPr>
            <p:extLst>
              <p:ext uri="{D42A27DB-BD31-4B8C-83A1-F6EECF244321}">
                <p14:modId xmlns:p14="http://schemas.microsoft.com/office/powerpoint/2010/main" val="3176401026"/>
              </p:ext>
            </p:extLst>
          </p:nvPr>
        </p:nvGraphicFramePr>
        <p:xfrm>
          <a:off x="3029525" y="3758710"/>
          <a:ext cx="2881744" cy="2508829"/>
        </p:xfrm>
        <a:graphic>
          <a:graphicData uri="http://schemas.openxmlformats.org/drawingml/2006/table">
            <a:tbl>
              <a:tblPr firstRow="1" firstCol="1" bandRow="1">
                <a:tableStyleId>{5C22544A-7EE6-4342-B048-85BDC9FD1C3A}</a:tableStyleId>
              </a:tblPr>
              <a:tblGrid>
                <a:gridCol w="960228">
                  <a:extLst>
                    <a:ext uri="{9D8B030D-6E8A-4147-A177-3AD203B41FA5}">
                      <a16:colId xmlns:a16="http://schemas.microsoft.com/office/drawing/2014/main" val="3293991426"/>
                    </a:ext>
                  </a:extLst>
                </a:gridCol>
                <a:gridCol w="960758">
                  <a:extLst>
                    <a:ext uri="{9D8B030D-6E8A-4147-A177-3AD203B41FA5}">
                      <a16:colId xmlns:a16="http://schemas.microsoft.com/office/drawing/2014/main" val="3400199457"/>
                    </a:ext>
                  </a:extLst>
                </a:gridCol>
                <a:gridCol w="960758">
                  <a:extLst>
                    <a:ext uri="{9D8B030D-6E8A-4147-A177-3AD203B41FA5}">
                      <a16:colId xmlns:a16="http://schemas.microsoft.com/office/drawing/2014/main" val="1698097240"/>
                    </a:ext>
                  </a:extLst>
                </a:gridCol>
              </a:tblGrid>
              <a:tr h="588564">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917110"/>
                  </a:ext>
                </a:extLst>
              </a:tr>
              <a:tr h="1331701">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con sông lớn</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Đặc điểm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11587890"/>
                  </a:ext>
                </a:extLst>
              </a:tr>
              <a:tr h="58856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58403914"/>
                  </a:ext>
                </a:extLst>
              </a:tr>
            </a:tbl>
          </a:graphicData>
        </a:graphic>
      </p:graphicFrame>
      <p:graphicFrame>
        <p:nvGraphicFramePr>
          <p:cNvPr id="6" name="Table 5">
            <a:extLst>
              <a:ext uri="{FF2B5EF4-FFF2-40B4-BE49-F238E27FC236}">
                <a16:creationId xmlns:a16="http://schemas.microsoft.com/office/drawing/2014/main" id="{ADF0C6F9-C395-D5C7-697E-1D747CDA49CC}"/>
              </a:ext>
            </a:extLst>
          </p:cNvPr>
          <p:cNvGraphicFramePr>
            <a:graphicFrameLocks noGrp="1"/>
          </p:cNvGraphicFramePr>
          <p:nvPr>
            <p:extLst>
              <p:ext uri="{D42A27DB-BD31-4B8C-83A1-F6EECF244321}">
                <p14:modId xmlns:p14="http://schemas.microsoft.com/office/powerpoint/2010/main" val="2113542869"/>
              </p:ext>
            </p:extLst>
          </p:nvPr>
        </p:nvGraphicFramePr>
        <p:xfrm>
          <a:off x="5948222" y="3758709"/>
          <a:ext cx="2964871" cy="2521752"/>
        </p:xfrm>
        <a:graphic>
          <a:graphicData uri="http://schemas.openxmlformats.org/drawingml/2006/table">
            <a:tbl>
              <a:tblPr firstRow="1" firstCol="1" bandRow="1">
                <a:tableStyleId>{5C22544A-7EE6-4342-B048-85BDC9FD1C3A}</a:tableStyleId>
              </a:tblPr>
              <a:tblGrid>
                <a:gridCol w="987927">
                  <a:extLst>
                    <a:ext uri="{9D8B030D-6E8A-4147-A177-3AD203B41FA5}">
                      <a16:colId xmlns:a16="http://schemas.microsoft.com/office/drawing/2014/main" val="4025607951"/>
                    </a:ext>
                  </a:extLst>
                </a:gridCol>
                <a:gridCol w="988472">
                  <a:extLst>
                    <a:ext uri="{9D8B030D-6E8A-4147-A177-3AD203B41FA5}">
                      <a16:colId xmlns:a16="http://schemas.microsoft.com/office/drawing/2014/main" val="3135495470"/>
                    </a:ext>
                  </a:extLst>
                </a:gridCol>
                <a:gridCol w="988472">
                  <a:extLst>
                    <a:ext uri="{9D8B030D-6E8A-4147-A177-3AD203B41FA5}">
                      <a16:colId xmlns:a16="http://schemas.microsoft.com/office/drawing/2014/main" val="3377878162"/>
                    </a:ext>
                  </a:extLst>
                </a:gridCol>
              </a:tblGrid>
              <a:tr h="726310">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616670"/>
                  </a:ext>
                </a:extLst>
              </a:tr>
              <a:tr h="147967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Mục đích sử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sử dụng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đất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5806271"/>
                  </a:ext>
                </a:extLst>
              </a:tr>
              <a:tr h="315766">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9436039"/>
                  </a:ext>
                </a:extLst>
              </a:tr>
            </a:tbl>
          </a:graphicData>
        </a:graphic>
      </p:graphicFrame>
      <p:graphicFrame>
        <p:nvGraphicFramePr>
          <p:cNvPr id="8" name="Table 7">
            <a:extLst>
              <a:ext uri="{FF2B5EF4-FFF2-40B4-BE49-F238E27FC236}">
                <a16:creationId xmlns:a16="http://schemas.microsoft.com/office/drawing/2014/main" id="{1635C074-4F84-5D00-2C4B-A4025958FDD4}"/>
              </a:ext>
            </a:extLst>
          </p:cNvPr>
          <p:cNvGraphicFramePr>
            <a:graphicFrameLocks noGrp="1"/>
          </p:cNvGraphicFramePr>
          <p:nvPr>
            <p:extLst>
              <p:ext uri="{D42A27DB-BD31-4B8C-83A1-F6EECF244321}">
                <p14:modId xmlns:p14="http://schemas.microsoft.com/office/powerpoint/2010/main" val="3235186772"/>
              </p:ext>
            </p:extLst>
          </p:nvPr>
        </p:nvGraphicFramePr>
        <p:xfrm>
          <a:off x="8940800" y="3746711"/>
          <a:ext cx="3158836" cy="2542986"/>
        </p:xfrm>
        <a:graphic>
          <a:graphicData uri="http://schemas.openxmlformats.org/drawingml/2006/table">
            <a:tbl>
              <a:tblPr firstRow="1" firstCol="1" bandRow="1">
                <a:tableStyleId>{5C22544A-7EE6-4342-B048-85BDC9FD1C3A}</a:tableStyleId>
              </a:tblPr>
              <a:tblGrid>
                <a:gridCol w="1052558">
                  <a:extLst>
                    <a:ext uri="{9D8B030D-6E8A-4147-A177-3AD203B41FA5}">
                      <a16:colId xmlns:a16="http://schemas.microsoft.com/office/drawing/2014/main" val="899602037"/>
                    </a:ext>
                  </a:extLst>
                </a:gridCol>
                <a:gridCol w="1053139">
                  <a:extLst>
                    <a:ext uri="{9D8B030D-6E8A-4147-A177-3AD203B41FA5}">
                      <a16:colId xmlns:a16="http://schemas.microsoft.com/office/drawing/2014/main" val="2524785590"/>
                    </a:ext>
                  </a:extLst>
                </a:gridCol>
                <a:gridCol w="1053139">
                  <a:extLst>
                    <a:ext uri="{9D8B030D-6E8A-4147-A177-3AD203B41FA5}">
                      <a16:colId xmlns:a16="http://schemas.microsoft.com/office/drawing/2014/main" val="1637786531"/>
                    </a:ext>
                  </a:extLst>
                </a:gridCol>
              </a:tblGrid>
              <a:tr h="300017">
                <a:tc gridSpan="3">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Nhóm 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7938632"/>
                  </a:ext>
                </a:extLst>
              </a:tr>
              <a:tr h="1908794">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Các loại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Hiện trạng khai thác khoáng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bảo vệ tài nguyên sản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63598890"/>
                  </a:ext>
                </a:extLst>
              </a:tr>
              <a:tr h="300017">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just">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4123606"/>
                  </a:ext>
                </a:extLst>
              </a:tr>
            </a:tbl>
          </a:graphicData>
        </a:graphic>
      </p:graphicFrame>
    </p:spTree>
    <p:extLst>
      <p:ext uri="{BB962C8B-B14F-4D97-AF65-F5344CB8AC3E}">
        <p14:creationId xmlns:p14="http://schemas.microsoft.com/office/powerpoint/2010/main" val="361996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rừng: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lập các vườn quổc gia, khai thác có chọn lọc và để rừng tái sinh tự nhiên, quy định trồng mới sau khi khai thác, phòng chống cháy rừng, ...</a:t>
            </a:r>
          </a:p>
          <a:p>
            <a:pPr marR="0" algn="just">
              <a:lnSpc>
                <a:spcPct val="115000"/>
              </a:lnSpc>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nước:</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Quy định xử lí nước thải, ban hành Đạo luật nuớc sạch, ... Tài nguyên nước được khai thác tổng hợp nhằm tăng hiệu quả sử dụng và mang tính bền vững trong khai thác.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4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4" y="93462"/>
            <a:ext cx="9513022"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1269987" y="233538"/>
            <a:ext cx="8170010"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Phương thức con người khai thác tự nhiên</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BEEDBDA-C24C-9FAE-CD4D-893869B8B48E}"/>
              </a:ext>
            </a:extLst>
          </p:cNvPr>
          <p:cNvSpPr txBox="1"/>
          <p:nvPr/>
        </p:nvSpPr>
        <p:spPr>
          <a:xfrm>
            <a:off x="831618" y="1131320"/>
            <a:ext cx="11074056" cy="5153270"/>
          </a:xfrm>
          <a:prstGeom prst="rect">
            <a:avLst/>
          </a:prstGeom>
          <a:noFill/>
        </p:spPr>
        <p:txBody>
          <a:bodyPr wrap="square">
            <a:spAutoFit/>
          </a:bodyPr>
          <a:lstStyle/>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thức khai thác bền vững tài nguyên đất: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 mạnh phát triển nông nghiệp theo hướng “nông nghiệp xanh”, ứng dụng khoa học - công nghệ trong quá trình sản xuất, nhờ đó đem lại năng suất cao, đồng thời bảo vệ tài nguyên đất.</a:t>
            </a:r>
          </a:p>
          <a:p>
            <a:pPr marR="0" algn="just">
              <a:lnSpc>
                <a:spcPct val="115000"/>
              </a:lnSpc>
              <a:spcBef>
                <a:spcPts val="0"/>
              </a:spcBef>
              <a:spcAft>
                <a:spcPts val="0"/>
              </a:spcAft>
            </a:pPr>
            <a:endPar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0"/>
              </a:spcAft>
            </a:pPr>
            <a:r>
              <a:rPr lang="en-US" sz="3200" b="1">
                <a:solidFill>
                  <a:srgbClr val="FF0000"/>
                </a:solidFill>
                <a:effectLst/>
                <a:latin typeface="Times New Roman" panose="02020603050405020304" pitchFamily="18" charset="0"/>
                <a:ea typeface="Times New Roman" panose="02020603050405020304" pitchFamily="18" charset="0"/>
              </a:rPr>
              <a:t>- Phương thức khai thác bền vững tài nguyên khoáng sản: </a:t>
            </a:r>
            <a:r>
              <a:rPr lang="en-US" sz="3200">
                <a:solidFill>
                  <a:srgbClr val="000000"/>
                </a:solidFill>
                <a:effectLst/>
                <a:latin typeface="Times New Roman" panose="02020603050405020304" pitchFamily="18" charset="0"/>
                <a:ea typeface="Times New Roman" panose="02020603050405020304" pitchFamily="18" charset="0"/>
              </a:rPr>
              <a:t>Các nước Bắc Mỹ đã có nhiều biện pháp sử dụng tiết kiệm và hiệu quả tài nguyên khoáng sản, đồng thời đẩy mạnh sử dụng các nguồn năng lượng tái tạo và vật liệu thay thế.</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8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A7242C-4CFC-44D2-B7E7-63D527A0898D}"/>
              </a:ext>
            </a:extLst>
          </p:cNvPr>
          <p:cNvPicPr>
            <a:picLocks noChangeAspect="1"/>
          </p:cNvPicPr>
          <p:nvPr/>
        </p:nvPicPr>
        <p:blipFill rotWithShape="1">
          <a:blip r:embed="rId2"/>
          <a:srcRect l="15417" t="23775" r="29166" b="21182"/>
          <a:stretch/>
        </p:blipFill>
        <p:spPr>
          <a:xfrm>
            <a:off x="0" y="-54703"/>
            <a:ext cx="12192000" cy="7003524"/>
          </a:xfrm>
          <a:prstGeom prst="rect">
            <a:avLst/>
          </a:prstGeom>
        </p:spPr>
      </p:pic>
      <p:sp>
        <p:nvSpPr>
          <p:cNvPr id="4" name="TextBox 3">
            <a:extLst>
              <a:ext uri="{FF2B5EF4-FFF2-40B4-BE49-F238E27FC236}">
                <a16:creationId xmlns:a16="http://schemas.microsoft.com/office/drawing/2014/main" id="{8B855A3E-DA5B-4983-ADF1-97941BD48C2F}"/>
              </a:ext>
            </a:extLst>
          </p:cNvPr>
          <p:cNvSpPr txBox="1"/>
          <p:nvPr/>
        </p:nvSpPr>
        <p:spPr>
          <a:xfrm>
            <a:off x="1527999" y="532670"/>
            <a:ext cx="9132176" cy="1523128"/>
          </a:xfrm>
          <a:prstGeom prst="rect">
            <a:avLst/>
          </a:prstGeom>
          <a:noFill/>
          <a:ln w="57150">
            <a:noFill/>
          </a:ln>
        </p:spPr>
        <p:txBody>
          <a:bodyPr wrap="square" lIns="91078" tIns="45539" rIns="91078" bIns="45539" rtlCol="0">
            <a:spAutoFit/>
          </a:bodyPr>
          <a:lstStyle/>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LUYỆN TẬP</a:t>
            </a:r>
          </a:p>
          <a:p>
            <a:pPr algn="ctr">
              <a:spcBef>
                <a:spcPts val="599"/>
              </a:spcBef>
            </a:pPr>
            <a:r>
              <a:rPr lang="en-US" sz="4400" b="1">
                <a:solidFill>
                  <a:srgbClr val="FF0066"/>
                </a:solidFill>
                <a:latin typeface="Arial" panose="020B0604020202020204" pitchFamily="34" charset="0"/>
                <a:ea typeface="Kids" pitchFamily="2" charset="0"/>
                <a:cs typeface="Arial" panose="020B0604020202020204" pitchFamily="34" charset="0"/>
              </a:rPr>
              <a:t> VÀ VẬN DỤNG</a:t>
            </a:r>
          </a:p>
        </p:txBody>
      </p:sp>
    </p:spTree>
    <p:extLst>
      <p:ext uri="{BB962C8B-B14F-4D97-AF65-F5344CB8AC3E}">
        <p14:creationId xmlns:p14="http://schemas.microsoft.com/office/powerpoint/2010/main" val="37739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114" fill="hold">
                                          <p:stCondLst>
                                            <p:cond delay="0"/>
                                          </p:stCondLst>
                                        </p:cTn>
                                        <p:tgtEl>
                                          <p:spTgt spid="4"/>
                                        </p:tgtEl>
                                        <p:attrNameLst>
                                          <p:attrName>style.rotation</p:attrName>
                                        </p:attrNameLst>
                                      </p:cBhvr>
                                      <p:to>
                                        <p:strVal val="-45.0"/>
                                      </p:to>
                                    </p:set>
                                    <p:anim calcmode="lin" valueType="num">
                                      <p:cBhvr>
                                        <p:cTn id="8"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 y="41945"/>
            <a:ext cx="1210811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9224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0" descr="http://www.freepptbackgrounds.net/wp-content/uploads/2013/12/Back-to-School-PPT-Backgrounds-8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50334"/>
            <a:ext cx="12057776" cy="677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Box 5"/>
          <p:cNvSpPr txBox="1">
            <a:spLocks noChangeArrowheads="1"/>
          </p:cNvSpPr>
          <p:nvPr/>
        </p:nvSpPr>
        <p:spPr bwMode="auto">
          <a:xfrm>
            <a:off x="973123" y="2743219"/>
            <a:ext cx="1032684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Có 4 chiếc hộp với các màu sắc khác nhau. Mỗi đội có 1 lượt chọn và trả lời câu hỏi.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đội có 10 giây suy nghĩ để đưa ra câu trả lời.</a:t>
            </a:r>
          </a:p>
          <a:p>
            <a:pPr algn="just" fontAlgn="base">
              <a:spcBef>
                <a:spcPct val="0"/>
              </a:spcBef>
              <a:spcAft>
                <a:spcPts val="600"/>
              </a:spcAft>
              <a:buFont typeface="Wingdings" pitchFamily="2" charset="2"/>
              <a:buChar char="v"/>
            </a:pPr>
            <a:r>
              <a:rPr lang="en-US" altLang="en-US" sz="3200">
                <a:solidFill>
                  <a:srgbClr val="FF0000"/>
                </a:solidFill>
                <a:latin typeface="Times New Roman" pitchFamily="18" charset="0"/>
                <a:cs typeface="Times New Roman" pitchFamily="18" charset="0"/>
              </a:rPr>
              <a:t>Mỗi câu hỏi trả lời đúng đạt 10 điểm, trả lời sai không có điểm.</a:t>
            </a:r>
          </a:p>
        </p:txBody>
      </p:sp>
      <p:sp>
        <p:nvSpPr>
          <p:cNvPr id="132100" name="TextBox 4"/>
          <p:cNvSpPr txBox="1">
            <a:spLocks noChangeArrowheads="1"/>
          </p:cNvSpPr>
          <p:nvPr/>
        </p:nvSpPr>
        <p:spPr bwMode="auto">
          <a:xfrm>
            <a:off x="4093828" y="762012"/>
            <a:ext cx="4152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5400" b="1">
                <a:solidFill>
                  <a:srgbClr val="0000FF"/>
                </a:solidFill>
                <a:latin typeface="Times New Roman" pitchFamily="18" charset="0"/>
                <a:cs typeface="Times New Roman" pitchFamily="18" charset="0"/>
              </a:rPr>
              <a:t>LUẬT CHƠI</a:t>
            </a:r>
          </a:p>
        </p:txBody>
      </p:sp>
      <p:pic>
        <p:nvPicPr>
          <p:cNvPr id="132101" name="Picture 8" descr="http://az616578.vo.msecnd.net/files/2016/03/14/635935204327573244-1084282554_Home.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9322" y="5334022"/>
            <a:ext cx="12573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366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4" descr="D:\NGÂN\HÌNH ẢNH\Hinh nen powerpoint\HÌNH NỀN PP\port_turq_b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 y="59202"/>
            <a:ext cx="12192000"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D:\NGÂN\HÌNH ẢNH\VĂN 7\hop qua do.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283" y="2311998"/>
            <a:ext cx="172913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NGÂN\HÌNH ẢNH\VĂN 7\hop qua mau hong.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7" y="4344988"/>
            <a:ext cx="23693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NGÂN\HÌNH ẢNH\VĂN 7\hop qua mau tim.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721" y="4344988"/>
            <a:ext cx="207856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D:\NGÂN\HÌNH ẢNH\VĂN 7\hop qua trang.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345" y="2417120"/>
            <a:ext cx="214994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13"/>
          <p:cNvSpPr txBox="1">
            <a:spLocks noChangeArrowheads="1"/>
          </p:cNvSpPr>
          <p:nvPr/>
        </p:nvSpPr>
        <p:spPr bwMode="auto">
          <a:xfrm>
            <a:off x="3380844" y="839805"/>
            <a:ext cx="6056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TRÒ CHƠI</a:t>
            </a:r>
          </a:p>
          <a:p>
            <a:pPr algn="ctr" fontAlgn="base">
              <a:spcBef>
                <a:spcPct val="0"/>
              </a:spcBef>
              <a:spcAft>
                <a:spcPct val="0"/>
              </a:spcAft>
            </a:pPr>
            <a:r>
              <a:rPr lang="en-US" altLang="en-US" sz="3600" b="1">
                <a:solidFill>
                  <a:srgbClr val="0000FF"/>
                </a:solidFill>
                <a:latin typeface="Times New Roman" pitchFamily="18" charset="0"/>
                <a:cs typeface="Times New Roman" pitchFamily="18" charset="0"/>
              </a:rPr>
              <a:t>HỘP QUÀ BÍ MẬT</a:t>
            </a:r>
          </a:p>
        </p:txBody>
      </p:sp>
      <p:sp>
        <p:nvSpPr>
          <p:cNvPr id="3" name="Right Arrow 2">
            <a:hlinkClick r:id="rId7" action="ppaction://hlinksldjump"/>
          </p:cNvPr>
          <p:cNvSpPr/>
          <p:nvPr/>
        </p:nvSpPr>
        <p:spPr>
          <a:xfrm>
            <a:off x="8667750" y="6062663"/>
            <a:ext cx="7691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latin typeface="Times New Roman" pitchFamily="18" charset="0"/>
              <a:cs typeface="Times New Roman" pitchFamily="18" charset="0"/>
            </a:endParaRPr>
          </a:p>
        </p:txBody>
      </p:sp>
      <p:sp>
        <p:nvSpPr>
          <p:cNvPr id="2" name="AutoShape 2" descr="Hộp quà vuông MS-02 - Gift shop: qua tang sinh nhat y nghia, qua luu niem,  trang suc han quo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5F5F5F"/>
              </a:solidFill>
            </a:endParaRPr>
          </a:p>
        </p:txBody>
      </p:sp>
    </p:spTree>
    <p:extLst>
      <p:ext uri="{BB962C8B-B14F-4D97-AF65-F5344CB8AC3E}">
        <p14:creationId xmlns:p14="http://schemas.microsoft.com/office/powerpoint/2010/main" val="364429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7" presetClass="exit" presetSubtype="10" fill="hold" nodeType="clickEffect">
                                  <p:stCondLst>
                                    <p:cond delay="0"/>
                                  </p:stCondLst>
                                  <p:childTnLst>
                                    <p:anim calcmode="lin" valueType="num">
                                      <p:cBhvr>
                                        <p:cTn id="6" dur="500"/>
                                        <p:tgtEl>
                                          <p:spTgt spid="20485"/>
                                        </p:tgtEl>
                                        <p:attrNameLst>
                                          <p:attrName>ppt_w</p:attrName>
                                        </p:attrNameLst>
                                      </p:cBhvr>
                                      <p:tavLst>
                                        <p:tav tm="0">
                                          <p:val>
                                            <p:strVal val="ppt_w"/>
                                          </p:val>
                                        </p:tav>
                                        <p:tav tm="100000">
                                          <p:val>
                                            <p:fltVal val="0"/>
                                          </p:val>
                                        </p:tav>
                                      </p:tavLst>
                                    </p:anim>
                                    <p:anim calcmode="lin" valueType="num">
                                      <p:cBhvr>
                                        <p:cTn id="7" dur="500"/>
                                        <p:tgtEl>
                                          <p:spTgt spid="20485"/>
                                        </p:tgtEl>
                                        <p:attrNameLst>
                                          <p:attrName>ppt_h</p:attrName>
                                        </p:attrNameLst>
                                      </p:cBhvr>
                                      <p:tavLst>
                                        <p:tav tm="0">
                                          <p:val>
                                            <p:strVal val="ppt_h"/>
                                          </p:val>
                                        </p:tav>
                                        <p:tav tm="100000">
                                          <p:val>
                                            <p:strVal val="ppt_h"/>
                                          </p:val>
                                        </p:tav>
                                      </p:tavLst>
                                    </p:anim>
                                    <p:set>
                                      <p:cBhvr>
                                        <p:cTn id="8" dur="1" fill="hold">
                                          <p:stCondLst>
                                            <p:cond delay="499"/>
                                          </p:stCondLst>
                                        </p:cTn>
                                        <p:tgtEl>
                                          <p:spTgt spid="20485"/>
                                        </p:tgtEl>
                                        <p:attrNameLst>
                                          <p:attrName>style.visibility</p:attrName>
                                        </p:attrNameLst>
                                      </p:cBhvr>
                                      <p:to>
                                        <p:strVal val="hidden"/>
                                      </p:to>
                                    </p:set>
                                  </p:childTnLst>
                                </p:cTn>
                              </p:par>
                            </p:childTnLst>
                          </p:cTn>
                        </p:par>
                      </p:childTnLst>
                    </p:cTn>
                  </p:par>
                </p:childTnLst>
              </p:cTn>
              <p:nextCondLst>
                <p:cond evt="onClick" delay="0">
                  <p:tgtEl>
                    <p:spTgt spid="20485"/>
                  </p:tgtEl>
                </p:cond>
              </p:nextCondLst>
            </p:seq>
            <p:seq concurrent="1" nextAc="seek">
              <p:cTn id="9" restart="whenNotActive" fill="hold" evtFilter="cancelBubble" nodeType="interactiveSeq">
                <p:stCondLst>
                  <p:cond evt="onClick" delay="0">
                    <p:tgtEl>
                      <p:spTgt spid="20488"/>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7" presetClass="exit" presetSubtype="10" fill="hold" nodeType="clickEffect">
                                  <p:stCondLst>
                                    <p:cond delay="0"/>
                                  </p:stCondLst>
                                  <p:childTnLst>
                                    <p:anim calcmode="lin" valueType="num">
                                      <p:cBhvr>
                                        <p:cTn id="13" dur="500"/>
                                        <p:tgtEl>
                                          <p:spTgt spid="20488"/>
                                        </p:tgtEl>
                                        <p:attrNameLst>
                                          <p:attrName>ppt_w</p:attrName>
                                        </p:attrNameLst>
                                      </p:cBhvr>
                                      <p:tavLst>
                                        <p:tav tm="0">
                                          <p:val>
                                            <p:strVal val="ppt_w"/>
                                          </p:val>
                                        </p:tav>
                                        <p:tav tm="100000">
                                          <p:val>
                                            <p:fltVal val="0"/>
                                          </p:val>
                                        </p:tav>
                                      </p:tavLst>
                                    </p:anim>
                                    <p:anim calcmode="lin" valueType="num">
                                      <p:cBhvr>
                                        <p:cTn id="14" dur="500"/>
                                        <p:tgtEl>
                                          <p:spTgt spid="20488"/>
                                        </p:tgtEl>
                                        <p:attrNameLst>
                                          <p:attrName>ppt_h</p:attrName>
                                        </p:attrNameLst>
                                      </p:cBhvr>
                                      <p:tavLst>
                                        <p:tav tm="0">
                                          <p:val>
                                            <p:strVal val="ppt_h"/>
                                          </p:val>
                                        </p:tav>
                                        <p:tav tm="100000">
                                          <p:val>
                                            <p:strVal val="ppt_h"/>
                                          </p:val>
                                        </p:tav>
                                      </p:tavLst>
                                    </p:anim>
                                    <p:set>
                                      <p:cBhvr>
                                        <p:cTn id="15" dur="1" fill="hold">
                                          <p:stCondLst>
                                            <p:cond delay="499"/>
                                          </p:stCondLst>
                                        </p:cTn>
                                        <p:tgtEl>
                                          <p:spTgt spid="20488"/>
                                        </p:tgtEl>
                                        <p:attrNameLst>
                                          <p:attrName>style.visibility</p:attrName>
                                        </p:attrNameLst>
                                      </p:cBhvr>
                                      <p:to>
                                        <p:strVal val="hidden"/>
                                      </p:to>
                                    </p:set>
                                  </p:childTnLst>
                                </p:cTn>
                              </p:par>
                            </p:childTnLst>
                          </p:cTn>
                        </p:par>
                      </p:childTnLst>
                    </p:cTn>
                  </p:par>
                </p:childTnLst>
              </p:cTn>
              <p:nextCondLst>
                <p:cond evt="onClick" delay="0">
                  <p:tgtEl>
                    <p:spTgt spid="20488"/>
                  </p:tgtEl>
                </p:cond>
              </p:nextCondLst>
            </p:seq>
            <p:seq concurrent="1" nextAc="seek">
              <p:cTn id="16" restart="whenNotActive" fill="hold" evtFilter="cancelBubble" nodeType="interactiveSeq">
                <p:stCondLst>
                  <p:cond evt="onClick" delay="0">
                    <p:tgtEl>
                      <p:spTgt spid="20486"/>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7" presetClass="exit" presetSubtype="10" fill="hold" nodeType="clickEffect">
                                  <p:stCondLst>
                                    <p:cond delay="0"/>
                                  </p:stCondLst>
                                  <p:childTnLst>
                                    <p:anim calcmode="lin" valueType="num">
                                      <p:cBhvr>
                                        <p:cTn id="20" dur="500"/>
                                        <p:tgtEl>
                                          <p:spTgt spid="20486"/>
                                        </p:tgtEl>
                                        <p:attrNameLst>
                                          <p:attrName>ppt_w</p:attrName>
                                        </p:attrNameLst>
                                      </p:cBhvr>
                                      <p:tavLst>
                                        <p:tav tm="0">
                                          <p:val>
                                            <p:strVal val="ppt_w"/>
                                          </p:val>
                                        </p:tav>
                                        <p:tav tm="100000">
                                          <p:val>
                                            <p:fltVal val="0"/>
                                          </p:val>
                                        </p:tav>
                                      </p:tavLst>
                                    </p:anim>
                                    <p:anim calcmode="lin" valueType="num">
                                      <p:cBhvr>
                                        <p:cTn id="21" dur="500"/>
                                        <p:tgtEl>
                                          <p:spTgt spid="20486"/>
                                        </p:tgtEl>
                                        <p:attrNameLst>
                                          <p:attrName>ppt_h</p:attrName>
                                        </p:attrNameLst>
                                      </p:cBhvr>
                                      <p:tavLst>
                                        <p:tav tm="0">
                                          <p:val>
                                            <p:strVal val="ppt_h"/>
                                          </p:val>
                                        </p:tav>
                                        <p:tav tm="100000">
                                          <p:val>
                                            <p:strVal val="ppt_h"/>
                                          </p:val>
                                        </p:tav>
                                      </p:tavLst>
                                    </p:anim>
                                    <p:set>
                                      <p:cBhvr>
                                        <p:cTn id="22" dur="1" fill="hold">
                                          <p:stCondLst>
                                            <p:cond delay="499"/>
                                          </p:stCondLst>
                                        </p:cTn>
                                        <p:tgtEl>
                                          <p:spTgt spid="20486"/>
                                        </p:tgtEl>
                                        <p:attrNameLst>
                                          <p:attrName>style.visibility</p:attrName>
                                        </p:attrNameLst>
                                      </p:cBhvr>
                                      <p:to>
                                        <p:strVal val="hidden"/>
                                      </p:to>
                                    </p:set>
                                  </p:childTnLst>
                                </p:cTn>
                              </p:par>
                            </p:childTnLst>
                          </p:cTn>
                        </p:par>
                      </p:childTnLst>
                    </p:cTn>
                  </p:par>
                </p:childTnLst>
              </p:cTn>
              <p:nextCondLst>
                <p:cond evt="onClick" delay="0">
                  <p:tgtEl>
                    <p:spTgt spid="20486"/>
                  </p:tgtEl>
                </p:cond>
              </p:nextCondLst>
            </p:seq>
            <p:seq concurrent="1" nextAc="seek">
              <p:cTn id="23" restart="whenNotActive" fill="hold" evtFilter="cancelBubble" nodeType="interactiveSeq">
                <p:stCondLst>
                  <p:cond evt="onClick" delay="0">
                    <p:tgtEl>
                      <p:spTgt spid="2048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7" presetClass="exit" presetSubtype="10" fill="hold" nodeType="clickEffect">
                                  <p:stCondLst>
                                    <p:cond delay="0"/>
                                  </p:stCondLst>
                                  <p:childTnLst>
                                    <p:anim calcmode="lin" valueType="num">
                                      <p:cBhvr>
                                        <p:cTn id="27" dur="500"/>
                                        <p:tgtEl>
                                          <p:spTgt spid="20487"/>
                                        </p:tgtEl>
                                        <p:attrNameLst>
                                          <p:attrName>ppt_w</p:attrName>
                                        </p:attrNameLst>
                                      </p:cBhvr>
                                      <p:tavLst>
                                        <p:tav tm="0">
                                          <p:val>
                                            <p:strVal val="ppt_w"/>
                                          </p:val>
                                        </p:tav>
                                        <p:tav tm="100000">
                                          <p:val>
                                            <p:fltVal val="0"/>
                                          </p:val>
                                        </p:tav>
                                      </p:tavLst>
                                    </p:anim>
                                    <p:anim calcmode="lin" valueType="num">
                                      <p:cBhvr>
                                        <p:cTn id="28" dur="500"/>
                                        <p:tgtEl>
                                          <p:spTgt spid="20487"/>
                                        </p:tgtEl>
                                        <p:attrNameLst>
                                          <p:attrName>ppt_h</p:attrName>
                                        </p:attrNameLst>
                                      </p:cBhvr>
                                      <p:tavLst>
                                        <p:tav tm="0">
                                          <p:val>
                                            <p:strVal val="ppt_h"/>
                                          </p:val>
                                        </p:tav>
                                        <p:tav tm="100000">
                                          <p:val>
                                            <p:strVal val="ppt_h"/>
                                          </p:val>
                                        </p:tav>
                                      </p:tavLst>
                                    </p:anim>
                                    <p:set>
                                      <p:cBhvr>
                                        <p:cTn id="29" dur="1" fill="hold">
                                          <p:stCondLst>
                                            <p:cond delay="499"/>
                                          </p:stCondLst>
                                        </p:cTn>
                                        <p:tgtEl>
                                          <p:spTgt spid="20487"/>
                                        </p:tgtEl>
                                        <p:attrNameLst>
                                          <p:attrName>style.visibility</p:attrName>
                                        </p:attrNameLst>
                                      </p:cBhvr>
                                      <p:to>
                                        <p:strVal val="hidden"/>
                                      </p:to>
                                    </p:set>
                                  </p:childTnLst>
                                </p:cTn>
                              </p:par>
                            </p:childTnLst>
                          </p:cTn>
                        </p:par>
                      </p:childTnLst>
                    </p:cTn>
                  </p:par>
                </p:childTnLst>
              </p:cTn>
              <p:nextCondLst>
                <p:cond evt="onClick" delay="0">
                  <p:tgtEl>
                    <p:spTgt spid="2048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6559" y="5708984"/>
            <a:ext cx="985152" cy="856706"/>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8"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9"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0"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7856559" y="5708984"/>
            <a:ext cx="800100" cy="856706"/>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4"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5"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6"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3"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7873337" y="5609779"/>
            <a:ext cx="974828" cy="1006246"/>
            <a:chOff x="2160" y="2256"/>
            <a:chExt cx="672" cy="672"/>
          </a:xfrm>
          <a:solidFill>
            <a:srgbClr val="FFFF00"/>
          </a:solidFill>
        </p:grpSpPr>
        <p:grpSp>
          <p:nvGrpSpPr>
            <p:cNvPr id="11" name="Group 19"/>
            <p:cNvGrpSpPr>
              <a:grpSpLocks/>
            </p:cNvGrpSpPr>
            <p:nvPr/>
          </p:nvGrpSpPr>
          <p:grpSpPr bwMode="auto">
            <a:xfrm>
              <a:off x="2160" y="2256"/>
              <a:ext cx="672" cy="672"/>
              <a:chOff x="864" y="1344"/>
              <a:chExt cx="672" cy="672"/>
            </a:xfrm>
            <a:grpFill/>
          </p:grpSpPr>
          <p:sp>
            <p:nvSpPr>
              <p:cNvPr id="20"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1"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2"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9"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12" name="Group 24"/>
          <p:cNvGrpSpPr>
            <a:grpSpLocks/>
          </p:cNvGrpSpPr>
          <p:nvPr/>
        </p:nvGrpSpPr>
        <p:grpSpPr bwMode="auto">
          <a:xfrm>
            <a:off x="7873337" y="5633114"/>
            <a:ext cx="992968" cy="991298"/>
            <a:chOff x="3264" y="2160"/>
            <a:chExt cx="672" cy="672"/>
          </a:xfrm>
          <a:solidFill>
            <a:srgbClr val="FFFF00"/>
          </a:solidFill>
        </p:grpSpPr>
        <p:grpSp>
          <p:nvGrpSpPr>
            <p:cNvPr id="17" name="Group 25"/>
            <p:cNvGrpSpPr>
              <a:grpSpLocks/>
            </p:cNvGrpSpPr>
            <p:nvPr/>
          </p:nvGrpSpPr>
          <p:grpSpPr bwMode="auto">
            <a:xfrm>
              <a:off x="3264" y="2160"/>
              <a:ext cx="672" cy="672"/>
              <a:chOff x="864" y="1344"/>
              <a:chExt cx="672" cy="672"/>
            </a:xfrm>
            <a:grpFill/>
          </p:grpSpPr>
          <p:sp>
            <p:nvSpPr>
              <p:cNvPr id="26"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7"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8"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5"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8" name="Group 30"/>
          <p:cNvGrpSpPr>
            <a:grpSpLocks/>
          </p:cNvGrpSpPr>
          <p:nvPr/>
        </p:nvGrpSpPr>
        <p:grpSpPr bwMode="auto">
          <a:xfrm>
            <a:off x="7890115" y="5634946"/>
            <a:ext cx="972342" cy="981078"/>
            <a:chOff x="624" y="1152"/>
            <a:chExt cx="672" cy="672"/>
          </a:xfrm>
          <a:solidFill>
            <a:srgbClr val="FFFF00"/>
          </a:solidFill>
        </p:grpSpPr>
        <p:grpSp>
          <p:nvGrpSpPr>
            <p:cNvPr id="23" name="Group 31"/>
            <p:cNvGrpSpPr>
              <a:grpSpLocks/>
            </p:cNvGrpSpPr>
            <p:nvPr/>
          </p:nvGrpSpPr>
          <p:grpSpPr bwMode="auto">
            <a:xfrm>
              <a:off x="624" y="1152"/>
              <a:ext cx="672" cy="672"/>
              <a:chOff x="864" y="1344"/>
              <a:chExt cx="672" cy="672"/>
            </a:xfrm>
            <a:grpFill/>
          </p:grpSpPr>
          <p:sp>
            <p:nvSpPr>
              <p:cNvPr id="32"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3"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4"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1"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24" name="Group 36"/>
          <p:cNvGrpSpPr>
            <a:grpSpLocks/>
          </p:cNvGrpSpPr>
          <p:nvPr/>
        </p:nvGrpSpPr>
        <p:grpSpPr bwMode="auto">
          <a:xfrm>
            <a:off x="7856559" y="5626554"/>
            <a:ext cx="992968" cy="939135"/>
            <a:chOff x="1488" y="1152"/>
            <a:chExt cx="672" cy="672"/>
          </a:xfrm>
          <a:solidFill>
            <a:srgbClr val="FFFF00"/>
          </a:solidFill>
        </p:grpSpPr>
        <p:grpSp>
          <p:nvGrpSpPr>
            <p:cNvPr id="29" name="Group 37"/>
            <p:cNvGrpSpPr>
              <a:grpSpLocks/>
            </p:cNvGrpSpPr>
            <p:nvPr/>
          </p:nvGrpSpPr>
          <p:grpSpPr bwMode="auto">
            <a:xfrm>
              <a:off x="1488" y="1152"/>
              <a:ext cx="672" cy="672"/>
              <a:chOff x="864" y="1344"/>
              <a:chExt cx="672" cy="672"/>
            </a:xfrm>
            <a:grpFill/>
          </p:grpSpPr>
          <p:sp>
            <p:nvSpPr>
              <p:cNvPr id="38"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9"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0"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7"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30" name="Group 42"/>
          <p:cNvGrpSpPr>
            <a:grpSpLocks/>
          </p:cNvGrpSpPr>
          <p:nvPr/>
        </p:nvGrpSpPr>
        <p:grpSpPr bwMode="auto">
          <a:xfrm>
            <a:off x="7864947" y="5634946"/>
            <a:ext cx="972341" cy="981078"/>
            <a:chOff x="2832" y="1872"/>
            <a:chExt cx="672" cy="672"/>
          </a:xfrm>
          <a:solidFill>
            <a:srgbClr val="FFFF00"/>
          </a:solidFill>
        </p:grpSpPr>
        <p:grpSp>
          <p:nvGrpSpPr>
            <p:cNvPr id="35" name="Group 43"/>
            <p:cNvGrpSpPr>
              <a:grpSpLocks/>
            </p:cNvGrpSpPr>
            <p:nvPr/>
          </p:nvGrpSpPr>
          <p:grpSpPr bwMode="auto">
            <a:xfrm>
              <a:off x="2832" y="1872"/>
              <a:ext cx="672" cy="672"/>
              <a:chOff x="864" y="1344"/>
              <a:chExt cx="672" cy="672"/>
            </a:xfrm>
            <a:grpFill/>
          </p:grpSpPr>
          <p:sp>
            <p:nvSpPr>
              <p:cNvPr id="44"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5"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6"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3"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36" name="Group 48"/>
          <p:cNvGrpSpPr>
            <a:grpSpLocks/>
          </p:cNvGrpSpPr>
          <p:nvPr/>
        </p:nvGrpSpPr>
        <p:grpSpPr bwMode="auto">
          <a:xfrm>
            <a:off x="7873336" y="5626556"/>
            <a:ext cx="977318" cy="939134"/>
            <a:chOff x="3216" y="1152"/>
            <a:chExt cx="672" cy="672"/>
          </a:xfrm>
          <a:solidFill>
            <a:srgbClr val="FFFF00"/>
          </a:solidFill>
        </p:grpSpPr>
        <p:grpSp>
          <p:nvGrpSpPr>
            <p:cNvPr id="41" name="Group 49"/>
            <p:cNvGrpSpPr>
              <a:grpSpLocks/>
            </p:cNvGrpSpPr>
            <p:nvPr/>
          </p:nvGrpSpPr>
          <p:grpSpPr bwMode="auto">
            <a:xfrm>
              <a:off x="3216" y="1152"/>
              <a:ext cx="672" cy="672"/>
              <a:chOff x="864" y="1344"/>
              <a:chExt cx="672" cy="672"/>
            </a:xfrm>
            <a:grpFill/>
          </p:grpSpPr>
          <p:sp>
            <p:nvSpPr>
              <p:cNvPr id="50"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1"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2"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9"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42" name="Group 54"/>
          <p:cNvGrpSpPr>
            <a:grpSpLocks/>
          </p:cNvGrpSpPr>
          <p:nvPr/>
        </p:nvGrpSpPr>
        <p:grpSpPr bwMode="auto">
          <a:xfrm>
            <a:off x="7873336" y="5626556"/>
            <a:ext cx="972343" cy="939133"/>
            <a:chOff x="4080" y="1104"/>
            <a:chExt cx="672" cy="672"/>
          </a:xfrm>
          <a:solidFill>
            <a:srgbClr val="FFFF00"/>
          </a:solidFill>
        </p:grpSpPr>
        <p:grpSp>
          <p:nvGrpSpPr>
            <p:cNvPr id="47" name="Group 55"/>
            <p:cNvGrpSpPr>
              <a:grpSpLocks/>
            </p:cNvGrpSpPr>
            <p:nvPr/>
          </p:nvGrpSpPr>
          <p:grpSpPr bwMode="auto">
            <a:xfrm>
              <a:off x="4080" y="1104"/>
              <a:ext cx="672" cy="672"/>
              <a:chOff x="864" y="1344"/>
              <a:chExt cx="672" cy="672"/>
            </a:xfrm>
            <a:grpFill/>
          </p:grpSpPr>
          <p:sp>
            <p:nvSpPr>
              <p:cNvPr id="56"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7"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8"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5"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48" name="Group 60"/>
          <p:cNvGrpSpPr>
            <a:grpSpLocks/>
          </p:cNvGrpSpPr>
          <p:nvPr/>
        </p:nvGrpSpPr>
        <p:grpSpPr bwMode="auto">
          <a:xfrm>
            <a:off x="7877264" y="5626557"/>
            <a:ext cx="938786" cy="981078"/>
            <a:chOff x="5088" y="1008"/>
            <a:chExt cx="672" cy="672"/>
          </a:xfrm>
          <a:solidFill>
            <a:srgbClr val="FFFF00"/>
          </a:solidFill>
        </p:grpSpPr>
        <p:grpSp>
          <p:nvGrpSpPr>
            <p:cNvPr id="53" name="Group 61"/>
            <p:cNvGrpSpPr>
              <a:grpSpLocks/>
            </p:cNvGrpSpPr>
            <p:nvPr/>
          </p:nvGrpSpPr>
          <p:grpSpPr bwMode="auto">
            <a:xfrm>
              <a:off x="5088" y="1008"/>
              <a:ext cx="672" cy="672"/>
              <a:chOff x="864" y="1344"/>
              <a:chExt cx="672" cy="672"/>
            </a:xfrm>
            <a:grpFill/>
          </p:grpSpPr>
          <p:sp>
            <p:nvSpPr>
              <p:cNvPr id="62"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3"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4"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1"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54" name="Group 66"/>
          <p:cNvGrpSpPr>
            <a:grpSpLocks/>
          </p:cNvGrpSpPr>
          <p:nvPr/>
        </p:nvGrpSpPr>
        <p:grpSpPr bwMode="auto">
          <a:xfrm>
            <a:off x="7877262" y="5626557"/>
            <a:ext cx="972344" cy="981078"/>
            <a:chOff x="624" y="144"/>
            <a:chExt cx="672" cy="672"/>
          </a:xfrm>
          <a:solidFill>
            <a:srgbClr val="FFFF00"/>
          </a:solidFill>
        </p:grpSpPr>
        <p:grpSp>
          <p:nvGrpSpPr>
            <p:cNvPr id="59" name="Group 67"/>
            <p:cNvGrpSpPr>
              <a:grpSpLocks/>
            </p:cNvGrpSpPr>
            <p:nvPr/>
          </p:nvGrpSpPr>
          <p:grpSpPr bwMode="auto">
            <a:xfrm>
              <a:off x="624" y="144"/>
              <a:ext cx="672" cy="672"/>
              <a:chOff x="864" y="1344"/>
              <a:chExt cx="672" cy="672"/>
            </a:xfrm>
            <a:grpFill/>
          </p:grpSpPr>
          <p:sp>
            <p:nvSpPr>
              <p:cNvPr id="68"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9"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0"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7"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3" name="Rectangle 72"/>
          <p:cNvSpPr/>
          <p:nvPr/>
        </p:nvSpPr>
        <p:spPr>
          <a:xfrm>
            <a:off x="58723" y="292310"/>
            <a:ext cx="12057776" cy="169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a:solidFill>
                  <a:schemeClr val="tx1"/>
                </a:solidFill>
                <a:latin typeface="Times New Roman" pitchFamily="18" charset="0"/>
                <a:cs typeface="Times New Roman" pitchFamily="18" charset="0"/>
              </a:rPr>
              <a:t>Câu 1: Chủ nhân của khu vực Bắc Mỹ là</a:t>
            </a:r>
          </a:p>
        </p:txBody>
      </p:sp>
      <p:sp>
        <p:nvSpPr>
          <p:cNvPr id="79" name="Oval 78"/>
          <p:cNvSpPr/>
          <p:nvPr/>
        </p:nvSpPr>
        <p:spPr>
          <a:xfrm>
            <a:off x="2079699" y="2236493"/>
            <a:ext cx="504020" cy="5207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4" name="Right Arrow 73">
            <a:hlinkClick r:id="rId4" action="ppaction://hlinksldjump"/>
          </p:cNvPr>
          <p:cNvSpPr/>
          <p:nvPr/>
        </p:nvSpPr>
        <p:spPr>
          <a:xfrm>
            <a:off x="9504998" y="5771473"/>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TextBox 79"/>
          <p:cNvSpPr txBox="1"/>
          <p:nvPr/>
        </p:nvSpPr>
        <p:spPr>
          <a:xfrm>
            <a:off x="2079699" y="2127252"/>
            <a:ext cx="7560839" cy="1077218"/>
          </a:xfrm>
          <a:prstGeom prst="rect">
            <a:avLst/>
          </a:prstGeom>
          <a:noFill/>
        </p:spPr>
        <p:txBody>
          <a:bodyPr wrap="square" rtlCol="0">
            <a:spAutoFit/>
          </a:bodyPr>
          <a:lstStyle/>
          <a:p>
            <a:pPr lvl="0"/>
            <a:r>
              <a:rPr lang="en-US" sz="3200">
                <a:latin typeface="Times New Roman" pitchFamily="18" charset="0"/>
                <a:cs typeface="Times New Roman" pitchFamily="18" charset="0"/>
              </a:rPr>
              <a:t>A. </a:t>
            </a:r>
            <a:r>
              <a:rPr lang="en-US" sz="3200">
                <a:effectLst/>
                <a:latin typeface="Times New Roman" panose="02020603050405020304" pitchFamily="18" charset="0"/>
                <a:ea typeface="Calibri" panose="020F0502020204030204" pitchFamily="34" charset="0"/>
              </a:rPr>
              <a:t>Người Anh điêng và người Es-ki-mô.</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p>
        </p:txBody>
      </p:sp>
      <p:sp>
        <p:nvSpPr>
          <p:cNvPr id="81" name="TextBox 80"/>
          <p:cNvSpPr txBox="1"/>
          <p:nvPr/>
        </p:nvSpPr>
        <p:spPr>
          <a:xfrm>
            <a:off x="2079699" y="3100342"/>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rPr>
              <a:t>Người Anh điêng và người da đen.</a:t>
            </a:r>
            <a:endParaRPr lang="en-US" sz="3200">
              <a:latin typeface="Times New Roman" pitchFamily="18" charset="0"/>
              <a:cs typeface="Times New Roman" pitchFamily="18" charset="0"/>
            </a:endParaRPr>
          </a:p>
        </p:txBody>
      </p:sp>
      <p:sp>
        <p:nvSpPr>
          <p:cNvPr id="82" name="TextBox 81"/>
          <p:cNvSpPr txBox="1"/>
          <p:nvPr/>
        </p:nvSpPr>
        <p:spPr>
          <a:xfrm>
            <a:off x="2079699" y="3974112"/>
            <a:ext cx="7560839" cy="1077218"/>
          </a:xfrm>
          <a:prstGeom prst="rect">
            <a:avLst/>
          </a:prstGeom>
          <a:noFill/>
        </p:spPr>
        <p:txBody>
          <a:bodyPr wrap="square" rtlCol="0">
            <a:spAutoFit/>
          </a:bodyPr>
          <a:lstStyle/>
          <a:p>
            <a:r>
              <a:rPr lang="en-US" sz="3200">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rPr>
              <a:t>Người da đen và người Es-ki-mô</a:t>
            </a:r>
            <a:endParaRPr lang="en-US" sz="3200">
              <a:latin typeface="Times New Roman" pitchFamily="18" charset="0"/>
              <a:cs typeface="Times New Roman" pitchFamily="18" charset="0"/>
            </a:endParaRPr>
          </a:p>
          <a:p>
            <a:pPr lvl="0"/>
            <a:r>
              <a:rPr lang="en-US" sz="3200">
                <a:latin typeface="Times New Roman" pitchFamily="18" charset="0"/>
                <a:cs typeface="Times New Roman" pitchFamily="18" charset="0"/>
              </a:rPr>
              <a:t> </a:t>
            </a:r>
          </a:p>
        </p:txBody>
      </p:sp>
      <p:sp>
        <p:nvSpPr>
          <p:cNvPr id="83" name="TextBox 82"/>
          <p:cNvSpPr txBox="1"/>
          <p:nvPr/>
        </p:nvSpPr>
        <p:spPr>
          <a:xfrm>
            <a:off x="2079699" y="4774241"/>
            <a:ext cx="7560839"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a:latin typeface="Times New Roman" panose="02020603050405020304" pitchFamily="18" charset="0"/>
                <a:ea typeface="Calibri" panose="020F0502020204030204" pitchFamily="34" charset="0"/>
              </a:rPr>
              <a:t> </a:t>
            </a:r>
            <a:r>
              <a:rPr lang="en-US" sz="3200">
                <a:effectLst/>
                <a:latin typeface="Times New Roman" panose="02020603050405020304" pitchFamily="18" charset="0"/>
                <a:ea typeface="Calibri" panose="020F0502020204030204" pitchFamily="34" charset="0"/>
              </a:rPr>
              <a:t>Người Anh-điêng và người da trắng.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02372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 calcmode="lin" valueType="num">
                                      <p:cBhvr>
                                        <p:cTn id="9" dur="1000" fill="hold"/>
                                        <p:tgtEl>
                                          <p:spTgt spid="54"/>
                                        </p:tgtEl>
                                        <p:attrNameLst>
                                          <p:attrName>style.rotation</p:attrName>
                                        </p:attrNameLst>
                                      </p:cBhvr>
                                      <p:tavLst>
                                        <p:tav tm="0">
                                          <p:val>
                                            <p:fltVal val="360"/>
                                          </p:val>
                                        </p:tav>
                                        <p:tav tm="100000">
                                          <p:val>
                                            <p:fltVal val="0"/>
                                          </p:val>
                                        </p:tav>
                                      </p:tavLst>
                                    </p:anim>
                                    <p:animEffect transition="in" filter="fade">
                                      <p:cBhvr>
                                        <p:cTn id="10" dur="1000"/>
                                        <p:tgtEl>
                                          <p:spTgt spid="54"/>
                                        </p:tgtEl>
                                      </p:cBhvr>
                                    </p:animEffect>
                                  </p:childTnLst>
                                  <p:subTnLst>
                                    <p:set>
                                      <p:cBhvr override="childStyle">
                                        <p:cTn dur="1" fill="hold" display="0" masterRel="sameClick" afterEffect="1">
                                          <p:stCondLst>
                                            <p:cond evt="end" delay="0">
                                              <p:tn val="5"/>
                                            </p:cond>
                                          </p:stCondLst>
                                        </p:cTn>
                                        <p:tgtEl>
                                          <p:spTgt spid="54"/>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style.rotation</p:attrName>
                                        </p:attrNameLst>
                                      </p:cBhvr>
                                      <p:tavLst>
                                        <p:tav tm="0">
                                          <p:val>
                                            <p:fltVal val="360"/>
                                          </p:val>
                                        </p:tav>
                                        <p:tav tm="100000">
                                          <p:val>
                                            <p:fltVal val="0"/>
                                          </p:val>
                                        </p:tav>
                                      </p:tavLst>
                                    </p:anim>
                                    <p:animEffect transition="in" filter="fade">
                                      <p:cBhvr>
                                        <p:cTn id="17" dur="1000"/>
                                        <p:tgtEl>
                                          <p:spTgt spid="48"/>
                                        </p:tgtEl>
                                      </p:cBhvr>
                                    </p:animEffect>
                                  </p:childTnLst>
                                  <p:subTnLst>
                                    <p:set>
                                      <p:cBhvr override="childStyle">
                                        <p:cTn dur="1" fill="hold" display="0" masterRel="sameClick" afterEffect="1">
                                          <p:stCondLst>
                                            <p:cond evt="end" delay="0">
                                              <p:tn val="12"/>
                                            </p:cond>
                                          </p:stCondLst>
                                        </p:cTn>
                                        <p:tgtEl>
                                          <p:spTgt spid="48"/>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1000" fill="hold"/>
                                        <p:tgtEl>
                                          <p:spTgt spid="42"/>
                                        </p:tgtEl>
                                        <p:attrNameLst>
                                          <p:attrName>ppt_w</p:attrName>
                                        </p:attrNameLst>
                                      </p:cBhvr>
                                      <p:tavLst>
                                        <p:tav tm="0">
                                          <p:val>
                                            <p:fltVal val="0"/>
                                          </p:val>
                                        </p:tav>
                                        <p:tav tm="100000">
                                          <p:val>
                                            <p:strVal val="#ppt_w"/>
                                          </p:val>
                                        </p:tav>
                                      </p:tavLst>
                                    </p:anim>
                                    <p:anim calcmode="lin" valueType="num">
                                      <p:cBhvr>
                                        <p:cTn id="22" dur="1000" fill="hold"/>
                                        <p:tgtEl>
                                          <p:spTgt spid="42"/>
                                        </p:tgtEl>
                                        <p:attrNameLst>
                                          <p:attrName>ppt_h</p:attrName>
                                        </p:attrNameLst>
                                      </p:cBhvr>
                                      <p:tavLst>
                                        <p:tav tm="0">
                                          <p:val>
                                            <p:fltVal val="0"/>
                                          </p:val>
                                        </p:tav>
                                        <p:tav tm="100000">
                                          <p:val>
                                            <p:strVal val="#ppt_h"/>
                                          </p:val>
                                        </p:tav>
                                      </p:tavLst>
                                    </p:anim>
                                    <p:anim calcmode="lin" valueType="num">
                                      <p:cBhvr>
                                        <p:cTn id="23" dur="1000" fill="hold"/>
                                        <p:tgtEl>
                                          <p:spTgt spid="42"/>
                                        </p:tgtEl>
                                        <p:attrNameLst>
                                          <p:attrName>style.rotation</p:attrName>
                                        </p:attrNameLst>
                                      </p:cBhvr>
                                      <p:tavLst>
                                        <p:tav tm="0">
                                          <p:val>
                                            <p:fltVal val="360"/>
                                          </p:val>
                                        </p:tav>
                                        <p:tav tm="100000">
                                          <p:val>
                                            <p:fltVal val="0"/>
                                          </p:val>
                                        </p:tav>
                                      </p:tavLst>
                                    </p:anim>
                                    <p:animEffect transition="in" filter="fade">
                                      <p:cBhvr>
                                        <p:cTn id="24" dur="1000"/>
                                        <p:tgtEl>
                                          <p:spTgt spid="42"/>
                                        </p:tgtEl>
                                      </p:cBhvr>
                                    </p:animEffect>
                                  </p:childTnLst>
                                  <p:subTnLst>
                                    <p:set>
                                      <p:cBhvr override="childStyle">
                                        <p:cTn dur="1" fill="hold" display="0" masterRel="sameClick" afterEffect="1">
                                          <p:stCondLst>
                                            <p:cond evt="end" delay="0">
                                              <p:tn val="19"/>
                                            </p:cond>
                                          </p:stCondLst>
                                        </p:cTn>
                                        <p:tgtEl>
                                          <p:spTgt spid="42"/>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1000" fill="hold"/>
                                        <p:tgtEl>
                                          <p:spTgt spid="36"/>
                                        </p:tgtEl>
                                        <p:attrNameLst>
                                          <p:attrName>ppt_w</p:attrName>
                                        </p:attrNameLst>
                                      </p:cBhvr>
                                      <p:tavLst>
                                        <p:tav tm="0">
                                          <p:val>
                                            <p:fltVal val="0"/>
                                          </p:val>
                                        </p:tav>
                                        <p:tav tm="100000">
                                          <p:val>
                                            <p:strVal val="#ppt_w"/>
                                          </p:val>
                                        </p:tav>
                                      </p:tavLst>
                                    </p:anim>
                                    <p:anim calcmode="lin" valueType="num">
                                      <p:cBhvr>
                                        <p:cTn id="29" dur="1000" fill="hold"/>
                                        <p:tgtEl>
                                          <p:spTgt spid="36"/>
                                        </p:tgtEl>
                                        <p:attrNameLst>
                                          <p:attrName>ppt_h</p:attrName>
                                        </p:attrNameLst>
                                      </p:cBhvr>
                                      <p:tavLst>
                                        <p:tav tm="0">
                                          <p:val>
                                            <p:fltVal val="0"/>
                                          </p:val>
                                        </p:tav>
                                        <p:tav tm="100000">
                                          <p:val>
                                            <p:strVal val="#ppt_h"/>
                                          </p:val>
                                        </p:tav>
                                      </p:tavLst>
                                    </p:anim>
                                    <p:anim calcmode="lin" valueType="num">
                                      <p:cBhvr>
                                        <p:cTn id="30" dur="1000" fill="hold"/>
                                        <p:tgtEl>
                                          <p:spTgt spid="36"/>
                                        </p:tgtEl>
                                        <p:attrNameLst>
                                          <p:attrName>style.rotation</p:attrName>
                                        </p:attrNameLst>
                                      </p:cBhvr>
                                      <p:tavLst>
                                        <p:tav tm="0">
                                          <p:val>
                                            <p:fltVal val="360"/>
                                          </p:val>
                                        </p:tav>
                                        <p:tav tm="100000">
                                          <p:val>
                                            <p:fltVal val="0"/>
                                          </p:val>
                                        </p:tav>
                                      </p:tavLst>
                                    </p:anim>
                                    <p:animEffect transition="in" filter="fade">
                                      <p:cBhvr>
                                        <p:cTn id="31" dur="1000"/>
                                        <p:tgtEl>
                                          <p:spTgt spid="36"/>
                                        </p:tgtEl>
                                      </p:cBhvr>
                                    </p:animEffect>
                                  </p:childTnLst>
                                  <p:subTnLst>
                                    <p:set>
                                      <p:cBhvr override="childStyle">
                                        <p:cTn dur="1" fill="hold" display="0" masterRel="sameClick" afterEffect="1">
                                          <p:stCondLst>
                                            <p:cond evt="end" delay="0">
                                              <p:tn val="26"/>
                                            </p:cond>
                                          </p:stCondLst>
                                        </p:cTn>
                                        <p:tgtEl>
                                          <p:spTgt spid="36"/>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360"/>
                                          </p:val>
                                        </p:tav>
                                        <p:tav tm="100000">
                                          <p:val>
                                            <p:fltVal val="0"/>
                                          </p:val>
                                        </p:tav>
                                      </p:tavLst>
                                    </p:anim>
                                    <p:animEffect transition="in" filter="fade">
                                      <p:cBhvr>
                                        <p:cTn id="38" dur="1000"/>
                                        <p:tgtEl>
                                          <p:spTgt spid="30"/>
                                        </p:tgtEl>
                                      </p:cBhvr>
                                    </p:animEffect>
                                  </p:childTnLst>
                                  <p:subTnLst>
                                    <p:set>
                                      <p:cBhvr override="childStyle">
                                        <p:cTn dur="1" fill="hold" display="0" masterRel="sameClick" afterEffect="1">
                                          <p:stCondLst>
                                            <p:cond evt="end" delay="0">
                                              <p:tn val="33"/>
                                            </p:cond>
                                          </p:stCondLst>
                                        </p:cTn>
                                        <p:tgtEl>
                                          <p:spTgt spid="30"/>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360"/>
                                          </p:val>
                                        </p:tav>
                                        <p:tav tm="100000">
                                          <p:val>
                                            <p:fltVal val="0"/>
                                          </p:val>
                                        </p:tav>
                                      </p:tavLst>
                                    </p:anim>
                                    <p:animEffect transition="in" filter="fade">
                                      <p:cBhvr>
                                        <p:cTn id="45" dur="1000"/>
                                        <p:tgtEl>
                                          <p:spTgt spid="24"/>
                                        </p:tgtEl>
                                      </p:cBhvr>
                                    </p:animEffect>
                                  </p:childTnLst>
                                  <p:subTnLst>
                                    <p:set>
                                      <p:cBhvr override="childStyle">
                                        <p:cTn dur="1" fill="hold" display="0" masterRel="sameClick" afterEffect="1">
                                          <p:stCondLst>
                                            <p:cond evt="end" delay="0">
                                              <p:tn val="40"/>
                                            </p:cond>
                                          </p:stCondLst>
                                        </p:cTn>
                                        <p:tgtEl>
                                          <p:spTgt spid="24"/>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360"/>
                                          </p:val>
                                        </p:tav>
                                        <p:tav tm="100000">
                                          <p:val>
                                            <p:fltVal val="0"/>
                                          </p:val>
                                        </p:tav>
                                      </p:tavLst>
                                    </p:anim>
                                    <p:animEffect transition="in" filter="fade">
                                      <p:cBhvr>
                                        <p:cTn id="52" dur="1000"/>
                                        <p:tgtEl>
                                          <p:spTgt spid="18"/>
                                        </p:tgtEl>
                                      </p:cBhvr>
                                    </p:animEffect>
                                  </p:childTnLst>
                                  <p:subTnLst>
                                    <p:set>
                                      <p:cBhvr override="childStyle">
                                        <p:cTn dur="1" fill="hold" display="0" masterRel="sameClick" afterEffect="1">
                                          <p:stCondLst>
                                            <p:cond evt="end" delay="0">
                                              <p:tn val="47"/>
                                            </p:cond>
                                          </p:stCondLst>
                                        </p:cTn>
                                        <p:tgtEl>
                                          <p:spTgt spid="18"/>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360"/>
                                          </p:val>
                                        </p:tav>
                                        <p:tav tm="100000">
                                          <p:val>
                                            <p:fltVal val="0"/>
                                          </p:val>
                                        </p:tav>
                                      </p:tavLst>
                                    </p:anim>
                                    <p:animEffect transition="in" filter="fade">
                                      <p:cBhvr>
                                        <p:cTn id="59" dur="1000"/>
                                        <p:tgtEl>
                                          <p:spTgt spid="12"/>
                                        </p:tgtEl>
                                      </p:cBhvr>
                                    </p:animEffect>
                                  </p:childTnLst>
                                  <p:subTnLst>
                                    <p:set>
                                      <p:cBhvr override="childStyle">
                                        <p:cTn dur="1" fill="hold" display="0" masterRel="sameClick" afterEffect="1">
                                          <p:stCondLst>
                                            <p:cond evt="end" delay="0">
                                              <p:tn val="54"/>
                                            </p:cond>
                                          </p:stCondLst>
                                        </p:cTn>
                                        <p:tgtEl>
                                          <p:spTgt spid="12"/>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additive="base">
                                        <p:cTn id="85" dur="500" fill="hold"/>
                                        <p:tgtEl>
                                          <p:spTgt spid="79"/>
                                        </p:tgtEl>
                                        <p:attrNameLst>
                                          <p:attrName>ppt_x</p:attrName>
                                        </p:attrNameLst>
                                      </p:cBhvr>
                                      <p:tavLst>
                                        <p:tav tm="0">
                                          <p:val>
                                            <p:strVal val="#ppt_x"/>
                                          </p:val>
                                        </p:tav>
                                        <p:tav tm="100000">
                                          <p:val>
                                            <p:strVal val="#ppt_x"/>
                                          </p:val>
                                        </p:tav>
                                      </p:tavLst>
                                    </p:anim>
                                    <p:anim calcmode="lin" valueType="num">
                                      <p:cBhvr additive="base">
                                        <p:cTn id="8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2578" y="2744167"/>
            <a:ext cx="5103175" cy="2205070"/>
            <a:chOff x="7180710" y="2901393"/>
            <a:chExt cx="5103175" cy="2205070"/>
          </a:xfrm>
        </p:grpSpPr>
        <p:sp>
          <p:nvSpPr>
            <p:cNvPr id="9" name="Rectangle 8"/>
            <p:cNvSpPr/>
            <p:nvPr/>
          </p:nvSpPr>
          <p:spPr>
            <a:xfrm>
              <a:off x="7180710" y="2980368"/>
              <a:ext cx="3966162" cy="2126095"/>
            </a:xfrm>
            <a:prstGeom prst="rect">
              <a:avLst/>
            </a:prstGeom>
            <a:ln>
              <a:solidFill>
                <a:srgbClr val="00B050"/>
              </a:solidFill>
              <a:prstDash val="dash"/>
            </a:ln>
          </p:spPr>
          <p:txBody>
            <a:bodyPr wrap="square">
              <a:spAutoFit/>
            </a:bodyPr>
            <a:lstStyle/>
            <a:p>
              <a:pPr marR="0" lvl="0" algn="just">
                <a:lnSpc>
                  <a:spcPct val="120000"/>
                </a:lnSpc>
                <a:spcBef>
                  <a:spcPts val="0"/>
                </a:spcBef>
                <a:spcAft>
                  <a:spcPts val="0"/>
                </a:spcAft>
              </a:pPr>
              <a:r>
                <a:rPr lang="en-US" sz="2800" b="1">
                  <a:solidFill>
                    <a:srgbClr val="002060"/>
                  </a:solidFill>
                  <a:latin typeface="#9Slide03 SFU Futura_12" panose="00000400000000000000" pitchFamily="2" charset="0"/>
                  <a:ea typeface="Cambria" panose="02040503050406030204" pitchFamily="18" charset="0"/>
                  <a:cs typeface="Times New Roman" panose="02020603050405020304" pitchFamily="18" charset="0"/>
                </a:rPr>
                <a:t>Quan sát hình ảnh, em hãy tô màu vào các quốc gia thuộc khu vực Bắc Mỹ.</a:t>
              </a:r>
              <a:endParaRPr lang="en-US" sz="2000" b="1" dirty="0">
                <a:solidFill>
                  <a:srgbClr val="FF0000"/>
                </a:solidFill>
                <a:latin typeface="#9Slide03 SFU Futura_12" panose="00000400000000000000" pitchFamily="2" charset="0"/>
                <a:ea typeface="Arial" panose="020B0604020202020204" pitchFamily="34" charset="0"/>
                <a:cs typeface="Times New Roman" panose="02020603050405020304" pitchFamily="18" charset="0"/>
              </a:endParaRPr>
            </a:p>
          </p:txBody>
        </p:sp>
        <p:pic>
          <p:nvPicPr>
            <p:cNvPr id="11" name="Picture 6" descr="Hình ảnh Bảng điểm Cậu Bé, Cậu Bé Clipart, Phim Hoạt Hình, Ký Clipart  Vector và PNG với nền trong suốt để tải xuống miễn ph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750" b="94750" l="10000" r="90000">
                          <a14:foregroundMark x1="66417" y1="94750" x2="66417" y2="94750"/>
                          <a14:foregroundMark x1="67750" y1="77000" x2="67750" y2="77000"/>
                          <a14:foregroundMark x1="55250" y1="19000" x2="55250" y2="19000"/>
                          <a14:foregroundMark x1="63500" y1="6583" x2="63500" y2="6583"/>
                          <a14:foregroundMark x1="58750" y1="4750" x2="58750" y2="4750"/>
                        </a14:backgroundRemoval>
                      </a14:imgEffect>
                    </a14:imgLayer>
                  </a14:imgProps>
                </a:ext>
                <a:ext uri="{28A0092B-C50C-407E-A947-70E740481C1C}">
                  <a14:useLocalDpi xmlns:a14="http://schemas.microsoft.com/office/drawing/2010/main" val="0"/>
                </a:ext>
              </a:extLst>
            </a:blip>
            <a:srcRect l="23240" r="10647" b="11725"/>
            <a:stretch/>
          </p:blipFill>
          <p:spPr bwMode="auto">
            <a:xfrm>
              <a:off x="11186605" y="2901393"/>
              <a:ext cx="1097280" cy="146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86095" y="1305195"/>
            <a:ext cx="3293187" cy="1137258"/>
            <a:chOff x="312163" y="1593928"/>
            <a:chExt cx="3293187" cy="1137258"/>
          </a:xfrm>
        </p:grpSpPr>
        <p:sp>
          <p:nvSpPr>
            <p:cNvPr id="13" name="Rectangle 12"/>
            <p:cNvSpPr/>
            <p:nvPr/>
          </p:nvSpPr>
          <p:spPr>
            <a:xfrm>
              <a:off x="1326416" y="1650271"/>
              <a:ext cx="2278934" cy="105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rgbClr val="FF0000"/>
                </a:solidFill>
                <a:latin typeface="#9Slide05 SVNUT Triumph" panose="00000500000000000000" pitchFamily="2" charset="0"/>
                <a:cs typeface="Arial" panose="020B0604020202020204" pitchFamily="34" charset="0"/>
              </a:endParaRPr>
            </a:p>
          </p:txBody>
        </p:sp>
        <p:pic>
          <p:nvPicPr>
            <p:cNvPr id="14" name="Picture 10" descr="Green, Plant and Concept Vector | Thiệp hoa, Biểu trưng, Thiệ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3" y="1593928"/>
              <a:ext cx="1223320" cy="1137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16114" y="213028"/>
            <a:ext cx="4060272" cy="1213360"/>
            <a:chOff x="148014" y="-47290"/>
            <a:chExt cx="6119766" cy="1511345"/>
          </a:xfrm>
        </p:grpSpPr>
        <p:sp>
          <p:nvSpPr>
            <p:cNvPr id="16" name="Rectangle 15"/>
            <p:cNvSpPr/>
            <p:nvPr/>
          </p:nvSpPr>
          <p:spPr>
            <a:xfrm>
              <a:off x="250381" y="82584"/>
              <a:ext cx="6017399" cy="95840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lIns="91440" tIns="45720" rIns="91440" bIns="45720">
              <a:spAutoFit/>
            </a:bodyPr>
            <a:lstStyle/>
            <a:p>
              <a:pPr algn="ctr"/>
              <a:r>
                <a:rPr lang="en-US" sz="4400" b="1" cap="none" spc="0"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KHỞI ĐỘNG</a:t>
              </a:r>
            </a:p>
          </p:txBody>
        </p:sp>
        <p:pic>
          <p:nvPicPr>
            <p:cNvPr id="17" name="Hình ảnh 4">
              <a:extLst>
                <a:ext uri="{FF2B5EF4-FFF2-40B4-BE49-F238E27FC236}">
                  <a16:creationId xmlns:a16="http://schemas.microsoft.com/office/drawing/2014/main" id="{C41E5DA5-E68D-4D65-B82E-8681E976871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148014" y="-47290"/>
              <a:ext cx="885022" cy="1511345"/>
            </a:xfrm>
            <a:prstGeom prst="rect">
              <a:avLst/>
            </a:prstGeom>
          </p:spPr>
        </p:pic>
      </p:grpSp>
      <p:pic>
        <p:nvPicPr>
          <p:cNvPr id="18" name="Picture 17">
            <a:extLst>
              <a:ext uri="{FF2B5EF4-FFF2-40B4-BE49-F238E27FC236}">
                <a16:creationId xmlns:a16="http://schemas.microsoft.com/office/drawing/2014/main" id="{0AE37D62-1849-A6A4-AEF7-89146AB0E3CA}"/>
              </a:ext>
            </a:extLst>
          </p:cNvPr>
          <p:cNvPicPr>
            <a:picLocks noChangeAspect="1"/>
          </p:cNvPicPr>
          <p:nvPr/>
        </p:nvPicPr>
        <p:blipFill>
          <a:blip r:embed="rId9"/>
          <a:stretch>
            <a:fillRect/>
          </a:stretch>
        </p:blipFill>
        <p:spPr>
          <a:xfrm>
            <a:off x="6174296" y="154305"/>
            <a:ext cx="5531609" cy="3327532"/>
          </a:xfrm>
          <a:prstGeom prst="rect">
            <a:avLst/>
          </a:prstGeom>
        </p:spPr>
      </p:pic>
      <p:pic>
        <p:nvPicPr>
          <p:cNvPr id="20" name="image142.jpg" descr="Image result for MAP WORLD&quot;">
            <a:extLst>
              <a:ext uri="{FF2B5EF4-FFF2-40B4-BE49-F238E27FC236}">
                <a16:creationId xmlns:a16="http://schemas.microsoft.com/office/drawing/2014/main" id="{2033B08D-863D-4C8F-8F3D-7457E4D3FE98}"/>
              </a:ext>
            </a:extLst>
          </p:cNvPr>
          <p:cNvPicPr/>
          <p:nvPr/>
        </p:nvPicPr>
        <p:blipFill>
          <a:blip r:embed="rId10"/>
          <a:srcRect/>
          <a:stretch>
            <a:fillRect/>
          </a:stretch>
        </p:blipFill>
        <p:spPr>
          <a:xfrm>
            <a:off x="6174295" y="3607266"/>
            <a:ext cx="5531609" cy="3168285"/>
          </a:xfrm>
          <a:prstGeom prst="rect">
            <a:avLst/>
          </a:prstGeom>
          <a:ln/>
        </p:spPr>
      </p:pic>
    </p:spTree>
    <p:extLst>
      <p:ext uri="{BB962C8B-B14F-4D97-AF65-F5344CB8AC3E}">
        <p14:creationId xmlns:p14="http://schemas.microsoft.com/office/powerpoint/2010/main" val="1271029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sndAc>
          <p:stSnd>
            <p:snd r:embed="rId3" name="push.wav"/>
          </p:stSnd>
        </p:sndAc>
      </p:transition>
    </mc:Choice>
    <mc:Fallback xmlns="">
      <p:transition spd="slow" advClick="0">
        <p:fade/>
        <p:sndAc>
          <p:stSnd>
            <p:snd r:embed="rId1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69116" y="404683"/>
            <a:ext cx="11031523"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2: </a:t>
            </a:r>
            <a:r>
              <a:rPr lang="en-US" sz="3200" b="1">
                <a:solidFill>
                  <a:srgbClr val="000000"/>
                </a:solidFill>
                <a:effectLst/>
                <a:latin typeface="Times New Roman" panose="02020603050405020304" pitchFamily="18" charset="0"/>
                <a:ea typeface="Times New Roman" panose="02020603050405020304" pitchFamily="18" charset="0"/>
              </a:rPr>
              <a:t>Dân cư Bắc Mĩ có đặc điểm phân bố là:</a:t>
            </a:r>
            <a:endParaRPr lang="en-US" sz="3200" b="1">
              <a:effectLst/>
              <a:latin typeface="Times New Roman" panose="02020603050405020304" pitchFamily="18" charset="0"/>
              <a:ea typeface="Times New Roman" panose="02020603050405020304" pitchFamily="18" charset="0"/>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642" y="4179788"/>
            <a:ext cx="52011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2600588" y="2003234"/>
            <a:ext cx="6996418" cy="3539430"/>
          </a:xfrm>
          <a:prstGeom prst="rect">
            <a:avLst/>
          </a:prstGeom>
        </p:spPr>
        <p:txBody>
          <a:bodyPr wrap="square">
            <a:spAutoFit/>
          </a:bodyPr>
          <a:lstStyle/>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A. Rất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B.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C. Không đều</a:t>
            </a:r>
          </a:p>
          <a:p>
            <a:endParaRPr lang="en-US" sz="2800">
              <a:solidFill>
                <a:prstClr val="black"/>
              </a:solidFill>
              <a:latin typeface="Times New Roman" pitchFamily="18" charset="0"/>
              <a:cs typeface="Times New Roman" pitchFamily="18" charset="0"/>
            </a:endParaRPr>
          </a:p>
          <a:p>
            <a:r>
              <a:rPr lang="en-US" sz="2800">
                <a:solidFill>
                  <a:prstClr val="black"/>
                </a:solidFill>
                <a:latin typeface="Times New Roman" pitchFamily="18" charset="0"/>
                <a:cs typeface="Times New Roman" pitchFamily="18" charset="0"/>
              </a:rPr>
              <a:t>D. Rất không đều</a:t>
            </a:r>
          </a:p>
        </p:txBody>
      </p:sp>
    </p:spTree>
    <p:extLst>
      <p:ext uri="{BB962C8B-B14F-4D97-AF65-F5344CB8AC3E}">
        <p14:creationId xmlns:p14="http://schemas.microsoft.com/office/powerpoint/2010/main" val="220525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80" name="Rectangle 79"/>
          <p:cNvSpPr/>
          <p:nvPr/>
        </p:nvSpPr>
        <p:spPr>
          <a:xfrm>
            <a:off x="494951" y="808892"/>
            <a:ext cx="11065078" cy="1477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3: </a:t>
            </a:r>
            <a:r>
              <a:rPr lang="en-US" sz="3200" b="1">
                <a:solidFill>
                  <a:schemeClr val="tx1"/>
                </a:solidFill>
                <a:effectLst/>
                <a:latin typeface="Times New Roman" panose="02020603050405020304" pitchFamily="18" charset="0"/>
                <a:ea typeface="Times New Roman" panose="02020603050405020304" pitchFamily="18" charset="0"/>
              </a:rPr>
              <a:t>Quá trình đô thị hóa ở Bắc Mỹ gắn liền với quá trình:</a:t>
            </a:r>
          </a:p>
        </p:txBody>
      </p:sp>
      <p:sp>
        <p:nvSpPr>
          <p:cNvPr id="81" name="TextBox 80"/>
          <p:cNvSpPr txBox="1"/>
          <p:nvPr/>
        </p:nvSpPr>
        <p:spPr>
          <a:xfrm>
            <a:off x="2315319" y="2614264"/>
            <a:ext cx="7789985" cy="954107"/>
          </a:xfrm>
          <a:prstGeom prst="rect">
            <a:avLst/>
          </a:prstGeom>
          <a:noFill/>
        </p:spPr>
        <p:txBody>
          <a:bodyPr wrap="square" rtlCol="0">
            <a:spAutoFit/>
          </a:bodyPr>
          <a:lstStyle/>
          <a:p>
            <a:endParaRPr lang="en-US" sz="2800">
              <a:solidFill>
                <a:srgbClr val="5F5F5F"/>
              </a:solidFill>
              <a:latin typeface="Times New Roman" pitchFamily="18" charset="0"/>
              <a:cs typeface="Times New Roman" pitchFamily="18" charset="0"/>
            </a:endParaRPr>
          </a:p>
          <a:p>
            <a:endParaRPr lang="en-US" sz="2800">
              <a:solidFill>
                <a:srgbClr val="5F5F5F"/>
              </a:solidFill>
              <a:latin typeface="Times New Roman" pitchFamily="18" charset="0"/>
              <a:cs typeface="Times New Roman" pitchFamily="18" charset="0"/>
            </a:endParaRPr>
          </a:p>
        </p:txBody>
      </p:sp>
      <p:sp>
        <p:nvSpPr>
          <p:cNvPr id="82" name="Oval 81"/>
          <p:cNvSpPr/>
          <p:nvPr/>
        </p:nvSpPr>
        <p:spPr>
          <a:xfrm>
            <a:off x="2656751" y="3348011"/>
            <a:ext cx="497509" cy="44068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5" name="Right Arrow 74">
            <a:hlinkClick r:id="rId4" action="ppaction://hlinksldjump"/>
          </p:cNvPr>
          <p:cNvSpPr/>
          <p:nvPr/>
        </p:nvSpPr>
        <p:spPr>
          <a:xfrm>
            <a:off x="9427845" y="6095764"/>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TextBox 75"/>
          <p:cNvSpPr txBox="1"/>
          <p:nvPr/>
        </p:nvSpPr>
        <p:spPr>
          <a:xfrm>
            <a:off x="2701255" y="2438404"/>
            <a:ext cx="6557168" cy="3108543"/>
          </a:xfrm>
          <a:prstGeom prst="rect">
            <a:avLst/>
          </a:prstGeom>
          <a:noFill/>
        </p:spPr>
        <p:txBody>
          <a:bodyPr wrap="square" rtlCol="0">
            <a:spAutoFit/>
          </a:bodyPr>
          <a:lstStyle/>
          <a:p>
            <a:pPr lvl="0"/>
            <a:r>
              <a:rPr lang="en-US" sz="2800">
                <a:latin typeface="Times New Roman" pitchFamily="18" charset="0"/>
                <a:cs typeface="Times New Roman" pitchFamily="18" charset="0"/>
              </a:rPr>
              <a:t>A. Di dân</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Công nghiệp</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C. Chiến tranh</a:t>
            </a:r>
          </a:p>
          <a:p>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D. Tác động của thiên tai</a:t>
            </a:r>
          </a:p>
        </p:txBody>
      </p:sp>
    </p:spTree>
    <p:extLst>
      <p:ext uri="{BB962C8B-B14F-4D97-AF65-F5344CB8AC3E}">
        <p14:creationId xmlns:p14="http://schemas.microsoft.com/office/powerpoint/2010/main" val="301512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anim calcmode="lin" valueType="num">
                                      <p:cBhvr additive="base">
                                        <p:cTn id="85" dur="500" fill="hold"/>
                                        <p:tgtEl>
                                          <p:spTgt spid="82"/>
                                        </p:tgtEl>
                                        <p:attrNameLst>
                                          <p:attrName>ppt_x</p:attrName>
                                        </p:attrNameLst>
                                      </p:cBhvr>
                                      <p:tavLst>
                                        <p:tav tm="0">
                                          <p:val>
                                            <p:strVal val="#ppt_x"/>
                                          </p:val>
                                        </p:tav>
                                        <p:tav tm="100000">
                                          <p:val>
                                            <p:strVal val="#ppt_x"/>
                                          </p:val>
                                        </p:tav>
                                      </p:tavLst>
                                    </p:anim>
                                    <p:anim calcmode="lin" valueType="num">
                                      <p:cBhvr additive="base">
                                        <p:cTn id="8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435400" y="5498890"/>
            <a:ext cx="800100" cy="1066800"/>
            <a:chOff x="432" y="2256"/>
            <a:chExt cx="672" cy="672"/>
          </a:xfrm>
          <a:solidFill>
            <a:srgbClr val="FFFF00"/>
          </a:solidFill>
        </p:grpSpPr>
        <p:grpSp>
          <p:nvGrpSpPr>
            <p:cNvPr id="3" name="Group 7"/>
            <p:cNvGrpSpPr>
              <a:grpSpLocks/>
            </p:cNvGrpSpPr>
            <p:nvPr/>
          </p:nvGrpSpPr>
          <p:grpSpPr bwMode="auto">
            <a:xfrm>
              <a:off x="432" y="2256"/>
              <a:ext cx="672" cy="672"/>
              <a:chOff x="864" y="1344"/>
              <a:chExt cx="672" cy="672"/>
            </a:xfrm>
            <a:grpFill/>
          </p:grpSpPr>
          <p:sp>
            <p:nvSpPr>
              <p:cNvPr id="12" name="Oval 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3" name="Line 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14" name="Line 1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1" name="WordArt 11"/>
            <p:cNvSpPr>
              <a:spLocks noChangeArrowheads="1" noChangeShapeType="1" noTextEdit="1"/>
            </p:cNvSpPr>
            <p:nvPr/>
          </p:nvSpPr>
          <p:spPr bwMode="auto">
            <a:xfrm>
              <a:off x="576" y="24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0</a:t>
              </a:r>
            </a:p>
          </p:txBody>
        </p:sp>
      </p:grpSp>
      <p:grpSp>
        <p:nvGrpSpPr>
          <p:cNvPr id="4" name="Group 12"/>
          <p:cNvGrpSpPr>
            <a:grpSpLocks/>
          </p:cNvGrpSpPr>
          <p:nvPr/>
        </p:nvGrpSpPr>
        <p:grpSpPr bwMode="auto">
          <a:xfrm>
            <a:off x="8435400" y="5498890"/>
            <a:ext cx="800100" cy="1066800"/>
            <a:chOff x="1344" y="2208"/>
            <a:chExt cx="672" cy="672"/>
          </a:xfrm>
          <a:solidFill>
            <a:srgbClr val="FFFF00"/>
          </a:solidFill>
        </p:grpSpPr>
        <p:grpSp>
          <p:nvGrpSpPr>
            <p:cNvPr id="5" name="Group 13"/>
            <p:cNvGrpSpPr>
              <a:grpSpLocks/>
            </p:cNvGrpSpPr>
            <p:nvPr/>
          </p:nvGrpSpPr>
          <p:grpSpPr bwMode="auto">
            <a:xfrm>
              <a:off x="1344" y="2208"/>
              <a:ext cx="672" cy="672"/>
              <a:chOff x="864" y="1344"/>
              <a:chExt cx="672" cy="672"/>
            </a:xfrm>
            <a:grpFill/>
          </p:grpSpPr>
          <p:sp>
            <p:nvSpPr>
              <p:cNvPr id="18" name="Oval 1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19" name="Line 1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0" name="Line 1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17" name="WordArt 17"/>
            <p:cNvSpPr>
              <a:spLocks noChangeArrowheads="1" noChangeShapeType="1" noTextEdit="1"/>
            </p:cNvSpPr>
            <p:nvPr/>
          </p:nvSpPr>
          <p:spPr bwMode="auto">
            <a:xfrm>
              <a:off x="1488" y="236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a:t>
              </a:r>
            </a:p>
          </p:txBody>
        </p:sp>
      </p:grpSp>
      <p:grpSp>
        <p:nvGrpSpPr>
          <p:cNvPr id="6" name="Group 18"/>
          <p:cNvGrpSpPr>
            <a:grpSpLocks/>
          </p:cNvGrpSpPr>
          <p:nvPr/>
        </p:nvGrpSpPr>
        <p:grpSpPr bwMode="auto">
          <a:xfrm>
            <a:off x="8435400" y="5498890"/>
            <a:ext cx="800100" cy="1066800"/>
            <a:chOff x="2160" y="2256"/>
            <a:chExt cx="672" cy="672"/>
          </a:xfrm>
          <a:solidFill>
            <a:srgbClr val="FFFF00"/>
          </a:solidFill>
        </p:grpSpPr>
        <p:grpSp>
          <p:nvGrpSpPr>
            <p:cNvPr id="7" name="Group 19"/>
            <p:cNvGrpSpPr>
              <a:grpSpLocks/>
            </p:cNvGrpSpPr>
            <p:nvPr/>
          </p:nvGrpSpPr>
          <p:grpSpPr bwMode="auto">
            <a:xfrm>
              <a:off x="2160" y="2256"/>
              <a:ext cx="672" cy="672"/>
              <a:chOff x="864" y="1344"/>
              <a:chExt cx="672" cy="672"/>
            </a:xfrm>
            <a:grpFill/>
          </p:grpSpPr>
          <p:sp>
            <p:nvSpPr>
              <p:cNvPr id="24" name="Oval 2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25" name="Line 2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26" name="Line 2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3" name="WordArt 23"/>
            <p:cNvSpPr>
              <a:spLocks noChangeArrowheads="1" noChangeShapeType="1" noTextEdit="1"/>
            </p:cNvSpPr>
            <p:nvPr/>
          </p:nvSpPr>
          <p:spPr bwMode="auto">
            <a:xfrm>
              <a:off x="2304" y="241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2</a:t>
              </a:r>
            </a:p>
          </p:txBody>
        </p:sp>
      </p:grpSp>
      <p:grpSp>
        <p:nvGrpSpPr>
          <p:cNvPr id="8" name="Group 24"/>
          <p:cNvGrpSpPr>
            <a:grpSpLocks/>
          </p:cNvGrpSpPr>
          <p:nvPr/>
        </p:nvGrpSpPr>
        <p:grpSpPr bwMode="auto">
          <a:xfrm>
            <a:off x="8435400" y="5498890"/>
            <a:ext cx="800100" cy="1066800"/>
            <a:chOff x="3264" y="2160"/>
            <a:chExt cx="672" cy="672"/>
          </a:xfrm>
          <a:solidFill>
            <a:srgbClr val="FFFF00"/>
          </a:solidFill>
        </p:grpSpPr>
        <p:grpSp>
          <p:nvGrpSpPr>
            <p:cNvPr id="9" name="Group 25"/>
            <p:cNvGrpSpPr>
              <a:grpSpLocks/>
            </p:cNvGrpSpPr>
            <p:nvPr/>
          </p:nvGrpSpPr>
          <p:grpSpPr bwMode="auto">
            <a:xfrm>
              <a:off x="3264" y="2160"/>
              <a:ext cx="672" cy="672"/>
              <a:chOff x="864" y="1344"/>
              <a:chExt cx="672" cy="672"/>
            </a:xfrm>
            <a:grpFill/>
          </p:grpSpPr>
          <p:sp>
            <p:nvSpPr>
              <p:cNvPr id="30" name="Oval 2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1" name="Line 2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2" name="Line 2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29" name="WordArt 29"/>
            <p:cNvSpPr>
              <a:spLocks noChangeArrowheads="1" noChangeShapeType="1" noTextEdit="1"/>
            </p:cNvSpPr>
            <p:nvPr/>
          </p:nvSpPr>
          <p:spPr bwMode="auto">
            <a:xfrm>
              <a:off x="3408" y="2328"/>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3</a:t>
              </a:r>
            </a:p>
          </p:txBody>
        </p:sp>
      </p:grpSp>
      <p:grpSp>
        <p:nvGrpSpPr>
          <p:cNvPr id="10" name="Group 30"/>
          <p:cNvGrpSpPr>
            <a:grpSpLocks/>
          </p:cNvGrpSpPr>
          <p:nvPr/>
        </p:nvGrpSpPr>
        <p:grpSpPr bwMode="auto">
          <a:xfrm>
            <a:off x="8435400" y="5498890"/>
            <a:ext cx="800100" cy="1066800"/>
            <a:chOff x="624" y="1152"/>
            <a:chExt cx="672" cy="672"/>
          </a:xfrm>
          <a:solidFill>
            <a:srgbClr val="FFFF00"/>
          </a:solidFill>
        </p:grpSpPr>
        <p:grpSp>
          <p:nvGrpSpPr>
            <p:cNvPr id="15" name="Group 31"/>
            <p:cNvGrpSpPr>
              <a:grpSpLocks/>
            </p:cNvGrpSpPr>
            <p:nvPr/>
          </p:nvGrpSpPr>
          <p:grpSpPr bwMode="auto">
            <a:xfrm>
              <a:off x="624" y="1152"/>
              <a:ext cx="672" cy="672"/>
              <a:chOff x="864" y="1344"/>
              <a:chExt cx="672" cy="672"/>
            </a:xfrm>
            <a:grpFill/>
          </p:grpSpPr>
          <p:sp>
            <p:nvSpPr>
              <p:cNvPr id="36" name="Oval 3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37" name="Line 3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38" name="Line 3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35" name="WordArt 35"/>
            <p:cNvSpPr>
              <a:spLocks noChangeArrowheads="1" noChangeShapeType="1" noTextEdit="1"/>
            </p:cNvSpPr>
            <p:nvPr/>
          </p:nvSpPr>
          <p:spPr bwMode="auto">
            <a:xfrm>
              <a:off x="756" y="132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4</a:t>
              </a:r>
            </a:p>
          </p:txBody>
        </p:sp>
      </p:grpSp>
      <p:grpSp>
        <p:nvGrpSpPr>
          <p:cNvPr id="16" name="Group 36"/>
          <p:cNvGrpSpPr>
            <a:grpSpLocks/>
          </p:cNvGrpSpPr>
          <p:nvPr/>
        </p:nvGrpSpPr>
        <p:grpSpPr bwMode="auto">
          <a:xfrm>
            <a:off x="8435400" y="5498890"/>
            <a:ext cx="800100" cy="1066800"/>
            <a:chOff x="1488" y="1152"/>
            <a:chExt cx="672" cy="672"/>
          </a:xfrm>
          <a:solidFill>
            <a:srgbClr val="FFFF00"/>
          </a:solidFill>
        </p:grpSpPr>
        <p:grpSp>
          <p:nvGrpSpPr>
            <p:cNvPr id="21" name="Group 37"/>
            <p:cNvGrpSpPr>
              <a:grpSpLocks/>
            </p:cNvGrpSpPr>
            <p:nvPr/>
          </p:nvGrpSpPr>
          <p:grpSpPr bwMode="auto">
            <a:xfrm>
              <a:off x="1488" y="1152"/>
              <a:ext cx="672" cy="672"/>
              <a:chOff x="864" y="1344"/>
              <a:chExt cx="672" cy="672"/>
            </a:xfrm>
            <a:grpFill/>
          </p:grpSpPr>
          <p:sp>
            <p:nvSpPr>
              <p:cNvPr id="42" name="Oval 3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3" name="Line 3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44" name="Line 4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1" name="WordArt 41"/>
            <p:cNvSpPr>
              <a:spLocks noChangeArrowheads="1" noChangeShapeType="1" noTextEdit="1"/>
            </p:cNvSpPr>
            <p:nvPr/>
          </p:nvSpPr>
          <p:spPr bwMode="auto">
            <a:xfrm>
              <a:off x="1644"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5</a:t>
              </a:r>
            </a:p>
          </p:txBody>
        </p:sp>
      </p:grpSp>
      <p:grpSp>
        <p:nvGrpSpPr>
          <p:cNvPr id="22" name="Group 42"/>
          <p:cNvGrpSpPr>
            <a:grpSpLocks/>
          </p:cNvGrpSpPr>
          <p:nvPr/>
        </p:nvGrpSpPr>
        <p:grpSpPr bwMode="auto">
          <a:xfrm>
            <a:off x="8435400" y="5498890"/>
            <a:ext cx="800100" cy="1066800"/>
            <a:chOff x="2832" y="1872"/>
            <a:chExt cx="672" cy="672"/>
          </a:xfrm>
          <a:solidFill>
            <a:srgbClr val="FFFF00"/>
          </a:solidFill>
        </p:grpSpPr>
        <p:grpSp>
          <p:nvGrpSpPr>
            <p:cNvPr id="27" name="Group 43"/>
            <p:cNvGrpSpPr>
              <a:grpSpLocks/>
            </p:cNvGrpSpPr>
            <p:nvPr/>
          </p:nvGrpSpPr>
          <p:grpSpPr bwMode="auto">
            <a:xfrm>
              <a:off x="2832" y="1872"/>
              <a:ext cx="672" cy="672"/>
              <a:chOff x="864" y="1344"/>
              <a:chExt cx="672" cy="672"/>
            </a:xfrm>
            <a:grpFill/>
          </p:grpSpPr>
          <p:sp>
            <p:nvSpPr>
              <p:cNvPr id="48" name="Oval 44"/>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49" name="Line 45"/>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0" name="Line 46"/>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47" name="WordArt 47"/>
            <p:cNvSpPr>
              <a:spLocks noChangeArrowheads="1" noChangeShapeType="1" noTextEdit="1"/>
            </p:cNvSpPr>
            <p:nvPr/>
          </p:nvSpPr>
          <p:spPr bwMode="auto">
            <a:xfrm>
              <a:off x="2976" y="2040"/>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6</a:t>
              </a:r>
            </a:p>
          </p:txBody>
        </p:sp>
      </p:grpSp>
      <p:grpSp>
        <p:nvGrpSpPr>
          <p:cNvPr id="28" name="Group 48"/>
          <p:cNvGrpSpPr>
            <a:grpSpLocks/>
          </p:cNvGrpSpPr>
          <p:nvPr/>
        </p:nvGrpSpPr>
        <p:grpSpPr bwMode="auto">
          <a:xfrm>
            <a:off x="8435400" y="5498890"/>
            <a:ext cx="800100" cy="1066800"/>
            <a:chOff x="3216" y="1152"/>
            <a:chExt cx="672" cy="672"/>
          </a:xfrm>
          <a:solidFill>
            <a:srgbClr val="FFFF00"/>
          </a:solidFill>
        </p:grpSpPr>
        <p:grpSp>
          <p:nvGrpSpPr>
            <p:cNvPr id="28672" name="Group 49"/>
            <p:cNvGrpSpPr>
              <a:grpSpLocks/>
            </p:cNvGrpSpPr>
            <p:nvPr/>
          </p:nvGrpSpPr>
          <p:grpSpPr bwMode="auto">
            <a:xfrm>
              <a:off x="3216" y="1152"/>
              <a:ext cx="672" cy="672"/>
              <a:chOff x="864" y="1344"/>
              <a:chExt cx="672" cy="672"/>
            </a:xfrm>
            <a:grpFill/>
          </p:grpSpPr>
          <p:sp>
            <p:nvSpPr>
              <p:cNvPr id="54" name="Oval 50"/>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55" name="Line 51"/>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56" name="Line 52"/>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3" name="WordArt 53"/>
            <p:cNvSpPr>
              <a:spLocks noChangeArrowheads="1" noChangeShapeType="1" noTextEdit="1"/>
            </p:cNvSpPr>
            <p:nvPr/>
          </p:nvSpPr>
          <p:spPr bwMode="auto">
            <a:xfrm>
              <a:off x="3360" y="1332"/>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7</a:t>
              </a:r>
            </a:p>
          </p:txBody>
        </p:sp>
      </p:grpSp>
      <p:grpSp>
        <p:nvGrpSpPr>
          <p:cNvPr id="28673" name="Group 54"/>
          <p:cNvGrpSpPr>
            <a:grpSpLocks/>
          </p:cNvGrpSpPr>
          <p:nvPr/>
        </p:nvGrpSpPr>
        <p:grpSpPr bwMode="auto">
          <a:xfrm>
            <a:off x="8435400" y="5498890"/>
            <a:ext cx="800100" cy="1066800"/>
            <a:chOff x="4080" y="1104"/>
            <a:chExt cx="672" cy="672"/>
          </a:xfrm>
          <a:solidFill>
            <a:srgbClr val="FFFF00"/>
          </a:solidFill>
        </p:grpSpPr>
        <p:grpSp>
          <p:nvGrpSpPr>
            <p:cNvPr id="28674" name="Group 55"/>
            <p:cNvGrpSpPr>
              <a:grpSpLocks/>
            </p:cNvGrpSpPr>
            <p:nvPr/>
          </p:nvGrpSpPr>
          <p:grpSpPr bwMode="auto">
            <a:xfrm>
              <a:off x="4080" y="1104"/>
              <a:ext cx="672" cy="672"/>
              <a:chOff x="864" y="1344"/>
              <a:chExt cx="672" cy="672"/>
            </a:xfrm>
            <a:grpFill/>
          </p:grpSpPr>
          <p:sp>
            <p:nvSpPr>
              <p:cNvPr id="60" name="Oval 56"/>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1" name="Line 57"/>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2" name="Line 58"/>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59" name="WordArt 59"/>
            <p:cNvSpPr>
              <a:spLocks noChangeArrowheads="1" noChangeShapeType="1" noTextEdit="1"/>
            </p:cNvSpPr>
            <p:nvPr/>
          </p:nvSpPr>
          <p:spPr bwMode="auto">
            <a:xfrm>
              <a:off x="4236" y="128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8</a:t>
              </a:r>
            </a:p>
          </p:txBody>
        </p:sp>
      </p:grpSp>
      <p:grpSp>
        <p:nvGrpSpPr>
          <p:cNvPr id="28675" name="Group 60"/>
          <p:cNvGrpSpPr>
            <a:grpSpLocks/>
          </p:cNvGrpSpPr>
          <p:nvPr/>
        </p:nvGrpSpPr>
        <p:grpSpPr bwMode="auto">
          <a:xfrm>
            <a:off x="8435400" y="5498890"/>
            <a:ext cx="800100" cy="1066800"/>
            <a:chOff x="5088" y="1008"/>
            <a:chExt cx="672" cy="672"/>
          </a:xfrm>
          <a:solidFill>
            <a:srgbClr val="FFFF00"/>
          </a:solidFill>
        </p:grpSpPr>
        <p:grpSp>
          <p:nvGrpSpPr>
            <p:cNvPr id="28676" name="Group 61"/>
            <p:cNvGrpSpPr>
              <a:grpSpLocks/>
            </p:cNvGrpSpPr>
            <p:nvPr/>
          </p:nvGrpSpPr>
          <p:grpSpPr bwMode="auto">
            <a:xfrm>
              <a:off x="5088" y="1008"/>
              <a:ext cx="672" cy="672"/>
              <a:chOff x="864" y="1344"/>
              <a:chExt cx="672" cy="672"/>
            </a:xfrm>
            <a:grpFill/>
          </p:grpSpPr>
          <p:sp>
            <p:nvSpPr>
              <p:cNvPr id="66" name="Oval 62"/>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67" name="Line 63"/>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68" name="Line 64"/>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65" name="WordArt 65"/>
            <p:cNvSpPr>
              <a:spLocks noChangeArrowheads="1" noChangeShapeType="1" noTextEdit="1"/>
            </p:cNvSpPr>
            <p:nvPr/>
          </p:nvSpPr>
          <p:spPr bwMode="auto">
            <a:xfrm>
              <a:off x="5232" y="1176"/>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9</a:t>
              </a:r>
            </a:p>
          </p:txBody>
        </p:sp>
      </p:grpSp>
      <p:grpSp>
        <p:nvGrpSpPr>
          <p:cNvPr id="28677" name="Group 66"/>
          <p:cNvGrpSpPr>
            <a:grpSpLocks/>
          </p:cNvGrpSpPr>
          <p:nvPr/>
        </p:nvGrpSpPr>
        <p:grpSpPr bwMode="auto">
          <a:xfrm>
            <a:off x="8435400" y="5498890"/>
            <a:ext cx="800100" cy="1066800"/>
            <a:chOff x="624" y="144"/>
            <a:chExt cx="672" cy="672"/>
          </a:xfrm>
          <a:solidFill>
            <a:srgbClr val="FFFF00"/>
          </a:solidFill>
        </p:grpSpPr>
        <p:grpSp>
          <p:nvGrpSpPr>
            <p:cNvPr id="28678" name="Group 67"/>
            <p:cNvGrpSpPr>
              <a:grpSpLocks/>
            </p:cNvGrpSpPr>
            <p:nvPr/>
          </p:nvGrpSpPr>
          <p:grpSpPr bwMode="auto">
            <a:xfrm>
              <a:off x="624" y="144"/>
              <a:ext cx="672" cy="672"/>
              <a:chOff x="864" y="1344"/>
              <a:chExt cx="672" cy="672"/>
            </a:xfrm>
            <a:grpFill/>
          </p:grpSpPr>
          <p:sp>
            <p:nvSpPr>
              <p:cNvPr id="72" name="Oval 68"/>
              <p:cNvSpPr>
                <a:spLocks noChangeArrowheads="1"/>
              </p:cNvSpPr>
              <p:nvPr/>
            </p:nvSpPr>
            <p:spPr bwMode="auto">
              <a:xfrm>
                <a:off x="864" y="1344"/>
                <a:ext cx="672" cy="672"/>
              </a:xfrm>
              <a:prstGeom prst="ellipse">
                <a:avLst/>
              </a:prstGeom>
              <a:grpFill/>
              <a:ln w="9525">
                <a:solidFill>
                  <a:schemeClr val="tx1"/>
                </a:solidFill>
                <a:round/>
                <a:headEnd/>
                <a:tailEnd/>
              </a:ln>
              <a:effectLst/>
            </p:spPr>
            <p:txBody>
              <a:bodyPr wrap="none" anchor="ctr"/>
              <a:lstStyle/>
              <a:p>
                <a:pPr fontAlgn="base">
                  <a:spcBef>
                    <a:spcPct val="0"/>
                  </a:spcBef>
                  <a:spcAft>
                    <a:spcPct val="0"/>
                  </a:spcAft>
                  <a:defRPr/>
                </a:pPr>
                <a:endParaRPr lang="en-US">
                  <a:solidFill>
                    <a:srgbClr val="5F5F5F"/>
                  </a:solidFill>
                  <a:latin typeface="Arial" charset="0"/>
                  <a:cs typeface="Arial" charset="0"/>
                </a:endParaRPr>
              </a:p>
            </p:txBody>
          </p:sp>
          <p:sp>
            <p:nvSpPr>
              <p:cNvPr id="73" name="Line 69"/>
              <p:cNvSpPr>
                <a:spLocks noChangeShapeType="1"/>
              </p:cNvSpPr>
              <p:nvPr/>
            </p:nvSpPr>
            <p:spPr bwMode="auto">
              <a:xfrm>
                <a:off x="864" y="1680"/>
                <a:ext cx="672" cy="0"/>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sp>
            <p:nvSpPr>
              <p:cNvPr id="74" name="Line 70"/>
              <p:cNvSpPr>
                <a:spLocks noChangeShapeType="1"/>
              </p:cNvSpPr>
              <p:nvPr/>
            </p:nvSpPr>
            <p:spPr bwMode="auto">
              <a:xfrm>
                <a:off x="1200" y="1344"/>
                <a:ext cx="0" cy="672"/>
              </a:xfrm>
              <a:prstGeom prst="line">
                <a:avLst/>
              </a:prstGeom>
              <a:grpFill/>
              <a:ln w="9525">
                <a:solidFill>
                  <a:schemeClr val="tx1"/>
                </a:solidFill>
                <a:round/>
                <a:headEnd/>
                <a:tailEnd/>
              </a:ln>
              <a:effectLst/>
            </p:spPr>
            <p:txBody>
              <a:bodyPr/>
              <a:lstStyle/>
              <a:p>
                <a:pPr fontAlgn="base">
                  <a:spcBef>
                    <a:spcPct val="0"/>
                  </a:spcBef>
                  <a:spcAft>
                    <a:spcPct val="0"/>
                  </a:spcAft>
                  <a:defRPr/>
                </a:pPr>
                <a:endParaRPr lang="en-US">
                  <a:solidFill>
                    <a:srgbClr val="5F5F5F"/>
                  </a:solidFill>
                  <a:latin typeface="Arial" charset="0"/>
                  <a:cs typeface="Arial" charset="0"/>
                </a:endParaRPr>
              </a:p>
            </p:txBody>
          </p:sp>
        </p:grpSp>
        <p:sp>
          <p:nvSpPr>
            <p:cNvPr id="71" name="WordArt 71"/>
            <p:cNvSpPr>
              <a:spLocks noChangeArrowheads="1" noChangeShapeType="1" noTextEdit="1"/>
            </p:cNvSpPr>
            <p:nvPr/>
          </p:nvSpPr>
          <p:spPr bwMode="auto">
            <a:xfrm>
              <a:off x="756" y="324"/>
              <a:ext cx="372" cy="324"/>
            </a:xfrm>
            <a:prstGeom prst="rect">
              <a:avLst/>
            </a:prstGeom>
            <a:grpFill/>
          </p:spPr>
          <p:txBody>
            <a:bodyPr wrap="none" fromWordArt="1">
              <a:prstTxWarp prst="textPlain">
                <a:avLst>
                  <a:gd name="adj" fmla="val 50000"/>
                </a:avLst>
              </a:prstTxWarp>
            </a:bodyPr>
            <a:lstStyle/>
            <a:p>
              <a:pPr algn="ctr" fontAlgn="base">
                <a:spcBef>
                  <a:spcPct val="0"/>
                </a:spcBef>
                <a:spcAft>
                  <a:spcPct val="0"/>
                </a:spcAft>
                <a:defRPr/>
              </a:pPr>
              <a:r>
                <a:rPr lang="en-US" sz="3600" kern="10" dirty="0">
                  <a:ln w="19050">
                    <a:solidFill>
                      <a:srgbClr val="99CCFF"/>
                    </a:solidFill>
                    <a:round/>
                    <a:headEnd/>
                    <a:tailEnd/>
                  </a:ln>
                  <a:solidFill>
                    <a:srgbClr val="5F5F5F"/>
                  </a:solidFill>
                  <a:effectLst>
                    <a:outerShdw dist="35921" dir="2700000" algn="ctr" rotWithShape="0">
                      <a:srgbClr val="990000"/>
                    </a:outerShdw>
                  </a:effectLst>
                  <a:latin typeface="Impact"/>
                  <a:cs typeface="Arial" charset="0"/>
                </a:rPr>
                <a:t>10</a:t>
              </a:r>
            </a:p>
          </p:txBody>
        </p:sp>
      </p:grpSp>
      <p:sp>
        <p:nvSpPr>
          <p:cNvPr id="70" name="Rectangle 69"/>
          <p:cNvSpPr/>
          <p:nvPr/>
        </p:nvSpPr>
        <p:spPr>
          <a:xfrm>
            <a:off x="343948" y="351695"/>
            <a:ext cx="11325137" cy="128953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3200" b="1">
                <a:solidFill>
                  <a:schemeClr val="tx1"/>
                </a:solidFill>
                <a:effectLst/>
                <a:latin typeface="Times New Roman" panose="02020603050405020304" pitchFamily="18" charset="0"/>
                <a:ea typeface="Arial" panose="020B0604020202020204" pitchFamily="34" charset="0"/>
              </a:rPr>
              <a:t>Câu 4: </a:t>
            </a:r>
            <a:r>
              <a:rPr lang="en-US" sz="3200" b="1">
                <a:solidFill>
                  <a:schemeClr val="tx1"/>
                </a:solidFill>
                <a:effectLst/>
                <a:latin typeface="Times New Roman" panose="02020603050405020304" pitchFamily="18" charset="0"/>
                <a:ea typeface="Times New Roman" panose="02020603050405020304" pitchFamily="18" charset="0"/>
              </a:rPr>
              <a:t>Càng vào sâu trong lục địa thì:</a:t>
            </a: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50" y="2976018"/>
            <a:ext cx="4430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ight Arrow 76">
            <a:hlinkClick r:id="rId5" action="ppaction://hlinksldjump"/>
          </p:cNvPr>
          <p:cNvSpPr/>
          <p:nvPr/>
        </p:nvSpPr>
        <p:spPr>
          <a:xfrm>
            <a:off x="9504998" y="5982138"/>
            <a:ext cx="548640" cy="5216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3187817" y="1962987"/>
            <a:ext cx="6619195" cy="4110869"/>
          </a:xfrm>
          <a:prstGeom prst="rect">
            <a:avLst/>
          </a:prstGeom>
          <a:noFill/>
        </p:spPr>
        <p:txBody>
          <a:bodyPr wrap="square" rtlCol="0">
            <a:spAutoFit/>
          </a:bodyPr>
          <a:lstStyle/>
          <a:p>
            <a:pPr marL="514350" marR="0" indent="-514350">
              <a:spcBef>
                <a:spcPts val="0"/>
              </a:spcBef>
              <a:spcAft>
                <a:spcPts val="0"/>
              </a:spcAft>
              <a:buAutoNum type="alphaU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dày đặc.</a:t>
            </a:r>
          </a:p>
          <a:p>
            <a:pPr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B.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càng thưa thớt</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a:solidFill>
                  <a:prstClr val="black"/>
                </a:solidFill>
                <a:latin typeface="Times New Roman" pitchFamily="18" charset="0"/>
                <a:cs typeface="Times New Roman" pitchFamily="18" charset="0"/>
              </a:rPr>
              <a:t>C. </a:t>
            </a:r>
            <a:r>
              <a:rPr lang="en-US" sz="3200">
                <a:effectLst/>
                <a:latin typeface="Times New Roman" panose="02020603050405020304" pitchFamily="18" charset="0"/>
                <a:ea typeface="Calibri" panose="020F0502020204030204" pitchFamily="34" charset="0"/>
                <a:cs typeface="Times New Roman" panose="02020603050405020304" pitchFamily="18" charset="0"/>
              </a:rPr>
              <a:t>Đô thị quy mô càng nhỏ.</a:t>
            </a:r>
          </a:p>
          <a:p>
            <a:pPr marL="0" marR="0">
              <a:spcBef>
                <a:spcPts val="0"/>
              </a:spcBef>
              <a:spcAft>
                <a:spcPts val="0"/>
              </a:spcAf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1000"/>
              </a:spcBef>
            </a:pPr>
            <a:r>
              <a:rPr lang="en-US" sz="3200">
                <a:solidFill>
                  <a:prstClr val="black"/>
                </a:solidFill>
                <a:latin typeface="Times New Roman" pitchFamily="18" charset="0"/>
                <a:cs typeface="Times New Roman" pitchFamily="18" charset="0"/>
              </a:rPr>
              <a:t>D. Khô hơn</a:t>
            </a:r>
          </a:p>
          <a:p>
            <a:endParaRPr lang="en-US" sz="3200"/>
          </a:p>
        </p:txBody>
      </p:sp>
    </p:spTree>
    <p:extLst>
      <p:ext uri="{BB962C8B-B14F-4D97-AF65-F5344CB8AC3E}">
        <p14:creationId xmlns:p14="http://schemas.microsoft.com/office/powerpoint/2010/main" val="108100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1000" fill="hold"/>
                                        <p:tgtEl>
                                          <p:spTgt spid="28677"/>
                                        </p:tgtEl>
                                        <p:attrNameLst>
                                          <p:attrName>ppt_w</p:attrName>
                                        </p:attrNameLst>
                                      </p:cBhvr>
                                      <p:tavLst>
                                        <p:tav tm="0">
                                          <p:val>
                                            <p:fltVal val="0"/>
                                          </p:val>
                                        </p:tav>
                                        <p:tav tm="100000">
                                          <p:val>
                                            <p:strVal val="#ppt_w"/>
                                          </p:val>
                                        </p:tav>
                                      </p:tavLst>
                                    </p:anim>
                                    <p:anim calcmode="lin" valueType="num">
                                      <p:cBhvr>
                                        <p:cTn id="8" dur="1000" fill="hold"/>
                                        <p:tgtEl>
                                          <p:spTgt spid="28677"/>
                                        </p:tgtEl>
                                        <p:attrNameLst>
                                          <p:attrName>ppt_h</p:attrName>
                                        </p:attrNameLst>
                                      </p:cBhvr>
                                      <p:tavLst>
                                        <p:tav tm="0">
                                          <p:val>
                                            <p:fltVal val="0"/>
                                          </p:val>
                                        </p:tav>
                                        <p:tav tm="100000">
                                          <p:val>
                                            <p:strVal val="#ppt_h"/>
                                          </p:val>
                                        </p:tav>
                                      </p:tavLst>
                                    </p:anim>
                                    <p:anim calcmode="lin" valueType="num">
                                      <p:cBhvr>
                                        <p:cTn id="9" dur="1000" fill="hold"/>
                                        <p:tgtEl>
                                          <p:spTgt spid="28677"/>
                                        </p:tgtEl>
                                        <p:attrNameLst>
                                          <p:attrName>style.rotation</p:attrName>
                                        </p:attrNameLst>
                                      </p:cBhvr>
                                      <p:tavLst>
                                        <p:tav tm="0">
                                          <p:val>
                                            <p:fltVal val="360"/>
                                          </p:val>
                                        </p:tav>
                                        <p:tav tm="100000">
                                          <p:val>
                                            <p:fltVal val="0"/>
                                          </p:val>
                                        </p:tav>
                                      </p:tavLst>
                                    </p:anim>
                                    <p:animEffect transition="in" filter="fade">
                                      <p:cBhvr>
                                        <p:cTn id="10" dur="1000"/>
                                        <p:tgtEl>
                                          <p:spTgt spid="28677"/>
                                        </p:tgtEl>
                                      </p:cBhvr>
                                    </p:animEffect>
                                  </p:childTnLst>
                                  <p:subTnLst>
                                    <p:set>
                                      <p:cBhvr override="childStyle">
                                        <p:cTn dur="1" fill="hold" display="0" masterRel="sameClick" afterEffect="1">
                                          <p:stCondLst>
                                            <p:cond evt="end" delay="0">
                                              <p:tn val="5"/>
                                            </p:cond>
                                          </p:stCondLst>
                                        </p:cTn>
                                        <p:tgtEl>
                                          <p:spTgt spid="28677"/>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1" fill="hold" nodeType="afterGroup">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28675"/>
                                        </p:tgtEl>
                                        <p:attrNameLst>
                                          <p:attrName>style.visibility</p:attrName>
                                        </p:attrNameLst>
                                      </p:cBhvr>
                                      <p:to>
                                        <p:strVal val="visible"/>
                                      </p:to>
                                    </p:set>
                                    <p:anim calcmode="lin" valueType="num">
                                      <p:cBhvr>
                                        <p:cTn id="14" dur="1000" fill="hold"/>
                                        <p:tgtEl>
                                          <p:spTgt spid="28675"/>
                                        </p:tgtEl>
                                        <p:attrNameLst>
                                          <p:attrName>ppt_w</p:attrName>
                                        </p:attrNameLst>
                                      </p:cBhvr>
                                      <p:tavLst>
                                        <p:tav tm="0">
                                          <p:val>
                                            <p:fltVal val="0"/>
                                          </p:val>
                                        </p:tav>
                                        <p:tav tm="100000">
                                          <p:val>
                                            <p:strVal val="#ppt_w"/>
                                          </p:val>
                                        </p:tav>
                                      </p:tavLst>
                                    </p:anim>
                                    <p:anim calcmode="lin" valueType="num">
                                      <p:cBhvr>
                                        <p:cTn id="15" dur="1000" fill="hold"/>
                                        <p:tgtEl>
                                          <p:spTgt spid="28675"/>
                                        </p:tgtEl>
                                        <p:attrNameLst>
                                          <p:attrName>ppt_h</p:attrName>
                                        </p:attrNameLst>
                                      </p:cBhvr>
                                      <p:tavLst>
                                        <p:tav tm="0">
                                          <p:val>
                                            <p:fltVal val="0"/>
                                          </p:val>
                                        </p:tav>
                                        <p:tav tm="100000">
                                          <p:val>
                                            <p:strVal val="#ppt_h"/>
                                          </p:val>
                                        </p:tav>
                                      </p:tavLst>
                                    </p:anim>
                                    <p:anim calcmode="lin" valueType="num">
                                      <p:cBhvr>
                                        <p:cTn id="16" dur="1000" fill="hold"/>
                                        <p:tgtEl>
                                          <p:spTgt spid="28675"/>
                                        </p:tgtEl>
                                        <p:attrNameLst>
                                          <p:attrName>style.rotation</p:attrName>
                                        </p:attrNameLst>
                                      </p:cBhvr>
                                      <p:tavLst>
                                        <p:tav tm="0">
                                          <p:val>
                                            <p:fltVal val="360"/>
                                          </p:val>
                                        </p:tav>
                                        <p:tav tm="100000">
                                          <p:val>
                                            <p:fltVal val="0"/>
                                          </p:val>
                                        </p:tav>
                                      </p:tavLst>
                                    </p:anim>
                                    <p:animEffect transition="in" filter="fade">
                                      <p:cBhvr>
                                        <p:cTn id="17" dur="1000"/>
                                        <p:tgtEl>
                                          <p:spTgt spid="28675"/>
                                        </p:tgtEl>
                                      </p:cBhvr>
                                    </p:animEffect>
                                  </p:childTnLst>
                                  <p:subTnLst>
                                    <p:set>
                                      <p:cBhvr override="childStyle">
                                        <p:cTn dur="1" fill="hold" display="0" masterRel="sameClick" afterEffect="1">
                                          <p:stCondLst>
                                            <p:cond evt="end" delay="0">
                                              <p:tn val="12"/>
                                            </p:cond>
                                          </p:stCondLst>
                                        </p:cTn>
                                        <p:tgtEl>
                                          <p:spTgt spid="28675"/>
                                        </p:tgtEl>
                                        <p:attrNameLst>
                                          <p:attrName>style.visibility</p:attrName>
                                        </p:attrNameLst>
                                      </p:cBhvr>
                                      <p:to>
                                        <p:strVal val="hidden"/>
                                      </p:to>
                                    </p:set>
                                    <p:audio>
                                      <p:cMediaNode vol="100000">
                                        <p:cTn display="0" masterRel="sameClick">
                                          <p:stCondLst>
                                            <p:cond evt="begin" delay="0">
                                              <p:tn val="12"/>
                                            </p:cond>
                                          </p:stCondLst>
                                          <p:endCondLst>
                                            <p:cond evt="onStopAudio" delay="0">
                                              <p:tgtEl>
                                                <p:sldTgt/>
                                              </p:tgtEl>
                                            </p:cond>
                                          </p:endCondLst>
                                        </p:cTn>
                                        <p:tgtEl>
                                          <p:sndTgt r:embed="rId2" name="coin.wav"/>
                                        </p:tgtEl>
                                      </p:cMediaNode>
                                    </p:audio>
                                  </p:subTnLst>
                                </p:cTn>
                              </p:par>
                            </p:childTnLst>
                          </p:cTn>
                        </p:par>
                        <p:par>
                          <p:cTn id="18" fill="hold" nodeType="afterGroup">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28673"/>
                                        </p:tgtEl>
                                        <p:attrNameLst>
                                          <p:attrName>style.visibility</p:attrName>
                                        </p:attrNameLst>
                                      </p:cBhvr>
                                      <p:to>
                                        <p:strVal val="visible"/>
                                      </p:to>
                                    </p:set>
                                    <p:anim calcmode="lin" valueType="num">
                                      <p:cBhvr>
                                        <p:cTn id="21" dur="1000" fill="hold"/>
                                        <p:tgtEl>
                                          <p:spTgt spid="28673"/>
                                        </p:tgtEl>
                                        <p:attrNameLst>
                                          <p:attrName>ppt_w</p:attrName>
                                        </p:attrNameLst>
                                      </p:cBhvr>
                                      <p:tavLst>
                                        <p:tav tm="0">
                                          <p:val>
                                            <p:fltVal val="0"/>
                                          </p:val>
                                        </p:tav>
                                        <p:tav tm="100000">
                                          <p:val>
                                            <p:strVal val="#ppt_w"/>
                                          </p:val>
                                        </p:tav>
                                      </p:tavLst>
                                    </p:anim>
                                    <p:anim calcmode="lin" valueType="num">
                                      <p:cBhvr>
                                        <p:cTn id="22" dur="1000" fill="hold"/>
                                        <p:tgtEl>
                                          <p:spTgt spid="28673"/>
                                        </p:tgtEl>
                                        <p:attrNameLst>
                                          <p:attrName>ppt_h</p:attrName>
                                        </p:attrNameLst>
                                      </p:cBhvr>
                                      <p:tavLst>
                                        <p:tav tm="0">
                                          <p:val>
                                            <p:fltVal val="0"/>
                                          </p:val>
                                        </p:tav>
                                        <p:tav tm="100000">
                                          <p:val>
                                            <p:strVal val="#ppt_h"/>
                                          </p:val>
                                        </p:tav>
                                      </p:tavLst>
                                    </p:anim>
                                    <p:anim calcmode="lin" valueType="num">
                                      <p:cBhvr>
                                        <p:cTn id="23" dur="1000" fill="hold"/>
                                        <p:tgtEl>
                                          <p:spTgt spid="28673"/>
                                        </p:tgtEl>
                                        <p:attrNameLst>
                                          <p:attrName>style.rotation</p:attrName>
                                        </p:attrNameLst>
                                      </p:cBhvr>
                                      <p:tavLst>
                                        <p:tav tm="0">
                                          <p:val>
                                            <p:fltVal val="360"/>
                                          </p:val>
                                        </p:tav>
                                        <p:tav tm="100000">
                                          <p:val>
                                            <p:fltVal val="0"/>
                                          </p:val>
                                        </p:tav>
                                      </p:tavLst>
                                    </p:anim>
                                    <p:animEffect transition="in" filter="fade">
                                      <p:cBhvr>
                                        <p:cTn id="24" dur="1000"/>
                                        <p:tgtEl>
                                          <p:spTgt spid="28673"/>
                                        </p:tgtEl>
                                      </p:cBhvr>
                                    </p:animEffect>
                                  </p:childTnLst>
                                  <p:subTnLst>
                                    <p:set>
                                      <p:cBhvr override="childStyle">
                                        <p:cTn dur="1" fill="hold" display="0" masterRel="sameClick" afterEffect="1">
                                          <p:stCondLst>
                                            <p:cond evt="end" delay="0">
                                              <p:tn val="19"/>
                                            </p:cond>
                                          </p:stCondLst>
                                        </p:cTn>
                                        <p:tgtEl>
                                          <p:spTgt spid="28673"/>
                                        </p:tgtEl>
                                        <p:attrNameLst>
                                          <p:attrName>style.visibility</p:attrName>
                                        </p:attrNameLst>
                                      </p:cBhvr>
                                      <p:to>
                                        <p:strVal val="hidden"/>
                                      </p:to>
                                    </p:set>
                                    <p:audio>
                                      <p:cMediaNode vol="100000">
                                        <p:cTn display="0" masterRel="sameClick">
                                          <p:stCondLst>
                                            <p:cond evt="begin" delay="0">
                                              <p:tn val="19"/>
                                            </p:cond>
                                          </p:stCondLst>
                                          <p:endCondLst>
                                            <p:cond evt="onStopAudio" delay="0">
                                              <p:tgtEl>
                                                <p:sldTgt/>
                                              </p:tgtEl>
                                            </p:cond>
                                          </p:endCondLst>
                                        </p:cTn>
                                        <p:tgtEl>
                                          <p:sndTgt r:embed="rId2" name="coin.wav"/>
                                        </p:tgtEl>
                                      </p:cMediaNode>
                                    </p:audio>
                                  </p:subTnLst>
                                </p:cTn>
                              </p:par>
                            </p:childTnLst>
                          </p:cTn>
                        </p:par>
                        <p:par>
                          <p:cTn id="25" fill="hold" nodeType="afterGroup">
                            <p:stCondLst>
                              <p:cond delay="3000"/>
                            </p:stCondLst>
                            <p:childTnLst>
                              <p:par>
                                <p:cTn id="26" presetID="49" presetClass="entr" presetSubtype="0" decel="10000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360"/>
                                          </p:val>
                                        </p:tav>
                                        <p:tav tm="100000">
                                          <p:val>
                                            <p:fltVal val="0"/>
                                          </p:val>
                                        </p:tav>
                                      </p:tavLst>
                                    </p:anim>
                                    <p:animEffect transition="in" filter="fade">
                                      <p:cBhvr>
                                        <p:cTn id="31" dur="1000"/>
                                        <p:tgtEl>
                                          <p:spTgt spid="28"/>
                                        </p:tgtEl>
                                      </p:cBhvr>
                                    </p:animEffect>
                                  </p:childTnLst>
                                  <p:subTnLst>
                                    <p:set>
                                      <p:cBhvr override="childStyle">
                                        <p:cTn dur="1" fill="hold" display="0" masterRel="sameClick" afterEffect="1">
                                          <p:stCondLst>
                                            <p:cond evt="end" delay="0">
                                              <p:tn val="26"/>
                                            </p:cond>
                                          </p:stCondLst>
                                        </p:cTn>
                                        <p:tgtEl>
                                          <p:spTgt spid="28"/>
                                        </p:tgtEl>
                                        <p:attrNameLst>
                                          <p:attrName>style.visibility</p:attrName>
                                        </p:attrNameLst>
                                      </p:cBhvr>
                                      <p:to>
                                        <p:strVal val="hidden"/>
                                      </p:to>
                                    </p:set>
                                    <p:audio>
                                      <p:cMediaNode vol="100000">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par>
                          <p:cTn id="32" fill="hold" nodeType="afterGroup">
                            <p:stCondLst>
                              <p:cond delay="4000"/>
                            </p:stCondLst>
                            <p:childTnLst>
                              <p:par>
                                <p:cTn id="33" presetID="49" presetClass="entr" presetSubtype="0"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 calcmode="lin" valueType="num">
                                      <p:cBhvr>
                                        <p:cTn id="37" dur="1000" fill="hold"/>
                                        <p:tgtEl>
                                          <p:spTgt spid="22"/>
                                        </p:tgtEl>
                                        <p:attrNameLst>
                                          <p:attrName>style.rotation</p:attrName>
                                        </p:attrNameLst>
                                      </p:cBhvr>
                                      <p:tavLst>
                                        <p:tav tm="0">
                                          <p:val>
                                            <p:fltVal val="360"/>
                                          </p:val>
                                        </p:tav>
                                        <p:tav tm="100000">
                                          <p:val>
                                            <p:fltVal val="0"/>
                                          </p:val>
                                        </p:tav>
                                      </p:tavLst>
                                    </p:anim>
                                    <p:animEffect transition="in" filter="fade">
                                      <p:cBhvr>
                                        <p:cTn id="38" dur="1000"/>
                                        <p:tgtEl>
                                          <p:spTgt spid="22"/>
                                        </p:tgtEl>
                                      </p:cBhvr>
                                    </p:animEffect>
                                  </p:childTnLst>
                                  <p:subTnLst>
                                    <p:set>
                                      <p:cBhvr override="childStyle">
                                        <p:cTn dur="1" fill="hold" display="0" masterRel="sameClick" afterEffect="1">
                                          <p:stCondLst>
                                            <p:cond evt="end" delay="0">
                                              <p:tn val="33"/>
                                            </p:cond>
                                          </p:stCondLst>
                                        </p:cTn>
                                        <p:tgtEl>
                                          <p:spTgt spid="22"/>
                                        </p:tgtEl>
                                        <p:attrNameLst>
                                          <p:attrName>style.visibility</p:attrName>
                                        </p:attrNameLst>
                                      </p:cBhvr>
                                      <p:to>
                                        <p:strVal val="hidden"/>
                                      </p:to>
                                    </p:set>
                                    <p:audio>
                                      <p:cMediaNode vol="100000">
                                        <p:cTn display="0" masterRel="sameClick">
                                          <p:stCondLst>
                                            <p:cond evt="begin" delay="0">
                                              <p:tn val="33"/>
                                            </p:cond>
                                          </p:stCondLst>
                                          <p:endCondLst>
                                            <p:cond evt="onStopAudio" delay="0">
                                              <p:tgtEl>
                                                <p:sldTgt/>
                                              </p:tgtEl>
                                            </p:cond>
                                          </p:endCondLst>
                                        </p:cTn>
                                        <p:tgtEl>
                                          <p:sndTgt r:embed="rId2" name="coin.wav"/>
                                        </p:tgtEl>
                                      </p:cMediaNode>
                                    </p:audio>
                                  </p:subTnLst>
                                </p:cTn>
                              </p:par>
                            </p:childTnLst>
                          </p:cTn>
                        </p:par>
                        <p:par>
                          <p:cTn id="39" fill="hold" nodeType="afterGroup">
                            <p:stCondLst>
                              <p:cond delay="50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360"/>
                                          </p:val>
                                        </p:tav>
                                        <p:tav tm="100000">
                                          <p:val>
                                            <p:fltVal val="0"/>
                                          </p:val>
                                        </p:tav>
                                      </p:tavLst>
                                    </p:anim>
                                    <p:animEffect transition="in" filter="fade">
                                      <p:cBhvr>
                                        <p:cTn id="45" dur="1000"/>
                                        <p:tgtEl>
                                          <p:spTgt spid="16"/>
                                        </p:tgtEl>
                                      </p:cBhvr>
                                    </p:animEffect>
                                  </p:childTnLst>
                                  <p:subTnLst>
                                    <p:set>
                                      <p:cBhvr override="childStyle">
                                        <p:cTn dur="1" fill="hold" display="0" masterRel="sameClick" afterEffect="1">
                                          <p:stCondLst>
                                            <p:cond evt="end" delay="0">
                                              <p:tn val="40"/>
                                            </p:cond>
                                          </p:stCondLst>
                                        </p:cTn>
                                        <p:tgtEl>
                                          <p:spTgt spid="16"/>
                                        </p:tgtEl>
                                        <p:attrNameLst>
                                          <p:attrName>style.visibility</p:attrName>
                                        </p:attrNameLst>
                                      </p:cBhvr>
                                      <p:to>
                                        <p:strVal val="hidden"/>
                                      </p:to>
                                    </p:set>
                                    <p:audio>
                                      <p:cMediaNode vol="100000">
                                        <p:cTn display="0" masterRel="sameClick">
                                          <p:stCondLst>
                                            <p:cond evt="begin" delay="0">
                                              <p:tn val="40"/>
                                            </p:cond>
                                          </p:stCondLst>
                                          <p:endCondLst>
                                            <p:cond evt="onStopAudio" delay="0">
                                              <p:tgtEl>
                                                <p:sldTgt/>
                                              </p:tgtEl>
                                            </p:cond>
                                          </p:endCondLst>
                                        </p:cTn>
                                        <p:tgtEl>
                                          <p:sndTgt r:embed="rId2" name="coin.wav"/>
                                        </p:tgtEl>
                                      </p:cMediaNode>
                                    </p:audio>
                                  </p:subTnLst>
                                </p:cTn>
                              </p:par>
                            </p:childTnLst>
                          </p:cTn>
                        </p:par>
                        <p:par>
                          <p:cTn id="46" fill="hold" nodeType="afterGroup">
                            <p:stCondLst>
                              <p:cond delay="6000"/>
                            </p:stCondLst>
                            <p:childTnLst>
                              <p:par>
                                <p:cTn id="47" presetID="49" presetClass="entr" presetSubtype="0" decel="10000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360"/>
                                          </p:val>
                                        </p:tav>
                                        <p:tav tm="100000">
                                          <p:val>
                                            <p:fltVal val="0"/>
                                          </p:val>
                                        </p:tav>
                                      </p:tavLst>
                                    </p:anim>
                                    <p:animEffect transition="in" filter="fade">
                                      <p:cBhvr>
                                        <p:cTn id="52" dur="1000"/>
                                        <p:tgtEl>
                                          <p:spTgt spid="10"/>
                                        </p:tgtEl>
                                      </p:cBhvr>
                                    </p:animEffect>
                                  </p:childTnLst>
                                  <p:subTnLst>
                                    <p:set>
                                      <p:cBhvr override="childStyle">
                                        <p:cTn dur="1" fill="hold" display="0" masterRel="sameClick" afterEffect="1">
                                          <p:stCondLst>
                                            <p:cond evt="end" delay="0">
                                              <p:tn val="47"/>
                                            </p:cond>
                                          </p:stCondLst>
                                        </p:cTn>
                                        <p:tgtEl>
                                          <p:spTgt spid="10"/>
                                        </p:tgtEl>
                                        <p:attrNameLst>
                                          <p:attrName>style.visibility</p:attrName>
                                        </p:attrNameLst>
                                      </p:cBhvr>
                                      <p:to>
                                        <p:strVal val="hidden"/>
                                      </p:to>
                                    </p:set>
                                    <p:audio>
                                      <p:cMediaNode vol="100000">
                                        <p:cTn display="0" masterRel="sameClick">
                                          <p:stCondLst>
                                            <p:cond evt="begin" delay="0">
                                              <p:tn val="47"/>
                                            </p:cond>
                                          </p:stCondLst>
                                          <p:endCondLst>
                                            <p:cond evt="onStopAudio" delay="0">
                                              <p:tgtEl>
                                                <p:sldTgt/>
                                              </p:tgtEl>
                                            </p:cond>
                                          </p:endCondLst>
                                        </p:cTn>
                                        <p:tgtEl>
                                          <p:sndTgt r:embed="rId2" name="coin.wav"/>
                                        </p:tgtEl>
                                      </p:cMediaNode>
                                    </p:audio>
                                  </p:subTnLst>
                                </p:cTn>
                              </p:par>
                            </p:childTnLst>
                          </p:cTn>
                        </p:par>
                        <p:par>
                          <p:cTn id="53" fill="hold" nodeType="afterGroup">
                            <p:stCondLst>
                              <p:cond delay="7000"/>
                            </p:stCondLst>
                            <p:childTnLst>
                              <p:par>
                                <p:cTn id="54" presetID="49" presetClass="entr" presetSubtype="0" decel="10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360"/>
                                          </p:val>
                                        </p:tav>
                                        <p:tav tm="100000">
                                          <p:val>
                                            <p:fltVal val="0"/>
                                          </p:val>
                                        </p:tav>
                                      </p:tavLst>
                                    </p:anim>
                                    <p:animEffect transition="in" filter="fade">
                                      <p:cBhvr>
                                        <p:cTn id="59" dur="1000"/>
                                        <p:tgtEl>
                                          <p:spTgt spid="8"/>
                                        </p:tgtEl>
                                      </p:cBhvr>
                                    </p:animEffect>
                                  </p:childTnLst>
                                  <p:subTnLst>
                                    <p:set>
                                      <p:cBhvr override="childStyle">
                                        <p:cTn dur="1" fill="hold" display="0" masterRel="sameClick" afterEffect="1">
                                          <p:stCondLst>
                                            <p:cond evt="end" delay="0">
                                              <p:tn val="54"/>
                                            </p:cond>
                                          </p:stCondLst>
                                        </p:cTn>
                                        <p:tgtEl>
                                          <p:spTgt spid="8"/>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oin.wav"/>
                                        </p:tgtEl>
                                      </p:cMediaNode>
                                    </p:audio>
                                  </p:subTnLst>
                                </p:cTn>
                              </p:par>
                            </p:childTnLst>
                          </p:cTn>
                        </p:par>
                        <p:par>
                          <p:cTn id="60" fill="hold" nodeType="afterGroup">
                            <p:stCondLst>
                              <p:cond delay="8000"/>
                            </p:stCondLst>
                            <p:childTnLst>
                              <p:par>
                                <p:cTn id="61" presetID="49" presetClass="entr" presetSubtype="0" decel="10000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fltVal val="0"/>
                                          </p:val>
                                        </p:tav>
                                        <p:tav tm="100000">
                                          <p:val>
                                            <p:strVal val="#ppt_w"/>
                                          </p:val>
                                        </p:tav>
                                      </p:tavLst>
                                    </p:anim>
                                    <p:anim calcmode="lin" valueType="num">
                                      <p:cBhvr>
                                        <p:cTn id="64" dur="1000" fill="hold"/>
                                        <p:tgtEl>
                                          <p:spTgt spid="6"/>
                                        </p:tgtEl>
                                        <p:attrNameLst>
                                          <p:attrName>ppt_h</p:attrName>
                                        </p:attrNameLst>
                                      </p:cBhvr>
                                      <p:tavLst>
                                        <p:tav tm="0">
                                          <p:val>
                                            <p:fltVal val="0"/>
                                          </p:val>
                                        </p:tav>
                                        <p:tav tm="100000">
                                          <p:val>
                                            <p:strVal val="#ppt_h"/>
                                          </p:val>
                                        </p:tav>
                                      </p:tavLst>
                                    </p:anim>
                                    <p:anim calcmode="lin" valueType="num">
                                      <p:cBhvr>
                                        <p:cTn id="65" dur="1000" fill="hold"/>
                                        <p:tgtEl>
                                          <p:spTgt spid="6"/>
                                        </p:tgtEl>
                                        <p:attrNameLst>
                                          <p:attrName>style.rotation</p:attrName>
                                        </p:attrNameLst>
                                      </p:cBhvr>
                                      <p:tavLst>
                                        <p:tav tm="0">
                                          <p:val>
                                            <p:fltVal val="360"/>
                                          </p:val>
                                        </p:tav>
                                        <p:tav tm="100000">
                                          <p:val>
                                            <p:fltVal val="0"/>
                                          </p:val>
                                        </p:tav>
                                      </p:tavLst>
                                    </p:anim>
                                    <p:animEffect transition="in" filter="fade">
                                      <p:cBhvr>
                                        <p:cTn id="66" dur="1000"/>
                                        <p:tgtEl>
                                          <p:spTgt spid="6"/>
                                        </p:tgtEl>
                                      </p:cBhvr>
                                    </p:animEffect>
                                  </p:childTnLst>
                                  <p:subTnLst>
                                    <p:set>
                                      <p:cBhvr override="childStyle">
                                        <p:cTn dur="1" fill="hold" display="0" masterRel="sameClick" afterEffect="1">
                                          <p:stCondLst>
                                            <p:cond evt="end" delay="0">
                                              <p:tn val="61"/>
                                            </p:cond>
                                          </p:stCondLst>
                                        </p:cTn>
                                        <p:tgtEl>
                                          <p:spTgt spid="6"/>
                                        </p:tgtEl>
                                        <p:attrNameLst>
                                          <p:attrName>style.visibility</p:attrName>
                                        </p:attrNameLst>
                                      </p:cBhvr>
                                      <p:to>
                                        <p:strVal val="hidden"/>
                                      </p:to>
                                    </p:set>
                                    <p:audio>
                                      <p:cMediaNode vol="100000">
                                        <p:cTn display="0" masterRel="sameClick">
                                          <p:stCondLst>
                                            <p:cond evt="begin" delay="0">
                                              <p:tn val="61"/>
                                            </p:cond>
                                          </p:stCondLst>
                                          <p:endCondLst>
                                            <p:cond evt="onStopAudio" delay="0">
                                              <p:tgtEl>
                                                <p:sldTgt/>
                                              </p:tgtEl>
                                            </p:cond>
                                          </p:endCondLst>
                                        </p:cTn>
                                        <p:tgtEl>
                                          <p:sndTgt r:embed="rId2" name="coin.wav"/>
                                        </p:tgtEl>
                                      </p:cMediaNode>
                                    </p:audio>
                                  </p:subTnLst>
                                </p:cTn>
                              </p:par>
                            </p:childTnLst>
                          </p:cTn>
                        </p:par>
                        <p:par>
                          <p:cTn id="67" fill="hold" nodeType="afterGroup">
                            <p:stCondLst>
                              <p:cond delay="9000"/>
                            </p:stCondLst>
                            <p:childTnLst>
                              <p:par>
                                <p:cTn id="68" presetID="49" presetClass="entr" presetSubtype="0" decel="10000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1000" fill="hold"/>
                                        <p:tgtEl>
                                          <p:spTgt spid="4"/>
                                        </p:tgtEl>
                                        <p:attrNameLst>
                                          <p:attrName>ppt_w</p:attrName>
                                        </p:attrNameLst>
                                      </p:cBhvr>
                                      <p:tavLst>
                                        <p:tav tm="0">
                                          <p:val>
                                            <p:fltVal val="0"/>
                                          </p:val>
                                        </p:tav>
                                        <p:tav tm="100000">
                                          <p:val>
                                            <p:strVal val="#ppt_w"/>
                                          </p:val>
                                        </p:tav>
                                      </p:tavLst>
                                    </p:anim>
                                    <p:anim calcmode="lin" valueType="num">
                                      <p:cBhvr>
                                        <p:cTn id="71" dur="1000" fill="hold"/>
                                        <p:tgtEl>
                                          <p:spTgt spid="4"/>
                                        </p:tgtEl>
                                        <p:attrNameLst>
                                          <p:attrName>ppt_h</p:attrName>
                                        </p:attrNameLst>
                                      </p:cBhvr>
                                      <p:tavLst>
                                        <p:tav tm="0">
                                          <p:val>
                                            <p:fltVal val="0"/>
                                          </p:val>
                                        </p:tav>
                                        <p:tav tm="100000">
                                          <p:val>
                                            <p:strVal val="#ppt_h"/>
                                          </p:val>
                                        </p:tav>
                                      </p:tavLst>
                                    </p:anim>
                                    <p:anim calcmode="lin" valueType="num">
                                      <p:cBhvr>
                                        <p:cTn id="72" dur="1000" fill="hold"/>
                                        <p:tgtEl>
                                          <p:spTgt spid="4"/>
                                        </p:tgtEl>
                                        <p:attrNameLst>
                                          <p:attrName>style.rotation</p:attrName>
                                        </p:attrNameLst>
                                      </p:cBhvr>
                                      <p:tavLst>
                                        <p:tav tm="0">
                                          <p:val>
                                            <p:fltVal val="360"/>
                                          </p:val>
                                        </p:tav>
                                        <p:tav tm="100000">
                                          <p:val>
                                            <p:fltVal val="0"/>
                                          </p:val>
                                        </p:tav>
                                      </p:tavLst>
                                    </p:anim>
                                    <p:animEffect transition="in" filter="fade">
                                      <p:cBhvr>
                                        <p:cTn id="73" dur="1000"/>
                                        <p:tgtEl>
                                          <p:spTgt spid="4"/>
                                        </p:tgtEl>
                                      </p:cBhvr>
                                    </p:animEffect>
                                  </p:childTnLst>
                                  <p:subTnLst>
                                    <p:set>
                                      <p:cBhvr override="childStyle">
                                        <p:cTn dur="1" fill="hold" display="0" masterRel="sameClick" afterEffect="1">
                                          <p:stCondLst>
                                            <p:cond evt="end" delay="0">
                                              <p:tn val="68"/>
                                            </p:cond>
                                          </p:stCondLst>
                                        </p:cTn>
                                        <p:tgtEl>
                                          <p:spTgt spid="4"/>
                                        </p:tgtEl>
                                        <p:attrNameLst>
                                          <p:attrName>style.visibility</p:attrName>
                                        </p:attrNameLst>
                                      </p:cBhvr>
                                      <p:to>
                                        <p:strVal val="hidden"/>
                                      </p:to>
                                    </p:set>
                                    <p:audio>
                                      <p:cMediaNode vol="100000">
                                        <p:cTn display="0" masterRel="sameClick">
                                          <p:stCondLst>
                                            <p:cond evt="begin" delay="0">
                                              <p:tn val="68"/>
                                            </p:cond>
                                          </p:stCondLst>
                                          <p:endCondLst>
                                            <p:cond evt="onStopAudio" delay="0">
                                              <p:tgtEl>
                                                <p:sldTgt/>
                                              </p:tgtEl>
                                            </p:cond>
                                          </p:endCondLst>
                                        </p:cTn>
                                        <p:tgtEl>
                                          <p:sndTgt r:embed="rId2" name="coin.wav"/>
                                        </p:tgtEl>
                                      </p:cMediaNode>
                                    </p:audio>
                                  </p:subTnLst>
                                </p:cTn>
                              </p:par>
                            </p:childTnLst>
                          </p:cTn>
                        </p:par>
                        <p:par>
                          <p:cTn id="74" fill="hold" nodeType="afterGroup">
                            <p:stCondLst>
                              <p:cond delay="10000"/>
                            </p:stCondLst>
                            <p:childTnLst>
                              <p:par>
                                <p:cTn id="75" presetID="49" presetClass="entr" presetSubtype="0" decel="100000"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1000" fill="hold"/>
                                        <p:tgtEl>
                                          <p:spTgt spid="2"/>
                                        </p:tgtEl>
                                        <p:attrNameLst>
                                          <p:attrName>ppt_w</p:attrName>
                                        </p:attrNameLst>
                                      </p:cBhvr>
                                      <p:tavLst>
                                        <p:tav tm="0">
                                          <p:val>
                                            <p:fltVal val="0"/>
                                          </p:val>
                                        </p:tav>
                                        <p:tav tm="100000">
                                          <p:val>
                                            <p:strVal val="#ppt_w"/>
                                          </p:val>
                                        </p:tav>
                                      </p:tavLst>
                                    </p:anim>
                                    <p:anim calcmode="lin" valueType="num">
                                      <p:cBhvr>
                                        <p:cTn id="78" dur="1000" fill="hold"/>
                                        <p:tgtEl>
                                          <p:spTgt spid="2"/>
                                        </p:tgtEl>
                                        <p:attrNameLst>
                                          <p:attrName>ppt_h</p:attrName>
                                        </p:attrNameLst>
                                      </p:cBhvr>
                                      <p:tavLst>
                                        <p:tav tm="0">
                                          <p:val>
                                            <p:fltVal val="0"/>
                                          </p:val>
                                        </p:tav>
                                        <p:tav tm="100000">
                                          <p:val>
                                            <p:strVal val="#ppt_h"/>
                                          </p:val>
                                        </p:tav>
                                      </p:tavLst>
                                    </p:anim>
                                    <p:anim calcmode="lin" valueType="num">
                                      <p:cBhvr>
                                        <p:cTn id="79" dur="1000" fill="hold"/>
                                        <p:tgtEl>
                                          <p:spTgt spid="2"/>
                                        </p:tgtEl>
                                        <p:attrNameLst>
                                          <p:attrName>style.rotation</p:attrName>
                                        </p:attrNameLst>
                                      </p:cBhvr>
                                      <p:tavLst>
                                        <p:tav tm="0">
                                          <p:val>
                                            <p:fltVal val="360"/>
                                          </p:val>
                                        </p:tav>
                                        <p:tav tm="100000">
                                          <p:val>
                                            <p:fltVal val="0"/>
                                          </p:val>
                                        </p:tav>
                                      </p:tavLst>
                                    </p:anim>
                                    <p:animEffect transition="in" filter="fade">
                                      <p:cBhvr>
                                        <p:cTn id="80" dur="1000"/>
                                        <p:tgtEl>
                                          <p:spTgt spid="2"/>
                                        </p:tgtEl>
                                      </p:cBhvr>
                                    </p:animEffect>
                                  </p:childTnLst>
                                  <p:subTnLst>
                                    <p:set>
                                      <p:cBhvr override="childStyle">
                                        <p:cTn dur="1" fill="hold" display="0" masterRel="sameClick" afterEffect="1">
                                          <p:stCondLst>
                                            <p:cond evt="end" delay="0">
                                              <p:tn val="75"/>
                                            </p:cond>
                                          </p:stCondLst>
                                        </p:cTn>
                                        <p:tgtEl>
                                          <p:spTgt spid="2"/>
                                        </p:tgtEl>
                                        <p:attrNameLst>
                                          <p:attrName>style.visibility</p:attrName>
                                        </p:attrNameLst>
                                      </p:cBhvr>
                                      <p:to>
                                        <p:strVal val="hidden"/>
                                      </p:to>
                                    </p:set>
                                    <p:audio>
                                      <p:cMediaNode vol="100000">
                                        <p:cTn display="0" masterRel="sameClick">
                                          <p:stCondLst>
                                            <p:cond evt="begin" delay="0">
                                              <p:tn val="75"/>
                                            </p:cond>
                                          </p:stCondLst>
                                          <p:endCondLst>
                                            <p:cond evt="onStopAudio" delay="0">
                                              <p:tgtEl>
                                                <p:sldTgt/>
                                              </p:tgtEl>
                                            </p:cond>
                                          </p:endCondLst>
                                        </p:cTn>
                                        <p:tgtEl>
                                          <p:sndTgt r:embed="rId3" name="ELPHRG01.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ppt_x"/>
                                          </p:val>
                                        </p:tav>
                                        <p:tav tm="100000">
                                          <p:val>
                                            <p:strVal val="#ppt_x"/>
                                          </p:val>
                                        </p:tav>
                                      </p:tavLst>
                                    </p:anim>
                                    <p:anim calcmode="lin" valueType="num">
                                      <p:cBhvr additive="base">
                                        <p:cTn id="8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224" y="100668"/>
            <a:ext cx="12007441" cy="6697895"/>
          </a:xfrm>
          <a:prstGeom prst="rect">
            <a:avLst/>
          </a:prstGeom>
        </p:spPr>
      </p:pic>
      <p:sp>
        <p:nvSpPr>
          <p:cNvPr id="7" name="文本框 10"/>
          <p:cNvSpPr txBox="1"/>
          <p:nvPr/>
        </p:nvSpPr>
        <p:spPr>
          <a:xfrm>
            <a:off x="1919537" y="2819401"/>
            <a:ext cx="1921125" cy="2062103"/>
          </a:xfrm>
          <a:prstGeom prst="rect">
            <a:avLst/>
          </a:prstGeom>
          <a:noFill/>
        </p:spPr>
        <p:txBody>
          <a:bodyPr wrap="square" rtlCol="0">
            <a:spAutoFit/>
          </a:bodyPr>
          <a:lstStyle/>
          <a:p>
            <a:pPr algn="ctr"/>
            <a:r>
              <a:rPr lang="en-US" altLang="zh-CN" sz="4000">
                <a:solidFill>
                  <a:prstClr val="white"/>
                </a:solidFill>
                <a:latin typeface="Times New Roman" pitchFamily="18" charset="0"/>
                <a:cs typeface="Times New Roman" pitchFamily="18" charset="0"/>
              </a:rPr>
              <a:t>bÀI 1bÀI6</a:t>
            </a:r>
            <a:r>
              <a:rPr lang="en-US" altLang="zh-CN" sz="880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5" name="Picture 4" descr="Text&#10;&#10;Description automatically generated">
            <a:extLst>
              <a:ext uri="{FF2B5EF4-FFF2-40B4-BE49-F238E27FC236}">
                <a16:creationId xmlns:a16="http://schemas.microsoft.com/office/drawing/2014/main" id="{D796804A-562E-A680-E1E7-9B47F4C1B5B5}"/>
              </a:ext>
            </a:extLst>
          </p:cNvPr>
          <p:cNvPicPr>
            <a:picLocks noChangeAspect="1"/>
          </p:cNvPicPr>
          <p:nvPr/>
        </p:nvPicPr>
        <p:blipFill>
          <a:blip r:embed="rId4"/>
          <a:stretch>
            <a:fillRect/>
          </a:stretch>
        </p:blipFill>
        <p:spPr>
          <a:xfrm>
            <a:off x="2516697" y="2197915"/>
            <a:ext cx="7315200" cy="3632511"/>
          </a:xfrm>
          <a:prstGeom prst="rect">
            <a:avLst/>
          </a:prstGeom>
        </p:spPr>
      </p:pic>
    </p:spTree>
    <p:extLst>
      <p:ext uri="{BB962C8B-B14F-4D97-AF65-F5344CB8AC3E}">
        <p14:creationId xmlns:p14="http://schemas.microsoft.com/office/powerpoint/2010/main" val="377436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137A5EF-F155-4EF3-9C86-D22545B44AD4}" type="slidenum">
              <a:rPr lang="en-US" altLang="en-US">
                <a:solidFill>
                  <a:srgbClr val="5F5F5F"/>
                </a:solidFill>
                <a:latin typeface="Times New Roman" pitchFamily="18" charset="0"/>
              </a:rPr>
              <a:pPr/>
              <a:t>24</a:t>
            </a:fld>
            <a:endParaRPr lang="en-US" altLang="en-US">
              <a:solidFill>
                <a:srgbClr val="5F5F5F"/>
              </a:solidFill>
              <a:latin typeface="Times New Roman" pitchFamily="18" charset="0"/>
            </a:endParaRPr>
          </a:p>
        </p:txBody>
      </p:sp>
      <p:pic>
        <p:nvPicPr>
          <p:cNvPr id="5" name="Chỗ dành sẵn cho Hình ảnh 5"/>
          <p:cNvPicPr>
            <a:picLocks noChangeAspect="1"/>
          </p:cNvPicPr>
          <p:nvPr/>
        </p:nvPicPr>
        <p:blipFill>
          <a:blip r:embed="rId2">
            <a:extLst>
              <a:ext uri="{28A0092B-C50C-407E-A947-70E740481C1C}">
                <a14:useLocalDpi xmlns:a14="http://schemas.microsoft.com/office/drawing/2010/main" val="0"/>
              </a:ext>
            </a:extLst>
          </a:blip>
          <a:srcRect t="17525" b="26225"/>
          <a:stretch>
            <a:fillRect/>
          </a:stretch>
        </p:blipFill>
        <p:spPr bwMode="auto">
          <a:xfrm>
            <a:off x="1981200" y="531829"/>
            <a:ext cx="82296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4"/>
          <p:cNvSpPr txBox="1">
            <a:spLocks noChangeArrowheads="1"/>
          </p:cNvSpPr>
          <p:nvPr/>
        </p:nvSpPr>
        <p:spPr bwMode="auto">
          <a:xfrm>
            <a:off x="1695450" y="2530483"/>
            <a:ext cx="17716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en-US" sz="3500" b="1">
                <a:solidFill>
                  <a:srgbClr val="FF0000"/>
                </a:solidFill>
                <a:latin typeface="Times New Roman" pitchFamily="18" charset="0"/>
                <a:cs typeface="Times New Roman" pitchFamily="18" charset="0"/>
              </a:rPr>
              <a:t>DẶN DÒ</a:t>
            </a:r>
          </a:p>
        </p:txBody>
      </p:sp>
      <p:sp>
        <p:nvSpPr>
          <p:cNvPr id="8" name="TextBox 3"/>
          <p:cNvSpPr txBox="1">
            <a:spLocks noChangeArrowheads="1"/>
          </p:cNvSpPr>
          <p:nvPr/>
        </p:nvSpPr>
        <p:spPr bwMode="auto">
          <a:xfrm>
            <a:off x="3638550" y="3973116"/>
            <a:ext cx="5829300" cy="103105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ts val="600"/>
              </a:spcAft>
              <a:defRPr/>
            </a:pPr>
            <a:r>
              <a:rPr lang="en-US" sz="2800" dirty="0">
                <a:solidFill>
                  <a:srgbClr val="5F5F5F"/>
                </a:solidFill>
                <a:latin typeface="Times New Roman" pitchFamily="18" charset="0"/>
                <a:cs typeface="Times New Roman" pitchFamily="18" charset="0"/>
              </a:rPr>
              <a:t>- </a:t>
            </a:r>
            <a:r>
              <a:rPr lang="en-US" sz="2800" err="1">
                <a:solidFill>
                  <a:srgbClr val="5F5F5F"/>
                </a:solidFill>
                <a:latin typeface="Times New Roman" pitchFamily="18" charset="0"/>
                <a:cs typeface="Times New Roman" pitchFamily="18" charset="0"/>
              </a:rPr>
              <a:t>Học</a:t>
            </a:r>
            <a:r>
              <a:rPr lang="en-US" sz="2800">
                <a:solidFill>
                  <a:srgbClr val="5F5F5F"/>
                </a:solidFill>
                <a:latin typeface="Times New Roman" pitchFamily="18" charset="0"/>
                <a:cs typeface="Times New Roman" pitchFamily="18" charset="0"/>
              </a:rPr>
              <a:t> bài , hoàn </a:t>
            </a:r>
            <a:r>
              <a:rPr lang="en-US" sz="2800" dirty="0" err="1">
                <a:solidFill>
                  <a:srgbClr val="5F5F5F"/>
                </a:solidFill>
                <a:latin typeface="Times New Roman" pitchFamily="18" charset="0"/>
                <a:cs typeface="Times New Roman" pitchFamily="18" charset="0"/>
              </a:rPr>
              <a:t>chỉnh</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các</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bài</a:t>
            </a:r>
            <a:r>
              <a:rPr lang="en-US" sz="2800" dirty="0">
                <a:solidFill>
                  <a:srgbClr val="5F5F5F"/>
                </a:solidFill>
                <a:latin typeface="Times New Roman" pitchFamily="18" charset="0"/>
                <a:cs typeface="Times New Roman" pitchFamily="18" charset="0"/>
              </a:rPr>
              <a:t> </a:t>
            </a:r>
            <a:r>
              <a:rPr lang="en-US" sz="2800" dirty="0" err="1">
                <a:solidFill>
                  <a:srgbClr val="5F5F5F"/>
                </a:solidFill>
                <a:latin typeface="Times New Roman" pitchFamily="18" charset="0"/>
                <a:cs typeface="Times New Roman" pitchFamily="18" charset="0"/>
              </a:rPr>
              <a:t>tập</a:t>
            </a:r>
            <a:endParaRPr lang="en-US" sz="2800" dirty="0">
              <a:solidFill>
                <a:srgbClr val="5F5F5F"/>
              </a:solidFill>
              <a:latin typeface="Times New Roman" pitchFamily="18" charset="0"/>
              <a:cs typeface="Times New Roman" pitchFamily="18" charset="0"/>
            </a:endParaRPr>
          </a:p>
          <a:p>
            <a:pPr algn="just" eaLnBrk="1" fontAlgn="base" hangingPunct="1">
              <a:spcBef>
                <a:spcPct val="0"/>
              </a:spcBef>
              <a:spcAft>
                <a:spcPts val="600"/>
              </a:spcAft>
              <a:defRPr/>
            </a:pPr>
            <a:r>
              <a:rPr lang="en-US" sz="2800">
                <a:solidFill>
                  <a:srgbClr val="5F5F5F"/>
                </a:solidFill>
                <a:latin typeface="Times New Roman" pitchFamily="18" charset="0"/>
                <a:cs typeface="Times New Roman" pitchFamily="18" charset="0"/>
              </a:rPr>
              <a:t>- Chuẩn </a:t>
            </a:r>
            <a:r>
              <a:rPr lang="en-US" sz="2800" err="1">
                <a:solidFill>
                  <a:srgbClr val="5F5F5F"/>
                </a:solidFill>
                <a:latin typeface="Times New Roman" pitchFamily="18" charset="0"/>
                <a:cs typeface="Times New Roman" pitchFamily="18" charset="0"/>
              </a:rPr>
              <a:t>bị</a:t>
            </a:r>
            <a:r>
              <a:rPr lang="en-US" sz="2800">
                <a:solidFill>
                  <a:srgbClr val="5F5F5F"/>
                </a:solidFill>
                <a:latin typeface="Times New Roman" pitchFamily="18" charset="0"/>
                <a:cs typeface="Times New Roman" pitchFamily="18" charset="0"/>
              </a:rPr>
              <a:t> bài tiếp theo</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51768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4B969-07F3-9E50-7DAF-F32C0DB831B9}"/>
              </a:ext>
            </a:extLst>
          </p:cNvPr>
          <p:cNvPicPr>
            <a:picLocks noChangeAspect="1"/>
          </p:cNvPicPr>
          <p:nvPr/>
        </p:nvPicPr>
        <p:blipFill>
          <a:blip r:embed="rId3"/>
          <a:stretch>
            <a:fillRect/>
          </a:stretch>
        </p:blipFill>
        <p:spPr>
          <a:xfrm>
            <a:off x="1008073" y="1622606"/>
            <a:ext cx="5342083" cy="5235394"/>
          </a:xfrm>
          <a:prstGeom prst="rect">
            <a:avLst/>
          </a:prstGeom>
        </p:spPr>
      </p:pic>
      <p:sp>
        <p:nvSpPr>
          <p:cNvPr id="9" name="Rectangle 8">
            <a:extLst>
              <a:ext uri="{FF2B5EF4-FFF2-40B4-BE49-F238E27FC236}">
                <a16:creationId xmlns:a16="http://schemas.microsoft.com/office/drawing/2014/main" id="{DF47D7F1-EC3C-0C88-A0A9-DE7A8B5BA426}"/>
              </a:ext>
            </a:extLst>
          </p:cNvPr>
          <p:cNvSpPr/>
          <p:nvPr/>
        </p:nvSpPr>
        <p:spPr>
          <a:xfrm>
            <a:off x="83130" y="328587"/>
            <a:ext cx="7590739" cy="1989734"/>
          </a:xfrm>
          <a:prstGeom prst="rect">
            <a:avLst/>
          </a:prstGeom>
          <a:solidFill>
            <a:schemeClr val="bg1"/>
          </a:solidFill>
        </p:spPr>
        <p:txBody>
          <a:bodyPr vert="horz" lIns="91440" tIns="45720" rIns="91440" bIns="45720" rtlCol="0" anchor="ctr">
            <a:noAutofit/>
          </a:bodyPr>
          <a:lstStyle/>
          <a:p>
            <a:pPr marL="0" marR="0" algn="ctr">
              <a:lnSpc>
                <a:spcPct val="107000"/>
              </a:lnSpc>
              <a:spcBef>
                <a:spcPts val="0"/>
              </a:spcBef>
              <a:spcAft>
                <a:spcPts val="0"/>
              </a:spcAft>
            </a:pP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15. Đ</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ẶC ĐIỂM D</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 HỘI, PHƯƠNG THỨC KHAI THÁC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TỰ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NHIÊN B</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Ề</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 VỮNG </a:t>
            </a:r>
            <a:r>
              <a:rPr lang="en-US"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vi-VN"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BẮC MỸ</a:t>
            </a:r>
            <a:endParaRPr lang="en-US"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op 10 trường đại học nổi tiếng tại Bắc Mỹ cho các du học sinh (Phần 2)">
            <a:extLst>
              <a:ext uri="{FF2B5EF4-FFF2-40B4-BE49-F238E27FC236}">
                <a16:creationId xmlns:a16="http://schemas.microsoft.com/office/drawing/2014/main" id="{2DE6966C-DBF2-0D67-3DE8-A3701B7BE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631" y="472498"/>
            <a:ext cx="4435001" cy="260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mới tại Bắc Mỹ: Một hành trình hai quốc gia">
            <a:extLst>
              <a:ext uri="{FF2B5EF4-FFF2-40B4-BE49-F238E27FC236}">
                <a16:creationId xmlns:a16="http://schemas.microsoft.com/office/drawing/2014/main" id="{06E9C79B-F723-90BC-DB8C-0ECA5FA56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631" y="3429000"/>
            <a:ext cx="4435001" cy="293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DF472-A0B7-4D3E-8997-DE623BE1581F}"/>
              </a:ext>
            </a:extLst>
          </p:cNvPr>
          <p:cNvSpPr txBox="1"/>
          <p:nvPr/>
        </p:nvSpPr>
        <p:spPr>
          <a:xfrm>
            <a:off x="3365876" y="598980"/>
            <a:ext cx="5573891" cy="1061873"/>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B8D24DE-4F19-485C-8CA0-EED9F0F1CB81}"/>
              </a:ext>
            </a:extLst>
          </p:cNvPr>
          <p:cNvGrpSpPr/>
          <p:nvPr/>
        </p:nvGrpSpPr>
        <p:grpSpPr>
          <a:xfrm>
            <a:off x="2861920" y="2132389"/>
            <a:ext cx="7298080" cy="1171039"/>
            <a:chOff x="1133366" y="2220084"/>
            <a:chExt cx="5681780" cy="914400"/>
          </a:xfrm>
        </p:grpSpPr>
        <p:sp>
          <p:nvSpPr>
            <p:cNvPr id="12" name="Arrow: Pentagon 11">
              <a:extLst>
                <a:ext uri="{FF2B5EF4-FFF2-40B4-BE49-F238E27FC236}">
                  <a16:creationId xmlns:a16="http://schemas.microsoft.com/office/drawing/2014/main" id="{C4EFAC9A-4BA8-43CA-8489-12C565974C37}"/>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a:extLst>
                <a:ext uri="{FF2B5EF4-FFF2-40B4-BE49-F238E27FC236}">
                  <a16:creationId xmlns:a16="http://schemas.microsoft.com/office/drawing/2014/main" id="{5D8B2625-F5E9-438B-B10B-BCEDAD1DE7C6}"/>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14" name="TextBox 13">
            <a:extLst>
              <a:ext uri="{FF2B5EF4-FFF2-40B4-BE49-F238E27FC236}">
                <a16:creationId xmlns:a16="http://schemas.microsoft.com/office/drawing/2014/main" id="{11DED13C-8ABF-4A0B-A908-754825BE4939}"/>
              </a:ext>
            </a:extLst>
          </p:cNvPr>
          <p:cNvSpPr txBox="1"/>
          <p:nvPr/>
        </p:nvSpPr>
        <p:spPr>
          <a:xfrm>
            <a:off x="3531614" y="2562602"/>
            <a:ext cx="5371325" cy="584775"/>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Đặc điểm dân cư, xã hội</a:t>
            </a:r>
          </a:p>
        </p:txBody>
      </p:sp>
      <p:grpSp>
        <p:nvGrpSpPr>
          <p:cNvPr id="15" name="Group 14">
            <a:extLst>
              <a:ext uri="{FF2B5EF4-FFF2-40B4-BE49-F238E27FC236}">
                <a16:creationId xmlns:a16="http://schemas.microsoft.com/office/drawing/2014/main" id="{C071D289-50AF-4819-9E5D-D29BB28A4021}"/>
              </a:ext>
            </a:extLst>
          </p:cNvPr>
          <p:cNvGrpSpPr/>
          <p:nvPr/>
        </p:nvGrpSpPr>
        <p:grpSpPr>
          <a:xfrm>
            <a:off x="2099691" y="2132389"/>
            <a:ext cx="1301952" cy="1171039"/>
            <a:chOff x="344605" y="-143767"/>
            <a:chExt cx="1301952" cy="1171039"/>
          </a:xfrm>
        </p:grpSpPr>
        <p:sp>
          <p:nvSpPr>
            <p:cNvPr id="16" name="Arrow: Pentagon 15">
              <a:extLst>
                <a:ext uri="{FF2B5EF4-FFF2-40B4-BE49-F238E27FC236}">
                  <a16:creationId xmlns:a16="http://schemas.microsoft.com/office/drawing/2014/main" id="{702268F8-107A-4D13-9700-C74E0BB67F40}"/>
                </a:ext>
              </a:extLst>
            </p:cNvPr>
            <p:cNvSpPr/>
            <p:nvPr/>
          </p:nvSpPr>
          <p:spPr>
            <a:xfrm>
              <a:off x="344605" y="-143767"/>
              <a:ext cx="1301952" cy="117103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7" name="Isosceles Triangle 16">
              <a:extLst>
                <a:ext uri="{FF2B5EF4-FFF2-40B4-BE49-F238E27FC236}">
                  <a16:creationId xmlns:a16="http://schemas.microsoft.com/office/drawing/2014/main" id="{3F303E32-19B1-4EE8-961D-D50E097E2231}"/>
                </a:ext>
              </a:extLst>
            </p:cNvPr>
            <p:cNvSpPr/>
            <p:nvPr/>
          </p:nvSpPr>
          <p:spPr>
            <a:xfrm rot="5400000">
              <a:off x="1196794" y="313914"/>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4DC1765-9A90-4018-8CC6-E414374A7726}"/>
              </a:ext>
            </a:extLst>
          </p:cNvPr>
          <p:cNvGrpSpPr/>
          <p:nvPr/>
        </p:nvGrpSpPr>
        <p:grpSpPr>
          <a:xfrm>
            <a:off x="2199058" y="3706995"/>
            <a:ext cx="7903703" cy="1188657"/>
            <a:chOff x="1133366" y="2220084"/>
            <a:chExt cx="5681780" cy="914400"/>
          </a:xfrm>
          <a:solidFill>
            <a:schemeClr val="accent6">
              <a:lumMod val="40000"/>
              <a:lumOff val="60000"/>
            </a:schemeClr>
          </a:solidFill>
        </p:grpSpPr>
        <p:sp>
          <p:nvSpPr>
            <p:cNvPr id="26" name="Arrow: Pentagon 25">
              <a:extLst>
                <a:ext uri="{FF2B5EF4-FFF2-40B4-BE49-F238E27FC236}">
                  <a16:creationId xmlns:a16="http://schemas.microsoft.com/office/drawing/2014/main" id="{DF35AB27-A43A-4D9D-91F8-1B3AB19ED857}"/>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TextBox 26">
              <a:extLst>
                <a:ext uri="{FF2B5EF4-FFF2-40B4-BE49-F238E27FC236}">
                  <a16:creationId xmlns:a16="http://schemas.microsoft.com/office/drawing/2014/main" id="{DDFADC23-DCD0-4616-AE1D-177C7B542D95}"/>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8" name="TextBox 27">
            <a:extLst>
              <a:ext uri="{FF2B5EF4-FFF2-40B4-BE49-F238E27FC236}">
                <a16:creationId xmlns:a16="http://schemas.microsoft.com/office/drawing/2014/main" id="{3D8583CE-15BE-4C02-8C0A-D67B8FD9DCAD}"/>
              </a:ext>
            </a:extLst>
          </p:cNvPr>
          <p:cNvSpPr txBox="1"/>
          <p:nvPr/>
        </p:nvSpPr>
        <p:spPr>
          <a:xfrm>
            <a:off x="2576154" y="3821418"/>
            <a:ext cx="7195916" cy="584775"/>
          </a:xfrm>
          <a:prstGeom prst="rect">
            <a:avLst/>
          </a:prstGeom>
          <a:noFill/>
        </p:spPr>
        <p:txBody>
          <a:bodyPr wrap="square" rtlCol="0">
            <a:spAutoFit/>
          </a:bodyPr>
          <a:lstStyle/>
          <a:p>
            <a:pPr algn="ctr"/>
            <a:r>
              <a:rPr lang="en-US" sz="3200">
                <a:solidFill>
                  <a:srgbClr val="0070C0"/>
                </a:solidFill>
                <a:latin typeface="Times New Roman" panose="02020603050405020304" pitchFamily="18" charset="0"/>
                <a:cs typeface="Times New Roman" panose="02020603050405020304" pitchFamily="18" charset="0"/>
              </a:rPr>
              <a:t>Các trung tâm kinh tế quan trọng</a:t>
            </a:r>
          </a:p>
        </p:txBody>
      </p:sp>
      <p:sp>
        <p:nvSpPr>
          <p:cNvPr id="30" name="Arrow: Pentagon 29">
            <a:extLst>
              <a:ext uri="{FF2B5EF4-FFF2-40B4-BE49-F238E27FC236}">
                <a16:creationId xmlns:a16="http://schemas.microsoft.com/office/drawing/2014/main" id="{5842362C-C37A-4057-BCCB-B6B9E2ED8C94}"/>
              </a:ext>
            </a:extLst>
          </p:cNvPr>
          <p:cNvSpPr/>
          <p:nvPr/>
        </p:nvSpPr>
        <p:spPr>
          <a:xfrm>
            <a:off x="2089238" y="3706995"/>
            <a:ext cx="1301952" cy="1178581"/>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31" name="Isosceles Triangle 30">
            <a:extLst>
              <a:ext uri="{FF2B5EF4-FFF2-40B4-BE49-F238E27FC236}">
                <a16:creationId xmlns:a16="http://schemas.microsoft.com/office/drawing/2014/main" id="{8741D3F0-F5BE-44FA-BF40-469E5FBB420D}"/>
              </a:ext>
            </a:extLst>
          </p:cNvPr>
          <p:cNvSpPr/>
          <p:nvPr/>
        </p:nvSpPr>
        <p:spPr>
          <a:xfrm rot="5400000">
            <a:off x="2946675" y="4144736"/>
            <a:ext cx="204536" cy="31747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Hình ảnh 9">
            <a:extLst>
              <a:ext uri="{FF2B5EF4-FFF2-40B4-BE49-F238E27FC236}">
                <a16:creationId xmlns:a16="http://schemas.microsoft.com/office/drawing/2014/main" id="{71525D11-4738-4972-8E72-243123A042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2099691" y="331341"/>
            <a:ext cx="1639789" cy="1714325"/>
          </a:xfrm>
          <a:prstGeom prst="rect">
            <a:avLst/>
          </a:prstGeom>
        </p:spPr>
      </p:pic>
      <p:grpSp>
        <p:nvGrpSpPr>
          <p:cNvPr id="19" name="Group 18">
            <a:extLst>
              <a:ext uri="{FF2B5EF4-FFF2-40B4-BE49-F238E27FC236}">
                <a16:creationId xmlns:a16="http://schemas.microsoft.com/office/drawing/2014/main" id="{644DC022-416F-8F7A-C33D-6544B10353E2}"/>
              </a:ext>
            </a:extLst>
          </p:cNvPr>
          <p:cNvGrpSpPr/>
          <p:nvPr/>
        </p:nvGrpSpPr>
        <p:grpSpPr>
          <a:xfrm>
            <a:off x="2811123" y="5132119"/>
            <a:ext cx="7598259" cy="1124386"/>
            <a:chOff x="1133366" y="2220084"/>
            <a:chExt cx="5681780" cy="914400"/>
          </a:xfrm>
        </p:grpSpPr>
        <p:sp>
          <p:nvSpPr>
            <p:cNvPr id="20" name="Arrow: Pentagon 19">
              <a:extLst>
                <a:ext uri="{FF2B5EF4-FFF2-40B4-BE49-F238E27FC236}">
                  <a16:creationId xmlns:a16="http://schemas.microsoft.com/office/drawing/2014/main" id="{4C25D913-9560-18DA-44B6-8D7B47D58B05}"/>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id="{DC703E71-0F1E-FE0C-9114-D5EC5A7F53CA}"/>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22" name="TextBox 21">
            <a:extLst>
              <a:ext uri="{FF2B5EF4-FFF2-40B4-BE49-F238E27FC236}">
                <a16:creationId xmlns:a16="http://schemas.microsoft.com/office/drawing/2014/main" id="{848A5E63-564D-E639-7291-A1CEC061D9AF}"/>
              </a:ext>
            </a:extLst>
          </p:cNvPr>
          <p:cNvSpPr txBox="1"/>
          <p:nvPr/>
        </p:nvSpPr>
        <p:spPr>
          <a:xfrm>
            <a:off x="3351512" y="5171882"/>
            <a:ext cx="6863910" cy="1077218"/>
          </a:xfrm>
          <a:prstGeom prst="rect">
            <a:avLst/>
          </a:prstGeom>
          <a:noFill/>
        </p:spPr>
        <p:txBody>
          <a:bodyPr wrap="square" rtlCol="0">
            <a:spAutoFit/>
          </a:bodyPr>
          <a:lstStyle/>
          <a:p>
            <a:r>
              <a:rPr lang="en-US" sz="3200">
                <a:solidFill>
                  <a:srgbClr val="0070C0"/>
                </a:solidFill>
                <a:latin typeface="Times New Roman" panose="02020603050405020304" pitchFamily="18" charset="0"/>
                <a:cs typeface="Times New Roman" panose="02020603050405020304" pitchFamily="18" charset="0"/>
              </a:rPr>
              <a:t>Phương thức con người khai thác thiên nhiên bền vững ở Bắc Mỹ</a:t>
            </a:r>
          </a:p>
        </p:txBody>
      </p:sp>
      <p:grpSp>
        <p:nvGrpSpPr>
          <p:cNvPr id="23" name="Group 22">
            <a:extLst>
              <a:ext uri="{FF2B5EF4-FFF2-40B4-BE49-F238E27FC236}">
                <a16:creationId xmlns:a16="http://schemas.microsoft.com/office/drawing/2014/main" id="{EB164125-F371-899C-9E08-FCD85E35402C}"/>
              </a:ext>
            </a:extLst>
          </p:cNvPr>
          <p:cNvGrpSpPr/>
          <p:nvPr/>
        </p:nvGrpSpPr>
        <p:grpSpPr>
          <a:xfrm>
            <a:off x="2048894" y="5132119"/>
            <a:ext cx="1301952" cy="1124386"/>
            <a:chOff x="344605" y="154323"/>
            <a:chExt cx="1301952" cy="872949"/>
          </a:xfrm>
        </p:grpSpPr>
        <p:sp>
          <p:nvSpPr>
            <p:cNvPr id="24" name="Arrow: Pentagon 23">
              <a:extLst>
                <a:ext uri="{FF2B5EF4-FFF2-40B4-BE49-F238E27FC236}">
                  <a16:creationId xmlns:a16="http://schemas.microsoft.com/office/drawing/2014/main" id="{FD3946B0-BDF1-3BBE-CEA3-BC6800DD3B4D}"/>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29" name="Isosceles Triangle 28">
              <a:extLst>
                <a:ext uri="{FF2B5EF4-FFF2-40B4-BE49-F238E27FC236}">
                  <a16:creationId xmlns:a16="http://schemas.microsoft.com/office/drawing/2014/main" id="{41BB6AB0-41B5-B32C-93D3-75E248438F03}"/>
                </a:ext>
              </a:extLst>
            </p:cNvPr>
            <p:cNvSpPr/>
            <p:nvPr/>
          </p:nvSpPr>
          <p:spPr>
            <a:xfrm rot="5400000">
              <a:off x="1224503"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1" presetClass="emph" presetSubtype="0" fill="hold" nodeType="withEffect">
                                  <p:stCondLst>
                                    <p:cond delay="0"/>
                                  </p:stCondLst>
                                  <p:childTnLst>
                                    <p:animClr clrSpc="hsl" dir="cw">
                                      <p:cBhvr override="childStyle">
                                        <p:cTn id="34" dur="500" fill="hold"/>
                                        <p:tgtEl>
                                          <p:spTgt spid="18"/>
                                        </p:tgtEl>
                                        <p:attrNameLst>
                                          <p:attrName>style.color</p:attrName>
                                        </p:attrNameLst>
                                      </p:cBhvr>
                                      <p:by>
                                        <p:hsl h="7200000" s="0" l="0"/>
                                      </p:by>
                                    </p:animClr>
                                    <p:animClr clrSpc="hsl" dir="cw">
                                      <p:cBhvr>
                                        <p:cTn id="35" dur="500" fill="hold"/>
                                        <p:tgtEl>
                                          <p:spTgt spid="18"/>
                                        </p:tgtEl>
                                        <p:attrNameLst>
                                          <p:attrName>fillcolor</p:attrName>
                                        </p:attrNameLst>
                                      </p:cBhvr>
                                      <p:by>
                                        <p:hsl h="7200000" s="0" l="0"/>
                                      </p:by>
                                    </p:animClr>
                                    <p:animClr clrSpc="hsl" dir="cw">
                                      <p:cBhvr>
                                        <p:cTn id="36" dur="500" fill="hold"/>
                                        <p:tgtEl>
                                          <p:spTgt spid="18"/>
                                        </p:tgtEl>
                                        <p:attrNameLst>
                                          <p:attrName>stroke.color</p:attrName>
                                        </p:attrNameLst>
                                      </p:cBhvr>
                                      <p:by>
                                        <p:hsl h="7200000" s="0" l="0"/>
                                      </p:by>
                                    </p:animClr>
                                    <p:set>
                                      <p:cBhvr>
                                        <p:cTn id="37" dur="500" fill="hold"/>
                                        <p:tgtEl>
                                          <p:spTgt spid="18"/>
                                        </p:tgtEl>
                                        <p:attrNameLst>
                                          <p:attrName>fill.type</p:attrName>
                                        </p:attrNameLst>
                                      </p:cBhvr>
                                      <p:to>
                                        <p:strVal val="solid"/>
                                      </p:to>
                                    </p:se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28" grpId="0"/>
      <p:bldP spid="30" grpId="0" animBg="1"/>
      <p:bldP spid="3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1BCB9B1-91A7-7A0B-3030-F63F0A0801E8}"/>
              </a:ext>
            </a:extLst>
          </p:cNvPr>
          <p:cNvGrpSpPr/>
          <p:nvPr/>
        </p:nvGrpSpPr>
        <p:grpSpPr>
          <a:xfrm>
            <a:off x="2815136" y="2376805"/>
            <a:ext cx="3651235" cy="1823966"/>
            <a:chOff x="142999" y="2069241"/>
            <a:chExt cx="3651235" cy="2680138"/>
          </a:xfrm>
        </p:grpSpPr>
        <p:sp>
          <p:nvSpPr>
            <p:cNvPr id="16" name="Speech Bubble: Rectangle with Corners Rounded 15">
              <a:extLst>
                <a:ext uri="{FF2B5EF4-FFF2-40B4-BE49-F238E27FC236}">
                  <a16:creationId xmlns:a16="http://schemas.microsoft.com/office/drawing/2014/main" id="{BC79336E-DA44-98B1-C51C-5138008EDE1A}"/>
                </a:ext>
              </a:extLst>
            </p:cNvPr>
            <p:cNvSpPr/>
            <p:nvPr/>
          </p:nvSpPr>
          <p:spPr>
            <a:xfrm>
              <a:off x="142999" y="2069241"/>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2D043A-F85D-F6C5-F786-728F8121823E}"/>
                </a:ext>
              </a:extLst>
            </p:cNvPr>
            <p:cNvSpPr txBox="1"/>
            <p:nvPr/>
          </p:nvSpPr>
          <p:spPr>
            <a:xfrm>
              <a:off x="375385" y="2236617"/>
              <a:ext cx="3418849" cy="2306460"/>
            </a:xfrm>
            <a:prstGeom prst="rect">
              <a:avLst/>
            </a:prstGeom>
            <a:noFill/>
          </p:spPr>
          <p:txBody>
            <a:bodyPr wrap="square" rtlCol="0">
              <a:spAutoFit/>
            </a:bodyPr>
            <a:lstStyle/>
            <a:p>
              <a:r>
                <a:rPr lang="en-US" sz="3200">
                  <a:solidFill>
                    <a:srgbClr val="1C11AF"/>
                  </a:solidFill>
                  <a:latin typeface="Times New Roman" panose="02020603050405020304" pitchFamily="18" charset="0"/>
                  <a:cs typeface="Times New Roman" panose="02020603050405020304" pitchFamily="18" charset="0"/>
                </a:rPr>
                <a:t>Xác định các luồng  nhập cư vào Bắc Mỹ? </a:t>
              </a:r>
            </a:p>
          </p:txBody>
        </p:sp>
      </p:gr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grpSp>
        <p:nvGrpSpPr>
          <p:cNvPr id="20" name="Group 19">
            <a:extLst>
              <a:ext uri="{FF2B5EF4-FFF2-40B4-BE49-F238E27FC236}">
                <a16:creationId xmlns:a16="http://schemas.microsoft.com/office/drawing/2014/main" id="{FC2531C3-4CAD-AFD4-B16F-01F31DA70B0E}"/>
              </a:ext>
            </a:extLst>
          </p:cNvPr>
          <p:cNvGrpSpPr/>
          <p:nvPr/>
        </p:nvGrpSpPr>
        <p:grpSpPr>
          <a:xfrm>
            <a:off x="2933980" y="2980828"/>
            <a:ext cx="3626068" cy="1823966"/>
            <a:chOff x="403058" y="59962"/>
            <a:chExt cx="3626068" cy="2680138"/>
          </a:xfrm>
        </p:grpSpPr>
        <p:sp>
          <p:nvSpPr>
            <p:cNvPr id="21" name="Speech Bubble: Rectangle with Corners Rounded 20">
              <a:extLst>
                <a:ext uri="{FF2B5EF4-FFF2-40B4-BE49-F238E27FC236}">
                  <a16:creationId xmlns:a16="http://schemas.microsoft.com/office/drawing/2014/main" id="{EF75D7C8-9B0F-AF85-3421-A874444646BA}"/>
                </a:ext>
              </a:extLst>
            </p:cNvPr>
            <p:cNvSpPr/>
            <p:nvPr/>
          </p:nvSpPr>
          <p:spPr>
            <a:xfrm>
              <a:off x="403058" y="59962"/>
              <a:ext cx="3626068" cy="2680138"/>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695CD26-A5DB-E6C6-817C-57EF552D18A5}"/>
                </a:ext>
              </a:extLst>
            </p:cNvPr>
            <p:cNvSpPr txBox="1"/>
            <p:nvPr/>
          </p:nvSpPr>
          <p:spPr>
            <a:xfrm>
              <a:off x="559943" y="251994"/>
              <a:ext cx="3418849" cy="23064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Calibri" panose="020F0502020204030204" pitchFamily="34" charset="0"/>
                </a:rPr>
                <a:t>Nêu đặc điểm nhập cư và chủng tộc ở Bắc Mỹ? </a:t>
              </a:r>
              <a:endParaRPr lang="en-US" sz="3200">
                <a:solidFill>
                  <a:srgbClr val="0528BB"/>
                </a:solidFill>
              </a:endParaRPr>
            </a:p>
          </p:txBody>
        </p:sp>
      </p:grpSp>
      <p:sp>
        <p:nvSpPr>
          <p:cNvPr id="24" name="Rectangle 23">
            <a:extLst>
              <a:ext uri="{FF2B5EF4-FFF2-40B4-BE49-F238E27FC236}">
                <a16:creationId xmlns:a16="http://schemas.microsoft.com/office/drawing/2014/main" id="{BD57E3AD-48CC-9BF2-C9AE-98F2CD3ED04B}"/>
              </a:ext>
            </a:extLst>
          </p:cNvPr>
          <p:cNvSpPr/>
          <p:nvPr/>
        </p:nvSpPr>
        <p:spPr>
          <a:xfrm>
            <a:off x="166052" y="1766522"/>
            <a:ext cx="7533520" cy="3666645"/>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Anh- điêng và người E-xki-mô thuộc chủng tộc Môn-gô-lô-it, di cư từ châu Á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châu Âu thuộc chủng tộc Ơ-rô-pê-ô-it ( người Anh, I-ta-li-a, Đức) di cư sang Bắc Mỹ.</a:t>
            </a:r>
          </a:p>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Người da đen thuộc chủng tộc Nê-grô-it từ châu Phi bị bắt sang làm nô lệ.</a:t>
            </a:r>
          </a:p>
        </p:txBody>
      </p:sp>
    </p:spTree>
    <p:extLst>
      <p:ext uri="{BB962C8B-B14F-4D97-AF65-F5344CB8AC3E}">
        <p14:creationId xmlns:p14="http://schemas.microsoft.com/office/powerpoint/2010/main" val="29910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a. Vấn đề nhập cư và chủng tộc.</a:t>
            </a:r>
            <a:endParaRPr lang="en-US" sz="320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34C147B-B556-D8A6-C34D-2128A1C5B8BE}"/>
              </a:ext>
            </a:extLst>
          </p:cNvPr>
          <p:cNvPicPr>
            <a:picLocks noChangeAspect="1"/>
          </p:cNvPicPr>
          <p:nvPr/>
        </p:nvPicPr>
        <p:blipFill>
          <a:blip r:embed="rId4"/>
          <a:stretch>
            <a:fillRect/>
          </a:stretch>
        </p:blipFill>
        <p:spPr>
          <a:xfrm>
            <a:off x="7793160" y="965957"/>
            <a:ext cx="4356895" cy="5756596"/>
          </a:xfrm>
          <a:prstGeom prst="rect">
            <a:avLst/>
          </a:prstGeom>
        </p:spPr>
      </p:pic>
      <p:sp>
        <p:nvSpPr>
          <p:cNvPr id="27" name="Speech Bubble: Rectangle with Corners Rounded 26">
            <a:extLst>
              <a:ext uri="{FF2B5EF4-FFF2-40B4-BE49-F238E27FC236}">
                <a16:creationId xmlns:a16="http://schemas.microsoft.com/office/drawing/2014/main" id="{48073459-78E4-A254-E933-FE02D3740950}"/>
              </a:ext>
            </a:extLst>
          </p:cNvPr>
          <p:cNvSpPr/>
          <p:nvPr/>
        </p:nvSpPr>
        <p:spPr>
          <a:xfrm>
            <a:off x="2885816" y="2386348"/>
            <a:ext cx="3626068" cy="2596714"/>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157B8EA-1FF9-297E-DC12-1CAFEBC892ED}"/>
              </a:ext>
            </a:extLst>
          </p:cNvPr>
          <p:cNvSpPr txBox="1"/>
          <p:nvPr/>
        </p:nvSpPr>
        <p:spPr>
          <a:xfrm>
            <a:off x="3242145" y="2386348"/>
            <a:ext cx="3418849" cy="2288399"/>
          </a:xfrm>
          <a:prstGeom prst="rect">
            <a:avLst/>
          </a:prstGeom>
          <a:noFill/>
        </p:spPr>
        <p:txBody>
          <a:bodyPr wrap="square" rtlCol="0">
            <a:spAutoFit/>
          </a:bodyPr>
          <a:lstStyle/>
          <a:p>
            <a:r>
              <a:rPr lang="vi-VN" sz="3200">
                <a:solidFill>
                  <a:srgbClr val="0528BB"/>
                </a:solidFill>
                <a:effectLst/>
                <a:latin typeface="Times New Roman" panose="02020603050405020304" pitchFamily="18" charset="0"/>
                <a:ea typeface="Times New Roman" panose="02020603050405020304" pitchFamily="18" charset="0"/>
              </a:rPr>
              <a:t>Các luồng nhập cư </a:t>
            </a:r>
            <a:r>
              <a:rPr lang="en-US" sz="3200">
                <a:solidFill>
                  <a:srgbClr val="0528BB"/>
                </a:solidFill>
                <a:effectLst/>
                <a:latin typeface="Times New Roman" panose="02020603050405020304" pitchFamily="18" charset="0"/>
                <a:ea typeface="Times New Roman" panose="02020603050405020304" pitchFamily="18" charset="0"/>
              </a:rPr>
              <a:t>đem lại những thuận lợi và khó khăn gì cho Bắc </a:t>
            </a:r>
            <a:r>
              <a:rPr lang="vi-VN" sz="3200">
                <a:solidFill>
                  <a:srgbClr val="0528BB"/>
                </a:solidFill>
                <a:effectLst/>
                <a:latin typeface="Times New Roman" panose="02020603050405020304" pitchFamily="18" charset="0"/>
                <a:ea typeface="Times New Roman" panose="02020603050405020304" pitchFamily="18" charset="0"/>
              </a:rPr>
              <a:t>Mỹ </a:t>
            </a:r>
            <a:r>
              <a:rPr lang="en-US" sz="3200">
                <a:solidFill>
                  <a:srgbClr val="0528BB"/>
                </a:solidFill>
                <a:effectLst/>
                <a:latin typeface="Times New Roman" panose="02020603050405020304" pitchFamily="18" charset="0"/>
                <a:ea typeface="Times New Roman" panose="02020603050405020304" pitchFamily="18" charset="0"/>
              </a:rPr>
              <a:t>?</a:t>
            </a:r>
            <a:endParaRPr lang="en-US" sz="3200">
              <a:solidFill>
                <a:srgbClr val="0528BB"/>
              </a:solidFill>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166052" y="1766522"/>
            <a:ext cx="7533520" cy="2115451"/>
          </a:xfrm>
          <a:prstGeom prst="rect">
            <a:avLst/>
          </a:prstGeom>
        </p:spPr>
        <p:txBody>
          <a:bodyPr wrap="square">
            <a:spAutoFit/>
          </a:bodyPr>
          <a:lstStyle/>
          <a:p>
            <a:pPr marL="457200" lvl="0" indent="-457200">
              <a:lnSpc>
                <a:spcPct val="120000"/>
              </a:lnSpc>
              <a:buFontTx/>
              <a:buChar char="-"/>
            </a:pPr>
            <a:r>
              <a:rPr lang="en-US" sz="2800">
                <a:latin typeface="Times New Roman" panose="02020603050405020304" pitchFamily="18" charset="0"/>
                <a:cs typeface="Times New Roman" panose="02020603050405020304" pitchFamily="18" charset="0"/>
              </a:rPr>
              <a:t>Lịch sử nhập cư đã tạo nên thành phần chủng tộc đa dạng ở Bắc Mỹ. Trong quá trình chung sống, các chủng tộc hòa huyết khiến thành phần dân cư thêm phức tạp.</a:t>
            </a:r>
          </a:p>
        </p:txBody>
      </p:sp>
    </p:spTree>
    <p:extLst>
      <p:ext uri="{BB962C8B-B14F-4D97-AF65-F5344CB8AC3E}">
        <p14:creationId xmlns:p14="http://schemas.microsoft.com/office/powerpoint/2010/main" val="6110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85816"/>
            <a:ext cx="6493469" cy="584775"/>
          </a:xfrm>
          <a:prstGeom prst="rect">
            <a:avLst/>
          </a:prstGeom>
          <a:ln>
            <a:solidFill>
              <a:srgbClr val="00B050"/>
            </a:solidFill>
            <a:prstDash val="dash"/>
          </a:ln>
        </p:spPr>
        <p:txBody>
          <a:bodyPr wrap="square">
            <a:spAutoFit/>
          </a:bodyPr>
          <a:lstStyle/>
          <a:p>
            <a:r>
              <a:rPr lang="en-US" sz="3200" b="1" i="1">
                <a:latin typeface="Times New Roman" panose="02020603050405020304" pitchFamily="18" charset="0"/>
                <a:cs typeface="Times New Roman" panose="02020603050405020304" pitchFamily="18" charset="0"/>
              </a:rPr>
              <a:t>b. Vấn đề đô thị hóa.</a:t>
            </a:r>
            <a:endParaRPr lang="en-US" sz="32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ADFAB016-E5AF-429C-B464-93D93F7D4AA9}"/>
              </a:ext>
            </a:extLst>
          </p:cNvPr>
          <p:cNvSpPr/>
          <p:nvPr/>
        </p:nvSpPr>
        <p:spPr>
          <a:xfrm>
            <a:off x="4485347" y="1571260"/>
            <a:ext cx="3559525" cy="631711"/>
          </a:xfrm>
          <a:prstGeom prst="rect">
            <a:avLst/>
          </a:prstGeom>
        </p:spPr>
        <p:txBody>
          <a:bodyPr wrap="square">
            <a:spAutoFit/>
          </a:bodyPr>
          <a:lstStyle/>
          <a:p>
            <a:pPr lvl="0">
              <a:lnSpc>
                <a:spcPct val="120000"/>
              </a:lnSpc>
            </a:pPr>
            <a:r>
              <a:rPr lang="en-US" sz="3200" b="1">
                <a:solidFill>
                  <a:srgbClr val="FF0000"/>
                </a:solidFill>
                <a:highlight>
                  <a:srgbClr val="FFFF00"/>
                </a:highlight>
                <a:latin typeface="Times New Roman" panose="02020603050405020304" pitchFamily="18" charset="0"/>
                <a:cs typeface="Times New Roman" panose="02020603050405020304" pitchFamily="18" charset="0"/>
              </a:rPr>
              <a:t>PHIẾU HỌC TẬP </a:t>
            </a:r>
          </a:p>
        </p:txBody>
      </p:sp>
      <p:graphicFrame>
        <p:nvGraphicFramePr>
          <p:cNvPr id="2" name="Table 1">
            <a:extLst>
              <a:ext uri="{FF2B5EF4-FFF2-40B4-BE49-F238E27FC236}">
                <a16:creationId xmlns:a16="http://schemas.microsoft.com/office/drawing/2014/main" id="{99C66C36-44C8-A67B-87E3-18ACB5F60725}"/>
              </a:ext>
            </a:extLst>
          </p:cNvPr>
          <p:cNvGraphicFramePr>
            <a:graphicFrameLocks noGrp="1"/>
          </p:cNvGraphicFramePr>
          <p:nvPr>
            <p:extLst>
              <p:ext uri="{D42A27DB-BD31-4B8C-83A1-F6EECF244321}">
                <p14:modId xmlns:p14="http://schemas.microsoft.com/office/powerpoint/2010/main" val="4165178490"/>
              </p:ext>
            </p:extLst>
          </p:nvPr>
        </p:nvGraphicFramePr>
        <p:xfrm>
          <a:off x="220031" y="2251966"/>
          <a:ext cx="11787237" cy="4243097"/>
        </p:xfrm>
        <a:graphic>
          <a:graphicData uri="http://schemas.openxmlformats.org/drawingml/2006/table">
            <a:tbl>
              <a:tblPr firstRow="1" firstCol="1" bandRow="1">
                <a:tableStyleId>{5C22544A-7EE6-4342-B048-85BDC9FD1C3A}</a:tableStyleId>
              </a:tblPr>
              <a:tblGrid>
                <a:gridCol w="9219529">
                  <a:extLst>
                    <a:ext uri="{9D8B030D-6E8A-4147-A177-3AD203B41FA5}">
                      <a16:colId xmlns:a16="http://schemas.microsoft.com/office/drawing/2014/main" val="2533820613"/>
                    </a:ext>
                  </a:extLst>
                </a:gridCol>
                <a:gridCol w="2567708">
                  <a:extLst>
                    <a:ext uri="{9D8B030D-6E8A-4147-A177-3AD203B41FA5}">
                      <a16:colId xmlns:a16="http://schemas.microsoft.com/office/drawing/2014/main" val="3653732631"/>
                    </a:ext>
                  </a:extLst>
                </a:gridCol>
              </a:tblGrid>
              <a:tr h="426535">
                <a:tc gridSpan="2">
                  <a:txBody>
                    <a:bodyPr/>
                    <a:lstStyle/>
                    <a:p>
                      <a:pPr marL="0" marR="0" algn="ctr">
                        <a:lnSpc>
                          <a:spcPct val="115000"/>
                        </a:lnSpc>
                        <a:spcBef>
                          <a:spcPts val="0"/>
                        </a:spcBef>
                        <a:spcAft>
                          <a:spcPts val="0"/>
                        </a:spcAft>
                      </a:pPr>
                      <a:r>
                        <a:rPr lang="vi-VN" sz="3200">
                          <a:solidFill>
                            <a:srgbClr val="FF0000"/>
                          </a:solidFill>
                          <a:effectLst/>
                          <a:latin typeface="Times New Roman" panose="02020603050405020304" pitchFamily="18" charset="0"/>
                          <a:cs typeface="Times New Roman" panose="02020603050405020304" pitchFamily="18" charset="0"/>
                        </a:rPr>
                        <a:t>Đô thị hóa Bắc Mỹ</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868397241"/>
                  </a:ext>
                </a:extLst>
              </a:tr>
              <a:tr h="628284">
                <a:tc>
                  <a:txBody>
                    <a:bodyPr/>
                    <a:lstStyle/>
                    <a:p>
                      <a:pPr marL="514350" marR="0" indent="-514350" algn="just">
                        <a:lnSpc>
                          <a:spcPct val="115000"/>
                        </a:lnSpc>
                        <a:spcBef>
                          <a:spcPts val="0"/>
                        </a:spcBef>
                        <a:spcAft>
                          <a:spcPts val="0"/>
                        </a:spcAft>
                        <a:buAutoNum type="arabicPeriod"/>
                      </a:pPr>
                      <a:r>
                        <a:rPr lang="vi-VN" sz="2800">
                          <a:solidFill>
                            <a:schemeClr val="tx1"/>
                          </a:solidFill>
                          <a:effectLst/>
                          <a:latin typeface="Times New Roman" panose="02020603050405020304" pitchFamily="18" charset="0"/>
                          <a:cs typeface="Times New Roman" panose="02020603050405020304" pitchFamily="18" charset="0"/>
                        </a:rPr>
                        <a:t>Tỉ lệ dân thành thị của Bắc Mỹ năm 2020? Nhận xét?</a:t>
                      </a:r>
                      <a:endParaRPr lang="en-US" sz="2800">
                        <a:solidFill>
                          <a:schemeClr val="tx1"/>
                        </a:solidFill>
                        <a:effectLst/>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0"/>
                        </a:spcAft>
                        <a:buNone/>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10728284"/>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34562320"/>
                  </a:ext>
                </a:extLst>
              </a:tr>
              <a:tr h="594051">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800">
                        <a:solidFill>
                          <a:schemeClr val="tx1"/>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26147594"/>
                  </a:ext>
                </a:extLst>
              </a:tr>
              <a:tr h="900965">
                <a:tc>
                  <a:txBody>
                    <a:bodyPr/>
                    <a:lstStyle/>
                    <a:p>
                      <a:pPr marL="0" marR="0" algn="just">
                        <a:lnSpc>
                          <a:spcPct val="115000"/>
                        </a:lnSpc>
                        <a:spcBef>
                          <a:spcPts val="0"/>
                        </a:spcBef>
                        <a:spcAft>
                          <a:spcPts val="0"/>
                        </a:spcAft>
                      </a:pPr>
                      <a:r>
                        <a:rPr lang="vi-VN" sz="280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just">
                        <a:lnSpc>
                          <a:spcPct val="115000"/>
                        </a:lnSpc>
                        <a:spcBef>
                          <a:spcPts val="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56136495"/>
                  </a:ext>
                </a:extLst>
              </a:tr>
            </a:tbl>
          </a:graphicData>
        </a:graphic>
      </p:graphicFrame>
    </p:spTree>
    <p:extLst>
      <p:ext uri="{BB962C8B-B14F-4D97-AF65-F5344CB8AC3E}">
        <p14:creationId xmlns:p14="http://schemas.microsoft.com/office/powerpoint/2010/main" val="5652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0732AE-00AF-4F9A-A964-AF5944F7A69C}"/>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3B32562E-D637-4077-825C-FC300D803859}"/>
              </a:ext>
            </a:extLst>
          </p:cNvPr>
          <p:cNvGrpSpPr/>
          <p:nvPr/>
        </p:nvGrpSpPr>
        <p:grpSpPr>
          <a:xfrm>
            <a:off x="889901" y="116936"/>
            <a:ext cx="6468159" cy="872949"/>
            <a:chOff x="1133366" y="2220084"/>
            <a:chExt cx="5681780" cy="914400"/>
          </a:xfrm>
        </p:grpSpPr>
        <p:sp>
          <p:nvSpPr>
            <p:cNvPr id="5" name="Arrow: Pentagon 4">
              <a:extLst>
                <a:ext uri="{FF2B5EF4-FFF2-40B4-BE49-F238E27FC236}">
                  <a16:creationId xmlns:a16="http://schemas.microsoft.com/office/drawing/2014/main" id="{E9FAB270-3718-4F2E-A510-B6412314D1CF}"/>
                </a:ext>
              </a:extLst>
            </p:cNvPr>
            <p:cNvSpPr/>
            <p:nvPr/>
          </p:nvSpPr>
          <p:spPr>
            <a:xfrm>
              <a:off x="1133366" y="2220084"/>
              <a:ext cx="5681780" cy="914400"/>
            </a:xfrm>
            <a:prstGeom prst="homePlate">
              <a:avLst/>
            </a:prstGeom>
            <a:solidFill>
              <a:srgbClr val="FFD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0BB70079-EE1F-4E14-A848-42012D74A34C}"/>
                </a:ext>
              </a:extLst>
            </p:cNvPr>
            <p:cNvSpPr txBox="1"/>
            <p:nvPr/>
          </p:nvSpPr>
          <p:spPr>
            <a:xfrm>
              <a:off x="1307656" y="2384346"/>
              <a:ext cx="5176902"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BE57EA53-CF90-4805-B880-AB2D82DE747F}"/>
              </a:ext>
            </a:extLst>
          </p:cNvPr>
          <p:cNvSpPr txBox="1"/>
          <p:nvPr/>
        </p:nvSpPr>
        <p:spPr>
          <a:xfrm>
            <a:off x="1559595" y="249059"/>
            <a:ext cx="656483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Đặc điểm dân cư, xã hội</a:t>
            </a:r>
          </a:p>
        </p:txBody>
      </p:sp>
      <p:grpSp>
        <p:nvGrpSpPr>
          <p:cNvPr id="8" name="Group 7">
            <a:extLst>
              <a:ext uri="{FF2B5EF4-FFF2-40B4-BE49-F238E27FC236}">
                <a16:creationId xmlns:a16="http://schemas.microsoft.com/office/drawing/2014/main" id="{14DFA482-8D1E-4E37-BBF6-5E2C8539D99B}"/>
              </a:ext>
            </a:extLst>
          </p:cNvPr>
          <p:cNvGrpSpPr/>
          <p:nvPr/>
        </p:nvGrpSpPr>
        <p:grpSpPr>
          <a:xfrm>
            <a:off x="127672" y="116936"/>
            <a:ext cx="1301952" cy="872949"/>
            <a:chOff x="344605" y="154323"/>
            <a:chExt cx="1301952" cy="872949"/>
          </a:xfrm>
        </p:grpSpPr>
        <p:sp>
          <p:nvSpPr>
            <p:cNvPr id="9" name="Arrow: Pentagon 8">
              <a:extLst>
                <a:ext uri="{FF2B5EF4-FFF2-40B4-BE49-F238E27FC236}">
                  <a16:creationId xmlns:a16="http://schemas.microsoft.com/office/drawing/2014/main" id="{168853E0-3AF7-469B-A441-016CC8E80D64}"/>
                </a:ext>
              </a:extLst>
            </p:cNvPr>
            <p:cNvSpPr/>
            <p:nvPr/>
          </p:nvSpPr>
          <p:spPr>
            <a:xfrm>
              <a:off x="344605" y="154323"/>
              <a:ext cx="1301952" cy="872949"/>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sp>
          <p:nvSpPr>
            <p:cNvPr id="10" name="Isosceles Triangle 9">
              <a:extLst>
                <a:ext uri="{FF2B5EF4-FFF2-40B4-BE49-F238E27FC236}">
                  <a16:creationId xmlns:a16="http://schemas.microsoft.com/office/drawing/2014/main" id="{14CA4F13-3CF5-485A-945C-5FB2457DA5D9}"/>
                </a:ext>
              </a:extLst>
            </p:cNvPr>
            <p:cNvSpPr/>
            <p:nvPr/>
          </p:nvSpPr>
          <p:spPr>
            <a:xfrm rot="5400000">
              <a:off x="1335337" y="461696"/>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4CD5293A-FDBC-4DD0-8AF3-836BBC9F9457}"/>
              </a:ext>
            </a:extLst>
          </p:cNvPr>
          <p:cNvSpPr/>
          <p:nvPr/>
        </p:nvSpPr>
        <p:spPr>
          <a:xfrm>
            <a:off x="127672" y="1002692"/>
            <a:ext cx="6493469" cy="523220"/>
          </a:xfrm>
          <a:prstGeom prst="rect">
            <a:avLst/>
          </a:prstGeom>
          <a:ln>
            <a:solidFill>
              <a:srgbClr val="00B050"/>
            </a:solidFill>
            <a:prstDash val="dash"/>
          </a:ln>
        </p:spPr>
        <p:txBody>
          <a:bodyPr wrap="square">
            <a:spAutoFit/>
          </a:bodyPr>
          <a:lstStyle/>
          <a:p>
            <a:r>
              <a:rPr lang="en-US" sz="2800" b="1" i="1">
                <a:latin typeface="Times New Roman" panose="02020603050405020304" pitchFamily="18" charset="0"/>
                <a:cs typeface="Times New Roman" panose="02020603050405020304" pitchFamily="18" charset="0"/>
              </a:rPr>
              <a:t>b. Vấn đề đô thị hóa.</a:t>
            </a:r>
            <a:endParaRPr lang="en-US" sz="280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E9D50C15-3A02-ED4B-0F76-062109EF56E9}"/>
              </a:ext>
            </a:extLst>
          </p:cNvPr>
          <p:cNvGraphicFramePr>
            <a:graphicFrameLocks noGrp="1"/>
          </p:cNvGraphicFramePr>
          <p:nvPr>
            <p:extLst>
              <p:ext uri="{D42A27DB-BD31-4B8C-83A1-F6EECF244321}">
                <p14:modId xmlns:p14="http://schemas.microsoft.com/office/powerpoint/2010/main" val="2427984601"/>
              </p:ext>
            </p:extLst>
          </p:nvPr>
        </p:nvGraphicFramePr>
        <p:xfrm>
          <a:off x="127672" y="1501775"/>
          <a:ext cx="11971963" cy="5315356"/>
        </p:xfrm>
        <a:graphic>
          <a:graphicData uri="http://schemas.openxmlformats.org/drawingml/2006/table">
            <a:tbl>
              <a:tblPr firstRow="1" firstCol="1" bandRow="1">
                <a:tableStyleId>{5C22544A-7EE6-4342-B048-85BDC9FD1C3A}</a:tableStyleId>
              </a:tblPr>
              <a:tblGrid>
                <a:gridCol w="4296546">
                  <a:extLst>
                    <a:ext uri="{9D8B030D-6E8A-4147-A177-3AD203B41FA5}">
                      <a16:colId xmlns:a16="http://schemas.microsoft.com/office/drawing/2014/main" val="1318731915"/>
                    </a:ext>
                  </a:extLst>
                </a:gridCol>
                <a:gridCol w="7675417">
                  <a:extLst>
                    <a:ext uri="{9D8B030D-6E8A-4147-A177-3AD203B41FA5}">
                      <a16:colId xmlns:a16="http://schemas.microsoft.com/office/drawing/2014/main" val="565279237"/>
                    </a:ext>
                  </a:extLst>
                </a:gridCol>
              </a:tblGrid>
              <a:tr h="263795">
                <a:tc gridSpan="2">
                  <a:txBody>
                    <a:bodyPr/>
                    <a:lstStyle/>
                    <a:p>
                      <a:pPr marL="0" marR="0" algn="ctr">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Đô thị hóa Bắc Mỹ</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814074429"/>
                  </a:ext>
                </a:extLst>
              </a:tr>
              <a:tr h="74722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1. Tỉ lệ dân thành thị của Bắc Mỹ năm 2020? Nhận xét?</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82,6% -&gt; Tốc độ đô thị hóa cao.</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3260584"/>
                  </a:ext>
                </a:extLst>
              </a:tr>
              <a:tr h="541676">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2. Nguyên nhân của thực trạng đó?</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Do sự phát triển mạnh mẽ của công nghiệp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6724636"/>
                  </a:ext>
                </a:extLst>
              </a:tr>
              <a:tr h="557408">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3. Một số đô thị lớn ở Bắc Mỹ?</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Niu- Ooc, Lôt-an-gio-let, Si-ca-go, Môn-tre-an.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1268115"/>
                  </a:ext>
                </a:extLst>
              </a:tr>
              <a:tr h="2755982">
                <a:tc>
                  <a:txBody>
                    <a:bodyPr/>
                    <a:lstStyle/>
                    <a:p>
                      <a:pPr marL="0" marR="0" algn="just">
                        <a:lnSpc>
                          <a:spcPct val="115000"/>
                        </a:lnSpc>
                        <a:spcBef>
                          <a:spcPts val="0"/>
                        </a:spcBef>
                        <a:spcAft>
                          <a:spcPts val="0"/>
                        </a:spcAft>
                      </a:pPr>
                      <a:r>
                        <a:rPr lang="vi-VN" sz="2400" b="0">
                          <a:solidFill>
                            <a:schemeClr val="tx1"/>
                          </a:solidFill>
                          <a:effectLst/>
                          <a:latin typeface="Times New Roman" panose="02020603050405020304" pitchFamily="18" charset="0"/>
                          <a:cs typeface="Times New Roman" panose="02020603050405020304" pitchFamily="18" charset="0"/>
                        </a:rPr>
                        <a:t>4. Các đô thị lớn ở Bắc Mỹ thường phân bố ở đâu? Vì sao?</a:t>
                      </a: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Phân bố ở vùng ven biển, phía nam hệ thống ngũ hồ và ven Đại tây dương</a:t>
                      </a:r>
                      <a:r>
                        <a:rPr lang="en-US" sz="2400">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n</a:t>
                      </a:r>
                      <a:r>
                        <a:rPr lang="en-US" sz="2400">
                          <a:solidFill>
                            <a:schemeClr val="tx1"/>
                          </a:solidFill>
                          <a:effectLst/>
                          <a:latin typeface="Times New Roman" panose="02020603050405020304" pitchFamily="18" charset="0"/>
                          <a:cs typeface="Times New Roman" panose="02020603050405020304" pitchFamily="18" charset="0"/>
                        </a:rPr>
                        <a:t>ố</a:t>
                      </a:r>
                      <a:r>
                        <a:rPr lang="vi-VN" sz="2400">
                          <a:solidFill>
                            <a:schemeClr val="tx1"/>
                          </a:solidFill>
                          <a:effectLst/>
                          <a:latin typeface="Times New Roman" panose="02020603050405020304" pitchFamily="18" charset="0"/>
                          <a:cs typeface="Times New Roman" panose="02020603050405020304" pitchFamily="18" charset="0"/>
                        </a:rPr>
                        <a:t>i tiếp nhau tạo thành hai dải siêu đô thị từ Niu Oóc đến</a:t>
                      </a:r>
                      <a:r>
                        <a:rPr lang="en-US" sz="2400">
                          <a:solidFill>
                            <a:schemeClr val="tx1"/>
                          </a:solidFill>
                          <a:effectLst/>
                          <a:latin typeface="Times New Roman" panose="02020603050405020304" pitchFamily="18" charset="0"/>
                          <a:cs typeface="Times New Roman" panose="02020603050405020304" pitchFamily="18" charset="0"/>
                        </a:rPr>
                        <a:t> Oa-sinh-tơn và từ Môn tré-an đến Si-ca-gô.</a:t>
                      </a:r>
                    </a:p>
                    <a:p>
                      <a:pPr marL="0" marR="0" algn="just">
                        <a:lnSpc>
                          <a:spcPct val="115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r>
                        <a:rPr lang="vi-VN" sz="2400" u="none" strike="noStrike">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Vào sâu trong nội địa, các đô thị nhỏ hơn và</a:t>
                      </a:r>
                      <a:r>
                        <a:rPr lang="vi-VN" sz="2400" u="none">
                          <a:solidFill>
                            <a:schemeClr val="tx1"/>
                          </a:solidFill>
                          <a:effectLst/>
                          <a:latin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cs typeface="Times New Roman" panose="02020603050405020304" pitchFamily="18" charset="0"/>
                        </a:rPr>
                        <a:t>thưa thớt</a:t>
                      </a:r>
                      <a:r>
                        <a:rPr lang="en-US" sz="2400">
                          <a:solidFill>
                            <a:schemeClr val="tx1"/>
                          </a:solidFill>
                          <a:effectLst/>
                          <a:latin typeface="Times New Roman" panose="02020603050405020304" pitchFamily="18" charset="0"/>
                          <a:cs typeface="Times New Roman" panose="02020603050405020304" pitchFamily="18" charset="0"/>
                        </a:rPr>
                        <a:t> hơn.</a:t>
                      </a:r>
                    </a:p>
                    <a:p>
                      <a:pPr marL="0" marR="0" algn="just">
                        <a:lnSpc>
                          <a:spcPct val="115000"/>
                        </a:lnSpc>
                        <a:spcBef>
                          <a:spcPts val="0"/>
                        </a:spcBef>
                        <a:spcAft>
                          <a:spcPts val="0"/>
                        </a:spcAft>
                      </a:pPr>
                      <a:r>
                        <a:rPr lang="vi-VN" sz="2400">
                          <a:solidFill>
                            <a:schemeClr val="tx1"/>
                          </a:solidFill>
                          <a:effectLst/>
                          <a:latin typeface="Times New Roman" panose="02020603050405020304" pitchFamily="18" charset="0"/>
                          <a:cs typeface="Times New Roman" panose="02020603050405020304" pitchFamily="18" charset="0"/>
                        </a:rPr>
                        <a:t>- Các điều kiện tự nhiên thuận lợi: Địa hình, khí hậu,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390" marR="503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5860891"/>
                  </a:ext>
                </a:extLst>
              </a:tr>
            </a:tbl>
          </a:graphicData>
        </a:graphic>
      </p:graphicFrame>
    </p:spTree>
    <p:extLst>
      <p:ext uri="{BB962C8B-B14F-4D97-AF65-F5344CB8AC3E}">
        <p14:creationId xmlns:p14="http://schemas.microsoft.com/office/powerpoint/2010/main" val="19770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21CD49-C912-446F-9D04-0E04CCD20E5D}"/>
              </a:ext>
            </a:extLst>
          </p:cNvPr>
          <p:cNvPicPr>
            <a:picLocks noChangeAspect="1"/>
          </p:cNvPicPr>
          <p:nvPr/>
        </p:nvPicPr>
        <p:blipFill rotWithShape="1">
          <a:blip r:embed="rId3"/>
          <a:srcRect l="49250" t="16517" r="40417" b="67812"/>
          <a:stretch/>
        </p:blipFill>
        <p:spPr>
          <a:xfrm>
            <a:off x="10932160" y="26173"/>
            <a:ext cx="1259840" cy="1074695"/>
          </a:xfrm>
          <a:prstGeom prst="rect">
            <a:avLst/>
          </a:prstGeom>
        </p:spPr>
      </p:pic>
      <p:grpSp>
        <p:nvGrpSpPr>
          <p:cNvPr id="4" name="Group 3">
            <a:extLst>
              <a:ext uri="{FF2B5EF4-FFF2-40B4-BE49-F238E27FC236}">
                <a16:creationId xmlns:a16="http://schemas.microsoft.com/office/drawing/2014/main" id="{8E9DB2A6-8042-4122-A94E-49841324FD21}"/>
              </a:ext>
            </a:extLst>
          </p:cNvPr>
          <p:cNvGrpSpPr/>
          <p:nvPr/>
        </p:nvGrpSpPr>
        <p:grpSpPr>
          <a:xfrm>
            <a:off x="175923" y="93462"/>
            <a:ext cx="9023495" cy="872949"/>
            <a:chOff x="1133366" y="2220084"/>
            <a:chExt cx="5681780" cy="914400"/>
          </a:xfrm>
          <a:solidFill>
            <a:schemeClr val="accent6">
              <a:lumMod val="40000"/>
              <a:lumOff val="60000"/>
            </a:schemeClr>
          </a:solidFill>
        </p:grpSpPr>
        <p:sp>
          <p:nvSpPr>
            <p:cNvPr id="5" name="Arrow: Pentagon 4">
              <a:extLst>
                <a:ext uri="{FF2B5EF4-FFF2-40B4-BE49-F238E27FC236}">
                  <a16:creationId xmlns:a16="http://schemas.microsoft.com/office/drawing/2014/main" id="{4278D2B4-AB50-4DF4-AAB8-EBB873A44F8B}"/>
                </a:ext>
              </a:extLst>
            </p:cNvPr>
            <p:cNvSpPr/>
            <p:nvPr/>
          </p:nvSpPr>
          <p:spPr>
            <a:xfrm>
              <a:off x="1133366" y="2220084"/>
              <a:ext cx="5681780"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C9874792-70CB-4082-AC09-35E58254343F}"/>
                </a:ext>
              </a:extLst>
            </p:cNvPr>
            <p:cNvSpPr txBox="1"/>
            <p:nvPr/>
          </p:nvSpPr>
          <p:spPr>
            <a:xfrm>
              <a:off x="1307656" y="2384346"/>
              <a:ext cx="5176902"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7" name="TextBox 6">
            <a:extLst>
              <a:ext uri="{FF2B5EF4-FFF2-40B4-BE49-F238E27FC236}">
                <a16:creationId xmlns:a16="http://schemas.microsoft.com/office/drawing/2014/main" id="{0BAC1BD9-0ABF-4C26-9299-2D1EC8680588}"/>
              </a:ext>
            </a:extLst>
          </p:cNvPr>
          <p:cNvSpPr txBox="1"/>
          <p:nvPr/>
        </p:nvSpPr>
        <p:spPr>
          <a:xfrm>
            <a:off x="614207" y="233538"/>
            <a:ext cx="7625067"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Các trung tâm kinh tế quan trọng</a:t>
            </a:r>
          </a:p>
        </p:txBody>
      </p:sp>
      <p:sp>
        <p:nvSpPr>
          <p:cNvPr id="8" name="Arrow: Pentagon 7">
            <a:extLst>
              <a:ext uri="{FF2B5EF4-FFF2-40B4-BE49-F238E27FC236}">
                <a16:creationId xmlns:a16="http://schemas.microsoft.com/office/drawing/2014/main" id="{5FCBE109-D01C-46FB-8FE5-8BC2CE7CF11C}"/>
              </a:ext>
            </a:extLst>
          </p:cNvPr>
          <p:cNvSpPr/>
          <p:nvPr/>
        </p:nvSpPr>
        <p:spPr>
          <a:xfrm>
            <a:off x="66102" y="93463"/>
            <a:ext cx="1301952" cy="88104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9" name="Isosceles Triangle 8">
            <a:extLst>
              <a:ext uri="{FF2B5EF4-FFF2-40B4-BE49-F238E27FC236}">
                <a16:creationId xmlns:a16="http://schemas.microsoft.com/office/drawing/2014/main" id="{E50A0639-B3BC-4FCB-A7DB-AA73AE852CDD}"/>
              </a:ext>
            </a:extLst>
          </p:cNvPr>
          <p:cNvSpPr/>
          <p:nvPr/>
        </p:nvSpPr>
        <p:spPr>
          <a:xfrm rot="5400000">
            <a:off x="1056834" y="408928"/>
            <a:ext cx="262394" cy="2540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2E2CD21-15FD-4861-BB2A-1F4B30D53918}"/>
              </a:ext>
            </a:extLst>
          </p:cNvPr>
          <p:cNvSpPr/>
          <p:nvPr/>
        </p:nvSpPr>
        <p:spPr>
          <a:xfrm>
            <a:off x="743341" y="1030514"/>
            <a:ext cx="5163128" cy="68386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a. Các trung tâm kinh tế</a:t>
            </a:r>
          </a:p>
        </p:txBody>
      </p:sp>
      <p:pic>
        <p:nvPicPr>
          <p:cNvPr id="10" name="Picture 9" descr="book9">
            <a:extLst>
              <a:ext uri="{FF2B5EF4-FFF2-40B4-BE49-F238E27FC236}">
                <a16:creationId xmlns:a16="http://schemas.microsoft.com/office/drawing/2014/main" id="{38005779-8CAA-4B66-AC71-CA3CE2DA27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85200"/>
            <a:ext cx="831618" cy="5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E1DE25A-236C-9541-52B6-B227F67F55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6634" y="1082396"/>
            <a:ext cx="5540401" cy="5663670"/>
          </a:xfrm>
          <a:prstGeom prst="rect">
            <a:avLst/>
          </a:prstGeom>
          <a:noFill/>
        </p:spPr>
      </p:pic>
      <p:sp>
        <p:nvSpPr>
          <p:cNvPr id="16" name="Speech Bubble: Rectangle with Corners Rounded 15">
            <a:extLst>
              <a:ext uri="{FF2B5EF4-FFF2-40B4-BE49-F238E27FC236}">
                <a16:creationId xmlns:a16="http://schemas.microsoft.com/office/drawing/2014/main" id="{8C0107FC-9E51-1F5D-672A-B92633558A75}"/>
              </a:ext>
            </a:extLst>
          </p:cNvPr>
          <p:cNvSpPr/>
          <p:nvPr/>
        </p:nvSpPr>
        <p:spPr>
          <a:xfrm>
            <a:off x="1814402" y="2386348"/>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4D2989-D3C6-ADC7-CBA3-6FCB1FC996FF}"/>
              </a:ext>
            </a:extLst>
          </p:cNvPr>
          <p:cNvSpPr txBox="1"/>
          <p:nvPr/>
        </p:nvSpPr>
        <p:spPr>
          <a:xfrm>
            <a:off x="2049103" y="234948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Xác định trên bản đồ các trung tâm kinh tế quan trọng?</a:t>
            </a:r>
            <a:endParaRPr lang="en-US" sz="3200">
              <a:solidFill>
                <a:srgbClr val="0528BB"/>
              </a:solidFill>
            </a:endParaRPr>
          </a:p>
        </p:txBody>
      </p:sp>
      <p:sp>
        <p:nvSpPr>
          <p:cNvPr id="18" name="Speech Bubble: Rectangle with Corners Rounded 17">
            <a:extLst>
              <a:ext uri="{FF2B5EF4-FFF2-40B4-BE49-F238E27FC236}">
                <a16:creationId xmlns:a16="http://schemas.microsoft.com/office/drawing/2014/main" id="{A62FDEDA-18F2-1A23-CD9C-D2EC026F1603}"/>
              </a:ext>
            </a:extLst>
          </p:cNvPr>
          <p:cNvSpPr/>
          <p:nvPr/>
        </p:nvSpPr>
        <p:spPr>
          <a:xfrm>
            <a:off x="1264829" y="2723476"/>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510C0AD-6763-26A5-E48C-A2EA7C9DF4FE}"/>
              </a:ext>
            </a:extLst>
          </p:cNvPr>
          <p:cNvSpPr txBox="1"/>
          <p:nvPr/>
        </p:nvSpPr>
        <p:spPr>
          <a:xfrm>
            <a:off x="1621158" y="2723476"/>
            <a:ext cx="3418849"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Nhận xét sự phân bố các trung tâm kinh tế ở Bắc Mỹ? </a:t>
            </a:r>
            <a:endParaRPr lang="en-US" sz="3200">
              <a:solidFill>
                <a:srgbClr val="0528BB"/>
              </a:solidFill>
            </a:endParaRPr>
          </a:p>
        </p:txBody>
      </p:sp>
      <p:sp>
        <p:nvSpPr>
          <p:cNvPr id="20" name="Speech Bubble: Rectangle with Corners Rounded 19">
            <a:extLst>
              <a:ext uri="{FF2B5EF4-FFF2-40B4-BE49-F238E27FC236}">
                <a16:creationId xmlns:a16="http://schemas.microsoft.com/office/drawing/2014/main" id="{2C49C901-82BC-3557-E590-E9A4CEBE0953}"/>
              </a:ext>
            </a:extLst>
          </p:cNvPr>
          <p:cNvSpPr/>
          <p:nvPr/>
        </p:nvSpPr>
        <p:spPr>
          <a:xfrm>
            <a:off x="1648138" y="3180673"/>
            <a:ext cx="3626068" cy="1569660"/>
          </a:xfrm>
          <a:prstGeom prst="wedgeRoundRectCallout">
            <a:avLst>
              <a:gd name="adj1" fmla="val 86889"/>
              <a:gd name="adj2" fmla="val -44243"/>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D927B6-3FC2-70AF-28E6-6CC94548C745}"/>
              </a:ext>
            </a:extLst>
          </p:cNvPr>
          <p:cNvSpPr txBox="1"/>
          <p:nvPr/>
        </p:nvSpPr>
        <p:spPr>
          <a:xfrm>
            <a:off x="1797249" y="3180673"/>
            <a:ext cx="3626068" cy="1569660"/>
          </a:xfrm>
          <a:prstGeom prst="rect">
            <a:avLst/>
          </a:prstGeom>
          <a:noFill/>
        </p:spPr>
        <p:txBody>
          <a:bodyPr wrap="square" rtlCol="0">
            <a:spAutoFit/>
          </a:bodyPr>
          <a:lstStyle/>
          <a:p>
            <a:r>
              <a:rPr lang="en-US" sz="3200">
                <a:solidFill>
                  <a:srgbClr val="0528BB"/>
                </a:solidFill>
                <a:effectLst/>
                <a:latin typeface="Times New Roman" panose="02020603050405020304" pitchFamily="18" charset="0"/>
                <a:ea typeface="Times New Roman" panose="02020603050405020304" pitchFamily="18" charset="0"/>
              </a:rPr>
              <a:t>Kể tên một số ngành kinh tế ở một số trung tâm?</a:t>
            </a:r>
            <a:endParaRPr lang="en-US" sz="3200">
              <a:solidFill>
                <a:srgbClr val="0528BB"/>
              </a:solidFill>
            </a:endParaRPr>
          </a:p>
        </p:txBody>
      </p:sp>
    </p:spTree>
    <p:extLst>
      <p:ext uri="{BB962C8B-B14F-4D97-AF65-F5344CB8AC3E}">
        <p14:creationId xmlns:p14="http://schemas.microsoft.com/office/powerpoint/2010/main" val="32128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P spid="18" grpId="0" animBg="1"/>
      <p:bldP spid="18" grpId="1" animBg="1"/>
      <p:bldP spid="19" grpId="0"/>
      <p:bldP spid="19" grpId="1"/>
      <p:bldP spid="20" grpId="0" animBg="1"/>
      <p:bldP spid="20" grpId="1" animBg="1"/>
      <p:bldP spid="21" grpId="0"/>
      <p:bldP spid="21"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56503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1343</Words>
  <PresentationFormat>Widescreen</PresentationFormat>
  <Paragraphs>217</Paragraphs>
  <Slides>25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#9Slide03 SFU Futura_12</vt:lpstr>
      <vt:lpstr>#9Slide05 SVNUT Triumph</vt:lpstr>
      <vt:lpstr>Arial</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2022-03-02T02:00:06Z</dcterms:created>
  <dcterms:modified xsi:type="dcterms:W3CDTF">2022-07-28T14:07:45Z</dcterms:modified>
</cp:coreProperties>
</file>