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31"/>
  </p:notesMasterIdLst>
  <p:sldIdLst>
    <p:sldId id="1813" r:id="rId3"/>
    <p:sldId id="1843" r:id="rId4"/>
    <p:sldId id="273" r:id="rId5"/>
    <p:sldId id="274" r:id="rId6"/>
    <p:sldId id="1848" r:id="rId7"/>
    <p:sldId id="1849" r:id="rId8"/>
    <p:sldId id="1850" r:id="rId9"/>
    <p:sldId id="277" r:id="rId10"/>
    <p:sldId id="278" r:id="rId11"/>
    <p:sldId id="311" r:id="rId12"/>
    <p:sldId id="1852" r:id="rId13"/>
    <p:sldId id="296" r:id="rId14"/>
    <p:sldId id="295" r:id="rId15"/>
    <p:sldId id="286" r:id="rId16"/>
    <p:sldId id="1853" r:id="rId17"/>
    <p:sldId id="1854" r:id="rId18"/>
    <p:sldId id="303" r:id="rId19"/>
    <p:sldId id="302" r:id="rId20"/>
    <p:sldId id="298" r:id="rId21"/>
    <p:sldId id="300" r:id="rId22"/>
    <p:sldId id="301" r:id="rId23"/>
    <p:sldId id="299" r:id="rId24"/>
    <p:sldId id="288" r:id="rId25"/>
    <p:sldId id="289" r:id="rId26"/>
    <p:sldId id="292" r:id="rId27"/>
    <p:sldId id="1851" r:id="rId28"/>
    <p:sldId id="1827" r:id="rId29"/>
    <p:sldId id="18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9" d="100"/>
          <a:sy n="79" d="100"/>
        </p:scale>
        <p:origin x="1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B340D-DAA6-4407-A89E-2762A2860B0D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5882E-EC2D-4CD2-B581-45BE1DEE8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01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2F2E8C13-31A1-2266-2809-FF5567C578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393C1A2-31E8-9930-0DDD-57AF5FD6B0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ADCA707C-6D34-3398-6105-9776A587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99DE29-2123-4CCA-A530-CA77DF1513A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CE65E-068D-46A2-9AD9-B4702D20AA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3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7"/>
          <p:cNvSpPr/>
          <p:nvPr/>
        </p:nvSpPr>
        <p:spPr>
          <a:xfrm>
            <a:off x="304800" y="2286000"/>
            <a:ext cx="1872000" cy="14040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l="-2677" r="-2675"/>
            </a:stretch>
          </a:blipFill>
          <a:ln w="28575" cap="flat" cmpd="sng">
            <a:solidFill>
              <a:srgbClr val="FFC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25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83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06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29890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843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62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39" y="2336653"/>
            <a:ext cx="3107431" cy="12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79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22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025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2619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7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985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61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109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39" y="2336653"/>
            <a:ext cx="3107431" cy="12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7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756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054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09159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12625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39" y="2336653"/>
            <a:ext cx="3107431" cy="12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0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C99A3-D450-018C-DCB0-1237846A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30264-B5B4-7F68-3A89-4907E152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8E0E2-26CD-29A3-4D50-66104E57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EBF0C-281A-4D14-8646-AD789FEC4A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24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66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692399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692399" y="3657598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692398" y="5037663"/>
            <a:ext cx="5214635" cy="279400"/>
          </a:xfrm>
        </p:spPr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6901" y="5037663"/>
            <a:ext cx="551167" cy="279400"/>
          </a:xfrm>
        </p:spPr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584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52647F38-B617-4D2F-AE0A-013F0C4D2C5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E97799C9-84D9-46D2-A11E-BCF8A720529D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2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015068" y="3846052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27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05BFA754-D5C3-4E66-96A6-867B257F58DC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D84065D-F351-4B03-BD91-D8A6B8D4B362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9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4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4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420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92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5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93812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418668" y="982132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293812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70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854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77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2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3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400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70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065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343400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70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725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89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70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208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400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70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752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457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7" y="982132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667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4055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1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1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7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9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4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45F5480-5678-9328-840A-F1B31F694C33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26"/>
          <p:cNvSpPr txBox="1"/>
          <p:nvPr/>
        </p:nvSpPr>
        <p:spPr>
          <a:xfrm>
            <a:off x="0" y="-712232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 sz="1800"/>
          </a:p>
        </p:txBody>
      </p:sp>
      <p:sp>
        <p:nvSpPr>
          <p:cNvPr id="11" name="Google Shape;11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97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10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1295402" y="982133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23">
              <a:defRPr/>
            </a:pPr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457223">
                <a:defRPr/>
              </a:pPr>
              <a:t>7/11/2023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2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23">
              <a:defRPr/>
            </a:pPr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457223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5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xStyles>
    <p:titleStyle>
      <a:lvl1pPr algn="ctr" defTabSz="457223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64" indent="-285764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87" indent="-285764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210" indent="-285764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127" indent="-171459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350" indent="-171459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726" indent="-228611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sohanews.sohacdn.com/2016/hinh2-1475589542295.jpg" TargetMode="Externa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sohanews.sohacdn.com/2016/hinh3-1475589542297.jpg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img.khoahoc.tv/photos/image/2015/11/16/khai-thac-nang-luong-tu-song-bien-2.jpg" TargetMode="Externa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10.svg"/><Relationship Id="rId21" Type="http://schemas.openxmlformats.org/officeDocument/2006/relationships/image" Target="../media/image46.png"/><Relationship Id="rId7" Type="http://schemas.openxmlformats.org/officeDocument/2006/relationships/image" Target="../media/image14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9.png"/><Relationship Id="rId16" Type="http://schemas.openxmlformats.org/officeDocument/2006/relationships/image" Target="../media/image43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8.svg"/><Relationship Id="rId5" Type="http://schemas.openxmlformats.org/officeDocument/2006/relationships/image" Target="../media/image12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41.svg"/><Relationship Id="rId22" Type="http://schemas.openxmlformats.org/officeDocument/2006/relationships/image" Target="../media/image4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CFB161-3737-4339-8103-766F7D99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42" y="1778777"/>
            <a:ext cx="11303591" cy="391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700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9: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Sóng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ngang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sóng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dọc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70000"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66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truyền</a:t>
            </a:r>
            <a:r>
              <a:rPr lang="en-US" sz="66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năng</a:t>
            </a:r>
            <a:r>
              <a:rPr lang="en-US" sz="66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lượng</a:t>
            </a:r>
            <a:r>
              <a:rPr lang="en-US" sz="66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sóng</a:t>
            </a:r>
            <a:r>
              <a:rPr lang="en-US" sz="66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cơ</a:t>
            </a:r>
            <a:r>
              <a:rPr lang="en-US" sz="66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4B73870-160A-B6E0-96EA-702701E28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9170249" y="-284719"/>
            <a:ext cx="3021751" cy="27432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02B836D-EE35-297D-033C-AEA64D174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186585">
            <a:off x="8281913" y="66773"/>
            <a:ext cx="844051" cy="64608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9D31C96-BC18-979D-D89F-303700BD5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93584">
            <a:off x="13462" y="31113"/>
            <a:ext cx="1911656" cy="150303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507C606-E6E9-D497-2FA9-00059015C0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38557" y="5411409"/>
            <a:ext cx="1753443" cy="144659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604F3213-66DF-463E-B0CB-DA4C4749F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4580011"/>
            <a:ext cx="1809134" cy="240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78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C56907-E762-A9C2-4466-DA0F28F8D6D8}"/>
              </a:ext>
            </a:extLst>
          </p:cNvPr>
          <p:cNvSpPr txBox="1"/>
          <p:nvPr/>
        </p:nvSpPr>
        <p:spPr>
          <a:xfrm>
            <a:off x="1631950" y="1916113"/>
            <a:ext cx="903605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kern="0" dirty="0" err="1">
                <a:solidFill>
                  <a:srgbClr val="FF0000"/>
                </a:solidFill>
                <a:latin typeface="Times New Roman" pitchFamily="18" charset="0"/>
              </a:rPr>
              <a:t>Chú</a:t>
            </a:r>
            <a:r>
              <a:rPr lang="en-US" sz="6000" kern="0" dirty="0">
                <a:solidFill>
                  <a:srgbClr val="FF0000"/>
                </a:solidFill>
                <a:latin typeface="Times New Roman" pitchFamily="18" charset="0"/>
              </a:rPr>
              <a:t> ý :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Sóng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cơ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en-US" sz="4800" kern="0" dirty="0" err="1">
                <a:solidFill>
                  <a:schemeClr val="bg1"/>
                </a:solidFill>
                <a:latin typeface="Times New Roman" pitchFamily="18" charset="0"/>
              </a:rPr>
              <a:t>sóng</a:t>
            </a:r>
            <a:r>
              <a:rPr lang="en-US" sz="48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itchFamily="18" charset="0"/>
              </a:rPr>
              <a:t>ngang</a:t>
            </a:r>
            <a:r>
              <a:rPr lang="en-US" sz="48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48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itchFamily="18" charset="0"/>
              </a:rPr>
              <a:t>sóng</a:t>
            </a:r>
            <a:r>
              <a:rPr lang="en-US" sz="48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itchFamily="18" charset="0"/>
              </a:rPr>
              <a:t>dọc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)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truyền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được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r>
              <a:rPr lang="en-US" sz="60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kern="0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526A-1BDA-2E28-EAA9-33C76F860080}"/>
              </a:ext>
            </a:extLst>
          </p:cNvPr>
          <p:cNvSpPr txBox="1"/>
          <p:nvPr/>
        </p:nvSpPr>
        <p:spPr>
          <a:xfrm>
            <a:off x="3048674" y="2647529"/>
            <a:ext cx="6097348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MÔ HÌNH SÓNG ĐỂ GIẢI THÍCH MỘT SỐ TÍNH CHẤT CỦA ÂM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yensong">
            <a:extLst>
              <a:ext uri="{FF2B5EF4-FFF2-40B4-BE49-F238E27FC236}">
                <a16:creationId xmlns:a16="http://schemas.microsoft.com/office/drawing/2014/main" id="{31F86DCA-D140-58F8-6293-A3E267A4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uyensong2">
            <a:extLst>
              <a:ext uri="{FF2B5EF4-FFF2-40B4-BE49-F238E27FC236}">
                <a16:creationId xmlns:a16="http://schemas.microsoft.com/office/drawing/2014/main" id="{D4B553B5-0758-A724-2919-7C5566646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963738"/>
            <a:ext cx="9128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9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1D5941-37BE-EEBA-924A-251D82259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8532813" cy="2819400"/>
          </a:xfrm>
          <a:prstGeom prst="rect">
            <a:avLst/>
          </a:prstGeom>
          <a:solidFill>
            <a:srgbClr val="DBEA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587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87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87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8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8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VNI-Times" pitchFamily="2" charset="0"/>
              </a:rPr>
              <a:t>Khi sóng cơ truyền đi thì phần tử vật chất không lan truyền mà dao động xung quanh vị trí cân bằng.</a:t>
            </a:r>
            <a:endParaRPr lang="en-US" altLang="en-US">
              <a:solidFill>
                <a:srgbClr val="000000"/>
              </a:solidFill>
              <a:latin typeface="VNI-Times" pitchFamily="2" charset="0"/>
            </a:endParaRPr>
          </a:p>
        </p:txBody>
      </p:sp>
      <p:pic>
        <p:nvPicPr>
          <p:cNvPr id="4" name="Picture 3" descr="truyensong">
            <a:extLst>
              <a:ext uri="{FF2B5EF4-FFF2-40B4-BE49-F238E27FC236}">
                <a16:creationId xmlns:a16="http://schemas.microsoft.com/office/drawing/2014/main" id="{31F86DCA-D140-58F8-6293-A3E267A4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uyensong2">
            <a:extLst>
              <a:ext uri="{FF2B5EF4-FFF2-40B4-BE49-F238E27FC236}">
                <a16:creationId xmlns:a16="http://schemas.microsoft.com/office/drawing/2014/main" id="{D4B553B5-0758-A724-2919-7C5566646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963738"/>
            <a:ext cx="9128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ruyensong2">
            <a:extLst>
              <a:ext uri="{FF2B5EF4-FFF2-40B4-BE49-F238E27FC236}">
                <a16:creationId xmlns:a16="http://schemas.microsoft.com/office/drawing/2014/main" id="{CF5D6354-5C89-F276-D935-4744994D2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501650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B86AF2-4C5F-6601-661F-75F7A9618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227013"/>
            <a:ext cx="8991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mà không bị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cuốn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chỉ có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Quá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quá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truyensong">
            <a:extLst>
              <a:ext uri="{FF2B5EF4-FFF2-40B4-BE49-F238E27FC236}">
                <a16:creationId xmlns:a16="http://schemas.microsoft.com/office/drawing/2014/main" id="{38B9B8B4-9751-BD3C-9F76-9ADC0F32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3113088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03778E5-4CE5-8E8D-7894-097426895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353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7AF2BF6D-14CB-FBF7-FCC1-7A1CE50AC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34" y="2733626"/>
            <a:ext cx="5214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III) </a:t>
            </a:r>
            <a:r>
              <a:rPr lang="en-US" altLang="en-US" sz="36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D8BA5DCB-5E16-E789-23C4-3AB53D3D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467" y="3595857"/>
            <a:ext cx="87788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25717882-6734-3F74-FB08-602F8BA95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5715000" cy="2057400"/>
          </a:xfrm>
          <a:prstGeom prst="cloudCallout">
            <a:avLst>
              <a:gd name="adj1" fmla="val 78333"/>
              <a:gd name="adj2" fmla="val 85306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>
                <a:solidFill>
                  <a:srgbClr val="000000"/>
                </a:solidFill>
                <a:latin typeface="Times New Roman" pitchFamily="18" charset="0"/>
              </a:rPr>
              <a:t>Năng lượng sóng là gì?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288677-47BA-F665-E9DE-DF195E3A267B}"/>
              </a:ext>
            </a:extLst>
          </p:cNvPr>
          <p:cNvSpPr txBox="1"/>
          <p:nvPr/>
        </p:nvSpPr>
        <p:spPr>
          <a:xfrm>
            <a:off x="1812615" y="2647529"/>
            <a:ext cx="8448085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MÔ HÌNH SÓNG ĐỂ GIẢI THÍCH MỘT SỐ TÍNH CHẤT CỦA ÂM</a:t>
            </a:r>
            <a:endParaRPr lang="en-US" sz="36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2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óng âm và những điều vó thể em chưa biết">
            <a:hlinkClick r:id="" action="ppaction://media"/>
            <a:extLst>
              <a:ext uri="{FF2B5EF4-FFF2-40B4-BE49-F238E27FC236}">
                <a16:creationId xmlns:a16="http://schemas.microsoft.com/office/drawing/2014/main" id="{A34801EB-D5A1-7D84-F7D4-A257E6FBC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496" y="616051"/>
            <a:ext cx="9599008" cy="53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5403972E-FD10-55B9-36C1-5D90EAAFF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79" y="-28575"/>
            <a:ext cx="1106990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hạn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thải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CO2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ta,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khảo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Khoa hoc,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dải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15kW/m;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30kW/m.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Long,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Ninh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Gành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Rái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Rịa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Vũng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tụ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GWh/km2;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tiềm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GWh;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suất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GWh/km.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sạch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thải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CO2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g_c58c95c0-8a3a-11e6-b939-01b8b69b7923" descr="Chi 300 triệu USD, Mỹ khai thác mạnh năng lượng từ sóng biển  - Ảnh 1.">
            <a:hlinkClick r:id="rId2" tooltip="&quot;Trạm điện sóng biển đầu tiên tại Hawaii.&quot;"/>
            <a:extLst>
              <a:ext uri="{FF2B5EF4-FFF2-40B4-BE49-F238E27FC236}">
                <a16:creationId xmlns:a16="http://schemas.microsoft.com/office/drawing/2014/main" id="{96628CE6-3BBB-F7F6-5E9B-CDE55080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3375"/>
            <a:ext cx="8569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9A1CA715-05DB-0381-609A-0E4D0723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6007100"/>
            <a:ext cx="84185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spcAft>
                <a:spcPts val="988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điện sóng biển đầu tiên tại Hawaii.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g_c5a8d050-8a3a-11e6-b939-01b8b69b7923" descr="Chi 300 triệu USD, Mỹ khai thác mạnh năng lượng từ sóng biển  - Ảnh 2.">
            <a:hlinkClick r:id="rId2" tooltip="&quot;Trạm điện sóng biển tại Na Uy.&quot;"/>
            <a:extLst>
              <a:ext uri="{FF2B5EF4-FFF2-40B4-BE49-F238E27FC236}">
                <a16:creationId xmlns:a16="http://schemas.microsoft.com/office/drawing/2014/main" id="{BB71B156-5EEF-D223-D48A-402783254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5693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>
            <a:extLst>
              <a:ext uri="{FF2B5EF4-FFF2-40B4-BE49-F238E27FC236}">
                <a16:creationId xmlns:a16="http://schemas.microsoft.com/office/drawing/2014/main" id="{49795A48-6E9F-8060-FEC4-BE7A8598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6334125"/>
            <a:ext cx="597376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spcAft>
                <a:spcPts val="988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điện sóng biển tại Na Uy.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9018F5-CCD9-56C0-C1C4-F88420DFF05B}"/>
              </a:ext>
            </a:extLst>
          </p:cNvPr>
          <p:cNvSpPr txBox="1"/>
          <p:nvPr/>
        </p:nvSpPr>
        <p:spPr>
          <a:xfrm>
            <a:off x="2112370" y="2514696"/>
            <a:ext cx="7967259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pc="-128" dirty="0">
                <a:solidFill>
                  <a:schemeClr val="bg1"/>
                </a:solidFill>
                <a:latin typeface="Muli Regular"/>
              </a:rPr>
              <a:t> GIÁO VIÊN CHIA LỚP THÀNH…NHÓM ( TÙY THEO SĨ SỐ THỰC TẾ LỚP)</a:t>
            </a:r>
          </a:p>
        </p:txBody>
      </p:sp>
    </p:spTree>
    <p:extLst>
      <p:ext uri="{BB962C8B-B14F-4D97-AF65-F5344CB8AC3E}">
        <p14:creationId xmlns:p14="http://schemas.microsoft.com/office/powerpoint/2010/main" val="17097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https://vtv1.mediacdn.vn/thumb_w/650/2017/wave-star-hantsholm-1503286142595.jpg">
            <a:extLst>
              <a:ext uri="{FF2B5EF4-FFF2-40B4-BE49-F238E27FC236}">
                <a16:creationId xmlns:a16="http://schemas.microsoft.com/office/drawing/2014/main" id="{20A5F475-7ADF-4D11-DB41-C84E6EB2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8713787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41AB056C-F5E0-9337-82B7-FE379E7F1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661025"/>
            <a:ext cx="86407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 Mạch đã cho ra đời thiết bị Wavestar sử dụng sóng biển để tạo ra năng lượng.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y-phat-trien-thiet-bi-khai-thac-nang-luong-song-bien">
            <a:extLst>
              <a:ext uri="{FF2B5EF4-FFF2-40B4-BE49-F238E27FC236}">
                <a16:creationId xmlns:a16="http://schemas.microsoft.com/office/drawing/2014/main" id="{44D44538-233E-EF28-6772-42E93919A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5888"/>
            <a:ext cx="87852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C9D64ACB-7B2D-6692-8D49-2DFE53578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661025"/>
            <a:ext cx="86407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 Mạch đã cho ra đời thiết bị Wavestar sử dụng sóng biển để tạo ra năng lượng.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https://photo2.tinhte.vn/data/images/cache/600_sh/07/ace0e95ae98aa71c8bcac1131d64a20a.jpg?a622e0">
            <a:hlinkClick r:id="rId2"/>
            <a:extLst>
              <a:ext uri="{FF2B5EF4-FFF2-40B4-BE49-F238E27FC236}">
                <a16:creationId xmlns:a16="http://schemas.microsoft.com/office/drawing/2014/main" id="{51A59670-0B10-2E5B-A3CD-5D53CFAF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7137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2A247256-3BAD-F434-DCBC-AF626E3AE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808663"/>
            <a:ext cx="87137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KHAI THÁC NĂNG LƯỢNG ĐIỆN TỪ SÓNG BIỂN CỦA AUSTRALIA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5F79C205-0394-218C-0E95-A96C390F3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71450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VÀ VẬN DỤNG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A56B90F3-A7E0-268C-34E9-155589036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90600"/>
            <a:ext cx="716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Chọn phát biểu </a:t>
            </a:r>
            <a: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233CEC56-7E6F-08D2-4A51-09607DFA7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546735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trên mặt nước là sóng ngang.</a:t>
            </a: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D702E9A7-AB8D-D0DC-90E1-4995AC0F8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676400"/>
            <a:ext cx="7086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196C7D72-F205-FE8F-C51C-A884B355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2900363"/>
            <a:ext cx="7205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dọc có phương dao động vuông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với phương truyền sóng.</a:t>
            </a:r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B2F2C9A8-9A8B-7ED6-9D5F-5F8450C70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91000"/>
            <a:ext cx="7013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cơ học truyền được trong chân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không.</a:t>
            </a:r>
          </a:p>
        </p:txBody>
      </p:sp>
      <p:sp>
        <p:nvSpPr>
          <p:cNvPr id="33800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E9BCE8-6D69-BE5E-56B5-F10831AE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1804988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801" name="AutoShape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3818A9-0A5E-4E13-DB98-007EE8338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5" y="3005138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3802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0760B3-4399-EBC8-055A-DD33535FF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4281488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6267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E7679E2-4FAB-3CA4-DE59-C708B8423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738" y="5586413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id="{3B0A965F-4781-8BC2-F930-18025A69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Chọn phát biểu </a:t>
            </a:r>
            <a:r>
              <a:rPr lang="en-US" alt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2F993CC-14E9-9F5D-3547-CDC0D1C22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267200"/>
            <a:ext cx="457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i="1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i="1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i="1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i="1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E292CE5F-14FA-CA37-A781-021EB48C7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876300"/>
            <a:ext cx="70881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rắn và bề mặt chất lỏng truyền được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sóng ngang và sóng dọc.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67CE7814-CDEC-55AE-083C-1B069176C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2071688"/>
            <a:ext cx="5616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có chất khí mới truyền được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ngang.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3A889B32-6F0F-E3CF-A2DA-147354206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240088"/>
            <a:ext cx="57769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truyền sóng cũng làm vật chất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theo.</a:t>
            </a: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64A5E2C8-C448-10A4-A847-A5B9B31B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495800"/>
            <a:ext cx="60785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truyền sóng ngang lớn hơn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truyền sóng dọc.</a:t>
            </a:r>
          </a:p>
        </p:txBody>
      </p:sp>
      <p:sp>
        <p:nvSpPr>
          <p:cNvPr id="97288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382E6AD-CA73-D3AA-2194-92CD4FC3E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990600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825" name="AutoShape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B877A6-39B3-2311-7326-91C9C7BC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975" y="2190750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826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C05FF25-E9ED-7537-255E-2EBF28C4A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3276600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4827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C60CBF-AEBD-C75A-E244-5BEBB9ADC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88" y="4543425"/>
            <a:ext cx="533400" cy="4572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Text Box 3">
            <a:extLst>
              <a:ext uri="{FF2B5EF4-FFF2-40B4-BE49-F238E27FC236}">
                <a16:creationId xmlns:a16="http://schemas.microsoft.com/office/drawing/2014/main" id="{AACA0F2C-37B9-4E0E-E00E-641FF2A60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7200"/>
            <a:ext cx="8915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A.Phương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altLang="en-US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B.Tần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altLang="en-US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C.Phương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D.Phương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385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9170249" y="-284719"/>
            <a:ext cx="3021751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186585">
            <a:off x="8281913" y="66773"/>
            <a:ext cx="844051" cy="646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93584">
            <a:off x="13462" y="31113"/>
            <a:ext cx="1911656" cy="15030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8557" y="5411409"/>
            <a:ext cx="1753443" cy="1446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4553045" y="-396144"/>
            <a:ext cx="3185160" cy="73012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17421" y="2908543"/>
            <a:ext cx="1163523" cy="12629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16691" y="2245671"/>
            <a:ext cx="1126884" cy="13257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581660" y="2769216"/>
            <a:ext cx="946597" cy="1604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315279" y="118601"/>
            <a:ext cx="806313" cy="9682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0" y="4580011"/>
            <a:ext cx="1809134" cy="24034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331822" y="2310852"/>
            <a:ext cx="1297291" cy="122918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95012" y="1773947"/>
            <a:ext cx="180834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en-US" sz="1867">
                <a:solidFill>
                  <a:srgbClr val="545454"/>
                </a:solidFill>
                <a:latin typeface="Josefin Sans Regular"/>
              </a:rPr>
              <a:t>1.Học tập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03353" y="4283033"/>
            <a:ext cx="161245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en-US" sz="1867">
                <a:solidFill>
                  <a:srgbClr val="545454"/>
                </a:solidFill>
                <a:latin typeface="Quicksand"/>
              </a:rPr>
              <a:t>2. tìm kiếm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28109" y="1806967"/>
            <a:ext cx="173002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en-US" sz="1867">
                <a:solidFill>
                  <a:srgbClr val="545454"/>
                </a:solidFill>
                <a:latin typeface="Quicksand"/>
              </a:rPr>
              <a:t>3. Hành động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84634" y="4970300"/>
            <a:ext cx="1898435" cy="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27"/>
              </a:lnSpc>
            </a:pPr>
            <a:r>
              <a:rPr lang="en-US" sz="1733" dirty="0">
                <a:solidFill>
                  <a:srgbClr val="F57E9A"/>
                </a:solidFill>
                <a:latin typeface="Asap Regular"/>
              </a:rPr>
              <a:t>-&gt; </a:t>
            </a:r>
            <a:r>
              <a:rPr lang="en-US" sz="1733" dirty="0" err="1">
                <a:solidFill>
                  <a:srgbClr val="F57E9A"/>
                </a:solidFill>
                <a:latin typeface="Asap Regular"/>
              </a:rPr>
              <a:t>Học</a:t>
            </a:r>
            <a:r>
              <a:rPr lang="en-US" sz="1733" dirty="0">
                <a:solidFill>
                  <a:srgbClr val="F57E9A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57E9A"/>
                </a:solidFill>
                <a:latin typeface="Asap Regular"/>
              </a:rPr>
              <a:t>lí</a:t>
            </a:r>
            <a:r>
              <a:rPr lang="en-US" sz="1733" dirty="0">
                <a:solidFill>
                  <a:srgbClr val="F57E9A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57E9A"/>
                </a:solidFill>
                <a:latin typeface="Asap Regular"/>
              </a:rPr>
              <a:t>thuyết</a:t>
            </a:r>
            <a:r>
              <a:rPr lang="en-US" sz="1733" dirty="0">
                <a:solidFill>
                  <a:srgbClr val="F57E9A"/>
                </a:solidFill>
                <a:latin typeface="Asap Regular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84634" y="307924"/>
            <a:ext cx="8496491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FFFFFF"/>
                </a:solidFill>
                <a:latin typeface="Bevan"/>
              </a:rPr>
              <a:t>Nhiệm</a:t>
            </a:r>
            <a:r>
              <a:rPr lang="en-US" sz="5334" dirty="0">
                <a:solidFill>
                  <a:srgbClr val="FFFFFF"/>
                </a:solidFill>
                <a:latin typeface="Bevan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Bevan"/>
              </a:rPr>
              <a:t>vụ</a:t>
            </a:r>
            <a:r>
              <a:rPr lang="en-US" sz="5334" dirty="0">
                <a:solidFill>
                  <a:srgbClr val="FFFFFF"/>
                </a:solidFill>
                <a:latin typeface="Bevan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Bevan"/>
              </a:rPr>
              <a:t>sau</a:t>
            </a:r>
            <a:r>
              <a:rPr lang="en-US" sz="5334" dirty="0">
                <a:solidFill>
                  <a:srgbClr val="FFFFFF"/>
                </a:solidFill>
                <a:latin typeface="Bevan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Bevan"/>
              </a:rPr>
              <a:t>bài</a:t>
            </a:r>
            <a:r>
              <a:rPr lang="en-US" sz="5334" dirty="0">
                <a:solidFill>
                  <a:srgbClr val="FFFFFF"/>
                </a:solidFill>
                <a:latin typeface="Bevan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Bevan"/>
              </a:rPr>
              <a:t>học</a:t>
            </a:r>
            <a:endParaRPr lang="en-US" sz="5334" dirty="0">
              <a:solidFill>
                <a:srgbClr val="FFFFFF"/>
              </a:solidFill>
              <a:latin typeface="Bev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89944" y="4970300"/>
            <a:ext cx="1730028" cy="5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27"/>
              </a:lnSpc>
            </a:pPr>
            <a:r>
              <a:rPr lang="en-US" sz="1733" dirty="0" err="1">
                <a:solidFill>
                  <a:srgbClr val="FFBD59"/>
                </a:solidFill>
                <a:latin typeface="Asap Regular"/>
              </a:rPr>
              <a:t>Làm</a:t>
            </a:r>
            <a:r>
              <a:rPr lang="en-US" sz="1733" dirty="0">
                <a:solidFill>
                  <a:srgbClr val="FFBD59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FBD59"/>
                </a:solidFill>
                <a:latin typeface="Asap Regular"/>
              </a:rPr>
              <a:t>bài</a:t>
            </a:r>
            <a:r>
              <a:rPr lang="en-US" sz="1733" dirty="0">
                <a:solidFill>
                  <a:srgbClr val="FFBD59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FBD59"/>
                </a:solidFill>
                <a:latin typeface="Asap Regular"/>
              </a:rPr>
              <a:t>tập</a:t>
            </a:r>
            <a:r>
              <a:rPr lang="en-US" sz="1733" dirty="0">
                <a:solidFill>
                  <a:srgbClr val="FFBD59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FBD59"/>
                </a:solidFill>
                <a:latin typeface="Asap Regular"/>
              </a:rPr>
              <a:t>luyện</a:t>
            </a:r>
            <a:r>
              <a:rPr lang="en-US" sz="1733" dirty="0">
                <a:solidFill>
                  <a:srgbClr val="FFBD59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FBD59"/>
                </a:solidFill>
                <a:latin typeface="Asap Regular"/>
              </a:rPr>
              <a:t>tập</a:t>
            </a:r>
            <a:r>
              <a:rPr lang="en-US" sz="1733" dirty="0">
                <a:solidFill>
                  <a:srgbClr val="FFBD59"/>
                </a:solidFill>
                <a:latin typeface="Asap Regular"/>
              </a:rPr>
              <a:t> </a:t>
            </a:r>
            <a:r>
              <a:rPr lang="en-US" sz="1733" dirty="0" err="1">
                <a:solidFill>
                  <a:srgbClr val="FFBD59"/>
                </a:solidFill>
                <a:latin typeface="Asap Regular"/>
              </a:rPr>
              <a:t>trên</a:t>
            </a:r>
            <a:r>
              <a:rPr lang="en-US" sz="1733" dirty="0">
                <a:solidFill>
                  <a:srgbClr val="FFBD59"/>
                </a:solidFill>
                <a:latin typeface="Asap Regular"/>
              </a:rPr>
              <a:t> Quizizz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08871" y="4998664"/>
            <a:ext cx="2429685" cy="905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427"/>
              </a:lnSpc>
            </a:pPr>
            <a:r>
              <a:rPr lang="en-US" sz="1733" dirty="0" err="1">
                <a:solidFill>
                  <a:srgbClr val="CB6CE6"/>
                </a:solidFill>
                <a:latin typeface="Quicksand"/>
              </a:rPr>
              <a:t>Thảo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luận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với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giáo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viên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và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bạn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bè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err="1">
                <a:solidFill>
                  <a:srgbClr val="CB6CE6"/>
                </a:solidFill>
                <a:latin typeface="Quicksand"/>
              </a:rPr>
              <a:t>các</a:t>
            </a:r>
            <a:r>
              <a:rPr lang="en-US" sz="1733">
                <a:solidFill>
                  <a:srgbClr val="CB6CE6"/>
                </a:solidFill>
                <a:latin typeface="Quicksand"/>
              </a:rPr>
              <a:t> nội 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dung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trong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nhiệm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vụ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về</a:t>
            </a:r>
            <a:r>
              <a:rPr lang="en-US" sz="1733" dirty="0">
                <a:solidFill>
                  <a:srgbClr val="CB6CE6"/>
                </a:solidFill>
                <a:latin typeface="Quicksand"/>
              </a:rPr>
              <a:t> </a:t>
            </a:r>
            <a:r>
              <a:rPr lang="en-US" sz="1733" dirty="0" err="1">
                <a:solidFill>
                  <a:srgbClr val="CB6CE6"/>
                </a:solidFill>
                <a:latin typeface="Quicksand"/>
              </a:rPr>
              <a:t>nhà</a:t>
            </a:r>
            <a:endParaRPr lang="en-US" sz="1733" dirty="0">
              <a:solidFill>
                <a:srgbClr val="CB6CE6"/>
              </a:solidFill>
              <a:latin typeface="Quicksan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115453" y="4382681"/>
            <a:ext cx="173002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en-US" sz="1867">
                <a:solidFill>
                  <a:srgbClr val="545454"/>
                </a:solidFill>
                <a:latin typeface="Quicksand"/>
              </a:rPr>
              <a:t>4. Thảo luận</a:t>
            </a:r>
          </a:p>
        </p:txBody>
      </p:sp>
    </p:spTree>
    <p:extLst>
      <p:ext uri="{BB962C8B-B14F-4D97-AF65-F5344CB8AC3E}">
        <p14:creationId xmlns:p14="http://schemas.microsoft.com/office/powerpoint/2010/main" val="4258919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9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315" r="19733" b="1109"/>
          <a:stretch>
            <a:fillRect/>
          </a:stretch>
        </p:blipFill>
        <p:spPr>
          <a:xfrm>
            <a:off x="5645506" y="2045"/>
            <a:ext cx="6546494" cy="68559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7460" y="484829"/>
            <a:ext cx="4947385" cy="5731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Luật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chơi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:</a:t>
            </a:r>
            <a:endParaRPr lang="en-US" sz="3600" spc="-128" dirty="0">
              <a:solidFill>
                <a:srgbClr val="FF0000"/>
              </a:solidFill>
              <a:latin typeface="Muli Regular" panose="020B0604020202020204" charset="0"/>
              <a:cs typeface="Arabic Typesetting" panose="03020402040406030203" pitchFamily="66" charset="-78"/>
            </a:endParaRPr>
          </a:p>
          <a:p>
            <a:pPr>
              <a:lnSpc>
                <a:spcPct val="150000"/>
              </a:lnSpc>
            </a:pP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- </a:t>
            </a:r>
            <a:r>
              <a:rPr lang="en-US" sz="3600" spc="-128" dirty="0" err="1">
                <a:solidFill>
                  <a:schemeClr val="bg1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M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ỗi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thành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viên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trong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nhóm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>
                <a:solidFill>
                  <a:srgbClr val="FF0000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giơ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tay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và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trả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lời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. TRẢ LỜI ĐÚNG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nhóm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được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cộng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2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điểm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. TRẢ LỜI CHƯA CHÍNH XÁC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nhóm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được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cộng</a:t>
            </a:r>
            <a:r>
              <a:rPr lang="en-US" sz="3600" spc="-128" dirty="0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 1 </a:t>
            </a:r>
            <a:r>
              <a:rPr lang="en-US" sz="3600" spc="-128" dirty="0" err="1">
                <a:solidFill>
                  <a:srgbClr val="FFFFFF"/>
                </a:solidFill>
                <a:latin typeface="Muli Regular" panose="020B0604020202020204" charset="0"/>
                <a:cs typeface="Arabic Typesetting" panose="03020402040406030203" pitchFamily="66" charset="-78"/>
              </a:rPr>
              <a:t>điểm</a:t>
            </a:r>
            <a:endParaRPr lang="en-US" sz="3600" spc="-128" dirty="0">
              <a:solidFill>
                <a:srgbClr val="FFFFFF"/>
              </a:solidFill>
              <a:latin typeface="Muli Regular" panose="020B0604020202020204" charset="0"/>
              <a:cs typeface="Arabic Typesetting" panose="03020402040406030203" pitchFamily="66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164" y="93001"/>
            <a:ext cx="372593" cy="3918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1CA2E6-E5D1-18AB-C746-1AFC68514672}"/>
              </a:ext>
            </a:extLst>
          </p:cNvPr>
          <p:cNvSpPr txBox="1"/>
          <p:nvPr/>
        </p:nvSpPr>
        <p:spPr>
          <a:xfrm>
            <a:off x="488482" y="629251"/>
            <a:ext cx="7967259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pc="-128" dirty="0">
                <a:solidFill>
                  <a:schemeClr val="bg1"/>
                </a:solidFill>
                <a:latin typeface="Muli Regular"/>
              </a:rPr>
              <a:t>3 NHÓM CÓ ĐIỂM CAO NHẤT TRONG CẢ HÀNH TRÌNH SẼ ĐƯỢC NHẬN  PHẦN QUÀ THÚ VỊ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607B27-55AD-482F-C751-DB129253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76800" y="2383456"/>
            <a:ext cx="73152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6A6380-1E3D-19A2-18EC-1693D524683D}"/>
              </a:ext>
            </a:extLst>
          </p:cNvPr>
          <p:cNvSpPr txBox="1"/>
          <p:nvPr/>
        </p:nvSpPr>
        <p:spPr>
          <a:xfrm>
            <a:off x="2112370" y="2514696"/>
            <a:ext cx="7967259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pc="-128" dirty="0">
                <a:solidFill>
                  <a:schemeClr val="bg1"/>
                </a:solidFill>
                <a:latin typeface="Muli Regular"/>
              </a:rPr>
              <a:t> NHIỆM VỤ: QUAN SÁT VIDEO VÀ NÊU ĐẶC ĐIỂM VỀ PHƯƠNG </a:t>
            </a:r>
            <a:r>
              <a:rPr lang="en-US" sz="3200" spc="-128">
                <a:solidFill>
                  <a:schemeClr val="bg1"/>
                </a:solidFill>
                <a:latin typeface="Muli Regular"/>
              </a:rPr>
              <a:t>DAO ĐỘNG CỦA CÁC PHẦN TỬ </a:t>
            </a:r>
            <a:r>
              <a:rPr lang="en-US" sz="3200" spc="-128" dirty="0">
                <a:solidFill>
                  <a:schemeClr val="bg1"/>
                </a:solidFill>
                <a:latin typeface="Muli Regular"/>
              </a:rPr>
              <a:t>VÀ PHƯƠNG TRUYỀN SÓNG CỦA MỖI VIDEO</a:t>
            </a:r>
            <a:r>
              <a:rPr lang="en-US" sz="3200" spc="-128">
                <a:solidFill>
                  <a:schemeClr val="bg1"/>
                </a:solidFill>
                <a:latin typeface="Muli Regular"/>
              </a:rPr>
              <a:t>? </a:t>
            </a:r>
            <a:endParaRPr lang="en-US" sz="3200" spc="-128" dirty="0">
              <a:solidFill>
                <a:schemeClr val="bg1"/>
              </a:solidFill>
              <a:latin typeface="Mul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5660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ô phỏng sóng ngang, sóng dọc Vật lý 12 1">
            <a:hlinkClick r:id="" action="ppaction://media"/>
            <a:extLst>
              <a:ext uri="{FF2B5EF4-FFF2-40B4-BE49-F238E27FC236}">
                <a16:creationId xmlns:a16="http://schemas.microsoft.com/office/drawing/2014/main" id="{39257E4E-C95A-204E-5155-9DA8FDA76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089" y="546865"/>
            <a:ext cx="10247821" cy="57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6A6380-1E3D-19A2-18EC-1693D524683D}"/>
              </a:ext>
            </a:extLst>
          </p:cNvPr>
          <p:cNvSpPr txBox="1"/>
          <p:nvPr/>
        </p:nvSpPr>
        <p:spPr>
          <a:xfrm>
            <a:off x="2233750" y="-66664"/>
            <a:ext cx="796725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pc="-128" dirty="0">
                <a:solidFill>
                  <a:schemeClr val="bg1"/>
                </a:solidFill>
                <a:latin typeface="Muli Regular"/>
              </a:rPr>
              <a:t>KẾT QUẢ </a:t>
            </a:r>
          </a:p>
        </p:txBody>
      </p:sp>
      <p:pic>
        <p:nvPicPr>
          <p:cNvPr id="3" name="Sóng dọc và Sóng ngang.">
            <a:hlinkClick r:id="" action="ppaction://media"/>
            <a:extLst>
              <a:ext uri="{FF2B5EF4-FFF2-40B4-BE49-F238E27FC236}">
                <a16:creationId xmlns:a16="http://schemas.microsoft.com/office/drawing/2014/main" id="{73A4C521-8795-2123-2F34-3B1CF19D0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194" y="830304"/>
            <a:ext cx="10349297" cy="58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>
            <a:extLst>
              <a:ext uri="{FF2B5EF4-FFF2-40B4-BE49-F238E27FC236}">
                <a16:creationId xmlns:a16="http://schemas.microsoft.com/office/drawing/2014/main" id="{247B8038-EC2B-D104-AEFE-7CC5BCBF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504950"/>
            <a:ext cx="88741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Sóng ngang là sóng trong đó các phần tử của môi trường dao động theo phương vuông góc với phương truyền sóng.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9970432B-3844-A390-FE9B-28186FD31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884488"/>
            <a:ext cx="8896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00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/ ý</a:t>
            </a: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Sóng ngang truyền được trong chất rắn và trên bề mặt chất lỏng</a:t>
            </a:r>
            <a:r>
              <a:rPr lang="en-US" altLang="en-US" sz="1800" i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202" name="Picture 10" descr="truyensong2">
            <a:extLst>
              <a:ext uri="{FF2B5EF4-FFF2-40B4-BE49-F238E27FC236}">
                <a16:creationId xmlns:a16="http://schemas.microsoft.com/office/drawing/2014/main" id="{27E7C52F-EDF9-DBD4-980C-ACE48108D3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57638"/>
            <a:ext cx="52451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Line 11">
            <a:extLst>
              <a:ext uri="{FF2B5EF4-FFF2-40B4-BE49-F238E27FC236}">
                <a16:creationId xmlns:a16="http://schemas.microsoft.com/office/drawing/2014/main" id="{DD64C113-F138-7FB4-71A8-6C06F4B8D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6248400"/>
            <a:ext cx="3886200" cy="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4A8856DE-EF63-77BE-F3CD-76A564D85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715000"/>
            <a:ext cx="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B0F9ABB0-8B46-6356-6D21-1C17E097A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388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Phương dao động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7061F6D8-033E-ACDF-EE35-DC41A22E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0960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Phương truyền sóng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868F763-E7CD-C78B-47C1-52294F633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66800"/>
            <a:ext cx="4546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</a:rPr>
              <a:t>I. SÓNG NGANG:</a:t>
            </a:r>
          </a:p>
        </p:txBody>
      </p:sp>
      <p:pic>
        <p:nvPicPr>
          <p:cNvPr id="15" name="Picture 23" descr="Wave1">
            <a:extLst>
              <a:ext uri="{FF2B5EF4-FFF2-40B4-BE49-F238E27FC236}">
                <a16:creationId xmlns:a16="http://schemas.microsoft.com/office/drawing/2014/main" id="{9F969892-EB2B-0CC7-5A6A-986A6EE719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3952875"/>
            <a:ext cx="3505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3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  <p:bldP spid="8205" grpId="0"/>
      <p:bldP spid="8206" grpId="0"/>
      <p:bldP spid="8206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>
            <a:extLst>
              <a:ext uri="{FF2B5EF4-FFF2-40B4-BE49-F238E27FC236}">
                <a16:creationId xmlns:a16="http://schemas.microsoft.com/office/drawing/2014/main" id="{1929BC9F-CC17-7B30-28F0-183F21825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073151"/>
            <a:ext cx="885666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Sóng dọc là sóng trong đó các phần tử của môi trường dao động theo phương trùng với phương truyền sóng</a:t>
            </a: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C79322BE-A026-C182-B646-A09DD9A96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007" y="2301875"/>
            <a:ext cx="8856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 /ý </a:t>
            </a:r>
            <a:r>
              <a:rPr lang="en-US" altLang="en-US" sz="3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Sóng dọc truyền được trong chất rắn, chất lỏng và  chất khí.</a:t>
            </a:r>
          </a:p>
        </p:txBody>
      </p:sp>
      <p:pic>
        <p:nvPicPr>
          <p:cNvPr id="10250" name="Picture 10" descr="pwave">
            <a:extLst>
              <a:ext uri="{FF2B5EF4-FFF2-40B4-BE49-F238E27FC236}">
                <a16:creationId xmlns:a16="http://schemas.microsoft.com/office/drawing/2014/main" id="{0625D9FD-2651-EF9E-B1B8-CA2EDC56A1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429000"/>
            <a:ext cx="7162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Line 12">
            <a:extLst>
              <a:ext uri="{FF2B5EF4-FFF2-40B4-BE49-F238E27FC236}">
                <a16:creationId xmlns:a16="http://schemas.microsoft.com/office/drawing/2014/main" id="{F28C4BB7-A222-299D-AC77-102F3840E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652963"/>
            <a:ext cx="3886200" cy="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20C16AE7-3F98-531B-AAE6-2BE3D2A1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46613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Phương dao động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1B4981A2-AFC9-D972-AA0F-119C1BA2C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437063"/>
            <a:ext cx="274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truyền sóng</a:t>
            </a:r>
          </a:p>
        </p:txBody>
      </p:sp>
      <p:sp>
        <p:nvSpPr>
          <p:cNvPr id="10255" name="Line 15">
            <a:extLst>
              <a:ext uri="{FF2B5EF4-FFF2-40B4-BE49-F238E27FC236}">
                <a16:creationId xmlns:a16="http://schemas.microsoft.com/office/drawing/2014/main" id="{1447C11A-BFFD-6138-FD00-CDBFF3EAB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8463" y="4652963"/>
            <a:ext cx="1600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4946" name="Picture 18" descr="songdoc">
            <a:extLst>
              <a:ext uri="{FF2B5EF4-FFF2-40B4-BE49-F238E27FC236}">
                <a16:creationId xmlns:a16="http://schemas.microsoft.com/office/drawing/2014/main" id="{E62EDD1D-E5A1-50BB-AE3B-34EA2E7A36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13325"/>
            <a:ext cx="71628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EE2448FC-C71B-CB6E-B59D-2FA22CAA2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188" y="339725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C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dọc</a:t>
            </a:r>
            <a:r>
              <a:rPr lang="en-US" altLang="en-US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  <p:bldP spid="10253" grpId="0"/>
      <p:bldP spid="1025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8,2013142463,D:\ELEANING 2018\BAN CHUAN HOAN CHINH\ELEANING 2018\dac trung vat ly cua am_pptx\Media.ppcx"/>
  <p:tag name="HTML_SHAPEINFO" val="&lt;SlideThumbPath val=&quot;Slide44.PNG&quot;/&gt;"/>
  <p:tag name="ISPRING_CUSTOM_TIMING_USED" val="1"/>
  <p:tag name="GENSWF_ADVANCE_TIME" val="9.368"/>
  <p:tag name="TIMING" val="|2.04"/>
  <p:tag name="GENSWF_SLIDE_UID" val="{A65045B0-A66D-4271-BC82-674B6C581936}:642"/>
  <p:tag name="ISPRING_SLIDE_ID_2" val="{D50B2A8F-1927-4D87-95E9-E06AA7C3FCF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C\Desktop\ELEANING 2018\dac trung vat ly cua am_pptx\Assets\Collaboration71574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orationEnabled&quot;&gt;&lt;false/&gt;&lt;/property&gt;&lt;property id=&quot;moduleDesc&quot;&gt;&lt;null/&gt;&lt;/property&gt;&lt;property id=&quot;sendData&quot;&gt;&lt;true/&gt;&lt;/property&gt;&lt;property id=&quot;collabScore&quot;&gt;&lt;number&gt;0&lt;/number&gt;&lt;/property&gt;&lt;property id=&quot;registrationDone&quot;&gt;&lt;false/&gt;&lt;/property&gt;&lt;property id=&quot;module_name&quot;&gt;&lt;string&gt;dac trung vat ly cua am&lt;/string&gt;&lt;/property&gt;&lt;property id=&quot;adobeID&quot;&gt;&lt;string&gt;&lt;/string&gt;&lt;/property&gt;&lt;property id=&quot;serverurl&quot;&gt;&lt;string&gt;http://als.adobe.com/Pn10/ALSServer/Services/DataGathererService.cfc?method=GatherData&lt;/string&gt;&lt;/property&gt;&lt;property id=&quot;moduleVersion&quot;&gt;&lt;null/&gt;&lt;/property&gt;&lt;property id=&quot;m_AnalyticsEnabled&quot;&gt;&lt;true/&gt;&lt;/property&gt;&lt;property id=&quot;moduleID&quot;&gt;&lt;string&gt;ModuleID&lt;/string&gt;&lt;/property&gt;&lt;/object&gt;﫭⨶㌇í㎐⩹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D:\ELEANING 2018\BAN CHUAN HOAN CHINH\ELEANING 2018\dac trung vat ly cua am_pptx\Assets\Collaboration71574\Collaboration.swf"/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a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876</Words>
  <PresentationFormat>Widescreen</PresentationFormat>
  <Paragraphs>77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#9Slide02 Tieu de rat dai 01</vt:lpstr>
      <vt:lpstr>Arial</vt:lpstr>
      <vt:lpstr>Asap Regular</vt:lpstr>
      <vt:lpstr>Bevan</vt:lpstr>
      <vt:lpstr>Calibri</vt:lpstr>
      <vt:lpstr>Garamond</vt:lpstr>
      <vt:lpstr>Josefin Sans Regular</vt:lpstr>
      <vt:lpstr>Muli Regular</vt:lpstr>
      <vt:lpstr>Quicksand</vt:lpstr>
      <vt:lpstr>Times New Roman</vt:lpstr>
      <vt:lpstr>VNI-Times</vt:lpstr>
      <vt:lpstr>5_Office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2022-11-29T07:18:06Z</dcterms:created>
  <dcterms:modified xsi:type="dcterms:W3CDTF">2023-07-11T02:29:46Z</dcterms:modified>
</cp:coreProperties>
</file>