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261" r:id="rId5"/>
    <p:sldId id="361" r:id="rId6"/>
    <p:sldId id="362" r:id="rId7"/>
    <p:sldId id="311" r:id="rId8"/>
    <p:sldId id="340" r:id="rId9"/>
    <p:sldId id="310" r:id="rId10"/>
    <p:sldId id="343" r:id="rId11"/>
    <p:sldId id="344" r:id="rId12"/>
    <p:sldId id="363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6" autoAdjust="0"/>
    <p:restoredTop sz="94196" autoAdjust="0"/>
  </p:normalViewPr>
  <p:slideViewPr>
    <p:cSldViewPr snapToGrid="0" showGuides="1">
      <p:cViewPr>
        <p:scale>
          <a:sx n="70" d="100"/>
          <a:sy n="70" d="100"/>
        </p:scale>
        <p:origin x="160" y="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97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46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52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255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75394"/>
            <a:ext cx="107312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text and complete the table below with information from the text. Use</a:t>
            </a:r>
            <a:r>
              <a:rPr lang="en-VN" sz="2800" dirty="0"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no more than TWO words or a number in each gap. </a:t>
            </a:r>
            <a:endParaRPr lang="en-US" sz="44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0E9D5AD-73CB-C24F-A95E-C7515CF40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81442"/>
              </p:ext>
            </p:extLst>
          </p:nvPr>
        </p:nvGraphicFramePr>
        <p:xfrm>
          <a:off x="500534" y="2125147"/>
          <a:ext cx="11148922" cy="454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018">
                  <a:extLst>
                    <a:ext uri="{9D8B030D-6E8A-4147-A177-3AD203B41FA5}">
                      <a16:colId xmlns:a16="http://schemas.microsoft.com/office/drawing/2014/main" val="2412679628"/>
                    </a:ext>
                  </a:extLst>
                </a:gridCol>
                <a:gridCol w="8375904">
                  <a:extLst>
                    <a:ext uri="{9D8B030D-6E8A-4147-A177-3AD203B41FA5}">
                      <a16:colId xmlns:a16="http://schemas.microsoft.com/office/drawing/2014/main" val="3575838587"/>
                    </a:ext>
                  </a:extLst>
                </a:gridCol>
              </a:tblGrid>
              <a:tr h="4534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 education after secondary school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048504"/>
                  </a:ext>
                </a:extLst>
              </a:tr>
              <a:tr h="768153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at end of formal education</a:t>
                      </a:r>
                    </a:p>
                    <a:p>
                      <a:endParaRPr lang="en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16 in the UK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stay until the age of (1) ________ in full-time education or do training in England</a:t>
                      </a:r>
                    </a:p>
                    <a:p>
                      <a:endParaRPr lang="en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537193"/>
                  </a:ext>
                </a:extLst>
              </a:tr>
              <a:tr h="768153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Vocational education</a:t>
                      </a:r>
                    </a:p>
                    <a:p>
                      <a:endParaRPr lang="en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lasts up to three years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also called career education or (2) _________________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some students still go on to (3) 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887879"/>
                  </a:ext>
                </a:extLst>
              </a:tr>
              <a:tr h="76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Sixth form</a:t>
                      </a:r>
                    </a:p>
                    <a:p>
                      <a:endParaRPr lang="en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lasts two years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Students study subjects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•Grades are used to apply for (4) _______________.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006648"/>
                  </a:ext>
                </a:extLst>
              </a:tr>
              <a:tr h="76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education</a:t>
                      </a:r>
                    </a:p>
                    <a:p>
                      <a:endParaRPr lang="en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study to get a (5) _______________, a master’s degree, or a doctorate.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9159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8A9292-F019-BE47-A56F-77630DA72D15}"/>
              </a:ext>
            </a:extLst>
          </p:cNvPr>
          <p:cNvSpPr txBox="1"/>
          <p:nvPr/>
        </p:nvSpPr>
        <p:spPr>
          <a:xfrm>
            <a:off x="6096000" y="2892115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VN" sz="2000" dirty="0">
                <a:solidFill>
                  <a:srgbClr val="FF0000"/>
                </a:solidFill>
                <a:effectLst/>
              </a:rPr>
              <a:t> 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3DAB8-A35B-994F-884A-2FE915B43A6E}"/>
              </a:ext>
            </a:extLst>
          </p:cNvPr>
          <p:cNvSpPr txBox="1"/>
          <p:nvPr/>
        </p:nvSpPr>
        <p:spPr>
          <a:xfrm>
            <a:off x="7143915" y="4166579"/>
            <a:ext cx="2275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technical education</a:t>
            </a:r>
            <a:r>
              <a:rPr lang="en-VN" sz="2000" dirty="0">
                <a:solidFill>
                  <a:srgbClr val="FF0000"/>
                </a:solidFill>
                <a:effectLst/>
              </a:rPr>
              <a:t> 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0DAC9-9811-6D4A-818D-11D1B93F5876}"/>
              </a:ext>
            </a:extLst>
          </p:cNvPr>
          <p:cNvSpPr txBox="1"/>
          <p:nvPr/>
        </p:nvSpPr>
        <p:spPr>
          <a:xfrm>
            <a:off x="6826386" y="4494629"/>
            <a:ext cx="200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higher education</a:t>
            </a:r>
            <a:r>
              <a:rPr lang="en-VN" sz="2000" dirty="0">
                <a:solidFill>
                  <a:srgbClr val="FF0000"/>
                </a:solidFill>
                <a:effectLst/>
              </a:rPr>
              <a:t> 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46B04-E761-2642-B058-FA83643AABC3}"/>
              </a:ext>
            </a:extLst>
          </p:cNvPr>
          <p:cNvSpPr txBox="1"/>
          <p:nvPr/>
        </p:nvSpPr>
        <p:spPr>
          <a:xfrm>
            <a:off x="6775507" y="5463308"/>
            <a:ext cx="2104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university courses</a:t>
            </a:r>
            <a:r>
              <a:rPr lang="en-VN" sz="2000" dirty="0">
                <a:solidFill>
                  <a:srgbClr val="FF0000"/>
                </a:solidFill>
                <a:effectLst/>
              </a:rPr>
              <a:t> 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893AA1-549C-8E44-BD91-0AA1B944FBAB}"/>
              </a:ext>
            </a:extLst>
          </p:cNvPr>
          <p:cNvSpPr txBox="1"/>
          <p:nvPr/>
        </p:nvSpPr>
        <p:spPr>
          <a:xfrm>
            <a:off x="6096000" y="5864642"/>
            <a:ext cx="209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bachelor’s degree</a:t>
            </a:r>
            <a:r>
              <a:rPr lang="en-VN" sz="2000" dirty="0">
                <a:solidFill>
                  <a:srgbClr val="FF0000"/>
                </a:solidFill>
                <a:effectLst/>
              </a:rPr>
              <a:t> </a:t>
            </a:r>
            <a:endParaRPr lang="en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Work in groups. Discuss the similarities and differences between education after</a:t>
            </a:r>
            <a:r>
              <a:rPr lang="en-VN" sz="2800" dirty="0"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leaving school in Viet Nam and in the UK.</a:t>
            </a:r>
            <a:r>
              <a:rPr lang="en-VN" sz="4000" dirty="0">
                <a:effectLst/>
              </a:rPr>
              <a:t> </a:t>
            </a:r>
            <a:endParaRPr lang="en-US" sz="40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pic>
        <p:nvPicPr>
          <p:cNvPr id="5122" name="Picture 2" descr="Generation Gap | آیلتس تیم">
            <a:extLst>
              <a:ext uri="{FF2B5EF4-FFF2-40B4-BE49-F238E27FC236}">
                <a16:creationId xmlns:a16="http://schemas.microsoft.com/office/drawing/2014/main" id="{AFA86706-98DB-BD45-98D9-7D34455C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31" y="3097759"/>
            <a:ext cx="5843337" cy="35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Work in groups. Discuss the similarities and differences between education after</a:t>
            </a:r>
            <a:r>
              <a:rPr lang="en-VN" sz="2800" dirty="0"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leaving school in Viet Nam and in the UK.</a:t>
            </a:r>
            <a:r>
              <a:rPr lang="en-VN" sz="4000" dirty="0">
                <a:effectLst/>
              </a:rPr>
              <a:t> </a:t>
            </a:r>
            <a:endParaRPr lang="en-US" sz="40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FD046-BA78-7446-BFC1-554265769160}"/>
              </a:ext>
            </a:extLst>
          </p:cNvPr>
          <p:cNvSpPr txBox="1"/>
          <p:nvPr/>
        </p:nvSpPr>
        <p:spPr>
          <a:xfrm>
            <a:off x="1129344" y="2670048"/>
            <a:ext cx="10702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FF0000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Suggested answers:</a:t>
            </a:r>
            <a:endParaRPr lang="en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415" algn="just"/>
            <a:r>
              <a:rPr lang="en-SG" sz="2800" b="1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Similarities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 algn="just"/>
            <a:r>
              <a:rPr lang="en-SG" sz="28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Both systems provide vocational education after secondary school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 algn="just"/>
            <a:r>
              <a:rPr lang="en-SG" sz="2800" b="1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Differences: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 algn="just"/>
            <a:r>
              <a:rPr lang="en-SG" sz="28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Viet Nam, students leave secondary school at 18. Then they can start university immediately</a:t>
            </a:r>
            <a:r>
              <a:rPr lang="en-SG" sz="2800" b="1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 algn="just"/>
            <a:r>
              <a:rPr lang="en-SG" sz="28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some parts of the UK, students can leave school at 16.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203543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79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  similarities and differences between education after leaving school in Viet Nam and in the UK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VN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Review expressions for making an appointment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507394"/>
            <a:ext cx="6559291" cy="110911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COMMUNICATION AND CULTURE / CLIL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474F3-A5CD-954F-BD95-785C983D2F72}"/>
              </a:ext>
            </a:extLst>
          </p:cNvPr>
          <p:cNvSpPr txBox="1"/>
          <p:nvPr/>
        </p:nvSpPr>
        <p:spPr>
          <a:xfrm>
            <a:off x="2835250" y="463093"/>
            <a:ext cx="948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school-leavers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232284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COMMUNICATION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CLIL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670958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Watch a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2058476"/>
            <a:ext cx="5670959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Listen and complete the conversation with the expressions in the box. Then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practise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it in pairs.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2: Make similar conversation.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325646"/>
            <a:ext cx="5670960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Read the text and complete the table below with information from the text. Use no more than TWO words or a number in each gap. </a:t>
            </a:r>
            <a:endParaRPr lang="en-VN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2559985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EXTRA ACTIVITY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3" y="4631707"/>
            <a:ext cx="5670957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2.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Work in groups. Discuss the similarities and differences between education after leaving school in Viet Nam and in the UK.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47383" y="322270"/>
            <a:ext cx="6181534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COMMUNICATION AND CULTURE / CLIL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37188" y="344239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7693" y="5622841"/>
            <a:ext cx="5670957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endCxn id="30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18EA2E8-E489-2E4F-8F23-083696E3A8C4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245FF-0D86-694C-AD99-B7CB74D6262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6" name="Google Shape;395;p38">
            <a:extLst>
              <a:ext uri="{FF2B5EF4-FFF2-40B4-BE49-F238E27FC236}">
                <a16:creationId xmlns:a16="http://schemas.microsoft.com/office/drawing/2014/main" id="{0B55FB45-2346-D746-8208-8C1EEA50B6BF}"/>
              </a:ext>
            </a:extLst>
          </p:cNvPr>
          <p:cNvSpPr txBox="1">
            <a:spLocks/>
          </p:cNvSpPr>
          <p:nvPr/>
        </p:nvSpPr>
        <p:spPr>
          <a:xfrm>
            <a:off x="1416464" y="1017136"/>
            <a:ext cx="9739215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</a:rPr>
              <a:t>Watch a video and answer the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DAD84-7A54-3B4A-9D7C-A653BE298F23}"/>
              </a:ext>
            </a:extLst>
          </p:cNvPr>
          <p:cNvSpPr txBox="1"/>
          <p:nvPr/>
        </p:nvSpPr>
        <p:spPr>
          <a:xfrm>
            <a:off x="1964631" y="2468880"/>
            <a:ext cx="8642879" cy="2909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i="1" dirty="0">
                <a:effectLst/>
                <a:ea typeface="Times New Roman" panose="02020603050405020304" pitchFamily="18" charset="0"/>
              </a:rPr>
              <a:t>1. How many people are there in the conversation?</a:t>
            </a:r>
            <a:endParaRPr lang="en-VN" sz="3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i="1" dirty="0">
                <a:effectLst/>
                <a:ea typeface="Times New Roman" panose="02020603050405020304" pitchFamily="18" charset="0"/>
              </a:rPr>
              <a:t>2. What is the man doing?</a:t>
            </a:r>
            <a:endParaRPr lang="en-VN" sz="3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VN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18EA2E8-E489-2E4F-8F23-083696E3A8C4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245FF-0D86-694C-AD99-B7CB74D6262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6" name="Google Shape;395;p38">
            <a:extLst>
              <a:ext uri="{FF2B5EF4-FFF2-40B4-BE49-F238E27FC236}">
                <a16:creationId xmlns:a16="http://schemas.microsoft.com/office/drawing/2014/main" id="{0B55FB45-2346-D746-8208-8C1EEA50B6BF}"/>
              </a:ext>
            </a:extLst>
          </p:cNvPr>
          <p:cNvSpPr txBox="1">
            <a:spLocks/>
          </p:cNvSpPr>
          <p:nvPr/>
        </p:nvSpPr>
        <p:spPr>
          <a:xfrm>
            <a:off x="1416464" y="1017136"/>
            <a:ext cx="9739215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</a:rPr>
              <a:t>Watch a video and answer the questions</a:t>
            </a:r>
          </a:p>
        </p:txBody>
      </p:sp>
      <p:pic>
        <p:nvPicPr>
          <p:cNvPr id="4" name="English Conversation Lesson 45_  Making an Appointment" descr="English Conversation Lesson 45_  Making an Appointment">
            <a:hlinkClick r:id="" action="ppaction://media"/>
            <a:extLst>
              <a:ext uri="{FF2B5EF4-FFF2-40B4-BE49-F238E27FC236}">
                <a16:creationId xmlns:a16="http://schemas.microsoft.com/office/drawing/2014/main" id="{1A900FF1-3828-5442-93A6-1BBEC1193D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2770" y="1667932"/>
            <a:ext cx="9006459" cy="50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18EA2E8-E489-2E4F-8F23-083696E3A8C4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245FF-0D86-694C-AD99-B7CB74D6262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6" name="Google Shape;395;p38">
            <a:extLst>
              <a:ext uri="{FF2B5EF4-FFF2-40B4-BE49-F238E27FC236}">
                <a16:creationId xmlns:a16="http://schemas.microsoft.com/office/drawing/2014/main" id="{0B55FB45-2346-D746-8208-8C1EEA50B6BF}"/>
              </a:ext>
            </a:extLst>
          </p:cNvPr>
          <p:cNvSpPr txBox="1">
            <a:spLocks/>
          </p:cNvSpPr>
          <p:nvPr/>
        </p:nvSpPr>
        <p:spPr>
          <a:xfrm>
            <a:off x="1416464" y="1017136"/>
            <a:ext cx="9739215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</a:rPr>
              <a:t>Watch a video and answer the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DAD84-7A54-3B4A-9D7C-A653BE298F23}"/>
              </a:ext>
            </a:extLst>
          </p:cNvPr>
          <p:cNvSpPr txBox="1"/>
          <p:nvPr/>
        </p:nvSpPr>
        <p:spPr>
          <a:xfrm>
            <a:off x="1013655" y="1982871"/>
            <a:ext cx="8642879" cy="3893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effectLst/>
                <a:ea typeface="Times New Roman" panose="02020603050405020304" pitchFamily="18" charset="0"/>
              </a:rPr>
              <a:t>1. How many people are there in the conversation?</a:t>
            </a:r>
          </a:p>
          <a:p>
            <a:pPr>
              <a:lnSpc>
                <a:spcPct val="200000"/>
              </a:lnSpc>
            </a:pPr>
            <a:endParaRPr lang="en-VN" sz="3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effectLst/>
                <a:ea typeface="Times New Roman" panose="02020603050405020304" pitchFamily="18" charset="0"/>
              </a:rPr>
              <a:t>2. What is the man doing?</a:t>
            </a:r>
            <a:endParaRPr lang="en-VN" sz="3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VN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98DC4-8FA2-D54F-BE83-7B9738CD0FE1}"/>
              </a:ext>
            </a:extLst>
          </p:cNvPr>
          <p:cNvSpPr txBox="1"/>
          <p:nvPr/>
        </p:nvSpPr>
        <p:spPr>
          <a:xfrm>
            <a:off x="1013655" y="5230490"/>
            <a:ext cx="1058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-&gt; </a:t>
            </a:r>
            <a:r>
              <a:rPr lang="en-US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The man is calling to make an appointment with the doctor.</a:t>
            </a:r>
            <a:r>
              <a:rPr lang="en-VN" sz="3200" dirty="0">
                <a:solidFill>
                  <a:srgbClr val="FF0000"/>
                </a:solidFill>
                <a:effectLst/>
              </a:rPr>
              <a:t> 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DE964-AA74-A340-AA80-3E42FDA0576E}"/>
              </a:ext>
            </a:extLst>
          </p:cNvPr>
          <p:cNvSpPr txBox="1"/>
          <p:nvPr/>
        </p:nvSpPr>
        <p:spPr>
          <a:xfrm>
            <a:off x="1013655" y="3283515"/>
            <a:ext cx="75013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-&gt; </a:t>
            </a:r>
            <a:r>
              <a:rPr lang="en-US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There are two people in the conversation.</a:t>
            </a:r>
            <a:endParaRPr lang="en-VN" sz="32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42136"/>
            <a:ext cx="102667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effectLst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ea typeface="Calibri" panose="020F0502020204030204" pitchFamily="34" charset="0"/>
              </a:rPr>
              <a:t>Listen and complete the conversation with the expressions in the box. Then </a:t>
            </a:r>
            <a:r>
              <a:rPr lang="en-US" sz="3200" b="1" dirty="0" err="1">
                <a:effectLst/>
                <a:ea typeface="Calibri" panose="020F0502020204030204" pitchFamily="34" charset="0"/>
              </a:rPr>
              <a:t>practise</a:t>
            </a:r>
            <a:r>
              <a:rPr lang="en-US" sz="3200" b="1" dirty="0">
                <a:effectLst/>
                <a:ea typeface="Calibri" panose="020F0502020204030204" pitchFamily="34" charset="0"/>
              </a:rPr>
              <a:t> it in pairs. </a:t>
            </a:r>
            <a:endParaRPr lang="en-US" sz="66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6343BC-A589-264B-B3F7-D39D5B3B928C}"/>
              </a:ext>
            </a:extLst>
          </p:cNvPr>
          <p:cNvSpPr/>
          <p:nvPr/>
        </p:nvSpPr>
        <p:spPr>
          <a:xfrm>
            <a:off x="109728" y="2111845"/>
            <a:ext cx="11972543" cy="6898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EE4000"/>
                </a:solidFill>
                <a:effectLst/>
              </a:rPr>
              <a:t>A. </a:t>
            </a:r>
            <a:r>
              <a:rPr lang="en-US" sz="2400" dirty="0">
                <a:solidFill>
                  <a:schemeClr val="tx1"/>
                </a:solidFill>
                <a:effectLst/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uit you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  </a:t>
            </a:r>
            <a:r>
              <a:rPr lang="en-US" sz="2400" dirty="0">
                <a:solidFill>
                  <a:srgbClr val="EE4000"/>
                </a:solidFill>
                <a:effectLst/>
              </a:rPr>
              <a:t>B. </a:t>
            </a:r>
            <a:r>
              <a:rPr lang="en-US" sz="2400" dirty="0">
                <a:effectLst/>
              </a:rPr>
              <a:t>shall I come        </a:t>
            </a:r>
            <a:r>
              <a:rPr lang="en-US" sz="2400" dirty="0">
                <a:solidFill>
                  <a:srgbClr val="EE4000"/>
                </a:solidFill>
                <a:effectLst/>
              </a:rPr>
              <a:t>C. </a:t>
            </a:r>
            <a:r>
              <a:rPr lang="en-US" sz="2400" dirty="0">
                <a:effectLst/>
              </a:rPr>
              <a:t>I have another appointment             </a:t>
            </a:r>
            <a:r>
              <a:rPr lang="en-US" sz="2400" dirty="0">
                <a:solidFill>
                  <a:srgbClr val="EE4000"/>
                </a:solidFill>
                <a:effectLst/>
              </a:rPr>
              <a:t>D. </a:t>
            </a:r>
            <a:r>
              <a:rPr lang="en-US" sz="2400" dirty="0">
                <a:effectLst/>
              </a:rPr>
              <a:t>could I meet you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7A6342-5D56-5E4C-8333-C65A1F74CCC7}"/>
              </a:ext>
            </a:extLst>
          </p:cNvPr>
          <p:cNvSpPr txBox="1"/>
          <p:nvPr/>
        </p:nvSpPr>
        <p:spPr>
          <a:xfrm>
            <a:off x="649001" y="3176041"/>
            <a:ext cx="11028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</a:rPr>
              <a:t>Lan: </a:t>
            </a:r>
            <a:r>
              <a:rPr lang="en-US" sz="2400" dirty="0" err="1">
                <a:effectLst/>
              </a:rPr>
              <a:t>Ms</a:t>
            </a:r>
            <a:r>
              <a:rPr lang="en-US" sz="2400" dirty="0">
                <a:effectLst/>
              </a:rPr>
              <a:t> Ha, (1) </a:t>
            </a:r>
            <a:r>
              <a:rPr lang="en-US" sz="2400" dirty="0">
                <a:solidFill>
                  <a:srgbClr val="808080"/>
                </a:solidFill>
                <a:effectLst/>
              </a:rPr>
              <a:t>________ </a:t>
            </a:r>
            <a:r>
              <a:rPr lang="en-US" sz="2400" dirty="0">
                <a:effectLst/>
              </a:rPr>
              <a:t>on Thursday afternoon? I would like your advice on how to prepare for my university entrance exam next year.</a:t>
            </a:r>
          </a:p>
          <a:p>
            <a:r>
              <a:rPr lang="en-US" sz="2400" dirty="0" err="1">
                <a:effectLst/>
              </a:rPr>
              <a:t>Ms</a:t>
            </a:r>
            <a:r>
              <a:rPr lang="en-US" sz="2400" dirty="0">
                <a:effectLst/>
              </a:rPr>
              <a:t> Ha: Sorry, (2) </a:t>
            </a:r>
            <a:r>
              <a:rPr lang="en-US" sz="2400" dirty="0">
                <a:solidFill>
                  <a:srgbClr val="808080"/>
                </a:solidFill>
                <a:effectLst/>
              </a:rPr>
              <a:t>________ </a:t>
            </a:r>
            <a:r>
              <a:rPr lang="en-US" sz="2400" dirty="0">
                <a:effectLst/>
              </a:rPr>
              <a:t>at that time. But I’m free on Saturday morning.</a:t>
            </a:r>
          </a:p>
          <a:p>
            <a:r>
              <a:rPr lang="en-US" sz="2400" dirty="0">
                <a:effectLst/>
              </a:rPr>
              <a:t>Lan: That would be good for me. What time (3) </a:t>
            </a:r>
            <a:r>
              <a:rPr lang="en-US" sz="2400" dirty="0">
                <a:solidFill>
                  <a:srgbClr val="808080"/>
                </a:solidFill>
                <a:effectLst/>
              </a:rPr>
              <a:t>________ </a:t>
            </a:r>
            <a:r>
              <a:rPr lang="en-US" sz="2400" dirty="0">
                <a:effectLst/>
              </a:rPr>
              <a:t>to see you?</a:t>
            </a:r>
          </a:p>
          <a:p>
            <a:r>
              <a:rPr lang="en-US" sz="2400" dirty="0" err="1">
                <a:effectLst/>
              </a:rPr>
              <a:t>Ms</a:t>
            </a:r>
            <a:r>
              <a:rPr lang="en-US" sz="2400" dirty="0">
                <a:effectLst/>
              </a:rPr>
              <a:t> Ha: Would 9 o’clock (4) </a:t>
            </a:r>
            <a:r>
              <a:rPr lang="en-US" sz="2400" dirty="0">
                <a:solidFill>
                  <a:srgbClr val="808080"/>
                </a:solidFill>
                <a:effectLst/>
              </a:rPr>
              <a:t>________</a:t>
            </a:r>
            <a:r>
              <a:rPr lang="en-US" sz="2400" dirty="0">
                <a:effectLst/>
              </a:rPr>
              <a:t>?</a:t>
            </a:r>
          </a:p>
          <a:p>
            <a:r>
              <a:rPr lang="en-US" sz="2400" dirty="0">
                <a:effectLst/>
              </a:rPr>
              <a:t>Lan: Yes, sounds good. Thank you, </a:t>
            </a:r>
            <a:r>
              <a:rPr lang="en-US" sz="2400" dirty="0" err="1">
                <a:effectLst/>
              </a:rPr>
              <a:t>Ms</a:t>
            </a:r>
            <a:r>
              <a:rPr lang="en-US" sz="2400" dirty="0">
                <a:effectLst/>
              </a:rPr>
              <a:t> Ha.</a:t>
            </a:r>
          </a:p>
          <a:p>
            <a:r>
              <a:rPr lang="en-US" sz="2400" dirty="0" err="1">
                <a:effectLst/>
              </a:rPr>
              <a:t>Ms</a:t>
            </a:r>
            <a:r>
              <a:rPr lang="en-US" sz="2400" dirty="0">
                <a:effectLst/>
              </a:rPr>
              <a:t> Ha: OK, then. See you on Saturday in the staffroom.</a:t>
            </a:r>
          </a:p>
          <a:p>
            <a:endParaRPr lang="en-V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CC34BB-F0F6-C14F-94B7-42EC976318AA}"/>
              </a:ext>
            </a:extLst>
          </p:cNvPr>
          <p:cNvSpPr txBox="1"/>
          <p:nvPr/>
        </p:nvSpPr>
        <p:spPr>
          <a:xfrm>
            <a:off x="3110227" y="3167390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	</a:t>
            </a:r>
            <a:r>
              <a:rPr lang="en-VN" sz="2800" b="1" dirty="0">
                <a:solidFill>
                  <a:srgbClr val="FF0000"/>
                </a:solidFill>
                <a:effectLst/>
              </a:rPr>
              <a:t> 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2455-122B-D44A-A000-655EC8DB7C7E}"/>
              </a:ext>
            </a:extLst>
          </p:cNvPr>
          <p:cNvSpPr txBox="1"/>
          <p:nvPr/>
        </p:nvSpPr>
        <p:spPr>
          <a:xfrm>
            <a:off x="3130811" y="3880179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C</a:t>
            </a:r>
            <a:r>
              <a:rPr lang="en-SG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2800" b="1" dirty="0">
                <a:solidFill>
                  <a:srgbClr val="FF0000"/>
                </a:solidFill>
                <a:effectLst/>
              </a:rPr>
              <a:t> 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C758E0-FFE8-3D44-8DB1-92F5F4990A0E}"/>
              </a:ext>
            </a:extLst>
          </p:cNvPr>
          <p:cNvSpPr txBox="1"/>
          <p:nvPr/>
        </p:nvSpPr>
        <p:spPr>
          <a:xfrm>
            <a:off x="6982031" y="4258169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en-SG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2800" b="1" dirty="0">
                <a:solidFill>
                  <a:srgbClr val="FF0000"/>
                </a:solidFill>
                <a:effectLst/>
              </a:rPr>
              <a:t> 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67DD8A-7285-6A42-B6B2-1B51C0B2A174}"/>
              </a:ext>
            </a:extLst>
          </p:cNvPr>
          <p:cNvSpPr txBox="1"/>
          <p:nvPr/>
        </p:nvSpPr>
        <p:spPr>
          <a:xfrm>
            <a:off x="4320560" y="4592968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A</a:t>
            </a:r>
            <a:r>
              <a:rPr lang="en-SG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2800" b="1" dirty="0">
                <a:solidFill>
                  <a:srgbClr val="FF0000"/>
                </a:solidFill>
                <a:effectLst/>
              </a:rPr>
              <a:t> </a:t>
            </a:r>
            <a:endParaRPr lang="en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932125" y="1017136"/>
            <a:ext cx="4161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Useful expressions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40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D26ED0-37E3-C844-B8E6-4E909A19C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70156"/>
              </p:ext>
            </p:extLst>
          </p:nvPr>
        </p:nvGraphicFramePr>
        <p:xfrm>
          <a:off x="494437" y="2081054"/>
          <a:ext cx="11374476" cy="4231884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5687238">
                  <a:extLst>
                    <a:ext uri="{9D8B030D-6E8A-4147-A177-3AD203B41FA5}">
                      <a16:colId xmlns:a16="http://schemas.microsoft.com/office/drawing/2014/main" val="1302056415"/>
                    </a:ext>
                  </a:extLst>
                </a:gridCol>
                <a:gridCol w="5687238">
                  <a:extLst>
                    <a:ext uri="{9D8B030D-6E8A-4147-A177-3AD203B41FA5}">
                      <a16:colId xmlns:a16="http://schemas.microsoft.com/office/drawing/2014/main" val="642664989"/>
                    </a:ext>
                  </a:extLst>
                </a:gridCol>
              </a:tblGrid>
              <a:tr h="435268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Making an appointment</a:t>
                      </a:r>
                      <a:endParaRPr lang="en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Giving a positive response</a:t>
                      </a:r>
                      <a:endParaRPr lang="en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333581"/>
                  </a:ext>
                </a:extLst>
              </a:tr>
              <a:tr h="870536">
                <a:tc rowSpan="3"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</a:rPr>
                        <a:t>• Will you be available on/at …?</a:t>
                      </a:r>
                      <a:endParaRPr lang="en-VN" sz="2400" b="0" dirty="0">
                        <a:effectLst/>
                      </a:endParaRPr>
                    </a:p>
                    <a:p>
                      <a:r>
                        <a:rPr lang="en-US" sz="2400" b="0" dirty="0">
                          <a:effectLst/>
                        </a:rPr>
                        <a:t>• I’d like to make/arrange an</a:t>
                      </a:r>
                      <a:endParaRPr lang="en-VN" sz="2400" b="0" dirty="0">
                        <a:effectLst/>
                      </a:endParaRPr>
                    </a:p>
                    <a:p>
                      <a:r>
                        <a:rPr lang="en-US" sz="2400" b="0" dirty="0">
                          <a:effectLst/>
                        </a:rPr>
                        <a:t>appointment with you on/at …</a:t>
                      </a:r>
                      <a:endParaRPr lang="en-VN" sz="2400" b="0" dirty="0">
                        <a:effectLst/>
                      </a:endParaRPr>
                    </a:p>
                    <a:p>
                      <a:r>
                        <a:rPr lang="en-US" sz="2400" b="0" dirty="0">
                          <a:effectLst/>
                        </a:rPr>
                        <a:t>• Would … suit you/be OK for you?</a:t>
                      </a:r>
                      <a:endParaRPr lang="en-VN" sz="2400" b="0" dirty="0">
                        <a:effectLst/>
                      </a:endParaRPr>
                    </a:p>
                    <a:p>
                      <a:r>
                        <a:rPr lang="en-US" sz="2400" b="0" dirty="0">
                          <a:effectLst/>
                        </a:rPr>
                        <a:t>• When’s convenient for you?</a:t>
                      </a:r>
                      <a:endParaRPr lang="en-VN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• All right, I’ll see you then.</a:t>
                      </a:r>
                      <a:endParaRPr lang="en-VN" sz="2400">
                        <a:effectLst/>
                      </a:endParaRPr>
                    </a:p>
                    <a:p>
                      <a:r>
                        <a:rPr lang="en-US" sz="2400">
                          <a:effectLst/>
                        </a:rPr>
                        <a:t>• OK, I’ll see you (next week) (at around 3 p.m.).</a:t>
                      </a:r>
                      <a:endParaRPr lang="en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662328"/>
                  </a:ext>
                </a:extLst>
              </a:tr>
              <a:tr h="87053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Giving a negative response and proposing</a:t>
                      </a:r>
                      <a:endParaRPr lang="en-VN" sz="2400" b="1" dirty="0">
                        <a:effectLst/>
                      </a:endParaRPr>
                    </a:p>
                    <a:p>
                      <a:r>
                        <a:rPr lang="en-US" sz="2400" b="1" dirty="0">
                          <a:effectLst/>
                        </a:rPr>
                        <a:t>another time/date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542918"/>
                  </a:ext>
                </a:extLst>
              </a:tr>
              <a:tr h="1741071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• Sorry, I’ve got another appointment at that time.</a:t>
                      </a:r>
                      <a:endParaRPr lang="en-VN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How about …?</a:t>
                      </a:r>
                      <a:endParaRPr lang="en-VN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• I’m afraid I can’t make it at that time.</a:t>
                      </a:r>
                      <a:endParaRPr lang="en-VN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Are you free on/at …?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22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111574"/>
            <a:ext cx="10490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Work in pairs. Use the model in </a:t>
            </a:r>
            <a:r>
              <a:rPr lang="en-US" sz="2400" b="1" dirty="0">
                <a:solidFill>
                  <a:srgbClr val="00CD1A"/>
                </a:solidFill>
                <a:effectLst/>
                <a:ea typeface="Calibri" panose="020F0502020204030204" pitchFamily="34" charset="0"/>
              </a:rPr>
              <a:t>1 </a:t>
            </a: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to make similar conversations for these situations. One of you is Student A, the other is Student B. Use the expressions below to help you.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94438" y="2617252"/>
            <a:ext cx="5472742" cy="2947042"/>
          </a:xfrm>
          <a:prstGeom prst="wedgeRoundRectCallout">
            <a:avLst>
              <a:gd name="adj1" fmla="val -9008"/>
              <a:gd name="adj2" fmla="val 74380"/>
              <a:gd name="adj3" fmla="val 16667"/>
            </a:avLst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effectLst/>
              </a:rPr>
              <a:t>Student A, a secondary school student, makes an appointment to see Student B, a university representative, to ask for advice on his/her education plans after leaving school. Student B can't make the suggested day/time and proposes another day/time.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785811" y="2936258"/>
            <a:ext cx="5251461" cy="2947042"/>
          </a:xfrm>
          <a:prstGeom prst="wedgeRoundRectCallout">
            <a:avLst>
              <a:gd name="adj1" fmla="val -4599"/>
              <a:gd name="adj2" fmla="val 70665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effectLst/>
              </a:rPr>
              <a:t>Student B, a secondary school student, makes an appointment to see Student A, a career advisor, to ask for advice on vocational courses. Student A can't make the suggested day/ time and proposes another day/time.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8923</TotalTime>
  <Words>919</Words>
  <Application>Microsoft Macintosh PowerPoint</Application>
  <PresentationFormat>Widescreen</PresentationFormat>
  <Paragraphs>117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Helvetica</vt:lpstr>
      <vt:lpstr>Montserrat Medium</vt:lpstr>
      <vt:lpstr>Myriad Pro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Huế Bùi Thanh</cp:lastModifiedBy>
  <cp:revision>166</cp:revision>
  <dcterms:created xsi:type="dcterms:W3CDTF">2020-12-09T02:04:09Z</dcterms:created>
  <dcterms:modified xsi:type="dcterms:W3CDTF">2023-01-16T17:34:41Z</dcterms:modified>
</cp:coreProperties>
</file>