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86" r:id="rId4"/>
    <p:sldId id="283" r:id="rId5"/>
    <p:sldId id="284" r:id="rId6"/>
    <p:sldId id="285" r:id="rId7"/>
    <p:sldId id="268" r:id="rId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364" autoAdjust="0"/>
  </p:normalViewPr>
  <p:slideViewPr>
    <p:cSldViewPr>
      <p:cViewPr varScale="1">
        <p:scale>
          <a:sx n="62" d="100"/>
          <a:sy n="62" d="100"/>
        </p:scale>
        <p:origin x="-672" y="-96"/>
      </p:cViewPr>
      <p:guideLst>
        <p:guide orient="horz" pos="2880"/>
        <p:guide pos="5127"/>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8/21/2022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46B89-F200-43AA-B36B-6A2EF4B500BB}" type="slidenum">
              <a:rPr lang="en-US" smtClean="0"/>
              <a:t>3</a:t>
            </a:fld>
            <a:endParaRPr lang="en-US"/>
          </a:p>
        </p:txBody>
      </p:sp>
    </p:spTree>
    <p:extLst>
      <p:ext uri="{BB962C8B-B14F-4D97-AF65-F5344CB8AC3E}">
        <p14:creationId xmlns:p14="http://schemas.microsoft.com/office/powerpoint/2010/main" val="305850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8/21/2022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1496219" y="4343401"/>
            <a:ext cx="13500099"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83: LUYỆN TẬP </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91953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314080" y="6875620"/>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5"/>
          <p:cNvSpPr>
            <a:spLocks noChangeArrowheads="1"/>
          </p:cNvSpPr>
          <p:nvPr/>
        </p:nvSpPr>
        <p:spPr bwMode="auto">
          <a:xfrm>
            <a:off x="5424485" y="1066800"/>
            <a:ext cx="50738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4000" b="1" dirty="0">
                <a:solidFill>
                  <a:srgbClr val="0000CC"/>
                </a:solidFill>
                <a:latin typeface="Times New Roman" pitchFamily="18" charset="0"/>
                <a:cs typeface="Times New Roman" pitchFamily="18" charset="0"/>
              </a:rPr>
              <a:t>TRÒ CHƠI: </a:t>
            </a:r>
            <a:r>
              <a:rPr lang="en-GB" sz="4000" b="1" dirty="0" smtClean="0">
                <a:solidFill>
                  <a:srgbClr val="0000CC"/>
                </a:solidFill>
                <a:latin typeface="Times New Roman" pitchFamily="18" charset="0"/>
                <a:cs typeface="Times New Roman" pitchFamily="18" charset="0"/>
              </a:rPr>
              <a:t>XÌ ĐIỆN</a:t>
            </a:r>
            <a:endParaRPr lang="en-GB" sz="4000" b="1" dirty="0">
              <a:solidFill>
                <a:srgbClr val="0000CC"/>
              </a:solidFill>
              <a:latin typeface="Times New Roman" pitchFamily="18" charset="0"/>
              <a:cs typeface="Times New Roman" pitchFamily="18" charset="0"/>
            </a:endParaRPr>
          </a:p>
        </p:txBody>
      </p:sp>
      <p:grpSp>
        <p:nvGrpSpPr>
          <p:cNvPr id="14" name="Group 13"/>
          <p:cNvGrpSpPr/>
          <p:nvPr/>
        </p:nvGrpSpPr>
        <p:grpSpPr>
          <a:xfrm>
            <a:off x="5236910" y="136065"/>
            <a:ext cx="5492209" cy="930735"/>
            <a:chOff x="4539228" y="172432"/>
            <a:chExt cx="5399539" cy="930735"/>
          </a:xfrm>
        </p:grpSpPr>
        <p:grpSp>
          <p:nvGrpSpPr>
            <p:cNvPr id="15" name="Group 14"/>
            <p:cNvGrpSpPr/>
            <p:nvPr/>
          </p:nvGrpSpPr>
          <p:grpSpPr>
            <a:xfrm>
              <a:off x="4539228" y="172432"/>
              <a:ext cx="5399539" cy="930735"/>
              <a:chOff x="4539228" y="172432"/>
              <a:chExt cx="5399539" cy="930735"/>
            </a:xfrm>
          </p:grpSpPr>
          <p:sp>
            <p:nvSpPr>
              <p:cNvPr id="17" name="TextBox 16"/>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16" name="Straight Connector 15"/>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dirty="0" err="1" smtClean="0">
                    <a:solidFill>
                      <a:srgbClr val="0000CC"/>
                    </a:solidFill>
                    <a:latin typeface="Times New Roman" pitchFamily="18" charset="0"/>
                    <a:cs typeface="Times New Roman" pitchFamily="18" charset="0"/>
                  </a:rPr>
                  <a:t>Thứ</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ngày</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tháng</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năm</a:t>
                </a:r>
                <a:r>
                  <a:rPr lang="en-US" sz="2800" dirty="0" smtClean="0">
                    <a:solidFill>
                      <a:srgbClr val="0000CC"/>
                    </a:solidFill>
                    <a:latin typeface="Times New Roman" pitchFamily="18" charset="0"/>
                    <a:cs typeface="Times New Roman" pitchFamily="18" charset="0"/>
                  </a:rPr>
                  <a:t>…….</a:t>
                </a:r>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TOÁN</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3911600" y="898134"/>
            <a:ext cx="841090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latin typeface="Times New Roman" pitchFamily="18" charset="0"/>
              </a:rPr>
              <a:t>Bài</a:t>
            </a:r>
            <a:r>
              <a:rPr lang="en-US" sz="2800" b="1" dirty="0" smtClean="0">
                <a:solidFill>
                  <a:srgbClr val="0000CC"/>
                </a:solidFill>
                <a:latin typeface="Times New Roman" pitchFamily="18" charset="0"/>
              </a:rPr>
              <a:t> 83: LUYỆN TẬP (T1)</a:t>
            </a:r>
          </a:p>
        </p:txBody>
      </p:sp>
      <p:grpSp>
        <p:nvGrpSpPr>
          <p:cNvPr id="12" name="Group 11"/>
          <p:cNvGrpSpPr/>
          <p:nvPr/>
        </p:nvGrpSpPr>
        <p:grpSpPr>
          <a:xfrm>
            <a:off x="2118519" y="1474112"/>
            <a:ext cx="3309006" cy="677108"/>
            <a:chOff x="1470819" y="1947446"/>
            <a:chExt cx="3309006" cy="677108"/>
          </a:xfrm>
        </p:grpSpPr>
        <p:grpSp>
          <p:nvGrpSpPr>
            <p:cNvPr id="14" name="Group 13"/>
            <p:cNvGrpSpPr/>
            <p:nvPr/>
          </p:nvGrpSpPr>
          <p:grpSpPr>
            <a:xfrm>
              <a:off x="1470819" y="1962834"/>
              <a:ext cx="533400" cy="646331"/>
              <a:chOff x="1737519" y="1962834"/>
              <a:chExt cx="533400" cy="646331"/>
            </a:xfrm>
          </p:grpSpPr>
          <p:sp>
            <p:nvSpPr>
              <p:cNvPr id="16" name="Oval 15"/>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TextBox 16"/>
              <p:cNvSpPr txBox="1"/>
              <p:nvPr/>
            </p:nvSpPr>
            <p:spPr>
              <a:xfrm>
                <a:off x="1796470" y="1962834"/>
                <a:ext cx="415498" cy="646331"/>
              </a:xfrm>
              <a:prstGeom prst="rect">
                <a:avLst/>
              </a:prstGeom>
              <a:noFill/>
            </p:spPr>
            <p:txBody>
              <a:bodyPr wrap="none" rtlCol="0">
                <a:spAutoFit/>
              </a:bodyPr>
              <a:lstStyle/>
              <a:p>
                <a:r>
                  <a:rPr lang="en-US" sz="3600" b="1" dirty="0" smtClean="0">
                    <a:solidFill>
                      <a:srgbClr val="FF0000"/>
                    </a:solidFill>
                    <a:latin typeface="Times New Roman" pitchFamily="18" charset="0"/>
                    <a:cs typeface="Times New Roman" pitchFamily="18" charset="0"/>
                  </a:rPr>
                  <a:t>3</a:t>
                </a:r>
                <a:endParaRPr lang="en-US" sz="3600" b="1" dirty="0">
                  <a:solidFill>
                    <a:srgbClr val="FF0000"/>
                  </a:solidFill>
                  <a:latin typeface="Times New Roman" pitchFamily="18" charset="0"/>
                  <a:cs typeface="Times New Roman" pitchFamily="18" charset="0"/>
                </a:endParaRPr>
              </a:p>
            </p:txBody>
          </p:sp>
        </p:grpSp>
        <p:sp>
          <p:nvSpPr>
            <p:cNvPr id="15" name="TextBox 14"/>
            <p:cNvSpPr txBox="1"/>
            <p:nvPr/>
          </p:nvSpPr>
          <p:spPr>
            <a:xfrm>
              <a:off x="2118519" y="1947446"/>
              <a:ext cx="2661306" cy="677108"/>
            </a:xfrm>
            <a:prstGeom prst="rect">
              <a:avLst/>
            </a:prstGeom>
            <a:noFill/>
          </p:spPr>
          <p:txBody>
            <a:bodyPr wrap="none" rtlCol="0">
              <a:spAutoFit/>
            </a:bodyPr>
            <a:lstStyle/>
            <a:p>
              <a:r>
                <a:rPr lang="en-US" sz="3800" b="1" dirty="0" err="1" smtClean="0">
                  <a:solidFill>
                    <a:srgbClr val="0000FF"/>
                  </a:solidFill>
                  <a:latin typeface="Times New Roman" pitchFamily="18" charset="0"/>
                  <a:cs typeface="Times New Roman" pitchFamily="18" charset="0"/>
                </a:rPr>
                <a:t>Tính</a:t>
              </a:r>
              <a:r>
                <a:rPr lang="en-US" sz="3800" b="1" dirty="0" smtClean="0">
                  <a:solidFill>
                    <a:srgbClr val="0000FF"/>
                  </a:solidFill>
                  <a:latin typeface="Times New Roman" pitchFamily="18" charset="0"/>
                  <a:cs typeface="Times New Roman" pitchFamily="18" charset="0"/>
                </a:rPr>
                <a:t> </a:t>
              </a:r>
              <a:r>
                <a:rPr lang="en-US" sz="3800" b="1" dirty="0" err="1" smtClean="0">
                  <a:solidFill>
                    <a:srgbClr val="0000FF"/>
                  </a:solidFill>
                  <a:latin typeface="Times New Roman" pitchFamily="18" charset="0"/>
                  <a:cs typeface="Times New Roman" pitchFamily="18" charset="0"/>
                </a:rPr>
                <a:t>nhẩm</a:t>
              </a:r>
              <a:r>
                <a:rPr lang="en-US" sz="3800" b="1" dirty="0" smtClean="0">
                  <a:solidFill>
                    <a:srgbClr val="0000FF"/>
                  </a:solidFill>
                  <a:latin typeface="Times New Roman" pitchFamily="18" charset="0"/>
                  <a:cs typeface="Times New Roman" pitchFamily="18" charset="0"/>
                </a:rPr>
                <a:t>:</a:t>
              </a:r>
              <a:endParaRPr lang="en-US" sz="3800" b="1" dirty="0">
                <a:solidFill>
                  <a:srgbClr val="0000FF"/>
                </a:solidFill>
                <a:latin typeface="Times New Roman" pitchFamily="18" charset="0"/>
                <a:cs typeface="Times New Roman" pitchFamily="18" charset="0"/>
              </a:endParaRPr>
            </a:p>
          </p:txBody>
        </p:sp>
      </p:grpSp>
      <p:sp>
        <p:nvSpPr>
          <p:cNvPr id="31" name="TextBox 30"/>
          <p:cNvSpPr txBox="1"/>
          <p:nvPr/>
        </p:nvSpPr>
        <p:spPr>
          <a:xfrm>
            <a:off x="2660303" y="4488969"/>
            <a:ext cx="3020719"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27 000 x 3 = ?</a:t>
            </a:r>
            <a:endParaRPr lang="en-US" sz="36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796306" y="5414841"/>
            <a:ext cx="5792229" cy="1200329"/>
          </a:xfrm>
          <a:prstGeom prst="rect">
            <a:avLst/>
          </a:prstGeom>
          <a:noFill/>
        </p:spPr>
        <p:txBody>
          <a:bodyPr wrap="square" rtlCol="0">
            <a:spAutoFit/>
          </a:bodyPr>
          <a:lstStyle/>
          <a:p>
            <a:r>
              <a:rPr lang="en-US" sz="3600" b="1" dirty="0" smtClean="0">
                <a:solidFill>
                  <a:srgbClr val="0000FF"/>
                </a:solidFill>
                <a:latin typeface="Times New Roman" panose="02020603050405020304" pitchFamily="18" charset="0"/>
                <a:cs typeface="Times New Roman" panose="02020603050405020304" pitchFamily="18" charset="0"/>
              </a:rPr>
              <a:t>     27 </a:t>
            </a:r>
            <a:r>
              <a:rPr lang="en-US" sz="3600" b="1" dirty="0" err="1" smtClean="0">
                <a:solidFill>
                  <a:srgbClr val="0000FF"/>
                </a:solidFill>
                <a:latin typeface="Times New Roman" panose="02020603050405020304" pitchFamily="18" charset="0"/>
                <a:cs typeface="Times New Roman" panose="02020603050405020304" pitchFamily="18" charset="0"/>
              </a:rPr>
              <a:t>nghìn</a:t>
            </a:r>
            <a:r>
              <a:rPr lang="en-US" sz="3600" b="1" dirty="0" smtClean="0">
                <a:solidFill>
                  <a:srgbClr val="0000FF"/>
                </a:solidFill>
                <a:latin typeface="Times New Roman" panose="02020603050405020304" pitchFamily="18" charset="0"/>
                <a:cs typeface="Times New Roman" panose="02020603050405020304" pitchFamily="18" charset="0"/>
              </a:rPr>
              <a:t> x 3 = 81 </a:t>
            </a:r>
            <a:r>
              <a:rPr lang="en-US" sz="3600" b="1" dirty="0" err="1" smtClean="0">
                <a:solidFill>
                  <a:srgbClr val="0000FF"/>
                </a:solidFill>
                <a:latin typeface="Times New Roman" panose="02020603050405020304" pitchFamily="18" charset="0"/>
                <a:cs typeface="Times New Roman" panose="02020603050405020304" pitchFamily="18" charset="0"/>
              </a:rPr>
              <a:t>nghìn</a:t>
            </a:r>
            <a:endParaRPr lang="en-US" sz="3600" b="1" dirty="0" smtClean="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Vậy</a:t>
            </a:r>
            <a:r>
              <a:rPr lang="en-US" sz="3600" b="1" dirty="0" smtClean="0">
                <a:solidFill>
                  <a:srgbClr val="0000FF"/>
                </a:solidFill>
                <a:latin typeface="Times New Roman" panose="02020603050405020304" pitchFamily="18" charset="0"/>
                <a:cs typeface="Times New Roman" panose="02020603050405020304" pitchFamily="18" charset="0"/>
              </a:rPr>
              <a:t> 27 000 x 3 = 81 000</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0043319" y="4463948"/>
            <a:ext cx="3276600"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46 000 x 2= ?</a:t>
            </a:r>
            <a:endParaRPr lang="en-US" sz="360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8900319" y="5414840"/>
            <a:ext cx="5792229" cy="1200329"/>
          </a:xfrm>
          <a:prstGeom prst="rect">
            <a:avLst/>
          </a:prstGeom>
          <a:noFill/>
        </p:spPr>
        <p:txBody>
          <a:bodyPr wrap="square" rtlCol="0">
            <a:spAutoFit/>
          </a:bodyPr>
          <a:lstStyle/>
          <a:p>
            <a:r>
              <a:rPr lang="en-US" sz="3600" b="1" dirty="0" smtClean="0">
                <a:solidFill>
                  <a:srgbClr val="0000FF"/>
                </a:solidFill>
                <a:latin typeface="Times New Roman" panose="02020603050405020304" pitchFamily="18" charset="0"/>
                <a:cs typeface="Times New Roman" panose="02020603050405020304" pitchFamily="18" charset="0"/>
              </a:rPr>
              <a:t> 46 </a:t>
            </a:r>
            <a:r>
              <a:rPr lang="en-US" sz="3600" b="1" dirty="0" err="1" smtClean="0">
                <a:solidFill>
                  <a:srgbClr val="0000FF"/>
                </a:solidFill>
                <a:latin typeface="Times New Roman" panose="02020603050405020304" pitchFamily="18" charset="0"/>
                <a:cs typeface="Times New Roman" panose="02020603050405020304" pitchFamily="18" charset="0"/>
              </a:rPr>
              <a:t>nghìn</a:t>
            </a:r>
            <a:r>
              <a:rPr lang="en-US" sz="3600" b="1" dirty="0" smtClean="0">
                <a:solidFill>
                  <a:srgbClr val="0000FF"/>
                </a:solidFill>
                <a:latin typeface="Times New Roman" panose="02020603050405020304" pitchFamily="18" charset="0"/>
                <a:cs typeface="Times New Roman" panose="02020603050405020304" pitchFamily="18" charset="0"/>
              </a:rPr>
              <a:t> x 2  = 92 </a:t>
            </a:r>
            <a:r>
              <a:rPr lang="en-US" sz="3600" b="1" dirty="0" err="1" smtClean="0">
                <a:solidFill>
                  <a:srgbClr val="0000FF"/>
                </a:solidFill>
                <a:latin typeface="Times New Roman" panose="02020603050405020304" pitchFamily="18" charset="0"/>
                <a:cs typeface="Times New Roman" panose="02020603050405020304" pitchFamily="18" charset="0"/>
              </a:rPr>
              <a:t>nghìn</a:t>
            </a:r>
            <a:endParaRPr lang="en-US" sz="3600" b="1" dirty="0" smtClean="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Vậy</a:t>
            </a:r>
            <a:r>
              <a:rPr lang="en-US" sz="3600" b="1" dirty="0" smtClean="0">
                <a:solidFill>
                  <a:srgbClr val="0000FF"/>
                </a:solidFill>
                <a:latin typeface="Times New Roman" panose="02020603050405020304" pitchFamily="18" charset="0"/>
                <a:cs typeface="Times New Roman" panose="02020603050405020304" pitchFamily="18" charset="0"/>
              </a:rPr>
              <a:t> 46 000 x 2 = 92 000</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rotWithShape="1">
          <a:blip r:embed="rId3"/>
          <a:srcRect l="79587" t="63264" r="15522" b="30963"/>
          <a:stretch/>
        </p:blipFill>
        <p:spPr>
          <a:xfrm>
            <a:off x="5427525" y="1589908"/>
            <a:ext cx="4724399" cy="2590801"/>
          </a:xfrm>
          <a:prstGeom prst="rect">
            <a:avLst/>
          </a:prstGeom>
        </p:spPr>
      </p:pic>
      <p:sp>
        <p:nvSpPr>
          <p:cNvPr id="35" name="TextBox 34"/>
          <p:cNvSpPr txBox="1"/>
          <p:nvPr/>
        </p:nvSpPr>
        <p:spPr>
          <a:xfrm>
            <a:off x="6474651" y="2393212"/>
            <a:ext cx="3016602" cy="584775"/>
          </a:xfrm>
          <a:prstGeom prst="rect">
            <a:avLst/>
          </a:prstGeom>
          <a:solidFill>
            <a:schemeClr val="accent5">
              <a:lumMod val="20000"/>
              <a:lumOff val="80000"/>
            </a:schemeClr>
          </a:solidFill>
        </p:spPr>
        <p:txBody>
          <a:bodyPr wrap="square" rtlCol="0">
            <a:spAutoFit/>
          </a:bodyPr>
          <a:lstStyle/>
          <a:p>
            <a:r>
              <a:rPr lang="en-US" b="1" dirty="0" smtClean="0"/>
              <a:t>     </a:t>
            </a:r>
            <a:r>
              <a:rPr lang="en-US" sz="3200" b="1" dirty="0" smtClean="0"/>
              <a:t>27 000 x 3</a:t>
            </a:r>
            <a:endParaRPr lang="en-US" sz="3200" b="1" dirty="0"/>
          </a:p>
        </p:txBody>
      </p:sp>
      <p:sp>
        <p:nvSpPr>
          <p:cNvPr id="36" name="TextBox 35"/>
          <p:cNvSpPr txBox="1"/>
          <p:nvPr/>
        </p:nvSpPr>
        <p:spPr>
          <a:xfrm>
            <a:off x="6474651" y="3270166"/>
            <a:ext cx="3016602" cy="584775"/>
          </a:xfrm>
          <a:prstGeom prst="rect">
            <a:avLst/>
          </a:prstGeom>
          <a:solidFill>
            <a:schemeClr val="accent5">
              <a:lumMod val="20000"/>
              <a:lumOff val="80000"/>
            </a:schemeClr>
          </a:solidFill>
        </p:spPr>
        <p:txBody>
          <a:bodyPr wrap="square" rtlCol="0">
            <a:spAutoFit/>
          </a:bodyPr>
          <a:lstStyle/>
          <a:p>
            <a:r>
              <a:rPr lang="en-US" b="1" dirty="0" smtClean="0"/>
              <a:t>     </a:t>
            </a:r>
            <a:r>
              <a:rPr lang="en-US" sz="3200" b="1" dirty="0" smtClean="0"/>
              <a:t>46 000 x 2</a:t>
            </a:r>
            <a:endParaRPr lang="en-US" sz="3200" b="1" dirty="0"/>
          </a:p>
        </p:txBody>
      </p:sp>
    </p:spTree>
    <p:extLst>
      <p:ext uri="{BB962C8B-B14F-4D97-AF65-F5344CB8AC3E}">
        <p14:creationId xmlns:p14="http://schemas.microsoft.com/office/powerpoint/2010/main" val="53231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87412" y="285997"/>
            <a:ext cx="5492209" cy="933203"/>
            <a:chOff x="4539226" y="1068029"/>
            <a:chExt cx="5399539" cy="933203"/>
          </a:xfrm>
        </p:grpSpPr>
        <p:grpSp>
          <p:nvGrpSpPr>
            <p:cNvPr id="6" name="Group 5"/>
            <p:cNvGrpSpPr/>
            <p:nvPr/>
          </p:nvGrpSpPr>
          <p:grpSpPr>
            <a:xfrm>
              <a:off x="4539226" y="1068029"/>
              <a:ext cx="5399539" cy="913289"/>
              <a:chOff x="4539226" y="1068029"/>
              <a:chExt cx="5399539" cy="913289"/>
            </a:xfrm>
          </p:grpSpPr>
          <p:sp>
            <p:nvSpPr>
              <p:cNvPr id="8" name="TextBox 7"/>
              <p:cNvSpPr txBox="1"/>
              <p:nvPr/>
            </p:nvSpPr>
            <p:spPr>
              <a:xfrm>
                <a:off x="4539226" y="1068029"/>
                <a:ext cx="5399539" cy="523220"/>
              </a:xfrm>
              <a:prstGeom prst="rect">
                <a:avLst/>
              </a:prstGeom>
              <a:no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Thứ</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ngày</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tháng</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năm</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p>
            </p:txBody>
          </p:sp>
          <p:sp>
            <p:nvSpPr>
              <p:cNvPr id="9" name="TextBox 8"/>
              <p:cNvSpPr txBox="1"/>
              <p:nvPr/>
            </p:nvSpPr>
            <p:spPr>
              <a:xfrm>
                <a:off x="6713636" y="1519653"/>
                <a:ext cx="1050721" cy="461665"/>
              </a:xfrm>
              <a:prstGeom prst="rect">
                <a:avLst/>
              </a:prstGeom>
              <a:no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TOÁN</a:t>
                </a:r>
              </a:p>
            </p:txBody>
          </p:sp>
        </p:grpSp>
        <p:cxnSp>
          <p:nvCxnSpPr>
            <p:cNvPr id="7" name="Straight Connector 6"/>
            <p:cNvCxnSpPr/>
            <p:nvPr/>
          </p:nvCxnSpPr>
          <p:spPr>
            <a:xfrm>
              <a:off x="6830897" y="2001232"/>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3" name="Group 22"/>
          <p:cNvGrpSpPr/>
          <p:nvPr/>
        </p:nvGrpSpPr>
        <p:grpSpPr>
          <a:xfrm>
            <a:off x="1684512" y="2286362"/>
            <a:ext cx="738808" cy="677108"/>
            <a:chOff x="1470819" y="1947446"/>
            <a:chExt cx="832431" cy="677108"/>
          </a:xfrm>
        </p:grpSpPr>
        <p:grpSp>
          <p:nvGrpSpPr>
            <p:cNvPr id="24" name="Group 23"/>
            <p:cNvGrpSpPr/>
            <p:nvPr/>
          </p:nvGrpSpPr>
          <p:grpSpPr>
            <a:xfrm>
              <a:off x="1470819" y="1962834"/>
              <a:ext cx="533400" cy="646331"/>
              <a:chOff x="1737519" y="1962834"/>
              <a:chExt cx="533400" cy="646331"/>
            </a:xfrm>
          </p:grpSpPr>
          <p:sp>
            <p:nvSpPr>
              <p:cNvPr id="28" name="Oval 2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1"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p:cNvSpPr txBox="1"/>
              <p:nvPr/>
            </p:nvSpPr>
            <p:spPr>
              <a:xfrm>
                <a:off x="1796470" y="1962834"/>
                <a:ext cx="415498" cy="646331"/>
              </a:xfrm>
              <a:prstGeom prst="rect">
                <a:avLst/>
              </a:prstGeom>
              <a:no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4</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grpSp>
        <p:sp>
          <p:nvSpPr>
            <p:cNvPr id="27" name="TextBox 26"/>
            <p:cNvSpPr txBox="1"/>
            <p:nvPr/>
          </p:nvSpPr>
          <p:spPr>
            <a:xfrm>
              <a:off x="2118519" y="1947446"/>
              <a:ext cx="184731" cy="677108"/>
            </a:xfrm>
            <a:prstGeom prst="rect">
              <a:avLst/>
            </a:prstGeom>
            <a:no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grpSp>
      <p:sp>
        <p:nvSpPr>
          <p:cNvPr id="56" name="Text Box 14"/>
          <p:cNvSpPr txBox="1">
            <a:spLocks noChangeArrowheads="1"/>
          </p:cNvSpPr>
          <p:nvPr/>
        </p:nvSpPr>
        <p:spPr bwMode="auto">
          <a:xfrm>
            <a:off x="3303625" y="1533023"/>
            <a:ext cx="9381591"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CC"/>
                </a:solidFill>
                <a:effectLst/>
                <a:uLnTx/>
                <a:uFillTx/>
                <a:latin typeface="Times New Roman" pitchFamily="18" charset="0"/>
                <a:ea typeface="+mn-ea"/>
                <a:cs typeface="+mn-cs"/>
              </a:rPr>
              <a:t>Bài</a:t>
            </a:r>
            <a:r>
              <a:rPr kumimoji="0" lang="en-US" sz="2800" b="1" i="0" u="none" strike="noStrike" kern="1200" cap="none" spc="0" normalizeH="0" baseline="0" noProof="0" dirty="0">
                <a:ln>
                  <a:noFill/>
                </a:ln>
                <a:solidFill>
                  <a:srgbClr val="0000CC"/>
                </a:solidFill>
                <a:effectLst/>
                <a:uLnTx/>
                <a:uFillTx/>
                <a:latin typeface="Times New Roman" pitchFamily="18" charset="0"/>
                <a:ea typeface="+mn-ea"/>
                <a:cs typeface="+mn-cs"/>
              </a:rPr>
              <a:t> 83: LUYỆN </a:t>
            </a:r>
            <a:r>
              <a:rPr kumimoji="0" lang="en-US" sz="2800" b="1" i="0" u="none" strike="noStrike" kern="1200" cap="none" spc="0" normalizeH="0" baseline="0" noProof="0">
                <a:ln>
                  <a:noFill/>
                </a:ln>
                <a:solidFill>
                  <a:srgbClr val="0000CC"/>
                </a:solidFill>
                <a:effectLst/>
                <a:uLnTx/>
                <a:uFillTx/>
                <a:latin typeface="Times New Roman" pitchFamily="18" charset="0"/>
                <a:ea typeface="+mn-ea"/>
                <a:cs typeface="+mn-cs"/>
              </a:rPr>
              <a:t>TẬP – T2</a:t>
            </a:r>
            <a:endParaRPr kumimoji="0" lang="en-US" sz="2800" b="1" i="0" u="none" strike="noStrike" kern="1200" cap="none" spc="0" normalizeH="0" baseline="0" noProof="0" dirty="0">
              <a:ln>
                <a:noFill/>
              </a:ln>
              <a:solidFill>
                <a:srgbClr val="0000CC"/>
              </a:solidFill>
              <a:effectLst/>
              <a:uLnTx/>
              <a:uFillTx/>
              <a:latin typeface="Times New Roman" pitchFamily="18" charset="0"/>
              <a:ea typeface="+mn-ea"/>
              <a:cs typeface="+mn-cs"/>
            </a:endParaRPr>
          </a:p>
        </p:txBody>
      </p:sp>
      <p:sp>
        <p:nvSpPr>
          <p:cNvPr id="3" name="TextBox 2">
            <a:extLst>
              <a:ext uri="{FF2B5EF4-FFF2-40B4-BE49-F238E27FC236}">
                <a16:creationId xmlns="" xmlns:a16="http://schemas.microsoft.com/office/drawing/2014/main" id="{FB3F3E20-0F6E-D3F1-D6C6-94DD9AD7DB62}"/>
              </a:ext>
            </a:extLst>
          </p:cNvPr>
          <p:cNvSpPr txBox="1"/>
          <p:nvPr/>
        </p:nvSpPr>
        <p:spPr>
          <a:xfrm>
            <a:off x="2423320" y="2358216"/>
            <a:ext cx="380999" cy="1200329"/>
          </a:xfrm>
          <a:prstGeom prst="rect">
            <a:avLst/>
          </a:prstGeom>
          <a:noFill/>
          <a:ln>
            <a:solidFill>
              <a:schemeClr val="tx1"/>
            </a:solidFill>
          </a:ln>
        </p:spPr>
        <p:txBody>
          <a:bodyPr wrap="square" rtlCol="0">
            <a:spAutoFit/>
          </a:bodyPr>
          <a:lstStyle/>
          <a:p>
            <a:r>
              <a:rPr lang="en-US" sz="3600" b="1">
                <a:solidFill>
                  <a:srgbClr val="0000FF"/>
                </a:solidFill>
              </a:rPr>
              <a:t>&gt;</a:t>
            </a:r>
          </a:p>
          <a:p>
            <a:r>
              <a:rPr lang="en-US" sz="3600" b="1">
                <a:solidFill>
                  <a:srgbClr val="0000FF"/>
                </a:solidFill>
              </a:rPr>
              <a:t>&lt;</a:t>
            </a:r>
          </a:p>
        </p:txBody>
      </p:sp>
      <p:sp>
        <p:nvSpPr>
          <p:cNvPr id="4" name="TextBox 3">
            <a:extLst>
              <a:ext uri="{FF2B5EF4-FFF2-40B4-BE49-F238E27FC236}">
                <a16:creationId xmlns="" xmlns:a16="http://schemas.microsoft.com/office/drawing/2014/main" id="{3C179DD8-3B5A-26A6-73D5-044F3DF69ABE}"/>
              </a:ext>
            </a:extLst>
          </p:cNvPr>
          <p:cNvSpPr txBox="1"/>
          <p:nvPr/>
        </p:nvSpPr>
        <p:spPr>
          <a:xfrm>
            <a:off x="2956719" y="2667000"/>
            <a:ext cx="380999" cy="646331"/>
          </a:xfrm>
          <a:prstGeom prst="rect">
            <a:avLst/>
          </a:prstGeom>
          <a:noFill/>
          <a:ln>
            <a:solidFill>
              <a:schemeClr val="bg1"/>
            </a:solidFill>
          </a:ln>
        </p:spPr>
        <p:txBody>
          <a:bodyPr wrap="square" rtlCol="0">
            <a:spAutoFit/>
          </a:bodyPr>
          <a:lstStyle/>
          <a:p>
            <a:r>
              <a:rPr lang="en-US" sz="3600" b="1">
                <a:solidFill>
                  <a:srgbClr val="0000FF"/>
                </a:solidFill>
              </a:rPr>
              <a:t>?</a:t>
            </a:r>
          </a:p>
        </p:txBody>
      </p:sp>
      <p:sp>
        <p:nvSpPr>
          <p:cNvPr id="10" name="TextBox 9">
            <a:extLst>
              <a:ext uri="{FF2B5EF4-FFF2-40B4-BE49-F238E27FC236}">
                <a16:creationId xmlns="" xmlns:a16="http://schemas.microsoft.com/office/drawing/2014/main" id="{4584EEC8-2BBC-58FA-0F68-57C9696D2DF0}"/>
              </a:ext>
            </a:extLst>
          </p:cNvPr>
          <p:cNvSpPr txBox="1"/>
          <p:nvPr/>
        </p:nvSpPr>
        <p:spPr>
          <a:xfrm>
            <a:off x="3794919" y="2891616"/>
            <a:ext cx="4453702" cy="538609"/>
          </a:xfrm>
          <a:prstGeom prst="rect">
            <a:avLst/>
          </a:prstGeom>
          <a:noFill/>
        </p:spPr>
        <p:txBody>
          <a:bodyPr wrap="square" rtlCol="0">
            <a:spAutoFit/>
          </a:bodyPr>
          <a:lstStyle/>
          <a:p>
            <a:r>
              <a:rPr lang="en-US" b="1"/>
              <a:t>13 x 5                 31 x 5 </a:t>
            </a:r>
          </a:p>
        </p:txBody>
      </p:sp>
      <p:sp>
        <p:nvSpPr>
          <p:cNvPr id="11" name="Oval 10">
            <a:extLst>
              <a:ext uri="{FF2B5EF4-FFF2-40B4-BE49-F238E27FC236}">
                <a16:creationId xmlns="" xmlns:a16="http://schemas.microsoft.com/office/drawing/2014/main" id="{ADF4051E-5387-98D9-D171-FA187D202813}"/>
              </a:ext>
            </a:extLst>
          </p:cNvPr>
          <p:cNvSpPr/>
          <p:nvPr/>
        </p:nvSpPr>
        <p:spPr>
          <a:xfrm>
            <a:off x="4937920" y="2783896"/>
            <a:ext cx="914400" cy="64633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81" name="TextBox 80">
            <a:extLst>
              <a:ext uri="{FF2B5EF4-FFF2-40B4-BE49-F238E27FC236}">
                <a16:creationId xmlns="" xmlns:a16="http://schemas.microsoft.com/office/drawing/2014/main" id="{1438A509-29A9-E457-8D5A-541AF997ABF4}"/>
              </a:ext>
            </a:extLst>
          </p:cNvPr>
          <p:cNvSpPr txBox="1"/>
          <p:nvPr/>
        </p:nvSpPr>
        <p:spPr>
          <a:xfrm>
            <a:off x="3684617" y="3835816"/>
            <a:ext cx="4453702" cy="538609"/>
          </a:xfrm>
          <a:prstGeom prst="rect">
            <a:avLst/>
          </a:prstGeom>
          <a:noFill/>
        </p:spPr>
        <p:txBody>
          <a:bodyPr wrap="square" rtlCol="0">
            <a:spAutoFit/>
          </a:bodyPr>
          <a:lstStyle/>
          <a:p>
            <a:r>
              <a:rPr lang="en-US" b="1"/>
              <a:t>240 x 3                420 x 3</a:t>
            </a:r>
          </a:p>
        </p:txBody>
      </p:sp>
      <p:sp>
        <p:nvSpPr>
          <p:cNvPr id="82" name="Oval 81">
            <a:extLst>
              <a:ext uri="{FF2B5EF4-FFF2-40B4-BE49-F238E27FC236}">
                <a16:creationId xmlns="" xmlns:a16="http://schemas.microsoft.com/office/drawing/2014/main" id="{89640C01-876F-9FE7-4B60-C749DD0BE62F}"/>
              </a:ext>
            </a:extLst>
          </p:cNvPr>
          <p:cNvSpPr/>
          <p:nvPr/>
        </p:nvSpPr>
        <p:spPr>
          <a:xfrm>
            <a:off x="4997068" y="3781955"/>
            <a:ext cx="914400" cy="64633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83" name="TextBox 82">
            <a:extLst>
              <a:ext uri="{FF2B5EF4-FFF2-40B4-BE49-F238E27FC236}">
                <a16:creationId xmlns="" xmlns:a16="http://schemas.microsoft.com/office/drawing/2014/main" id="{AB06FF0F-E8A9-6F00-221F-A30BE96BEBB6}"/>
              </a:ext>
            </a:extLst>
          </p:cNvPr>
          <p:cNvSpPr txBox="1"/>
          <p:nvPr/>
        </p:nvSpPr>
        <p:spPr>
          <a:xfrm>
            <a:off x="9052719" y="2990165"/>
            <a:ext cx="4453702" cy="538609"/>
          </a:xfrm>
          <a:prstGeom prst="rect">
            <a:avLst/>
          </a:prstGeom>
          <a:noFill/>
        </p:spPr>
        <p:txBody>
          <a:bodyPr wrap="square" rtlCol="0">
            <a:spAutoFit/>
          </a:bodyPr>
          <a:lstStyle/>
          <a:p>
            <a:r>
              <a:rPr lang="en-US" b="1"/>
              <a:t>502 x 5                500 x 6 </a:t>
            </a:r>
          </a:p>
        </p:txBody>
      </p:sp>
      <p:sp>
        <p:nvSpPr>
          <p:cNvPr id="84" name="TextBox 83">
            <a:extLst>
              <a:ext uri="{FF2B5EF4-FFF2-40B4-BE49-F238E27FC236}">
                <a16:creationId xmlns="" xmlns:a16="http://schemas.microsoft.com/office/drawing/2014/main" id="{F8D21C2E-AEAC-1B2E-B615-36F22F965D25}"/>
              </a:ext>
            </a:extLst>
          </p:cNvPr>
          <p:cNvSpPr txBox="1"/>
          <p:nvPr/>
        </p:nvSpPr>
        <p:spPr>
          <a:xfrm>
            <a:off x="9048148" y="3889676"/>
            <a:ext cx="4453702" cy="538609"/>
          </a:xfrm>
          <a:prstGeom prst="rect">
            <a:avLst/>
          </a:prstGeom>
          <a:noFill/>
        </p:spPr>
        <p:txBody>
          <a:bodyPr wrap="square" rtlCol="0">
            <a:spAutoFit/>
          </a:bodyPr>
          <a:lstStyle/>
          <a:p>
            <a:r>
              <a:rPr lang="en-US" b="1"/>
              <a:t>7 x 620                 602 x 7 </a:t>
            </a:r>
          </a:p>
        </p:txBody>
      </p:sp>
      <p:sp>
        <p:nvSpPr>
          <p:cNvPr id="85" name="Oval 84">
            <a:extLst>
              <a:ext uri="{FF2B5EF4-FFF2-40B4-BE49-F238E27FC236}">
                <a16:creationId xmlns="" xmlns:a16="http://schemas.microsoft.com/office/drawing/2014/main" id="{10F69B9B-19B4-454C-C87A-4E82F8C218EF}"/>
              </a:ext>
            </a:extLst>
          </p:cNvPr>
          <p:cNvSpPr/>
          <p:nvPr/>
        </p:nvSpPr>
        <p:spPr>
          <a:xfrm>
            <a:off x="10332381" y="3874724"/>
            <a:ext cx="914400" cy="64633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90" name="Oval 89">
            <a:extLst>
              <a:ext uri="{FF2B5EF4-FFF2-40B4-BE49-F238E27FC236}">
                <a16:creationId xmlns="" xmlns:a16="http://schemas.microsoft.com/office/drawing/2014/main" id="{A35E1B02-E3C0-5B5C-3412-2055A25A89F4}"/>
              </a:ext>
            </a:extLst>
          </p:cNvPr>
          <p:cNvSpPr/>
          <p:nvPr/>
        </p:nvSpPr>
        <p:spPr>
          <a:xfrm>
            <a:off x="10360599" y="2887173"/>
            <a:ext cx="914400" cy="64633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95" name="Oval 94">
            <a:extLst>
              <a:ext uri="{FF2B5EF4-FFF2-40B4-BE49-F238E27FC236}">
                <a16:creationId xmlns="" xmlns:a16="http://schemas.microsoft.com/office/drawing/2014/main" id="{B2AAAB6D-33DE-EB58-B5D5-3294E2A2F80E}"/>
              </a:ext>
            </a:extLst>
          </p:cNvPr>
          <p:cNvSpPr/>
          <p:nvPr/>
        </p:nvSpPr>
        <p:spPr>
          <a:xfrm>
            <a:off x="4937920" y="2783895"/>
            <a:ext cx="914400" cy="64633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rPr>
              <a:t>&lt;</a:t>
            </a:r>
          </a:p>
        </p:txBody>
      </p:sp>
      <p:sp>
        <p:nvSpPr>
          <p:cNvPr id="96" name="Oval 95">
            <a:extLst>
              <a:ext uri="{FF2B5EF4-FFF2-40B4-BE49-F238E27FC236}">
                <a16:creationId xmlns="" xmlns:a16="http://schemas.microsoft.com/office/drawing/2014/main" id="{5475FDB9-F862-4AF1-5C68-9678A05E4672}"/>
              </a:ext>
            </a:extLst>
          </p:cNvPr>
          <p:cNvSpPr/>
          <p:nvPr/>
        </p:nvSpPr>
        <p:spPr>
          <a:xfrm>
            <a:off x="4994783" y="3781861"/>
            <a:ext cx="914400" cy="64633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rPr>
              <a:t>&lt;</a:t>
            </a:r>
          </a:p>
        </p:txBody>
      </p:sp>
      <p:sp>
        <p:nvSpPr>
          <p:cNvPr id="98" name="Oval 97">
            <a:extLst>
              <a:ext uri="{FF2B5EF4-FFF2-40B4-BE49-F238E27FC236}">
                <a16:creationId xmlns="" xmlns:a16="http://schemas.microsoft.com/office/drawing/2014/main" id="{25228FE6-8D69-67E5-14FA-1D1175DF70CD}"/>
              </a:ext>
            </a:extLst>
          </p:cNvPr>
          <p:cNvSpPr/>
          <p:nvPr/>
        </p:nvSpPr>
        <p:spPr>
          <a:xfrm>
            <a:off x="10360599" y="2892360"/>
            <a:ext cx="914400" cy="64633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rPr>
              <a:t>&gt;</a:t>
            </a:r>
          </a:p>
        </p:txBody>
      </p:sp>
      <p:sp>
        <p:nvSpPr>
          <p:cNvPr id="99" name="Oval 98">
            <a:extLst>
              <a:ext uri="{FF2B5EF4-FFF2-40B4-BE49-F238E27FC236}">
                <a16:creationId xmlns="" xmlns:a16="http://schemas.microsoft.com/office/drawing/2014/main" id="{6CC5FD72-C801-710E-7EC7-420A9C748FA6}"/>
              </a:ext>
            </a:extLst>
          </p:cNvPr>
          <p:cNvSpPr/>
          <p:nvPr/>
        </p:nvSpPr>
        <p:spPr>
          <a:xfrm>
            <a:off x="10320298" y="3894915"/>
            <a:ext cx="914400" cy="64633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rPr>
              <a:t>&gt;</a:t>
            </a:r>
          </a:p>
        </p:txBody>
      </p:sp>
    </p:spTree>
    <p:extLst>
      <p:ext uri="{BB962C8B-B14F-4D97-AF65-F5344CB8AC3E}">
        <p14:creationId xmlns:p14="http://schemas.microsoft.com/office/powerpoint/2010/main" val="137778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5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500"/>
                                        <p:tgtEl>
                                          <p:spTgt spid="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87412" y="285997"/>
            <a:ext cx="5492209" cy="933203"/>
            <a:chOff x="4539226" y="1068029"/>
            <a:chExt cx="5399539" cy="933203"/>
          </a:xfrm>
        </p:grpSpPr>
        <p:grpSp>
          <p:nvGrpSpPr>
            <p:cNvPr id="6" name="Group 5"/>
            <p:cNvGrpSpPr/>
            <p:nvPr/>
          </p:nvGrpSpPr>
          <p:grpSpPr>
            <a:xfrm>
              <a:off x="4539226" y="1068029"/>
              <a:ext cx="5399539" cy="913289"/>
              <a:chOff x="4539226" y="1068029"/>
              <a:chExt cx="5399539" cy="913289"/>
            </a:xfrm>
          </p:grpSpPr>
          <p:sp>
            <p:nvSpPr>
              <p:cNvPr id="8" name="TextBox 7"/>
              <p:cNvSpPr txBox="1"/>
              <p:nvPr/>
            </p:nvSpPr>
            <p:spPr>
              <a:xfrm>
                <a:off x="4539226" y="1068029"/>
                <a:ext cx="5399539" cy="523220"/>
              </a:xfrm>
              <a:prstGeom prst="rect">
                <a:avLst/>
              </a:prstGeom>
              <a:no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Thứ</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ngày</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tháng</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năm</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p>
            </p:txBody>
          </p:sp>
          <p:sp>
            <p:nvSpPr>
              <p:cNvPr id="9" name="TextBox 8"/>
              <p:cNvSpPr txBox="1"/>
              <p:nvPr/>
            </p:nvSpPr>
            <p:spPr>
              <a:xfrm>
                <a:off x="6713636" y="1519653"/>
                <a:ext cx="1050721" cy="461665"/>
              </a:xfrm>
              <a:prstGeom prst="rect">
                <a:avLst/>
              </a:prstGeom>
              <a:no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TOÁN</a:t>
                </a:r>
              </a:p>
            </p:txBody>
          </p:sp>
        </p:grpSp>
        <p:cxnSp>
          <p:nvCxnSpPr>
            <p:cNvPr id="7" name="Straight Connector 6"/>
            <p:cNvCxnSpPr/>
            <p:nvPr/>
          </p:nvCxnSpPr>
          <p:spPr>
            <a:xfrm>
              <a:off x="6830897" y="2001232"/>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6" name="Text Box 14"/>
          <p:cNvSpPr txBox="1">
            <a:spLocks noChangeArrowheads="1"/>
          </p:cNvSpPr>
          <p:nvPr/>
        </p:nvSpPr>
        <p:spPr bwMode="auto">
          <a:xfrm>
            <a:off x="3447523" y="1362921"/>
            <a:ext cx="9381591"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CC"/>
                </a:solidFill>
                <a:effectLst/>
                <a:uLnTx/>
                <a:uFillTx/>
                <a:latin typeface="Times New Roman" pitchFamily="18" charset="0"/>
                <a:ea typeface="+mn-ea"/>
                <a:cs typeface="+mn-cs"/>
              </a:rPr>
              <a:t>Bài</a:t>
            </a:r>
            <a:r>
              <a:rPr kumimoji="0" lang="en-US" sz="2800" b="1" i="0" u="none" strike="noStrike" kern="1200" cap="none" spc="0" normalizeH="0" baseline="0" noProof="0" dirty="0">
                <a:ln>
                  <a:noFill/>
                </a:ln>
                <a:solidFill>
                  <a:srgbClr val="0000CC"/>
                </a:solidFill>
                <a:effectLst/>
                <a:uLnTx/>
                <a:uFillTx/>
                <a:latin typeface="Times New Roman" pitchFamily="18" charset="0"/>
                <a:ea typeface="+mn-ea"/>
                <a:cs typeface="+mn-cs"/>
              </a:rPr>
              <a:t> 83: LUYỆN </a:t>
            </a:r>
            <a:r>
              <a:rPr kumimoji="0" lang="en-US" sz="2800" b="1" i="0" u="none" strike="noStrike" kern="1200" cap="none" spc="0" normalizeH="0" baseline="0" noProof="0">
                <a:ln>
                  <a:noFill/>
                </a:ln>
                <a:solidFill>
                  <a:srgbClr val="0000CC"/>
                </a:solidFill>
                <a:effectLst/>
                <a:uLnTx/>
                <a:uFillTx/>
                <a:latin typeface="Times New Roman" pitchFamily="18" charset="0"/>
                <a:ea typeface="+mn-ea"/>
                <a:cs typeface="+mn-cs"/>
              </a:rPr>
              <a:t>TẬP – T2</a:t>
            </a:r>
            <a:endParaRPr kumimoji="0" lang="en-US" sz="2800" b="1" i="0" u="none" strike="noStrike" kern="1200" cap="none" spc="0" normalizeH="0" baseline="0" noProof="0" dirty="0">
              <a:ln>
                <a:noFill/>
              </a:ln>
              <a:solidFill>
                <a:srgbClr val="0000CC"/>
              </a:solidFill>
              <a:effectLst/>
              <a:uLnTx/>
              <a:uFillTx/>
              <a:latin typeface="Times New Roman" pitchFamily="18" charset="0"/>
              <a:ea typeface="+mn-ea"/>
              <a:cs typeface="+mn-cs"/>
            </a:endParaRPr>
          </a:p>
        </p:txBody>
      </p:sp>
      <p:grpSp>
        <p:nvGrpSpPr>
          <p:cNvPr id="30" name="Group 29">
            <a:extLst>
              <a:ext uri="{FF2B5EF4-FFF2-40B4-BE49-F238E27FC236}">
                <a16:creationId xmlns="" xmlns:a16="http://schemas.microsoft.com/office/drawing/2014/main" id="{69A21A34-1B6F-BA69-F517-EAAAF39350B3}"/>
              </a:ext>
            </a:extLst>
          </p:cNvPr>
          <p:cNvGrpSpPr/>
          <p:nvPr/>
        </p:nvGrpSpPr>
        <p:grpSpPr>
          <a:xfrm>
            <a:off x="1508919" y="1938899"/>
            <a:ext cx="13030200" cy="1846659"/>
            <a:chOff x="1529770" y="1947446"/>
            <a:chExt cx="3250055" cy="1846659"/>
          </a:xfrm>
        </p:grpSpPr>
        <p:grpSp>
          <p:nvGrpSpPr>
            <p:cNvPr id="31" name="Group 30">
              <a:extLst>
                <a:ext uri="{FF2B5EF4-FFF2-40B4-BE49-F238E27FC236}">
                  <a16:creationId xmlns="" xmlns:a16="http://schemas.microsoft.com/office/drawing/2014/main" id="{08753211-B997-B83C-0F8C-748ABA14A57F}"/>
                </a:ext>
              </a:extLst>
            </p:cNvPr>
            <p:cNvGrpSpPr/>
            <p:nvPr/>
          </p:nvGrpSpPr>
          <p:grpSpPr>
            <a:xfrm>
              <a:off x="1529770" y="1962834"/>
              <a:ext cx="110878" cy="646331"/>
              <a:chOff x="1796470" y="1962834"/>
              <a:chExt cx="110878" cy="646331"/>
            </a:xfrm>
          </p:grpSpPr>
          <p:sp>
            <p:nvSpPr>
              <p:cNvPr id="33" name="Oval 32">
                <a:extLst>
                  <a:ext uri="{FF2B5EF4-FFF2-40B4-BE49-F238E27FC236}">
                    <a16:creationId xmlns="" xmlns:a16="http://schemas.microsoft.com/office/drawing/2014/main" id="{C2813E95-2CA6-0AD6-DDF5-A2483073EEB5}"/>
                  </a:ext>
                </a:extLst>
              </p:cNvPr>
              <p:cNvSpPr/>
              <p:nvPr/>
            </p:nvSpPr>
            <p:spPr>
              <a:xfrm>
                <a:off x="1796470" y="2019300"/>
                <a:ext cx="110878"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4" name="TextBox 33">
                <a:extLst>
                  <a:ext uri="{FF2B5EF4-FFF2-40B4-BE49-F238E27FC236}">
                    <a16:creationId xmlns="" xmlns:a16="http://schemas.microsoft.com/office/drawing/2014/main" id="{9512D12C-0AE3-6F3C-7158-2C0A90A4F0CF}"/>
                  </a:ext>
                </a:extLst>
              </p:cNvPr>
              <p:cNvSpPr txBox="1"/>
              <p:nvPr/>
            </p:nvSpPr>
            <p:spPr>
              <a:xfrm>
                <a:off x="1796470" y="1962834"/>
                <a:ext cx="103635"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5</a:t>
                </a:r>
                <a:endParaRPr lang="en-US" sz="3600" b="1" dirty="0">
                  <a:solidFill>
                    <a:srgbClr val="FF0000"/>
                  </a:solidFill>
                  <a:latin typeface="Times New Roman" pitchFamily="18" charset="0"/>
                  <a:cs typeface="Times New Roman" pitchFamily="18" charset="0"/>
                </a:endParaRPr>
              </a:p>
            </p:txBody>
          </p:sp>
        </p:grpSp>
        <p:sp>
          <p:nvSpPr>
            <p:cNvPr id="32" name="TextBox 31">
              <a:extLst>
                <a:ext uri="{FF2B5EF4-FFF2-40B4-BE49-F238E27FC236}">
                  <a16:creationId xmlns="" xmlns:a16="http://schemas.microsoft.com/office/drawing/2014/main" id="{7BDAACA9-674F-F48B-00E2-C804EF4B72B8}"/>
                </a:ext>
              </a:extLst>
            </p:cNvPr>
            <p:cNvSpPr txBox="1"/>
            <p:nvPr/>
          </p:nvSpPr>
          <p:spPr>
            <a:xfrm>
              <a:off x="1681154" y="1947446"/>
              <a:ext cx="3098671" cy="1846659"/>
            </a:xfrm>
            <a:prstGeom prst="rect">
              <a:avLst/>
            </a:prstGeom>
            <a:noFill/>
          </p:spPr>
          <p:txBody>
            <a:bodyPr wrap="square" rtlCol="0">
              <a:spAutoFit/>
            </a:bodyPr>
            <a:lstStyle/>
            <a:p>
              <a:r>
                <a:rPr lang="en-US" sz="3800" b="1">
                  <a:solidFill>
                    <a:srgbClr val="0000FF"/>
                  </a:solidFill>
                  <a:latin typeface="Times New Roman" pitchFamily="18" charset="0"/>
                  <a:cs typeface="Times New Roman" pitchFamily="18" charset="0"/>
                </a:rPr>
                <a:t>Cô Sao nuôi tằm lấy tơ dệt vải, mỗi nong tằm cô thu được 182 kén. Hãy tính và nêu số kén tằm cô Sao có thể thu được trong các trường hợp sau:</a:t>
              </a:r>
              <a:endParaRPr lang="en-US" sz="3800" b="1" dirty="0">
                <a:solidFill>
                  <a:srgbClr val="0000FF"/>
                </a:solidFill>
                <a:latin typeface="Times New Roman" pitchFamily="18" charset="0"/>
                <a:cs typeface="Times New Roman" pitchFamily="18" charset="0"/>
              </a:endParaRPr>
            </a:p>
          </p:txBody>
        </p:sp>
      </p:grpSp>
      <p:pic>
        <p:nvPicPr>
          <p:cNvPr id="12" name="Picture 11">
            <a:extLst>
              <a:ext uri="{FF2B5EF4-FFF2-40B4-BE49-F238E27FC236}">
                <a16:creationId xmlns="" xmlns:a16="http://schemas.microsoft.com/office/drawing/2014/main" id="{B78B5607-F066-8C61-7AB9-3B528EEF4E82}"/>
              </a:ext>
            </a:extLst>
          </p:cNvPr>
          <p:cNvPicPr>
            <a:picLocks noChangeAspect="1"/>
          </p:cNvPicPr>
          <p:nvPr/>
        </p:nvPicPr>
        <p:blipFill rotWithShape="1">
          <a:blip r:embed="rId2"/>
          <a:srcRect l="21333" t="42415" r="55960" b="39166"/>
          <a:stretch/>
        </p:blipFill>
        <p:spPr>
          <a:xfrm>
            <a:off x="3174743" y="3785558"/>
            <a:ext cx="9916575" cy="4444042"/>
          </a:xfrm>
          <a:prstGeom prst="rect">
            <a:avLst/>
          </a:prstGeom>
        </p:spPr>
      </p:pic>
      <p:sp>
        <p:nvSpPr>
          <p:cNvPr id="13" name="TextBox 12">
            <a:extLst>
              <a:ext uri="{FF2B5EF4-FFF2-40B4-BE49-F238E27FC236}">
                <a16:creationId xmlns="" xmlns:a16="http://schemas.microsoft.com/office/drawing/2014/main" id="{D9412E03-1DAE-FE28-41D4-981F98382CB6}"/>
              </a:ext>
            </a:extLst>
          </p:cNvPr>
          <p:cNvSpPr txBox="1"/>
          <p:nvPr/>
        </p:nvSpPr>
        <p:spPr>
          <a:xfrm>
            <a:off x="8595519" y="7514379"/>
            <a:ext cx="990600" cy="533400"/>
          </a:xfrm>
          <a:prstGeom prst="rect">
            <a:avLst/>
          </a:prstGeom>
          <a:solidFill>
            <a:schemeClr val="bg1"/>
          </a:solidFill>
          <a:ln>
            <a:solidFill>
              <a:schemeClr val="accent5">
                <a:lumMod val="60000"/>
                <a:lumOff val="40000"/>
              </a:schemeClr>
            </a:solidFill>
          </a:ln>
        </p:spPr>
        <p:txBody>
          <a:bodyPr wrap="square" rtlCol="0">
            <a:spAutoFit/>
          </a:bodyPr>
          <a:lstStyle/>
          <a:p>
            <a:pPr algn="ctr"/>
            <a:r>
              <a:rPr lang="en-US" sz="2800" b="1">
                <a:solidFill>
                  <a:srgbClr val="0000FF"/>
                </a:solidFill>
              </a:rPr>
              <a:t>364</a:t>
            </a:r>
          </a:p>
        </p:txBody>
      </p:sp>
      <p:sp>
        <p:nvSpPr>
          <p:cNvPr id="35" name="TextBox 34">
            <a:extLst>
              <a:ext uri="{FF2B5EF4-FFF2-40B4-BE49-F238E27FC236}">
                <a16:creationId xmlns="" xmlns:a16="http://schemas.microsoft.com/office/drawing/2014/main" id="{440711B5-B551-D0DA-2ACE-5FACBEA01AF4}"/>
              </a:ext>
            </a:extLst>
          </p:cNvPr>
          <p:cNvSpPr txBox="1"/>
          <p:nvPr/>
        </p:nvSpPr>
        <p:spPr>
          <a:xfrm>
            <a:off x="9586119" y="7514379"/>
            <a:ext cx="1172588" cy="533400"/>
          </a:xfrm>
          <a:prstGeom prst="rect">
            <a:avLst/>
          </a:prstGeom>
          <a:solidFill>
            <a:schemeClr val="bg1"/>
          </a:solidFill>
          <a:ln>
            <a:solidFill>
              <a:schemeClr val="accent5">
                <a:lumMod val="60000"/>
                <a:lumOff val="40000"/>
              </a:schemeClr>
            </a:solidFill>
          </a:ln>
        </p:spPr>
        <p:txBody>
          <a:bodyPr wrap="square" rtlCol="0">
            <a:spAutoFit/>
          </a:bodyPr>
          <a:lstStyle/>
          <a:p>
            <a:pPr algn="ctr"/>
            <a:r>
              <a:rPr lang="en-US" sz="2800" b="1">
                <a:solidFill>
                  <a:srgbClr val="0000FF"/>
                </a:solidFill>
              </a:rPr>
              <a:t>546</a:t>
            </a:r>
          </a:p>
        </p:txBody>
      </p:sp>
      <p:sp>
        <p:nvSpPr>
          <p:cNvPr id="36" name="TextBox 35">
            <a:extLst>
              <a:ext uri="{FF2B5EF4-FFF2-40B4-BE49-F238E27FC236}">
                <a16:creationId xmlns="" xmlns:a16="http://schemas.microsoft.com/office/drawing/2014/main" id="{9FF1118E-3EB3-FEA4-F505-3A021B0A7C58}"/>
              </a:ext>
            </a:extLst>
          </p:cNvPr>
          <p:cNvSpPr txBox="1"/>
          <p:nvPr/>
        </p:nvSpPr>
        <p:spPr>
          <a:xfrm>
            <a:off x="10758707" y="7514379"/>
            <a:ext cx="1172588" cy="533400"/>
          </a:xfrm>
          <a:prstGeom prst="rect">
            <a:avLst/>
          </a:prstGeom>
          <a:solidFill>
            <a:schemeClr val="bg1"/>
          </a:solidFill>
          <a:ln>
            <a:solidFill>
              <a:schemeClr val="accent5">
                <a:lumMod val="60000"/>
                <a:lumOff val="40000"/>
              </a:schemeClr>
            </a:solidFill>
          </a:ln>
        </p:spPr>
        <p:txBody>
          <a:bodyPr wrap="square" rtlCol="0">
            <a:spAutoFit/>
          </a:bodyPr>
          <a:lstStyle/>
          <a:p>
            <a:pPr algn="ctr"/>
            <a:r>
              <a:rPr lang="en-US" sz="2800" b="1">
                <a:solidFill>
                  <a:srgbClr val="0000FF"/>
                </a:solidFill>
              </a:rPr>
              <a:t>728</a:t>
            </a:r>
          </a:p>
        </p:txBody>
      </p:sp>
      <p:sp>
        <p:nvSpPr>
          <p:cNvPr id="37" name="TextBox 36">
            <a:extLst>
              <a:ext uri="{FF2B5EF4-FFF2-40B4-BE49-F238E27FC236}">
                <a16:creationId xmlns="" xmlns:a16="http://schemas.microsoft.com/office/drawing/2014/main" id="{6078E5B3-2F3E-087A-E069-E9A0D96A4FAC}"/>
              </a:ext>
            </a:extLst>
          </p:cNvPr>
          <p:cNvSpPr txBox="1"/>
          <p:nvPr/>
        </p:nvSpPr>
        <p:spPr>
          <a:xfrm>
            <a:off x="7418414" y="7514379"/>
            <a:ext cx="1177105" cy="533400"/>
          </a:xfrm>
          <a:prstGeom prst="rect">
            <a:avLst/>
          </a:prstGeom>
          <a:noFill/>
          <a:ln>
            <a:solidFill>
              <a:schemeClr val="accent5">
                <a:lumMod val="60000"/>
                <a:lumOff val="40000"/>
              </a:schemeClr>
            </a:solidFill>
          </a:ln>
        </p:spPr>
        <p:txBody>
          <a:bodyPr wrap="square" rtlCol="0">
            <a:spAutoFit/>
          </a:bodyPr>
          <a:lstStyle/>
          <a:p>
            <a:pPr algn="ctr"/>
            <a:r>
              <a:rPr lang="en-US" sz="2800" b="1"/>
              <a:t>182</a:t>
            </a:r>
          </a:p>
        </p:txBody>
      </p:sp>
      <p:sp>
        <p:nvSpPr>
          <p:cNvPr id="39" name="TextBox 38">
            <a:extLst>
              <a:ext uri="{FF2B5EF4-FFF2-40B4-BE49-F238E27FC236}">
                <a16:creationId xmlns="" xmlns:a16="http://schemas.microsoft.com/office/drawing/2014/main" id="{A8A36363-0223-5116-DBF0-84DA2DC8E5C6}"/>
              </a:ext>
            </a:extLst>
          </p:cNvPr>
          <p:cNvSpPr txBox="1"/>
          <p:nvPr/>
        </p:nvSpPr>
        <p:spPr>
          <a:xfrm>
            <a:off x="7398761" y="6988344"/>
            <a:ext cx="1177105" cy="533400"/>
          </a:xfrm>
          <a:prstGeom prst="rect">
            <a:avLst/>
          </a:prstGeom>
          <a:noFill/>
          <a:ln>
            <a:solidFill>
              <a:schemeClr val="accent5">
                <a:lumMod val="60000"/>
                <a:lumOff val="40000"/>
              </a:schemeClr>
            </a:solidFill>
          </a:ln>
        </p:spPr>
        <p:txBody>
          <a:bodyPr wrap="square" rtlCol="0">
            <a:spAutoFit/>
          </a:bodyPr>
          <a:lstStyle/>
          <a:p>
            <a:pPr algn="ctr"/>
            <a:r>
              <a:rPr lang="en-US" sz="2800" b="1"/>
              <a:t>1</a:t>
            </a:r>
          </a:p>
        </p:txBody>
      </p:sp>
      <p:sp>
        <p:nvSpPr>
          <p:cNvPr id="40" name="TextBox 39">
            <a:extLst>
              <a:ext uri="{FF2B5EF4-FFF2-40B4-BE49-F238E27FC236}">
                <a16:creationId xmlns="" xmlns:a16="http://schemas.microsoft.com/office/drawing/2014/main" id="{EFDD91A4-1544-E1F9-E351-EC3DEA0FCE1F}"/>
              </a:ext>
            </a:extLst>
          </p:cNvPr>
          <p:cNvSpPr txBox="1"/>
          <p:nvPr/>
        </p:nvSpPr>
        <p:spPr>
          <a:xfrm>
            <a:off x="10745649" y="6991250"/>
            <a:ext cx="1177105" cy="533400"/>
          </a:xfrm>
          <a:prstGeom prst="rect">
            <a:avLst/>
          </a:prstGeom>
          <a:solidFill>
            <a:schemeClr val="bg1"/>
          </a:solidFill>
          <a:ln>
            <a:solidFill>
              <a:schemeClr val="accent5">
                <a:lumMod val="60000"/>
                <a:lumOff val="40000"/>
              </a:schemeClr>
            </a:solidFill>
          </a:ln>
        </p:spPr>
        <p:txBody>
          <a:bodyPr wrap="square" rtlCol="0">
            <a:spAutoFit/>
          </a:bodyPr>
          <a:lstStyle/>
          <a:p>
            <a:pPr algn="ctr"/>
            <a:r>
              <a:rPr lang="en-US" sz="2800" b="1"/>
              <a:t>4</a:t>
            </a:r>
          </a:p>
        </p:txBody>
      </p:sp>
      <p:sp>
        <p:nvSpPr>
          <p:cNvPr id="41" name="TextBox 40">
            <a:extLst>
              <a:ext uri="{FF2B5EF4-FFF2-40B4-BE49-F238E27FC236}">
                <a16:creationId xmlns="" xmlns:a16="http://schemas.microsoft.com/office/drawing/2014/main" id="{1FDE43AE-429D-D809-ACF6-4002993E7745}"/>
              </a:ext>
            </a:extLst>
          </p:cNvPr>
          <p:cNvSpPr txBox="1"/>
          <p:nvPr/>
        </p:nvSpPr>
        <p:spPr>
          <a:xfrm>
            <a:off x="9581602" y="6980979"/>
            <a:ext cx="1177105" cy="533400"/>
          </a:xfrm>
          <a:prstGeom prst="rect">
            <a:avLst/>
          </a:prstGeom>
          <a:solidFill>
            <a:schemeClr val="bg1"/>
          </a:solidFill>
          <a:ln>
            <a:solidFill>
              <a:schemeClr val="accent5">
                <a:lumMod val="60000"/>
                <a:lumOff val="40000"/>
              </a:schemeClr>
            </a:solidFill>
          </a:ln>
        </p:spPr>
        <p:txBody>
          <a:bodyPr wrap="square" rtlCol="0">
            <a:spAutoFit/>
          </a:bodyPr>
          <a:lstStyle/>
          <a:p>
            <a:pPr algn="ctr"/>
            <a:r>
              <a:rPr lang="en-US" sz="2800" b="1"/>
              <a:t>3</a:t>
            </a:r>
          </a:p>
        </p:txBody>
      </p:sp>
      <p:sp>
        <p:nvSpPr>
          <p:cNvPr id="42" name="TextBox 41">
            <a:extLst>
              <a:ext uri="{FF2B5EF4-FFF2-40B4-BE49-F238E27FC236}">
                <a16:creationId xmlns="" xmlns:a16="http://schemas.microsoft.com/office/drawing/2014/main" id="{6C188CD5-2CA2-F0A3-9BD9-374665E4F2A0}"/>
              </a:ext>
            </a:extLst>
          </p:cNvPr>
          <p:cNvSpPr txBox="1"/>
          <p:nvPr/>
        </p:nvSpPr>
        <p:spPr>
          <a:xfrm>
            <a:off x="8583357" y="6988344"/>
            <a:ext cx="1002762" cy="533400"/>
          </a:xfrm>
          <a:prstGeom prst="rect">
            <a:avLst/>
          </a:prstGeom>
          <a:solidFill>
            <a:schemeClr val="bg1"/>
          </a:solidFill>
          <a:ln>
            <a:solidFill>
              <a:schemeClr val="accent5">
                <a:lumMod val="60000"/>
                <a:lumOff val="40000"/>
              </a:schemeClr>
            </a:solidFill>
          </a:ln>
        </p:spPr>
        <p:txBody>
          <a:bodyPr wrap="square" rtlCol="0">
            <a:spAutoFit/>
          </a:bodyPr>
          <a:lstStyle/>
          <a:p>
            <a:pPr algn="ctr"/>
            <a:r>
              <a:rPr lang="en-US" sz="2800" b="1"/>
              <a:t>2</a:t>
            </a:r>
          </a:p>
        </p:txBody>
      </p:sp>
      <p:sp>
        <p:nvSpPr>
          <p:cNvPr id="43" name="TextBox 42">
            <a:extLst>
              <a:ext uri="{FF2B5EF4-FFF2-40B4-BE49-F238E27FC236}">
                <a16:creationId xmlns="" xmlns:a16="http://schemas.microsoft.com/office/drawing/2014/main" id="{59727AE1-9354-D5F1-A6A5-67E1501828F2}"/>
              </a:ext>
            </a:extLst>
          </p:cNvPr>
          <p:cNvSpPr txBox="1"/>
          <p:nvPr/>
        </p:nvSpPr>
        <p:spPr>
          <a:xfrm>
            <a:off x="4375712" y="6978351"/>
            <a:ext cx="3017111" cy="523220"/>
          </a:xfrm>
          <a:prstGeom prst="rect">
            <a:avLst/>
          </a:prstGeom>
          <a:solidFill>
            <a:schemeClr val="bg1"/>
          </a:solidFill>
          <a:ln>
            <a:solidFill>
              <a:schemeClr val="accent5">
                <a:lumMod val="60000"/>
                <a:lumOff val="40000"/>
              </a:schemeClr>
            </a:solidFill>
          </a:ln>
        </p:spPr>
        <p:txBody>
          <a:bodyPr wrap="square" rtlCol="0">
            <a:spAutoFit/>
          </a:bodyPr>
          <a:lstStyle/>
          <a:p>
            <a:pPr algn="ctr"/>
            <a:r>
              <a:rPr lang="en-US" sz="2800" b="1"/>
              <a:t>Số nong tằm</a:t>
            </a:r>
          </a:p>
        </p:txBody>
      </p:sp>
      <p:sp>
        <p:nvSpPr>
          <p:cNvPr id="44" name="TextBox 43">
            <a:extLst>
              <a:ext uri="{FF2B5EF4-FFF2-40B4-BE49-F238E27FC236}">
                <a16:creationId xmlns="" xmlns:a16="http://schemas.microsoft.com/office/drawing/2014/main" id="{CCEBFA22-9EDA-A052-CFF8-1B2B52B39EF9}"/>
              </a:ext>
            </a:extLst>
          </p:cNvPr>
          <p:cNvSpPr txBox="1"/>
          <p:nvPr/>
        </p:nvSpPr>
        <p:spPr>
          <a:xfrm>
            <a:off x="4370483" y="7479350"/>
            <a:ext cx="3017111" cy="523220"/>
          </a:xfrm>
          <a:prstGeom prst="rect">
            <a:avLst/>
          </a:prstGeom>
          <a:solidFill>
            <a:schemeClr val="bg1"/>
          </a:solidFill>
          <a:ln>
            <a:solidFill>
              <a:schemeClr val="accent5">
                <a:lumMod val="60000"/>
                <a:lumOff val="40000"/>
              </a:schemeClr>
            </a:solidFill>
          </a:ln>
        </p:spPr>
        <p:txBody>
          <a:bodyPr wrap="square" rtlCol="0">
            <a:spAutoFit/>
          </a:bodyPr>
          <a:lstStyle/>
          <a:p>
            <a:pPr algn="ctr"/>
            <a:r>
              <a:rPr lang="en-US" sz="2800" b="1"/>
              <a:t>Số kén thu được</a:t>
            </a:r>
          </a:p>
        </p:txBody>
      </p:sp>
    </p:spTree>
    <p:extLst>
      <p:ext uri="{BB962C8B-B14F-4D97-AF65-F5344CB8AC3E}">
        <p14:creationId xmlns:p14="http://schemas.microsoft.com/office/powerpoint/2010/main" val="221227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87412" y="285997"/>
            <a:ext cx="5492209" cy="933203"/>
            <a:chOff x="4539226" y="1068029"/>
            <a:chExt cx="5399539" cy="933203"/>
          </a:xfrm>
        </p:grpSpPr>
        <p:grpSp>
          <p:nvGrpSpPr>
            <p:cNvPr id="6" name="Group 5"/>
            <p:cNvGrpSpPr/>
            <p:nvPr/>
          </p:nvGrpSpPr>
          <p:grpSpPr>
            <a:xfrm>
              <a:off x="4539226" y="1068029"/>
              <a:ext cx="5399539" cy="913289"/>
              <a:chOff x="4539226" y="1068029"/>
              <a:chExt cx="5399539" cy="913289"/>
            </a:xfrm>
          </p:grpSpPr>
          <p:sp>
            <p:nvSpPr>
              <p:cNvPr id="8" name="TextBox 7"/>
              <p:cNvSpPr txBox="1"/>
              <p:nvPr/>
            </p:nvSpPr>
            <p:spPr>
              <a:xfrm>
                <a:off x="4539226" y="1068029"/>
                <a:ext cx="5399539" cy="523220"/>
              </a:xfrm>
              <a:prstGeom prst="rect">
                <a:avLst/>
              </a:prstGeom>
              <a:no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Thứ</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ngày</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tháng</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r>
                  <a:rPr kumimoji="0" lang="en-US" sz="28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năm</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p>
            </p:txBody>
          </p:sp>
          <p:sp>
            <p:nvSpPr>
              <p:cNvPr id="9" name="TextBox 8"/>
              <p:cNvSpPr txBox="1"/>
              <p:nvPr/>
            </p:nvSpPr>
            <p:spPr>
              <a:xfrm>
                <a:off x="6713636" y="1519653"/>
                <a:ext cx="1050721" cy="461665"/>
              </a:xfrm>
              <a:prstGeom prst="rect">
                <a:avLst/>
              </a:prstGeom>
              <a:noFill/>
            </p:spPr>
            <p:txBody>
              <a:bodyPr wrap="non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TOÁN</a:t>
                </a:r>
              </a:p>
            </p:txBody>
          </p:sp>
        </p:grpSp>
        <p:cxnSp>
          <p:nvCxnSpPr>
            <p:cNvPr id="7" name="Straight Connector 6"/>
            <p:cNvCxnSpPr/>
            <p:nvPr/>
          </p:nvCxnSpPr>
          <p:spPr>
            <a:xfrm>
              <a:off x="6830897" y="2001232"/>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6" name="Text Box 14"/>
          <p:cNvSpPr txBox="1">
            <a:spLocks noChangeArrowheads="1"/>
          </p:cNvSpPr>
          <p:nvPr/>
        </p:nvSpPr>
        <p:spPr bwMode="auto">
          <a:xfrm>
            <a:off x="3447523" y="1362921"/>
            <a:ext cx="9381591"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CC"/>
                </a:solidFill>
                <a:effectLst/>
                <a:uLnTx/>
                <a:uFillTx/>
                <a:latin typeface="Times New Roman" pitchFamily="18" charset="0"/>
                <a:ea typeface="+mn-ea"/>
                <a:cs typeface="+mn-cs"/>
              </a:rPr>
              <a:t>Bài</a:t>
            </a:r>
            <a:r>
              <a:rPr kumimoji="0" lang="en-US" sz="2800" b="1" i="0" u="none" strike="noStrike" kern="1200" cap="none" spc="0" normalizeH="0" baseline="0" noProof="0" dirty="0">
                <a:ln>
                  <a:noFill/>
                </a:ln>
                <a:solidFill>
                  <a:srgbClr val="0000CC"/>
                </a:solidFill>
                <a:effectLst/>
                <a:uLnTx/>
                <a:uFillTx/>
                <a:latin typeface="Times New Roman" pitchFamily="18" charset="0"/>
                <a:ea typeface="+mn-ea"/>
                <a:cs typeface="+mn-cs"/>
              </a:rPr>
              <a:t> 83: LUYỆN </a:t>
            </a:r>
            <a:r>
              <a:rPr kumimoji="0" lang="en-US" sz="2800" b="1" i="0" u="none" strike="noStrike" kern="1200" cap="none" spc="0" normalizeH="0" baseline="0" noProof="0">
                <a:ln>
                  <a:noFill/>
                </a:ln>
                <a:solidFill>
                  <a:srgbClr val="0000CC"/>
                </a:solidFill>
                <a:effectLst/>
                <a:uLnTx/>
                <a:uFillTx/>
                <a:latin typeface="Times New Roman" pitchFamily="18" charset="0"/>
                <a:ea typeface="+mn-ea"/>
                <a:cs typeface="+mn-cs"/>
              </a:rPr>
              <a:t>TẬP – T2</a:t>
            </a:r>
            <a:endParaRPr kumimoji="0" lang="en-US" sz="2800" b="1" i="0" u="none" strike="noStrike" kern="1200" cap="none" spc="0" normalizeH="0" baseline="0" noProof="0" dirty="0">
              <a:ln>
                <a:noFill/>
              </a:ln>
              <a:solidFill>
                <a:srgbClr val="0000CC"/>
              </a:solidFill>
              <a:effectLst/>
              <a:uLnTx/>
              <a:uFillTx/>
              <a:latin typeface="Times New Roman" pitchFamily="18" charset="0"/>
              <a:ea typeface="+mn-ea"/>
              <a:cs typeface="+mn-cs"/>
            </a:endParaRPr>
          </a:p>
        </p:txBody>
      </p:sp>
      <p:grpSp>
        <p:nvGrpSpPr>
          <p:cNvPr id="30" name="Group 29">
            <a:extLst>
              <a:ext uri="{FF2B5EF4-FFF2-40B4-BE49-F238E27FC236}">
                <a16:creationId xmlns="" xmlns:a16="http://schemas.microsoft.com/office/drawing/2014/main" id="{69A21A34-1B6F-BA69-F517-EAAAF39350B3}"/>
              </a:ext>
            </a:extLst>
          </p:cNvPr>
          <p:cNvGrpSpPr/>
          <p:nvPr/>
        </p:nvGrpSpPr>
        <p:grpSpPr>
          <a:xfrm>
            <a:off x="1508919" y="1938899"/>
            <a:ext cx="13030200" cy="1261884"/>
            <a:chOff x="1529770" y="1947446"/>
            <a:chExt cx="3250055" cy="1261884"/>
          </a:xfrm>
        </p:grpSpPr>
        <p:grpSp>
          <p:nvGrpSpPr>
            <p:cNvPr id="31" name="Group 30">
              <a:extLst>
                <a:ext uri="{FF2B5EF4-FFF2-40B4-BE49-F238E27FC236}">
                  <a16:creationId xmlns="" xmlns:a16="http://schemas.microsoft.com/office/drawing/2014/main" id="{08753211-B997-B83C-0F8C-748ABA14A57F}"/>
                </a:ext>
              </a:extLst>
            </p:cNvPr>
            <p:cNvGrpSpPr/>
            <p:nvPr/>
          </p:nvGrpSpPr>
          <p:grpSpPr>
            <a:xfrm>
              <a:off x="1529770" y="1962834"/>
              <a:ext cx="110878" cy="646331"/>
              <a:chOff x="1796470" y="1962834"/>
              <a:chExt cx="110878" cy="646331"/>
            </a:xfrm>
          </p:grpSpPr>
          <p:sp>
            <p:nvSpPr>
              <p:cNvPr id="33" name="Oval 32">
                <a:extLst>
                  <a:ext uri="{FF2B5EF4-FFF2-40B4-BE49-F238E27FC236}">
                    <a16:creationId xmlns="" xmlns:a16="http://schemas.microsoft.com/office/drawing/2014/main" id="{C2813E95-2CA6-0AD6-DDF5-A2483073EEB5}"/>
                  </a:ext>
                </a:extLst>
              </p:cNvPr>
              <p:cNvSpPr/>
              <p:nvPr/>
            </p:nvSpPr>
            <p:spPr>
              <a:xfrm>
                <a:off x="1796470" y="2019300"/>
                <a:ext cx="110878"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4" name="TextBox 33">
                <a:extLst>
                  <a:ext uri="{FF2B5EF4-FFF2-40B4-BE49-F238E27FC236}">
                    <a16:creationId xmlns="" xmlns:a16="http://schemas.microsoft.com/office/drawing/2014/main" id="{9512D12C-0AE3-6F3C-7158-2C0A90A4F0CF}"/>
                  </a:ext>
                </a:extLst>
              </p:cNvPr>
              <p:cNvSpPr txBox="1"/>
              <p:nvPr/>
            </p:nvSpPr>
            <p:spPr>
              <a:xfrm>
                <a:off x="1796470" y="1962834"/>
                <a:ext cx="103635"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6</a:t>
                </a:r>
                <a:endParaRPr lang="en-US" sz="3600" b="1" dirty="0">
                  <a:solidFill>
                    <a:srgbClr val="FF0000"/>
                  </a:solidFill>
                  <a:latin typeface="Times New Roman" pitchFamily="18" charset="0"/>
                  <a:cs typeface="Times New Roman" pitchFamily="18" charset="0"/>
                </a:endParaRPr>
              </a:p>
            </p:txBody>
          </p:sp>
        </p:grpSp>
        <p:sp>
          <p:nvSpPr>
            <p:cNvPr id="32" name="TextBox 31">
              <a:extLst>
                <a:ext uri="{FF2B5EF4-FFF2-40B4-BE49-F238E27FC236}">
                  <a16:creationId xmlns="" xmlns:a16="http://schemas.microsoft.com/office/drawing/2014/main" id="{7BDAACA9-674F-F48B-00E2-C804EF4B72B8}"/>
                </a:ext>
              </a:extLst>
            </p:cNvPr>
            <p:cNvSpPr txBox="1"/>
            <p:nvPr/>
          </p:nvSpPr>
          <p:spPr>
            <a:xfrm>
              <a:off x="1681154" y="1947446"/>
              <a:ext cx="3098671" cy="1261884"/>
            </a:xfrm>
            <a:prstGeom prst="rect">
              <a:avLst/>
            </a:prstGeom>
            <a:noFill/>
          </p:spPr>
          <p:txBody>
            <a:bodyPr wrap="square" rtlCol="0">
              <a:spAutoFit/>
            </a:bodyPr>
            <a:lstStyle/>
            <a:p>
              <a:r>
                <a:rPr lang="en-US" sz="3800" b="1">
                  <a:solidFill>
                    <a:srgbClr val="0000FF"/>
                  </a:solidFill>
                  <a:latin typeface="Times New Roman" pitchFamily="18" charset="0"/>
                  <a:cs typeface="Times New Roman" pitchFamily="18" charset="0"/>
                </a:rPr>
                <a:t>Một tòa nhà chung cư có 512 căn hộ. Hỏi 6 tòa nhà như vậy có tất cả bao nhiêu căn hộ?</a:t>
              </a:r>
              <a:endParaRPr lang="en-US" sz="3800" b="1" dirty="0">
                <a:solidFill>
                  <a:srgbClr val="0000FF"/>
                </a:solidFill>
                <a:latin typeface="Times New Roman" pitchFamily="18" charset="0"/>
                <a:cs typeface="Times New Roman" pitchFamily="18" charset="0"/>
              </a:endParaRPr>
            </a:p>
          </p:txBody>
        </p:sp>
      </p:grpSp>
      <p:pic>
        <p:nvPicPr>
          <p:cNvPr id="3" name="Picture 2">
            <a:extLst>
              <a:ext uri="{FF2B5EF4-FFF2-40B4-BE49-F238E27FC236}">
                <a16:creationId xmlns="" xmlns:a16="http://schemas.microsoft.com/office/drawing/2014/main" id="{B995BA1F-05CD-004E-26AD-74A618E7054A}"/>
              </a:ext>
            </a:extLst>
          </p:cNvPr>
          <p:cNvPicPr>
            <a:picLocks noChangeAspect="1"/>
          </p:cNvPicPr>
          <p:nvPr/>
        </p:nvPicPr>
        <p:blipFill rotWithShape="1">
          <a:blip r:embed="rId2"/>
          <a:srcRect l="21333" t="64996" r="54000" b="17499"/>
          <a:stretch/>
        </p:blipFill>
        <p:spPr>
          <a:xfrm>
            <a:off x="1280319" y="3257249"/>
            <a:ext cx="4876800" cy="3342599"/>
          </a:xfrm>
          <a:prstGeom prst="rect">
            <a:avLst/>
          </a:prstGeom>
        </p:spPr>
      </p:pic>
      <p:sp>
        <p:nvSpPr>
          <p:cNvPr id="4" name="TextBox 3">
            <a:extLst>
              <a:ext uri="{FF2B5EF4-FFF2-40B4-BE49-F238E27FC236}">
                <a16:creationId xmlns="" xmlns:a16="http://schemas.microsoft.com/office/drawing/2014/main" id="{6556D285-737F-E65C-9950-43AF13545C25}"/>
              </a:ext>
            </a:extLst>
          </p:cNvPr>
          <p:cNvSpPr txBox="1"/>
          <p:nvPr/>
        </p:nvSpPr>
        <p:spPr>
          <a:xfrm>
            <a:off x="7185817" y="3469321"/>
            <a:ext cx="1905002"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Tóm tắt:</a:t>
            </a:r>
          </a:p>
        </p:txBody>
      </p:sp>
      <p:sp>
        <p:nvSpPr>
          <p:cNvPr id="10" name="TextBox 9">
            <a:extLst>
              <a:ext uri="{FF2B5EF4-FFF2-40B4-BE49-F238E27FC236}">
                <a16:creationId xmlns="" xmlns:a16="http://schemas.microsoft.com/office/drawing/2014/main" id="{F7976E4B-3E6F-B283-89EB-C5A35689ABB0}"/>
              </a:ext>
            </a:extLst>
          </p:cNvPr>
          <p:cNvSpPr txBox="1"/>
          <p:nvPr/>
        </p:nvSpPr>
        <p:spPr>
          <a:xfrm>
            <a:off x="6457921" y="4115652"/>
            <a:ext cx="3581400"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1 tòa: 512 căn hộ</a:t>
            </a:r>
          </a:p>
        </p:txBody>
      </p:sp>
      <p:sp>
        <p:nvSpPr>
          <p:cNvPr id="28" name="TextBox 27">
            <a:extLst>
              <a:ext uri="{FF2B5EF4-FFF2-40B4-BE49-F238E27FC236}">
                <a16:creationId xmlns="" xmlns:a16="http://schemas.microsoft.com/office/drawing/2014/main" id="{30DF6EE0-D227-B1CD-EC3F-7064098F4D1D}"/>
              </a:ext>
            </a:extLst>
          </p:cNvPr>
          <p:cNvSpPr txBox="1"/>
          <p:nvPr/>
        </p:nvSpPr>
        <p:spPr>
          <a:xfrm>
            <a:off x="6457921" y="4818986"/>
            <a:ext cx="3581400"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6 tòa: … căn hộ</a:t>
            </a:r>
          </a:p>
        </p:txBody>
      </p:sp>
      <p:cxnSp>
        <p:nvCxnSpPr>
          <p:cNvPr id="29" name="Straight Connector 28">
            <a:extLst>
              <a:ext uri="{FF2B5EF4-FFF2-40B4-BE49-F238E27FC236}">
                <a16:creationId xmlns="" xmlns:a16="http://schemas.microsoft.com/office/drawing/2014/main" id="{4F872732-760E-45DB-8609-596F1CEF206F}"/>
              </a:ext>
            </a:extLst>
          </p:cNvPr>
          <p:cNvCxnSpPr>
            <a:cxnSpLocks/>
          </p:cNvCxnSpPr>
          <p:nvPr/>
        </p:nvCxnSpPr>
        <p:spPr>
          <a:xfrm>
            <a:off x="10004476" y="3792486"/>
            <a:ext cx="34845" cy="2303514"/>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 xmlns:a16="http://schemas.microsoft.com/office/drawing/2014/main" id="{3B2F5DED-F7D5-F5F7-F651-57DE91260720}"/>
              </a:ext>
            </a:extLst>
          </p:cNvPr>
          <p:cNvSpPr txBox="1"/>
          <p:nvPr/>
        </p:nvSpPr>
        <p:spPr>
          <a:xfrm>
            <a:off x="11876613" y="3469321"/>
            <a:ext cx="1905002" cy="646331"/>
          </a:xfrm>
          <a:prstGeom prst="rect">
            <a:avLst/>
          </a:prstGeom>
          <a:noFill/>
        </p:spPr>
        <p:txBody>
          <a:bodyPr wrap="square" rtlCol="0">
            <a:spAutoFit/>
          </a:bodyPr>
          <a:lstStyle/>
          <a:p>
            <a:r>
              <a:rPr lang="en-US" sz="3600" b="1">
                <a:solidFill>
                  <a:srgbClr val="0000FF"/>
                </a:solidFill>
                <a:latin typeface="Times New Roman" panose="02020603050405020304" pitchFamily="18" charset="0"/>
                <a:cs typeface="Times New Roman" panose="02020603050405020304" pitchFamily="18" charset="0"/>
              </a:rPr>
              <a:t>Bài giải</a:t>
            </a:r>
          </a:p>
        </p:txBody>
      </p:sp>
      <p:sp>
        <p:nvSpPr>
          <p:cNvPr id="46" name="TextBox 45">
            <a:extLst>
              <a:ext uri="{FF2B5EF4-FFF2-40B4-BE49-F238E27FC236}">
                <a16:creationId xmlns="" xmlns:a16="http://schemas.microsoft.com/office/drawing/2014/main" id="{3B8D937B-6F84-D6C2-AA05-857E66A4FC71}"/>
              </a:ext>
            </a:extLst>
          </p:cNvPr>
          <p:cNvSpPr txBox="1"/>
          <p:nvPr/>
        </p:nvSpPr>
        <p:spPr>
          <a:xfrm>
            <a:off x="10359087" y="4115652"/>
            <a:ext cx="4960996" cy="2308324"/>
          </a:xfrm>
          <a:prstGeom prst="rect">
            <a:avLst/>
          </a:prstGeom>
          <a:noFill/>
        </p:spPr>
        <p:txBody>
          <a:bodyPr wrap="square" rtlCol="0">
            <a:spAutoFit/>
          </a:bodyPr>
          <a:lstStyle/>
          <a:p>
            <a:r>
              <a:rPr lang="en-US" sz="3600" b="1">
                <a:solidFill>
                  <a:srgbClr val="0000FF"/>
                </a:solidFill>
                <a:latin typeface="Times New Roman" panose="02020603050405020304" pitchFamily="18" charset="0"/>
                <a:cs typeface="Times New Roman" panose="02020603050405020304" pitchFamily="18" charset="0"/>
              </a:rPr>
              <a:t>6 tòa nhà như vậy có số căn hộ là:</a:t>
            </a:r>
          </a:p>
          <a:p>
            <a:r>
              <a:rPr lang="en-US" sz="3600" b="1">
                <a:solidFill>
                  <a:srgbClr val="0000FF"/>
                </a:solidFill>
                <a:latin typeface="Times New Roman" panose="02020603050405020304" pitchFamily="18" charset="0"/>
                <a:cs typeface="Times New Roman" panose="02020603050405020304" pitchFamily="18" charset="0"/>
              </a:rPr>
              <a:t>      6 x 512 = 3 072 (căn)</a:t>
            </a:r>
          </a:p>
          <a:p>
            <a:r>
              <a:rPr lang="en-US" sz="3600" b="1">
                <a:solidFill>
                  <a:srgbClr val="0000FF"/>
                </a:solidFill>
                <a:latin typeface="Times New Roman" panose="02020603050405020304" pitchFamily="18" charset="0"/>
                <a:cs typeface="Times New Roman" panose="02020603050405020304" pitchFamily="18" charset="0"/>
              </a:rPr>
              <a:t>      Đáp số: 3 072 căn hộ</a:t>
            </a:r>
          </a:p>
        </p:txBody>
      </p:sp>
    </p:spTree>
    <p:extLst>
      <p:ext uri="{BB962C8B-B14F-4D97-AF65-F5344CB8AC3E}">
        <p14:creationId xmlns:p14="http://schemas.microsoft.com/office/powerpoint/2010/main" val="209453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1771</TotalTime>
  <Words>339</Words>
  <Application>Microsoft Office PowerPoint</Application>
  <PresentationFormat>Custom</PresentationFormat>
  <Paragraphs>71</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289</cp:revision>
  <dcterms:created xsi:type="dcterms:W3CDTF">2022-07-10T01:37:20Z</dcterms:created>
  <dcterms:modified xsi:type="dcterms:W3CDTF">2022-08-21T14:50:53Z</dcterms:modified>
</cp:coreProperties>
</file>