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8" r:id="rId2"/>
    <p:sldId id="274" r:id="rId3"/>
    <p:sldId id="312" r:id="rId4"/>
    <p:sldId id="318" r:id="rId5"/>
    <p:sldId id="319" r:id="rId6"/>
    <p:sldId id="320" r:id="rId7"/>
    <p:sldId id="321" r:id="rId8"/>
    <p:sldId id="322" r:id="rId9"/>
    <p:sldId id="313" r:id="rId10"/>
    <p:sldId id="323" r:id="rId11"/>
    <p:sldId id="324" r:id="rId12"/>
    <p:sldId id="314" r:id="rId13"/>
    <p:sldId id="325" r:id="rId14"/>
    <p:sldId id="326" r:id="rId15"/>
    <p:sldId id="315" r:id="rId16"/>
    <p:sldId id="327" r:id="rId17"/>
    <p:sldId id="328" r:id="rId18"/>
    <p:sldId id="329" r:id="rId19"/>
    <p:sldId id="330" r:id="rId20"/>
    <p:sldId id="331" r:id="rId21"/>
    <p:sldId id="316" r:id="rId22"/>
    <p:sldId id="332" r:id="rId23"/>
    <p:sldId id="317" r:id="rId24"/>
    <p:sldId id="298" r:id="rId25"/>
    <p:sldId id="334" r:id="rId26"/>
    <p:sldId id="300" r:id="rId27"/>
    <p:sldId id="301" r:id="rId28"/>
    <p:sldId id="302" r:id="rId29"/>
    <p:sldId id="304" r:id="rId30"/>
    <p:sldId id="305" r:id="rId31"/>
    <p:sldId id="306" r:id="rId32"/>
    <p:sldId id="307"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57651" autoAdjust="0"/>
  </p:normalViewPr>
  <p:slideViewPr>
    <p:cSldViewPr>
      <p:cViewPr varScale="1">
        <p:scale>
          <a:sx n="88" d="100"/>
          <a:sy n="88" d="100"/>
        </p:scale>
        <p:origin x="50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F707A-D3EE-4E4B-8A57-ABDED63BE84E}" type="datetimeFigureOut">
              <a:rPr lang="en-US" smtClean="0"/>
              <a:t>7/12/2023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7A20B-83EA-4C26-BBED-6BBCA6DF8AA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1CAE6A-50A4-453E-ACD5-ACC9DB4C8117}"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CAE6A-50A4-453E-ACD5-ACC9DB4C8117}"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CAE6A-50A4-453E-ACD5-ACC9DB4C8117}"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CAE6A-50A4-453E-ACD5-ACC9DB4C8117}"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AE6A-50A4-453E-ACD5-ACC9DB4C8117}"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1CAE6A-50A4-453E-ACD5-ACC9DB4C8117}"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CAE6A-50A4-453E-ACD5-ACC9DB4C8117}"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1CAE6A-50A4-453E-ACD5-ACC9DB4C8117}"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AE6A-50A4-453E-ACD5-ACC9DB4C8117}"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AE6A-50A4-453E-ACD5-ACC9DB4C8117}"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AE6A-50A4-453E-ACD5-ACC9DB4C8117}"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5970-E373-4AD4-9A17-3E8AEF36E3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AE6A-50A4-453E-ACD5-ACC9DB4C8117}" type="datetimeFigureOut">
              <a:rPr lang="en-US" smtClean="0"/>
              <a:t>7/12/2023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45970-E373-4AD4-9A17-3E8AEF36E3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1.xml"/><Relationship Id="rId7" Type="http://schemas.openxmlformats.org/officeDocument/2006/relationships/slide" Target="slide29.xml"/><Relationship Id="rId12" Type="http://schemas.openxmlformats.org/officeDocument/2006/relationships/slide" Target="slide2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1.xml"/><Relationship Id="rId5" Type="http://schemas.openxmlformats.org/officeDocument/2006/relationships/slide" Target="slide27.xml"/><Relationship Id="rId10" Type="http://schemas.openxmlformats.org/officeDocument/2006/relationships/slide" Target="slide30.xml"/><Relationship Id="rId4" Type="http://schemas.openxmlformats.org/officeDocument/2006/relationships/slide" Target="slide26.xml"/><Relationship Id="rId9" Type="http://schemas.openxmlformats.org/officeDocument/2006/relationships/slide" Target="slide3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1.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1.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1.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1.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1.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1.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
            </a:r>
            <a:br>
              <a:rPr lang="en-US" sz="2400" b="1" dirty="0" smtClean="0">
                <a:solidFill>
                  <a:srgbClr val="C00000"/>
                </a:solidFill>
                <a:latin typeface="Times New Roman" panose="02020603050405020304" pitchFamily="18" charset="0"/>
                <a:cs typeface="Times New Roman" panose="02020603050405020304" pitchFamily="18" charset="0"/>
              </a:rPr>
            </a:br>
            <a:r>
              <a:rPr lang="en-US" sz="2400" b="1" dirty="0" err="1" smtClean="0">
                <a:solidFill>
                  <a:schemeClr val="tx1"/>
                </a:solidFill>
                <a:latin typeface="Times New Roman" panose="02020603050405020304" pitchFamily="18" charset="0"/>
                <a:cs typeface="Times New Roman" panose="02020603050405020304" pitchFamily="18" charset="0"/>
              </a:rPr>
              <a:t>Bài</a:t>
            </a:r>
            <a:r>
              <a:rPr lang="en-US" sz="2400" b="1" dirty="0" smtClean="0">
                <a:solidFill>
                  <a:schemeClr val="tx1"/>
                </a:solidFill>
                <a:latin typeface="Times New Roman" panose="02020603050405020304" pitchFamily="18" charset="0"/>
                <a:cs typeface="Times New Roman" panose="02020603050405020304" pitchFamily="18" charset="0"/>
              </a:rPr>
              <a:t> 5: </a:t>
            </a:r>
            <a:r>
              <a:rPr lang="vi-VN" sz="2400" b="1" dirty="0">
                <a:solidFill>
                  <a:schemeClr val="tx1"/>
                </a:solidFill>
                <a:latin typeface="Times New Roman" panose="02020603050405020304" pitchFamily="18" charset="0"/>
                <a:cs typeface="Times New Roman" panose="02020603050405020304" pitchFamily="18" charset="0"/>
              </a:rPr>
              <a:t>CHỌN GIỐNG VẬT NUÔI</a:t>
            </a: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85800" y="3124200"/>
            <a:ext cx="4267200" cy="3581400"/>
          </a:xfrm>
          <a:prstGeom prst="rect">
            <a:avLst/>
          </a:prstGeom>
        </p:spPr>
      </p:pic>
      <p:sp>
        <p:nvSpPr>
          <p:cNvPr id="5" name="Oval Callout 4"/>
          <p:cNvSpPr/>
          <p:nvPr/>
        </p:nvSpPr>
        <p:spPr>
          <a:xfrm>
            <a:off x="533400" y="914400"/>
            <a:ext cx="8077200" cy="189697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Hình dưới mô tả một phương pháp chọn phối cùng giống hay chọn phối khác giống? Mục đích của cách chọn phối này?</a:t>
            </a:r>
            <a:endParaRPr lang="en-US" sz="2800" dirty="0">
              <a:latin typeface="+mj-lt"/>
            </a:endParaRPr>
          </a:p>
        </p:txBody>
      </p:sp>
      <p:pic>
        <p:nvPicPr>
          <p:cNvPr id="3" name="Picture 2"/>
          <p:cNvPicPr>
            <a:picLocks noChangeAspect="1"/>
          </p:cNvPicPr>
          <p:nvPr/>
        </p:nvPicPr>
        <p:blipFill>
          <a:blip r:embed="rId3"/>
          <a:stretch>
            <a:fillRect/>
          </a:stretch>
        </p:blipFill>
        <p:spPr>
          <a:xfrm>
            <a:off x="5334000" y="3102429"/>
            <a:ext cx="3591426" cy="21434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1632" cy="1143000"/>
          </a:xfrm>
          <a:solidFill>
            <a:schemeClr val="accent3">
              <a:lumMod val="40000"/>
              <a:lumOff val="60000"/>
            </a:schemeClr>
          </a:solidFill>
        </p:spPr>
        <p:txBody>
          <a:bodyPr/>
          <a:lstStyle/>
          <a:p>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nhà </a:t>
            </a:r>
            <a:r>
              <a:rPr lang="vi-VN" dirty="0">
                <a:latin typeface="Times New Roman" panose="02020603050405020304" pitchFamily="18" charset="0"/>
                <a:cs typeface="Times New Roman" panose="02020603050405020304" pitchFamily="18" charset="0"/>
              </a:rPr>
              <a:t>sưu tầm thềm một số hình ảnh, </a:t>
            </a:r>
            <a:r>
              <a:rPr lang="en-US" dirty="0">
                <a:latin typeface="Times New Roman" panose="02020603050405020304" pitchFamily="18" charset="0"/>
                <a:cs typeface="Times New Roman" panose="02020603050405020304" pitchFamily="18" charset="0"/>
              </a:rPr>
              <a:t>video </a:t>
            </a:r>
            <a:r>
              <a:rPr lang="vi-VN"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ề</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nhân giống thuần chủng phổ biến ở nước ta</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290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a:solidFill>
            <a:schemeClr val="accent4">
              <a:lumMod val="40000"/>
              <a:lumOff val="60000"/>
            </a:schemeClr>
          </a:solidFill>
        </p:spPr>
        <p:txBody>
          <a:bodyPr>
            <a:normAutofit fontScale="90000"/>
          </a:bodyPr>
          <a:lstStyle/>
          <a:p>
            <a:pPr algn="l"/>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5.3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481263" y="2209800"/>
            <a:ext cx="8229600" cy="3733800"/>
          </a:xfrm>
          <a:prstGeom prst="rect">
            <a:avLst/>
          </a:prstGeom>
        </p:spPr>
      </p:pic>
    </p:spTree>
    <p:extLst>
      <p:ext uri="{BB962C8B-B14F-4D97-AF65-F5344CB8AC3E}">
        <p14:creationId xmlns:p14="http://schemas.microsoft.com/office/powerpoint/2010/main" val="3829605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1189038"/>
          </a:xfrm>
          <a:solidFill>
            <a:schemeClr val="accent3">
              <a:lumMod val="75000"/>
            </a:schemeClr>
          </a:solidFill>
        </p:spPr>
        <p:txBody>
          <a:bodyPr/>
          <a:lstStyle/>
          <a:p>
            <a:pPr marL="0" indent="0"/>
            <a:r>
              <a:rPr lang="en-US" dirty="0">
                <a:latin typeface="Times New Roman" panose="02020603050405020304" pitchFamily="18" charset="0"/>
                <a:cs typeface="Times New Roman" panose="02020603050405020304" pitchFamily="18" charset="0"/>
              </a:rPr>
              <a:t>II. Lai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a:bodyPr>
          <a:lstStyle/>
          <a:p>
            <a:pPr marL="514350" indent="-514350">
              <a:buAutoNum type="arabicPeriod"/>
            </a:pPr>
            <a:r>
              <a:rPr lang="en-US" dirty="0" err="1" smtClean="0">
                <a:latin typeface="Times New Roman" panose="02020603050405020304" pitchFamily="18" charset="0"/>
                <a:cs typeface="Times New Roman" panose="02020603050405020304" pitchFamily="18" charset="0"/>
              </a:rPr>
              <a:t>Khái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niệm</a:t>
            </a:r>
            <a:r>
              <a:rPr lang="en-US" dirty="0" smtClean="0">
                <a:latin typeface="Times New Roman" panose="02020603050405020304" pitchFamily="18" charset="0"/>
                <a:cs typeface="Times New Roman" panose="02020603050405020304" pitchFamily="18" charset="0"/>
              </a:rPr>
              <a:t>:</a:t>
            </a:r>
          </a:p>
          <a:p>
            <a:pPr>
              <a:buFontTx/>
              <a:buChar char="-"/>
            </a:pPr>
            <a:r>
              <a:rPr lang="en-US" dirty="0" smtClean="0">
                <a:latin typeface="Times New Roman" panose="02020603050405020304" pitchFamily="18" charset="0"/>
                <a:cs typeface="Times New Roman" panose="02020603050405020304" pitchFamily="18" charset="0"/>
              </a:rPr>
              <a:t>Lai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di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Bổ</a:t>
            </a:r>
            <a:r>
              <a:rPr lang="en-US" dirty="0" smtClean="0">
                <a:latin typeface="Times New Roman" panose="02020603050405020304" pitchFamily="18" charset="0"/>
                <a:cs typeface="Times New Roman" panose="02020603050405020304" pitchFamily="18" charset="0"/>
              </a:rPr>
              <a:t> sung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664056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đ</a:t>
            </a:r>
            <a:r>
              <a:rPr lang="vi-VN" dirty="0" smtClean="0">
                <a:latin typeface="Times New Roman" panose="02020603050405020304" pitchFamily="18" charset="0"/>
                <a:cs typeface="Times New Roman" panose="02020603050405020304" pitchFamily="18" charset="0"/>
              </a:rPr>
              <a:t>ặc </a:t>
            </a:r>
            <a:r>
              <a:rPr lang="vi-VN" dirty="0">
                <a:latin typeface="Times New Roman" panose="02020603050405020304" pitchFamily="18" charset="0"/>
                <a:cs typeface="Times New Roman" panose="02020603050405020304" pitchFamily="18" charset="0"/>
              </a:rPr>
              <a:t>điểm của thế hệ bố mẹ và con lai trong phép lai Hình </a:t>
            </a:r>
            <a:r>
              <a:rPr lang="vi-VN" dirty="0" smtClean="0">
                <a:latin typeface="Times New Roman" panose="02020603050405020304" pitchFamily="18" charset="0"/>
                <a:cs typeface="Times New Roman" panose="02020603050405020304" pitchFamily="18" charset="0"/>
              </a:rPr>
              <a:t>5.3</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Bố mẹ khác giống, đời con sinh ra không còn là những cá thể thuộc giống thuần mà là con lai mang các đặc tính di truyền được kết hợp từ cả hai giống bố và mẹ</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83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xEl>
                                              <p:pRg st="2" end="2"/>
                                            </p:txEl>
                                          </p:spTgt>
                                        </p:tgtEl>
                                        <p:attrNameLst>
                                          <p:attrName>r</p:attrName>
                                        </p:attrNameLst>
                                      </p:cBhvr>
                                    </p:animRot>
                                    <p:animRot by="-240000">
                                      <p:cBhvr>
                                        <p:cTn id="11" dur="200" fill="hold">
                                          <p:stCondLst>
                                            <p:cond delay="200"/>
                                          </p:stCondLst>
                                        </p:cTn>
                                        <p:tgtEl>
                                          <p:spTgt spid="3">
                                            <p:txEl>
                                              <p:pRg st="2" end="2"/>
                                            </p:txEl>
                                          </p:spTgt>
                                        </p:tgtEl>
                                        <p:attrNameLst>
                                          <p:attrName>r</p:attrName>
                                        </p:attrNameLst>
                                      </p:cBhvr>
                                    </p:animRot>
                                    <p:animRot by="240000">
                                      <p:cBhvr>
                                        <p:cTn id="12" dur="200" fill="hold">
                                          <p:stCondLst>
                                            <p:cond delay="400"/>
                                          </p:stCondLst>
                                        </p:cTn>
                                        <p:tgtEl>
                                          <p:spTgt spid="3">
                                            <p:txEl>
                                              <p:pRg st="2" end="2"/>
                                            </p:txEl>
                                          </p:spTgt>
                                        </p:tgtEl>
                                        <p:attrNameLst>
                                          <p:attrName>r</p:attrName>
                                        </p:attrNameLst>
                                      </p:cBhvr>
                                    </p:animRot>
                                    <p:animRot by="-240000">
                                      <p:cBhvr>
                                        <p:cTn id="13" dur="200" fill="hold">
                                          <p:stCondLst>
                                            <p:cond delay="600"/>
                                          </p:stCondLst>
                                        </p:cTn>
                                        <p:tgtEl>
                                          <p:spTgt spid="3">
                                            <p:txEl>
                                              <p:pRg st="2" end="2"/>
                                            </p:txEl>
                                          </p:spTgt>
                                        </p:tgtEl>
                                        <p:attrNameLst>
                                          <p:attrName>r</p:attrName>
                                        </p:attrNameLst>
                                      </p:cBhvr>
                                    </p:animRot>
                                    <p:animRot by="120000">
                                      <p:cBhvr>
                                        <p:cTn id="14"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solidFill>
            <a:schemeClr val="tx2">
              <a:lumMod val="20000"/>
              <a:lumOff val="80000"/>
            </a:schemeClr>
          </a:solidFill>
        </p:spPr>
        <p:txBody>
          <a:bodyPr>
            <a:normAutofit fontScale="90000"/>
          </a:bodyPr>
          <a:lstStyle/>
          <a:p>
            <a:pPr lvl="0"/>
            <a:r>
              <a:rPr lang="en-US" dirty="0" smtClean="0"/>
              <a:t/>
            </a:r>
            <a:br>
              <a:rPr lang="en-US" dirty="0" smtClean="0"/>
            </a:br>
            <a:r>
              <a:rPr lang="en-US" dirty="0" smtClean="0"/>
              <a:t/>
            </a:r>
            <a:br>
              <a:rPr lang="en-US" dirty="0" smtClean="0"/>
            </a:br>
            <a:r>
              <a:rPr lang="vi-VN" dirty="0" smtClean="0"/>
              <a:t>Có </a:t>
            </a:r>
            <a:r>
              <a:rPr lang="vi-VN" dirty="0"/>
              <a:t>những phương pháp lai nào? </a:t>
            </a:r>
            <a:r>
              <a:rPr lang="en-US" dirty="0" smtClean="0"/>
              <a:t/>
            </a:r>
            <a:br>
              <a:rPr lang="en-US" dirty="0" smtClean="0"/>
            </a:br>
            <a:r>
              <a:rPr lang="en-US" dirty="0"/>
              <a:t/>
            </a:r>
            <a:br>
              <a:rPr lang="en-US" dirty="0"/>
            </a:br>
            <a:endParaRPr lang="en-US" dirty="0"/>
          </a:p>
        </p:txBody>
      </p:sp>
      <p:sp>
        <p:nvSpPr>
          <p:cNvPr id="4"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b="1" u="sng" dirty="0" err="1">
                <a:latin typeface="Times New Roman" panose="02020603050405020304" pitchFamily="18" charset="0"/>
                <a:cs typeface="Times New Roman" panose="02020603050405020304" pitchFamily="18" charset="0"/>
              </a:rPr>
              <a:t>Yêu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6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vi-VN" sz="2400" dirty="0"/>
              <a:t>mục </a:t>
            </a:r>
            <a:r>
              <a:rPr lang="en-US" sz="2400" dirty="0" smtClean="0"/>
              <a:t>II</a:t>
            </a:r>
            <a:r>
              <a:rPr lang="vi-VN" sz="2400" dirty="0" smtClean="0"/>
              <a:t>.</a:t>
            </a:r>
            <a:r>
              <a:rPr lang="en-US" sz="2400" dirty="0" smtClean="0"/>
              <a:t>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30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t>
            </a:r>
            <a:r>
              <a:rPr lang="vi-VN" sz="2400" dirty="0" smtClean="0">
                <a:latin typeface="Times New Roman" panose="02020603050405020304" pitchFamily="18" charset="0"/>
                <a:cs typeface="Times New Roman" panose="02020603050405020304" pitchFamily="18" charset="0"/>
              </a:rPr>
              <a:t>ục </a:t>
            </a:r>
            <a:r>
              <a:rPr lang="vi-VN" sz="2400" dirty="0">
                <a:latin typeface="Times New Roman" panose="02020603050405020304" pitchFamily="18" charset="0"/>
                <a:cs typeface="Times New Roman" panose="02020603050405020304" pitchFamily="18" charset="0"/>
              </a:rPr>
              <a:t>đích của các phép lai đó là gì?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1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2: </a:t>
            </a:r>
            <a:r>
              <a:rPr lang="en-US" sz="2400" dirty="0" smtClean="0">
                <a:latin typeface="Times New Roman" panose="02020603050405020304"/>
                <a:ea typeface="Calibri" panose="020F0502020204030204"/>
                <a:cs typeface="Times New Roman" panose="02020603050405020304"/>
              </a:rPr>
              <a:t>Lai </a:t>
            </a:r>
            <a:r>
              <a:rPr lang="en-US" sz="2400" dirty="0" err="1" smtClean="0">
                <a:latin typeface="Times New Roman" panose="02020603050405020304"/>
                <a:ea typeface="Calibri" panose="020F0502020204030204"/>
                <a:cs typeface="Times New Roman" panose="02020603050405020304"/>
              </a:rPr>
              <a:t>kinh</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tế</a:t>
            </a:r>
            <a:endParaRPr lang="en-US" sz="2400" dirty="0">
              <a:latin typeface="Times New Roman" panose="02020603050405020304"/>
              <a:ea typeface="Calibri" panose="020F0502020204030204"/>
              <a:cs typeface="Times New Roman" panose="02020603050405020304"/>
            </a:endParaRPr>
          </a:p>
          <a:p>
            <a:pPr marL="0" indent="0">
              <a:buNone/>
            </a:pPr>
            <a:r>
              <a:rPr lang="en-US" sz="2400" dirty="0" smtClean="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3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4: </a:t>
            </a:r>
            <a:r>
              <a:rPr lang="en-US" sz="2400" dirty="0" smtClean="0">
                <a:latin typeface="Times New Roman" panose="02020603050405020304"/>
                <a:ea typeface="Calibri" panose="020F0502020204030204"/>
                <a:cs typeface="Times New Roman" panose="02020603050405020304"/>
              </a:rPr>
              <a:t>Lai </a:t>
            </a:r>
            <a:r>
              <a:rPr lang="en-US" sz="2400" dirty="0" err="1" smtClean="0">
                <a:latin typeface="Times New Roman" panose="02020603050405020304"/>
                <a:ea typeface="Calibri" panose="020F0502020204030204"/>
                <a:cs typeface="Times New Roman" panose="02020603050405020304"/>
              </a:rPr>
              <a:t>cải</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tạo</a:t>
            </a:r>
            <a:endParaRPr lang="en-US" sz="2400" dirty="0" smtClean="0">
              <a:latin typeface="Times New Roman" panose="02020603050405020304"/>
              <a:ea typeface="Calibri" panose="020F0502020204030204"/>
              <a:cs typeface="Times New Roman" panose="02020603050405020304"/>
            </a:endParaRPr>
          </a:p>
          <a:p>
            <a:pPr marL="0" indent="0">
              <a:buNone/>
            </a:pPr>
            <a:r>
              <a:rPr lang="en-US" sz="2400" dirty="0" smtClean="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5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6</a:t>
            </a:r>
            <a:r>
              <a:rPr lang="en-US" sz="2400" dirty="0" smtClean="0">
                <a:latin typeface="Times New Roman" panose="02020603050405020304"/>
                <a:ea typeface="Calibri" panose="020F0502020204030204"/>
                <a:cs typeface="Times New Roman" panose="02020603050405020304"/>
              </a:rPr>
              <a:t>: </a:t>
            </a:r>
            <a:r>
              <a:rPr lang="en-US" sz="2400" dirty="0" smtClean="0">
                <a:latin typeface="Times New Roman" panose="02020603050405020304"/>
                <a:ea typeface="Calibri" panose="020F0502020204030204"/>
                <a:cs typeface="Times New Roman" panose="02020603050405020304"/>
              </a:rPr>
              <a:t>Lai </a:t>
            </a:r>
            <a:r>
              <a:rPr lang="en-US" sz="2400" dirty="0" err="1" smtClean="0">
                <a:latin typeface="Times New Roman" panose="02020603050405020304"/>
                <a:ea typeface="Calibri" panose="020F0502020204030204"/>
                <a:cs typeface="Times New Roman" panose="02020603050405020304"/>
              </a:rPr>
              <a:t>xa</a:t>
            </a:r>
            <a:endParaRPr lang="en-US" sz="2400" dirty="0">
              <a:latin typeface="Times New Roman" panose="02020603050405020304"/>
              <a:ea typeface="Calibri" panose="020F0502020204030204"/>
              <a:cs typeface="Times New Roman" panose="02020603050405020304"/>
            </a:endParaRPr>
          </a:p>
          <a:p>
            <a:pPr indent="0" algn="just">
              <a:lnSpc>
                <a:spcPct val="115000"/>
              </a:lnSpc>
              <a:spcAft>
                <a:spcPts val="0"/>
              </a:spcAft>
              <a:buNone/>
            </a:pPr>
            <a:r>
              <a:rPr lang="en-US" sz="2400" dirty="0" err="1">
                <a:solidFill>
                  <a:schemeClr val="tx1"/>
                </a:solidFill>
                <a:latin typeface="Times New Roman" panose="02020603050405020304"/>
                <a:ea typeface="Calibri" panose="020F0502020204030204"/>
                <a:cs typeface="Times New Roman" panose="02020603050405020304"/>
              </a:rPr>
              <a:t>Hết</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thời</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gian</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thảo</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luận</a:t>
            </a:r>
            <a:r>
              <a:rPr lang="en-US" sz="2400" dirty="0">
                <a:solidFill>
                  <a:schemeClr val="tx1"/>
                </a:solidFill>
                <a:latin typeface="Times New Roman" panose="02020603050405020304"/>
                <a:ea typeface="Calibri" panose="020F0502020204030204"/>
                <a:cs typeface="Times New Roman" panose="02020603050405020304"/>
              </a:rPr>
              <a:t> GV </a:t>
            </a:r>
            <a:r>
              <a:rPr lang="en-US" sz="2400" dirty="0" err="1">
                <a:solidFill>
                  <a:schemeClr val="tx1"/>
                </a:solidFill>
                <a:latin typeface="Times New Roman" panose="02020603050405020304"/>
                <a:ea typeface="Calibri" panose="020F0502020204030204"/>
                <a:cs typeface="Times New Roman" panose="02020603050405020304"/>
              </a:rPr>
              <a:t>mời</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ngẫu</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nhiên</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các</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nhóm</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thuyết</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trình</a:t>
            </a:r>
            <a:r>
              <a:rPr lang="en-US" sz="2400" dirty="0">
                <a:solidFill>
                  <a:schemeClr val="tx1"/>
                </a:solidFill>
                <a:latin typeface="Times New Roman" panose="02020603050405020304"/>
                <a:ea typeface="Calibri" panose="020F0502020204030204"/>
                <a:cs typeface="Times New Roman" panose="02020603050405020304"/>
              </a:rPr>
              <a:t>.</a:t>
            </a:r>
            <a:endParaRPr lang="en-US" sz="1800" dirty="0">
              <a:solidFill>
                <a:schemeClr val="tx1"/>
              </a:solidFill>
              <a:ea typeface="Calibri" panose="020F0502020204030204"/>
              <a:cs typeface="Times New Roman" panose="02020603050405020304"/>
            </a:endParaRPr>
          </a:p>
        </p:txBody>
      </p:sp>
    </p:spTree>
    <p:extLst>
      <p:ext uri="{BB962C8B-B14F-4D97-AF65-F5344CB8AC3E}">
        <p14:creationId xmlns:p14="http://schemas.microsoft.com/office/powerpoint/2010/main" val="89301899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a:solidFill>
            <a:schemeClr val="accent3">
              <a:lumMod val="60000"/>
              <a:lumOff val="40000"/>
            </a:schemeClr>
          </a:solidFill>
        </p:spPr>
        <p:txBody>
          <a:bodyPr>
            <a:normAutofit fontScale="90000"/>
          </a:bodyPr>
          <a:lstStyle/>
          <a:p>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AutoNum type="alphaLcPeriod"/>
            </a:pPr>
            <a:r>
              <a:rPr lang="en-US" dirty="0" smtClean="0">
                <a:latin typeface="Times New Roman" panose="02020603050405020304" pitchFamily="18" charset="0"/>
                <a:cs typeface="Times New Roman" panose="02020603050405020304" pitchFamily="18" charset="0"/>
              </a:rPr>
              <a:t>Lai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a:t>
            </a:r>
          </a:p>
          <a:p>
            <a:pPr marL="0" indent="0">
              <a:buNone/>
            </a:pP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Yorkshire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F1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chịu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tang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thịt</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11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2163762"/>
          </a:xfrm>
        </p:spPr>
        <p:txBody>
          <a:bodyPr>
            <a:normAutofit/>
          </a:bodyPr>
          <a:lstStyle/>
          <a:p>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5.4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so </a:t>
            </a:r>
            <a:r>
              <a:rPr lang="en-US" dirty="0" err="1" smtClean="0">
                <a:latin typeface="Times New Roman" panose="02020603050405020304" pitchFamily="18" charset="0"/>
                <a:cs typeface="Times New Roman" panose="02020603050405020304" pitchFamily="18" charset="0"/>
              </a:rPr>
              <a:t>sánh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28152" y="2895600"/>
            <a:ext cx="7487695" cy="3572374"/>
          </a:xfrm>
          <a:prstGeom prst="rect">
            <a:avLst/>
          </a:prstGeom>
        </p:spPr>
      </p:pic>
    </p:spTree>
    <p:extLst>
      <p:ext uri="{BB962C8B-B14F-4D97-AF65-F5344CB8AC3E}">
        <p14:creationId xmlns:p14="http://schemas.microsoft.com/office/powerpoint/2010/main" val="1727521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094075"/>
              </p:ext>
            </p:extLst>
          </p:nvPr>
        </p:nvGraphicFramePr>
        <p:xfrm>
          <a:off x="304800" y="609600"/>
          <a:ext cx="8229600" cy="5334001"/>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1948052884"/>
                    </a:ext>
                  </a:extLst>
                </a:gridCol>
                <a:gridCol w="4648200">
                  <a:extLst>
                    <a:ext uri="{9D8B030D-6E8A-4147-A177-3AD203B41FA5}">
                      <a16:colId xmlns:a16="http://schemas.microsoft.com/office/drawing/2014/main" val="2905505892"/>
                    </a:ext>
                  </a:extLst>
                </a:gridCol>
              </a:tblGrid>
              <a:tr h="1355463">
                <a:tc>
                  <a:txBody>
                    <a:bodyPr/>
                    <a:lstStyle/>
                    <a:p>
                      <a:pPr algn="ctr"/>
                      <a:r>
                        <a:rPr lang="en-US" sz="2000" dirty="0" smtClean="0">
                          <a:latin typeface="Times New Roman" panose="02020603050405020304" pitchFamily="18" charset="0"/>
                          <a:cs typeface="Times New Roman" panose="02020603050405020304" pitchFamily="18" charset="0"/>
                        </a:rPr>
                        <a:t>Lai </a:t>
                      </a:r>
                      <a:r>
                        <a:rPr lang="en-US" sz="2000" dirty="0" err="1" smtClean="0">
                          <a:latin typeface="Times New Roman" panose="02020603050405020304" pitchFamily="18" charset="0"/>
                          <a:cs typeface="Times New Roman" panose="02020603050405020304" pitchFamily="18" charset="0"/>
                        </a:rPr>
                        <a:t>đơn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Lai </a:t>
                      </a:r>
                      <a:r>
                        <a:rPr lang="en-US" sz="2000" dirty="0" err="1" smtClean="0">
                          <a:latin typeface="Times New Roman" panose="02020603050405020304" pitchFamily="18" charset="0"/>
                          <a:cs typeface="Times New Roman" panose="02020603050405020304" pitchFamily="18" charset="0"/>
                        </a:rPr>
                        <a:t>phức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tạp</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0614319"/>
                  </a:ext>
                </a:extLst>
              </a:tr>
              <a:tr h="1355463">
                <a:tc>
                  <a:txBody>
                    <a:bodyPr/>
                    <a:lstStyle/>
                    <a:p>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2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gia</a:t>
                      </a:r>
                      <a:r>
                        <a:rPr lang="en-US" sz="2000" baseline="0" dirty="0" smtClean="0">
                          <a:latin typeface="Times New Roman" panose="02020603050405020304" pitchFamily="18" charset="0"/>
                          <a:cs typeface="Times New Roman" panose="02020603050405020304" pitchFamily="18" charset="0"/>
                        </a:rPr>
                        <a:t> (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đực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nhập</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nội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địa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phương</a:t>
                      </a:r>
                      <a:r>
                        <a:rPr lang="en-US" sz="2000" baseline="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từ</a:t>
                      </a:r>
                      <a:r>
                        <a:rPr lang="en-US" sz="2000" baseline="0" dirty="0" smtClean="0">
                          <a:latin typeface="Times New Roman" panose="02020603050405020304" pitchFamily="18" charset="0"/>
                          <a:cs typeface="Times New Roman" panose="02020603050405020304" pitchFamily="18" charset="0"/>
                        </a:rPr>
                        <a:t> 3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trở</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lên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gia</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7936744"/>
                  </a:ext>
                </a:extLst>
              </a:tr>
              <a:tr h="1267612">
                <a:tc>
                  <a:txBody>
                    <a:bodyPr/>
                    <a:lstStyle/>
                    <a:p>
                      <a:r>
                        <a:rPr lang="en-US" sz="2000" dirty="0" err="1" smtClean="0">
                          <a:latin typeface="Times New Roman" panose="02020603050405020304" pitchFamily="18" charset="0"/>
                          <a:cs typeface="Times New Roman" panose="02020603050405020304" pitchFamily="18" charset="0"/>
                        </a:rPr>
                        <a:t>Thế</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hệ</a:t>
                      </a:r>
                      <a:r>
                        <a:rPr lang="en-US" sz="2000" baseline="0" dirty="0" smtClean="0">
                          <a:latin typeface="Times New Roman" panose="02020603050405020304" pitchFamily="18" charset="0"/>
                          <a:cs typeface="Times New Roman" panose="02020603050405020304" pitchFamily="18" charset="0"/>
                        </a:rPr>
                        <a:t> F1 dung </a:t>
                      </a:r>
                      <a:r>
                        <a:rPr lang="en-US" sz="2000" baseline="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thương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phẩm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không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smtClean="0">
                          <a:latin typeface="Times New Roman" panose="02020603050405020304" pitchFamily="18" charset="0"/>
                          <a:cs typeface="Times New Roman" panose="02020603050405020304" pitchFamily="18" charset="0"/>
                        </a:rPr>
                        <a:t>Tất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cả</a:t>
                      </a:r>
                      <a:r>
                        <a:rPr lang="en-US" sz="2000" baseline="0" dirty="0" smtClean="0">
                          <a:latin typeface="Times New Roman" panose="02020603050405020304" pitchFamily="18" charset="0"/>
                          <a:cs typeface="Times New Roman" panose="02020603050405020304" pitchFamily="18" charset="0"/>
                        </a:rPr>
                        <a:t> con </a:t>
                      </a:r>
                      <a:r>
                        <a:rPr lang="en-US" sz="2000" baseline="0" dirty="0" err="1" smtClean="0">
                          <a:latin typeface="Times New Roman" panose="02020603050405020304" pitchFamily="18" charset="0"/>
                          <a:cs typeface="Times New Roman" panose="02020603050405020304" pitchFamily="18" charset="0"/>
                        </a:rPr>
                        <a:t>lai</a:t>
                      </a:r>
                      <a:r>
                        <a:rPr lang="en-US" sz="2000" baseline="0" dirty="0" smtClean="0">
                          <a:latin typeface="Times New Roman" panose="02020603050405020304" pitchFamily="18" charset="0"/>
                          <a:cs typeface="Times New Roman" panose="02020603050405020304" pitchFamily="18" charset="0"/>
                        </a:rPr>
                        <a:t> dung </a:t>
                      </a:r>
                      <a:r>
                        <a:rPr lang="en-US" sz="2000" baseline="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thương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phẩm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không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sử</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dụng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551936"/>
                  </a:ext>
                </a:extLst>
              </a:tr>
              <a:tr h="1355463">
                <a:tc>
                  <a:txBody>
                    <a:bodyPr/>
                    <a:lstStyle/>
                    <a:p>
                      <a:r>
                        <a:rPr lang="en-US" sz="1800" dirty="0" err="1" smtClean="0">
                          <a:latin typeface="Times New Roman" panose="02020603050405020304" pitchFamily="18" charset="0"/>
                          <a:cs typeface="Times New Roman" panose="02020603050405020304" pitchFamily="18" charset="0"/>
                        </a:rPr>
                        <a:t>Ví</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dụ</a:t>
                      </a:r>
                      <a:r>
                        <a:rPr lang="en-US" sz="1800" baseline="0" dirty="0" smtClean="0">
                          <a:latin typeface="Times New Roman" panose="02020603050405020304" pitchFamily="18" charset="0"/>
                          <a:cs typeface="Times New Roman" panose="02020603050405020304" pitchFamily="18" charset="0"/>
                        </a:rPr>
                        <a:t>:</a:t>
                      </a:r>
                    </a:p>
                    <a:p>
                      <a:r>
                        <a:rPr lang="en-US" sz="1800" baseline="0" dirty="0" err="1" smtClean="0">
                          <a:latin typeface="Times New Roman" panose="02020603050405020304" pitchFamily="18" charset="0"/>
                          <a:cs typeface="Times New Roman" panose="02020603050405020304" pitchFamily="18" charset="0"/>
                        </a:rPr>
                        <a:t>Gà</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trống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Lương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Phượng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xGà</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Ri</a:t>
                      </a:r>
                      <a:endParaRPr lang="en-US" sz="1800" baseline="0" dirty="0" smtClean="0">
                        <a:latin typeface="Times New Roman" panose="02020603050405020304" pitchFamily="18" charset="0"/>
                        <a:cs typeface="Times New Roman" panose="02020603050405020304" pitchFamily="18" charset="0"/>
                      </a:endParaRPr>
                    </a:p>
                    <a:p>
                      <a:r>
                        <a:rPr lang="en-US" sz="1800" baseline="0" dirty="0" err="1" smtClean="0">
                          <a:latin typeface="Times New Roman" panose="02020603050405020304" pitchFamily="18" charset="0"/>
                          <a:cs typeface="Times New Roman" panose="02020603050405020304" pitchFamily="18" charset="0"/>
                        </a:rPr>
                        <a:t>Vịt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trống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Anh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Đào</a:t>
                      </a:r>
                      <a:r>
                        <a:rPr lang="en-US" sz="1800" baseline="0" dirty="0" smtClean="0">
                          <a:latin typeface="Times New Roman" panose="02020603050405020304" pitchFamily="18" charset="0"/>
                          <a:cs typeface="Times New Roman" panose="02020603050405020304" pitchFamily="18" charset="0"/>
                        </a:rPr>
                        <a:t> x </a:t>
                      </a:r>
                      <a:r>
                        <a:rPr lang="en-US" sz="1800" baseline="0" dirty="0" err="1" smtClean="0">
                          <a:latin typeface="Times New Roman" panose="02020603050405020304" pitchFamily="18" charset="0"/>
                          <a:cs typeface="Times New Roman" panose="02020603050405020304" pitchFamily="18" charset="0"/>
                        </a:rPr>
                        <a:t>vịt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cỏ</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Ví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dụ</a:t>
                      </a:r>
                      <a:r>
                        <a:rPr lang="en-US" sz="1800" dirty="0" smtClean="0">
                          <a:latin typeface="Times New Roman" panose="02020603050405020304" pitchFamily="18" charset="0"/>
                          <a:cs typeface="Times New Roman" panose="02020603050405020304" pitchFamily="18" charset="0"/>
                        </a:rPr>
                        <a:t>:</a:t>
                      </a:r>
                      <a:r>
                        <a:rPr lang="en-US" sz="1800" baseline="0" dirty="0" smtClean="0">
                          <a:latin typeface="Times New Roman" panose="02020603050405020304" pitchFamily="18" charset="0"/>
                          <a:cs typeface="Times New Roman" panose="02020603050405020304" pitchFamily="18" charset="0"/>
                        </a:rPr>
                        <a:t> </a:t>
                      </a:r>
                    </a:p>
                    <a:p>
                      <a:r>
                        <a:rPr lang="en-US" sz="1800" baseline="0" dirty="0" err="1" smtClean="0">
                          <a:latin typeface="Times New Roman" panose="02020603050405020304" pitchFamily="18" charset="0"/>
                          <a:cs typeface="Times New Roman" panose="02020603050405020304" pitchFamily="18" charset="0"/>
                        </a:rPr>
                        <a:t>Lợn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đực</a:t>
                      </a:r>
                      <a:r>
                        <a:rPr lang="en-US" sz="1800" baseline="0" dirty="0" smtClean="0">
                          <a:latin typeface="Times New Roman" panose="02020603050405020304" pitchFamily="18" charset="0"/>
                          <a:cs typeface="Times New Roman" panose="02020603050405020304" pitchFamily="18" charset="0"/>
                        </a:rPr>
                        <a:t> Yorkshire x </a:t>
                      </a:r>
                      <a:r>
                        <a:rPr lang="en-US" sz="1800" baseline="0" dirty="0" err="1" smtClean="0">
                          <a:latin typeface="Times New Roman" panose="02020603050405020304" pitchFamily="18" charset="0"/>
                          <a:cs typeface="Times New Roman" panose="02020603050405020304" pitchFamily="18" charset="0"/>
                        </a:rPr>
                        <a:t>Lợn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Móng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tạo</a:t>
                      </a:r>
                      <a:r>
                        <a:rPr lang="en-US" sz="1800" baseline="0" dirty="0" smtClean="0">
                          <a:latin typeface="Times New Roman" panose="02020603050405020304" pitchFamily="18" charset="0"/>
                          <a:cs typeface="Times New Roman" panose="02020603050405020304" pitchFamily="18" charset="0"/>
                        </a:rPr>
                        <a:t> F1</a:t>
                      </a:r>
                    </a:p>
                    <a:p>
                      <a:r>
                        <a:rPr lang="en-US" sz="1800" baseline="0" dirty="0" err="1" smtClean="0">
                          <a:latin typeface="Times New Roman" panose="02020603050405020304" pitchFamily="18" charset="0"/>
                          <a:cs typeface="Times New Roman" panose="02020603050405020304" pitchFamily="18" charset="0"/>
                        </a:rPr>
                        <a:t>lợn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đực</a:t>
                      </a:r>
                      <a:r>
                        <a:rPr lang="en-US" sz="1800" baseline="0" dirty="0" smtClean="0">
                          <a:latin typeface="Times New Roman" panose="02020603050405020304" pitchFamily="18" charset="0"/>
                          <a:cs typeface="Times New Roman" panose="02020603050405020304" pitchFamily="18" charset="0"/>
                        </a:rPr>
                        <a:t> Landrace x </a:t>
                      </a:r>
                      <a:r>
                        <a:rPr lang="en-US" sz="1800" baseline="0" dirty="0" smtClean="0">
                          <a:latin typeface="Times New Roman" panose="02020603050405020304" pitchFamily="18" charset="0"/>
                          <a:cs typeface="Times New Roman" panose="02020603050405020304" pitchFamily="18" charset="0"/>
                        </a:rPr>
                        <a:t>Con </a:t>
                      </a:r>
                      <a:r>
                        <a:rPr lang="en-US" sz="1800" baseline="0" dirty="0" err="1" smtClean="0">
                          <a:latin typeface="Times New Roman" panose="02020603050405020304" pitchFamily="18" charset="0"/>
                          <a:cs typeface="Times New Roman" panose="02020603050405020304" pitchFamily="18" charset="0"/>
                        </a:rPr>
                        <a:t>cái</a:t>
                      </a:r>
                      <a:r>
                        <a:rPr lang="en-US" sz="1800" baseline="0" dirty="0" smtClean="0">
                          <a:latin typeface="Times New Roman" panose="02020603050405020304" pitchFamily="18" charset="0"/>
                          <a:cs typeface="Times New Roman" panose="02020603050405020304" pitchFamily="18" charset="0"/>
                        </a:rPr>
                        <a:t> F1 </a:t>
                      </a:r>
                      <a:r>
                        <a:rPr lang="en-US" sz="1800" baseline="0" dirty="0" err="1" smtClean="0">
                          <a:latin typeface="Times New Roman" panose="02020603050405020304" pitchFamily="18" charset="0"/>
                          <a:cs typeface="Times New Roman" panose="02020603050405020304" pitchFamily="18" charset="0"/>
                        </a:rPr>
                        <a:t>tạo</a:t>
                      </a:r>
                      <a:r>
                        <a:rPr lang="en-US" sz="1800" baseline="0" dirty="0" smtClean="0">
                          <a:latin typeface="Times New Roman" panose="02020603050405020304" pitchFamily="18" charset="0"/>
                          <a:cs typeface="Times New Roman" panose="02020603050405020304" pitchFamily="18" charset="0"/>
                        </a:rPr>
                        <a:t> F2</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7779403"/>
                  </a:ext>
                </a:extLst>
              </a:tr>
            </a:tbl>
          </a:graphicData>
        </a:graphic>
      </p:graphicFrame>
    </p:spTree>
    <p:extLst>
      <p:ext uri="{BB962C8B-B14F-4D97-AF65-F5344CB8AC3E}">
        <p14:creationId xmlns:p14="http://schemas.microsoft.com/office/powerpoint/2010/main" val="1039444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địa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014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Lai </a:t>
            </a:r>
            <a:r>
              <a:rPr lang="en-US" dirty="0" err="1" smtClean="0"/>
              <a:t>cải</a:t>
            </a:r>
            <a:r>
              <a:rPr lang="en-US" dirty="0" smtClean="0"/>
              <a:t> </a:t>
            </a:r>
            <a:r>
              <a:rPr lang="en-US" dirty="0" err="1" smtClean="0"/>
              <a:t>tiến</a:t>
            </a:r>
            <a:endParaRPr lang="en-US" dirty="0"/>
          </a:p>
        </p:txBody>
      </p:sp>
      <p:pic>
        <p:nvPicPr>
          <p:cNvPr id="4" name="Content Placeholder 3"/>
          <p:cNvPicPr>
            <a:picLocks noGrp="1" noChangeAspect="1"/>
          </p:cNvPicPr>
          <p:nvPr>
            <p:ph idx="1"/>
          </p:nvPr>
        </p:nvPicPr>
        <p:blipFill>
          <a:blip r:embed="rId2"/>
          <a:stretch>
            <a:fillRect/>
          </a:stretch>
        </p:blipFill>
        <p:spPr>
          <a:xfrm>
            <a:off x="838200" y="1600200"/>
            <a:ext cx="7467600" cy="4525963"/>
          </a:xfrm>
          <a:prstGeom prst="rect">
            <a:avLst/>
          </a:prstGeom>
        </p:spPr>
      </p:pic>
    </p:spTree>
    <p:extLst>
      <p:ext uri="{BB962C8B-B14F-4D97-AF65-F5344CB8AC3E}">
        <p14:creationId xmlns:p14="http://schemas.microsoft.com/office/powerpoint/2010/main" val="672835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1"/>
            <a:ext cx="8458200" cy="365760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b="1" u="sng" dirty="0" err="1">
                <a:latin typeface="Times New Roman" panose="02020603050405020304" pitchFamily="18" charset="0"/>
                <a:cs typeface="Times New Roman" panose="02020603050405020304" pitchFamily="18" charset="0"/>
              </a:rPr>
              <a:t>Yêu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6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vi-VN" sz="2400" dirty="0">
                <a:latin typeface="+mj-lt"/>
              </a:rPr>
              <a:t>mục 1.1</a:t>
            </a:r>
            <a:r>
              <a:rPr lang="en-US" sz="2400" dirty="0" smtClean="0">
                <a:latin typeface="+mj-lt"/>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28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a:ea typeface="Calibri" panose="020F0502020204030204"/>
                <a:cs typeface="Times New Roman" panose="02020603050405020304"/>
              </a:rPr>
              <a:t>     +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1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2: </a:t>
            </a:r>
            <a:r>
              <a:rPr lang="en-US" sz="2400" dirty="0" err="1" smtClean="0">
                <a:latin typeface="Times New Roman" panose="02020603050405020304"/>
                <a:ea typeface="Calibri" panose="020F0502020204030204"/>
                <a:cs typeface="Times New Roman" panose="02020603050405020304"/>
              </a:rPr>
              <a:t>Thế</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nào</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là</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giống</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thuần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chủng</a:t>
            </a:r>
            <a:r>
              <a:rPr lang="en-US" sz="2400" dirty="0" smtClean="0">
                <a:latin typeface="Times New Roman" panose="02020603050405020304"/>
                <a:ea typeface="Calibri" panose="020F0502020204030204"/>
                <a:cs typeface="Times New Roman" panose="02020603050405020304"/>
              </a:rPr>
              <a:t>?</a:t>
            </a:r>
            <a:endParaRPr lang="en-US" sz="1800" dirty="0">
              <a:solidFill>
                <a:srgbClr val="FF0000"/>
              </a:solidFill>
              <a:ea typeface="Calibri" panose="020F0502020204030204"/>
              <a:cs typeface="Times New Roman" panose="02020603050405020304"/>
            </a:endParaRPr>
          </a:p>
          <a:p>
            <a:pPr indent="0" algn="just">
              <a:lnSpc>
                <a:spcPct val="115000"/>
              </a:lnSpc>
              <a:spcAft>
                <a:spcPts val="0"/>
              </a:spcAft>
              <a:buNone/>
            </a:pP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3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4: </a:t>
            </a:r>
            <a:r>
              <a:rPr lang="en-US" sz="2400" dirty="0" err="1" smtClean="0">
                <a:latin typeface="Times New Roman" panose="02020603050405020304"/>
                <a:ea typeface="Calibri" panose="020F0502020204030204"/>
                <a:cs typeface="Times New Roman" panose="02020603050405020304"/>
              </a:rPr>
              <a:t>Thế</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nào</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là</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nhân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giống</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thuần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chủng</a:t>
            </a:r>
            <a:endParaRPr lang="en-US" sz="1800" dirty="0">
              <a:solidFill>
                <a:srgbClr val="FF0000"/>
              </a:solidFill>
              <a:ea typeface="Calibri" panose="020F0502020204030204"/>
              <a:cs typeface="Times New Roman" panose="02020603050405020304"/>
            </a:endParaRPr>
          </a:p>
          <a:p>
            <a:pPr indent="0" algn="just">
              <a:lnSpc>
                <a:spcPct val="115000"/>
              </a:lnSpc>
              <a:spcAft>
                <a:spcPts val="0"/>
              </a:spcAft>
              <a:buNone/>
            </a:pP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5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6: </a:t>
            </a:r>
            <a:r>
              <a:rPr lang="en-US" sz="2400" dirty="0" err="1" smtClean="0">
                <a:latin typeface="Times New Roman" panose="02020603050405020304"/>
                <a:ea typeface="Calibri" panose="020F0502020204030204"/>
                <a:cs typeface="Times New Roman" panose="02020603050405020304"/>
              </a:rPr>
              <a:t>Lấy</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ví</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dụ</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về</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nhân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giống</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thuần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chủng</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vật</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nuôi</a:t>
            </a:r>
            <a:r>
              <a:rPr lang="en-US" sz="2400" dirty="0" smtClean="0">
                <a:latin typeface="Times New Roman" panose="02020603050405020304"/>
                <a:ea typeface="Calibri" panose="020F0502020204030204"/>
                <a:cs typeface="Times New Roman" panose="02020603050405020304"/>
              </a:rPr>
              <a:t>.</a:t>
            </a:r>
            <a:endParaRPr lang="en-US" sz="2400" dirty="0">
              <a:solidFill>
                <a:srgbClr val="FF0000"/>
              </a:solidFill>
              <a:latin typeface="Times New Roman" panose="02020603050405020304"/>
              <a:ea typeface="Calibri" panose="020F0502020204030204"/>
              <a:cs typeface="Times New Roman" panose="02020603050405020304"/>
            </a:endParaRPr>
          </a:p>
          <a:p>
            <a:pPr indent="0" algn="just">
              <a:lnSpc>
                <a:spcPct val="115000"/>
              </a:lnSpc>
              <a:spcAft>
                <a:spcPts val="0"/>
              </a:spcAft>
              <a:buNone/>
            </a:pPr>
            <a:r>
              <a:rPr lang="en-US" sz="2400" dirty="0" err="1">
                <a:solidFill>
                  <a:schemeClr val="tx1"/>
                </a:solidFill>
                <a:latin typeface="Times New Roman" panose="02020603050405020304"/>
                <a:ea typeface="Calibri" panose="020F0502020204030204"/>
                <a:cs typeface="Times New Roman" panose="02020603050405020304"/>
              </a:rPr>
              <a:t>Hết</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thời</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gian</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thảo</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luận</a:t>
            </a:r>
            <a:r>
              <a:rPr lang="en-US" sz="2400" dirty="0">
                <a:solidFill>
                  <a:schemeClr val="tx1"/>
                </a:solidFill>
                <a:latin typeface="Times New Roman" panose="02020603050405020304"/>
                <a:ea typeface="Calibri" panose="020F0502020204030204"/>
                <a:cs typeface="Times New Roman" panose="02020603050405020304"/>
              </a:rPr>
              <a:t> GV </a:t>
            </a:r>
            <a:r>
              <a:rPr lang="en-US" sz="2400" dirty="0" err="1">
                <a:solidFill>
                  <a:schemeClr val="tx1"/>
                </a:solidFill>
                <a:latin typeface="Times New Roman" panose="02020603050405020304"/>
                <a:ea typeface="Calibri" panose="020F0502020204030204"/>
                <a:cs typeface="Times New Roman" panose="02020603050405020304"/>
              </a:rPr>
              <a:t>mời</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ngẫu</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nhiên</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các</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nhóm</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thuyết</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trình</a:t>
            </a:r>
            <a:r>
              <a:rPr lang="en-US" sz="2400" dirty="0">
                <a:solidFill>
                  <a:schemeClr val="tx1"/>
                </a:solidFill>
                <a:latin typeface="Times New Roman" panose="02020603050405020304"/>
                <a:ea typeface="Calibri" panose="020F0502020204030204"/>
                <a:cs typeface="Times New Roman" panose="02020603050405020304"/>
              </a:rPr>
              <a:t>.</a:t>
            </a:r>
            <a:endParaRPr lang="en-US" sz="1800" dirty="0">
              <a:solidFill>
                <a:schemeClr val="tx1"/>
              </a:solidFill>
              <a:ea typeface="Calibri" panose="020F0502020204030204"/>
              <a:cs typeface="Times New Roman" panose="02020603050405020304"/>
            </a:endParaRPr>
          </a:p>
        </p:txBody>
      </p:sp>
      <p:sp>
        <p:nvSpPr>
          <p:cNvPr id="4" name="Title 3"/>
          <p:cNvSpPr>
            <a:spLocks noGrp="1"/>
          </p:cNvSpPr>
          <p:nvPr>
            <p:ph type="title"/>
          </p:nvPr>
        </p:nvSpPr>
        <p:spPr>
          <a:xfrm>
            <a:off x="444500" y="785813"/>
            <a:ext cx="8229600" cy="966787"/>
          </a:xfrm>
        </p:spPr>
        <p:txBody>
          <a:bodyPr>
            <a:normAutofit/>
          </a:bodyPr>
          <a:lstStyle/>
          <a:p>
            <a:pPr algn="l"/>
            <a:r>
              <a:rPr lang="en-US" sz="2400" b="1" i="1" dirty="0">
                <a:solidFill>
                  <a:srgbClr val="C00000"/>
                </a:solidFill>
                <a:latin typeface="Times New Roman" panose="02020603050405020304" pitchFamily="18" charset="0"/>
                <a:cs typeface="Times New Roman" panose="02020603050405020304" pitchFamily="18" charset="0"/>
              </a:rPr>
              <a:t>I. </a:t>
            </a:r>
            <a:r>
              <a:rPr lang="en-US" sz="2400" b="1" i="1" dirty="0" err="1" smtClean="0">
                <a:solidFill>
                  <a:srgbClr val="C00000"/>
                </a:solidFill>
                <a:latin typeface="Times New Roman" panose="02020603050405020304" pitchFamily="18" charset="0"/>
                <a:cs typeface="Times New Roman" panose="02020603050405020304" pitchFamily="18" charset="0"/>
              </a:rPr>
              <a:t>Nhân</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giống</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thuần</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chủng</a:t>
            </a:r>
            <a:r>
              <a:rPr lang="en-US" sz="2400" b="1" i="1" dirty="0" smtClean="0">
                <a:solidFill>
                  <a:srgbClr val="C00000"/>
                </a:solidFill>
                <a:latin typeface="Times New Roman" panose="02020603050405020304" pitchFamily="18" charset="0"/>
                <a:cs typeface="Times New Roman" panose="02020603050405020304" pitchFamily="18" charset="0"/>
              </a:rPr>
              <a:t> </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14400" y="381000"/>
            <a:ext cx="7467600" cy="830997"/>
          </a:xfrm>
          <a:prstGeom prst="rect">
            <a:avLst/>
          </a:prstGeom>
        </p:spPr>
        <p:txBody>
          <a:bodyPr wrap="square">
            <a:spAutoFit/>
          </a:bodyPr>
          <a:lstStyle/>
          <a:p>
            <a:pPr algn="ct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5: </a:t>
            </a:r>
            <a:r>
              <a:rPr lang="vi-VN" sz="2400" b="1" dirty="0">
                <a:latin typeface="Times New Roman" panose="02020603050405020304" pitchFamily="18" charset="0"/>
                <a:cs typeface="Times New Roman" panose="02020603050405020304" pitchFamily="18" charset="0"/>
              </a:rPr>
              <a:t>CHỌN GIỐNG VẬT NUÔI</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5.6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tao</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981200" y="1676400"/>
            <a:ext cx="5105400" cy="5029200"/>
          </a:xfrm>
          <a:prstGeom prst="rect">
            <a:avLst/>
          </a:prstGeom>
        </p:spPr>
      </p:pic>
    </p:spTree>
    <p:extLst>
      <p:ext uri="{BB962C8B-B14F-4D97-AF65-F5344CB8AC3E}">
        <p14:creationId xmlns:p14="http://schemas.microsoft.com/office/powerpoint/2010/main" val="2653604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tx2">
              <a:lumMod val="20000"/>
              <a:lumOff val="80000"/>
            </a:schemeClr>
          </a:solidFill>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Lai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a:t>
            </a:r>
          </a:p>
          <a:p>
            <a:pPr marL="0" indent="0">
              <a:buNone/>
            </a:pPr>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a:t>
            </a:r>
            <a:r>
              <a:rPr lang="en-US" dirty="0" smtClean="0">
                <a:latin typeface="Times New Roman" panose="02020603050405020304" pitchFamily="18" charset="0"/>
                <a:cs typeface="Times New Roman" panose="02020603050405020304" pitchFamily="18" charset="0"/>
              </a:rPr>
              <a:t>: </a:t>
            </a:r>
            <a:r>
              <a:rPr lang="en-US" dirty="0" err="1" smtClean="0">
                <a:solidFill>
                  <a:srgbClr val="FFC000"/>
                </a:solidFill>
                <a:latin typeface="Times New Roman" panose="02020603050405020304" pitchFamily="18" charset="0"/>
                <a:cs typeface="Times New Roman" panose="02020603050405020304" pitchFamily="18" charset="0"/>
              </a:rPr>
              <a:t>Bò</a:t>
            </a:r>
            <a:r>
              <a:rPr lang="en-US" dirty="0" smtClean="0">
                <a:solidFill>
                  <a:srgbClr val="FFC000"/>
                </a:solidFill>
                <a:latin typeface="Times New Roman" panose="02020603050405020304" pitchFamily="18" charset="0"/>
                <a:cs typeface="Times New Roman" panose="02020603050405020304" pitchFamily="18" charset="0"/>
              </a:rPr>
              <a:t> </a:t>
            </a:r>
            <a:r>
              <a:rPr lang="en-US" dirty="0" err="1" smtClean="0">
                <a:solidFill>
                  <a:srgbClr val="FFC000"/>
                </a:solidFill>
                <a:latin typeface="Times New Roman" panose="02020603050405020304" pitchFamily="18" charset="0"/>
                <a:cs typeface="Times New Roman" panose="02020603050405020304" pitchFamily="18" charset="0"/>
              </a:rPr>
              <a:t>cái</a:t>
            </a:r>
            <a:r>
              <a:rPr lang="en-US" dirty="0" smtClean="0">
                <a:solidFill>
                  <a:srgbClr val="FFC000"/>
                </a:solidFill>
                <a:latin typeface="Times New Roman" panose="02020603050405020304" pitchFamily="18" charset="0"/>
                <a:cs typeface="Times New Roman" panose="02020603050405020304" pitchFamily="18" charset="0"/>
              </a:rPr>
              <a:t> </a:t>
            </a:r>
            <a:r>
              <a:rPr lang="en-US" dirty="0" err="1" smtClean="0">
                <a:solidFill>
                  <a:srgbClr val="FFC000"/>
                </a:solidFill>
                <a:latin typeface="Times New Roman" panose="02020603050405020304" pitchFamily="18" charset="0"/>
                <a:cs typeface="Times New Roman" panose="02020603050405020304" pitchFamily="18" charset="0"/>
              </a:rPr>
              <a:t>Vàng</a:t>
            </a:r>
            <a:r>
              <a:rPr lang="en-US" dirty="0" smtClean="0">
                <a:solidFill>
                  <a:srgbClr val="FFC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x </a:t>
            </a:r>
            <a:r>
              <a:rPr lang="en-US" dirty="0" err="1" smtClean="0">
                <a:solidFill>
                  <a:srgbClr val="FF0000"/>
                </a:solidFill>
                <a:latin typeface="Times New Roman" panose="02020603050405020304" pitchFamily="18" charset="0"/>
                <a:cs typeface="Times New Roman" panose="02020603050405020304" pitchFamily="18" charset="0"/>
              </a:rPr>
              <a:t>bò</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đực</a:t>
            </a:r>
            <a:r>
              <a:rPr lang="en-US" dirty="0" smtClean="0">
                <a:solidFill>
                  <a:srgbClr val="FF0000"/>
                </a:solidFill>
                <a:latin typeface="Times New Roman" panose="02020603050405020304" pitchFamily="18" charset="0"/>
                <a:cs typeface="Times New Roman" panose="02020603050405020304" pitchFamily="18" charset="0"/>
              </a:rPr>
              <a:t> Red Sindhi </a:t>
            </a:r>
          </a:p>
          <a:p>
            <a:pPr marL="0" indent="0">
              <a:buNone/>
            </a:pP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F1 </a:t>
            </a:r>
            <a:r>
              <a:rPr lang="en-US" dirty="0" err="1" smtClean="0">
                <a:solidFill>
                  <a:srgbClr val="C00000"/>
                </a:solidFill>
                <a:latin typeface="Times New Roman" panose="02020603050405020304" pitchFamily="18" charset="0"/>
                <a:cs typeface="Times New Roman" panose="02020603050405020304" pitchFamily="18" charset="0"/>
              </a:rPr>
              <a:t>là</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giống</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bò</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thịt</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lai</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686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661970" y="1853126"/>
            <a:ext cx="4500829" cy="4166674"/>
          </a:xfrm>
          <a:prstGeom prst="rect">
            <a:avLst/>
          </a:prstGeom>
        </p:spPr>
      </p:pic>
      <p:sp>
        <p:nvSpPr>
          <p:cNvPr id="4" name="Title 1"/>
          <p:cNvSpPr>
            <a:spLocks noGrp="1"/>
          </p:cNvSpPr>
          <p:nvPr>
            <p:ph type="title"/>
          </p:nvPr>
        </p:nvSpPr>
        <p:spPr/>
        <p:txBody>
          <a:bodyPr>
            <a:normAutofit fontScale="90000"/>
          </a:bodyPr>
          <a:lstStyle/>
          <a:p>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5.7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167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20000"/>
              <a:lumOff val="80000"/>
            </a:schemeClr>
          </a:solidFill>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 Lai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indent="0">
              <a:buNone/>
            </a:pP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thụ</a:t>
            </a:r>
            <a:r>
              <a:rPr lang="en-US" dirty="0" smtClean="0">
                <a:latin typeface="Times New Roman" panose="02020603050405020304" pitchFamily="18" charset="0"/>
                <a:cs typeface="Times New Roman" panose="02020603050405020304" pitchFamily="18" charset="0"/>
              </a:rPr>
              <a:t>.</a:t>
            </a:r>
          </a:p>
          <a:p>
            <a:pPr marL="0" indent="0">
              <a:buNone/>
            </a:pPr>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Ngựa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x    </a:t>
            </a:r>
            <a:r>
              <a:rPr lang="en-US" dirty="0" err="1" smtClean="0">
                <a:latin typeface="Times New Roman" panose="02020603050405020304" pitchFamily="18" charset="0"/>
                <a:cs typeface="Times New Roman" panose="02020603050405020304" pitchFamily="18" charset="0"/>
              </a:rPr>
              <a:t>lừa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con la</a:t>
            </a:r>
          </a:p>
          <a:p>
            <a:pPr marL="0" indent="0">
              <a:buNone/>
            </a:pPr>
            <a:r>
              <a:rPr lang="en-US" dirty="0" smtClean="0">
                <a:latin typeface="Times New Roman" panose="02020603050405020304" pitchFamily="18" charset="0"/>
                <a:cs typeface="Times New Roman" panose="02020603050405020304" pitchFamily="18" charset="0"/>
              </a:rPr>
              <a:t>Con la: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kéo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nặng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chịu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lừa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ngựa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431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43900" cy="892629"/>
          </a:xfrm>
        </p:spPr>
        <p:txBody>
          <a:bodyPr>
            <a:normAutofit/>
          </a:bodyPr>
          <a:lstStyle/>
          <a:p>
            <a:pPr lvl="0">
              <a:spcBef>
                <a:spcPct val="20000"/>
              </a:spcBef>
            </a:pPr>
            <a:r>
              <a:rPr lang="en-US" sz="3200" b="1">
                <a:solidFill>
                  <a:srgbClr val="C0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48771" y="990600"/>
            <a:ext cx="8948283" cy="5693866"/>
          </a:xfrm>
          <a:prstGeom prst="rect">
            <a:avLst/>
          </a:prstGeom>
        </p:spPr>
        <p:txBody>
          <a:bodyPr wrap="none">
            <a:spAutoFit/>
          </a:bodyPr>
          <a:lstStyle/>
          <a:p>
            <a:r>
              <a:rPr lang="en-US" sz="2800" b="1" u="sng">
                <a:latin typeface="Times New Roman" panose="02020603050405020304"/>
                <a:ea typeface="Times New Roman" panose="02020603050405020304"/>
              </a:rPr>
              <a:t>Yêu cầu:</a:t>
            </a:r>
            <a:r>
              <a:rPr lang="en-US" sz="2800" b="1">
                <a:latin typeface="Times New Roman" panose="02020603050405020304"/>
                <a:ea typeface="Times New Roman" panose="02020603050405020304"/>
              </a:rPr>
              <a:t> </a:t>
            </a:r>
            <a:r>
              <a:rPr lang="en-US" sz="2800">
                <a:latin typeface="Times New Roman" panose="02020603050405020304"/>
                <a:ea typeface="Times New Roman" panose="02020603050405020304"/>
              </a:rPr>
              <a:t>Các em tham gia trò chơi vòng quay may mắn</a:t>
            </a:r>
          </a:p>
          <a:p>
            <a:r>
              <a:rPr lang="en-US" sz="2800">
                <a:latin typeface="Times New Roman" panose="02020603050405020304"/>
                <a:ea typeface="Times New Roman" panose="02020603050405020304"/>
              </a:rPr>
              <a:t>theo nhóm đã chia và đóng tập sách lại.</a:t>
            </a:r>
          </a:p>
          <a:p>
            <a:r>
              <a:rPr lang="en-US" sz="2800">
                <a:latin typeface="Times New Roman" panose="02020603050405020304"/>
                <a:ea typeface="Times New Roman" panose="02020603050405020304"/>
              </a:rPr>
              <a:t>- Các nhóm lần lược được chọn câu hỏi và vòng quay ứng </a:t>
            </a:r>
          </a:p>
          <a:p>
            <a:r>
              <a:rPr lang="en-US" sz="2800">
                <a:latin typeface="Times New Roman" panose="02020603050405020304"/>
                <a:ea typeface="Times New Roman" panose="02020603050405020304"/>
              </a:rPr>
              <a:t>với số điểm may mắn. </a:t>
            </a:r>
          </a:p>
          <a:p>
            <a:r>
              <a:rPr lang="en-US" sz="2800">
                <a:latin typeface="Times New Roman" panose="02020603050405020304"/>
                <a:ea typeface="Times New Roman" panose="02020603050405020304"/>
              </a:rPr>
              <a:t>- Sau khi câu hỏi hiện ra hết 10 giây tất cả các nhóm phải </a:t>
            </a:r>
          </a:p>
          <a:p>
            <a:r>
              <a:rPr lang="en-US" sz="2800">
                <a:latin typeface="Times New Roman" panose="02020603050405020304"/>
                <a:ea typeface="Times New Roman" panose="02020603050405020304"/>
              </a:rPr>
              <a:t>đồng loạt giơ đáp án. </a:t>
            </a:r>
          </a:p>
          <a:p>
            <a:pPr marL="457200" indent="-457200">
              <a:buFontTx/>
              <a:buChar char="-"/>
            </a:pPr>
            <a:r>
              <a:rPr lang="en-US" sz="2800">
                <a:latin typeface="Times New Roman" panose="02020603050405020304"/>
                <a:ea typeface="Times New Roman" panose="02020603050405020304"/>
              </a:rPr>
              <a:t>Câu trả lời đúng sẽ đạt số điểm ứng với điểm quay được.</a:t>
            </a:r>
          </a:p>
          <a:p>
            <a:pPr marL="457200" indent="-457200">
              <a:buFontTx/>
              <a:buChar char="-"/>
            </a:pPr>
            <a:r>
              <a:rPr lang="en-US" sz="2800">
                <a:latin typeface="Times New Roman" panose="02020603050405020304"/>
                <a:ea typeface="Times New Roman" panose="02020603050405020304"/>
              </a:rPr>
              <a:t>Kết thúc trò chơi nhóm nào cao điểm nhất sẽ được tuyên </a:t>
            </a:r>
          </a:p>
          <a:p>
            <a:r>
              <a:rPr lang="en-US" sz="2800">
                <a:latin typeface="Times New Roman" panose="02020603050405020304"/>
                <a:ea typeface="Times New Roman" panose="02020603050405020304"/>
              </a:rPr>
              <a:t>dương.</a:t>
            </a:r>
          </a:p>
          <a:p>
            <a:r>
              <a:rPr lang="en-US" sz="2800" b="1" u="sng">
                <a:latin typeface="Times New Roman" panose="02020603050405020304"/>
                <a:ea typeface="Times New Roman" panose="02020603050405020304"/>
              </a:rPr>
              <a:t>Lưu ý</a:t>
            </a:r>
            <a:r>
              <a:rPr lang="en-US" sz="2800" b="1">
                <a:latin typeface="Times New Roman" panose="02020603050405020304"/>
                <a:ea typeface="Times New Roman" panose="02020603050405020304"/>
              </a:rPr>
              <a:t>:</a:t>
            </a:r>
          </a:p>
          <a:p>
            <a:r>
              <a:rPr lang="en-US" sz="2800" i="1">
                <a:latin typeface="Times New Roman" panose="02020603050405020304"/>
                <a:ea typeface="Times New Roman" panose="02020603050405020304"/>
              </a:rPr>
              <a:t>Các nhóm có thể giơ tay chọn ngôi sao hy vọng để nhân đôi </a:t>
            </a:r>
          </a:p>
          <a:p>
            <a:r>
              <a:rPr lang="en-US" sz="2800" i="1">
                <a:latin typeface="Times New Roman" panose="02020603050405020304"/>
                <a:ea typeface="Times New Roman" panose="02020603050405020304"/>
              </a:rPr>
              <a:t>số điểm trước khi câu hỏi hiện ra. Nếu trả lời sai sẽ bị trừ 10</a:t>
            </a:r>
          </a:p>
          <a:p>
            <a:r>
              <a:rPr lang="en-US" sz="2800" i="1">
                <a:latin typeface="Times New Roman" panose="02020603050405020304"/>
                <a:ea typeface="Times New Roman" panose="02020603050405020304"/>
              </a:rPr>
              <a:t>điểm.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95" y="-1143000"/>
            <a:ext cx="8229600" cy="1143000"/>
          </a:xfrm>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Title 1"/>
          <p:cNvSpPr txBox="1"/>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C00000"/>
                </a:solidFill>
                <a:latin typeface="Times New Roman" panose="02020603050405020304" pitchFamily="18" charset="0"/>
                <a:cs typeface="Times New Roman" panose="02020603050405020304" pitchFamily="18" charset="0"/>
              </a:rPr>
              <a:t>LUYỆN TẬP</a:t>
            </a:r>
          </a:p>
        </p:txBody>
      </p:sp>
      <p:sp>
        <p:nvSpPr>
          <p:cNvPr id="7" name="Heart 6"/>
          <p:cNvSpPr/>
          <p:nvPr/>
        </p:nvSpPr>
        <p:spPr>
          <a:xfrm rot="588841">
            <a:off x="4656650" y="3223529"/>
            <a:ext cx="1139028" cy="101948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69403">
            <a:off x="299788" y="1261289"/>
            <a:ext cx="5014479" cy="4918729"/>
          </a:xfrm>
          <a:prstGeom prst="rect">
            <a:avLst/>
          </a:prstGeom>
        </p:spPr>
      </p:pic>
      <p:sp>
        <p:nvSpPr>
          <p:cNvPr id="9" name="Title 1"/>
          <p:cNvSpPr txBox="1"/>
          <p:nvPr/>
        </p:nvSpPr>
        <p:spPr>
          <a:xfrm>
            <a:off x="611560" y="332656"/>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90803" y="1790055"/>
            <a:ext cx="3981886" cy="3780687"/>
            <a:chOff x="1187624" y="1790055"/>
            <a:chExt cx="3981886" cy="3780687"/>
          </a:xfrm>
        </p:grpSpPr>
        <p:sp>
          <p:nvSpPr>
            <p:cNvPr id="11" name="TextBox 10"/>
            <p:cNvSpPr txBox="1"/>
            <p:nvPr/>
          </p:nvSpPr>
          <p:spPr>
            <a:xfrm>
              <a:off x="4067944" y="2159387"/>
              <a:ext cx="432048" cy="369332"/>
            </a:xfrm>
            <a:prstGeom prst="rect">
              <a:avLst/>
            </a:prstGeom>
            <a:noFill/>
          </p:spPr>
          <p:txBody>
            <a:bodyPr wrap="square" rtlCol="0">
              <a:spAutoFit/>
            </a:bodyPr>
            <a:lstStyle/>
            <a:p>
              <a:r>
                <a:rPr lang="en-NZ" dirty="0"/>
                <a:t>15</a:t>
              </a:r>
              <a:endParaRPr lang="en-US" dirty="0"/>
            </a:p>
          </p:txBody>
        </p:sp>
        <p:sp>
          <p:nvSpPr>
            <p:cNvPr id="12" name="TextBox 11"/>
            <p:cNvSpPr txBox="1"/>
            <p:nvPr/>
          </p:nvSpPr>
          <p:spPr>
            <a:xfrm>
              <a:off x="4528717" y="2985580"/>
              <a:ext cx="504056" cy="369332"/>
            </a:xfrm>
            <a:prstGeom prst="rect">
              <a:avLst/>
            </a:prstGeom>
            <a:noFill/>
          </p:spPr>
          <p:txBody>
            <a:bodyPr wrap="square" rtlCol="0">
              <a:spAutoFit/>
            </a:bodyPr>
            <a:lstStyle/>
            <a:p>
              <a:r>
                <a:rPr lang="en-NZ" dirty="0"/>
                <a:t>25</a:t>
              </a:r>
              <a:endParaRPr lang="en-US" dirty="0"/>
            </a:p>
          </p:txBody>
        </p:sp>
        <p:sp>
          <p:nvSpPr>
            <p:cNvPr id="13" name="TextBox 12"/>
            <p:cNvSpPr txBox="1"/>
            <p:nvPr/>
          </p:nvSpPr>
          <p:spPr>
            <a:xfrm>
              <a:off x="4665454" y="4005064"/>
              <a:ext cx="504056" cy="369332"/>
            </a:xfrm>
            <a:prstGeom prst="rect">
              <a:avLst/>
            </a:prstGeom>
            <a:noFill/>
          </p:spPr>
          <p:txBody>
            <a:bodyPr wrap="square" rtlCol="0">
              <a:spAutoFit/>
            </a:bodyPr>
            <a:lstStyle/>
            <a:p>
              <a:r>
                <a:rPr lang="en-NZ" dirty="0"/>
                <a:t>30</a:t>
              </a:r>
              <a:endParaRPr lang="en-US" dirty="0"/>
            </a:p>
          </p:txBody>
        </p:sp>
        <p:sp>
          <p:nvSpPr>
            <p:cNvPr id="14" name="TextBox 13"/>
            <p:cNvSpPr txBox="1"/>
            <p:nvPr/>
          </p:nvSpPr>
          <p:spPr>
            <a:xfrm>
              <a:off x="4283968" y="4797152"/>
              <a:ext cx="432048" cy="369332"/>
            </a:xfrm>
            <a:prstGeom prst="rect">
              <a:avLst/>
            </a:prstGeom>
            <a:noFill/>
          </p:spPr>
          <p:txBody>
            <a:bodyPr wrap="square" rtlCol="0">
              <a:spAutoFit/>
            </a:bodyPr>
            <a:lstStyle/>
            <a:p>
              <a:r>
                <a:rPr lang="en-NZ" dirty="0"/>
                <a:t>35</a:t>
              </a:r>
              <a:endParaRPr lang="en-US" dirty="0"/>
            </a:p>
          </p:txBody>
        </p:sp>
        <p:sp>
          <p:nvSpPr>
            <p:cNvPr id="15" name="TextBox 14"/>
            <p:cNvSpPr txBox="1"/>
            <p:nvPr/>
          </p:nvSpPr>
          <p:spPr>
            <a:xfrm>
              <a:off x="3419872" y="5201410"/>
              <a:ext cx="576064" cy="369332"/>
            </a:xfrm>
            <a:prstGeom prst="rect">
              <a:avLst/>
            </a:prstGeom>
            <a:noFill/>
          </p:spPr>
          <p:txBody>
            <a:bodyPr wrap="square" rtlCol="0">
              <a:spAutoFit/>
            </a:bodyPr>
            <a:lstStyle/>
            <a:p>
              <a:r>
                <a:rPr lang="en-NZ" dirty="0"/>
                <a:t>40</a:t>
              </a:r>
              <a:endParaRPr lang="en-US" dirty="0"/>
            </a:p>
          </p:txBody>
        </p:sp>
        <p:sp>
          <p:nvSpPr>
            <p:cNvPr id="16" name="TextBox 15"/>
            <p:cNvSpPr txBox="1"/>
            <p:nvPr/>
          </p:nvSpPr>
          <p:spPr>
            <a:xfrm>
              <a:off x="2555776" y="5201410"/>
              <a:ext cx="504056" cy="369332"/>
            </a:xfrm>
            <a:prstGeom prst="rect">
              <a:avLst/>
            </a:prstGeom>
            <a:noFill/>
          </p:spPr>
          <p:txBody>
            <a:bodyPr wrap="square" rtlCol="0">
              <a:spAutoFit/>
            </a:bodyPr>
            <a:lstStyle/>
            <a:p>
              <a:r>
                <a:rPr lang="en-NZ" dirty="0"/>
                <a:t>45</a:t>
              </a:r>
              <a:endParaRPr lang="en-US" dirty="0"/>
            </a:p>
          </p:txBody>
        </p:sp>
        <p:sp>
          <p:nvSpPr>
            <p:cNvPr id="17" name="TextBox 16"/>
            <p:cNvSpPr txBox="1"/>
            <p:nvPr/>
          </p:nvSpPr>
          <p:spPr>
            <a:xfrm>
              <a:off x="3203848" y="1790055"/>
              <a:ext cx="432048" cy="369332"/>
            </a:xfrm>
            <a:prstGeom prst="rect">
              <a:avLst/>
            </a:prstGeom>
            <a:noFill/>
          </p:spPr>
          <p:txBody>
            <a:bodyPr wrap="square" rtlCol="0">
              <a:spAutoFit/>
            </a:bodyPr>
            <a:lstStyle/>
            <a:p>
              <a:r>
                <a:rPr lang="en-NZ" dirty="0"/>
                <a:t>10</a:t>
              </a:r>
              <a:endParaRPr lang="en-US" dirty="0"/>
            </a:p>
          </p:txBody>
        </p:sp>
        <p:sp>
          <p:nvSpPr>
            <p:cNvPr id="18" name="TextBox 17"/>
            <p:cNvSpPr txBox="1"/>
            <p:nvPr/>
          </p:nvSpPr>
          <p:spPr>
            <a:xfrm>
              <a:off x="2411760" y="1847687"/>
              <a:ext cx="504056" cy="369332"/>
            </a:xfrm>
            <a:prstGeom prst="rect">
              <a:avLst/>
            </a:prstGeom>
            <a:noFill/>
          </p:spPr>
          <p:txBody>
            <a:bodyPr wrap="square" rtlCol="0">
              <a:spAutoFit/>
            </a:bodyPr>
            <a:lstStyle/>
            <a:p>
              <a:r>
                <a:rPr lang="en-NZ" dirty="0"/>
                <a:t>5</a:t>
              </a:r>
              <a:endParaRPr lang="en-US" dirty="0"/>
            </a:p>
          </p:txBody>
        </p:sp>
        <p:sp>
          <p:nvSpPr>
            <p:cNvPr id="19" name="TextBox 18"/>
            <p:cNvSpPr txBox="1"/>
            <p:nvPr/>
          </p:nvSpPr>
          <p:spPr>
            <a:xfrm>
              <a:off x="1691680" y="4981818"/>
              <a:ext cx="432048" cy="369332"/>
            </a:xfrm>
            <a:prstGeom prst="rect">
              <a:avLst/>
            </a:prstGeom>
            <a:noFill/>
          </p:spPr>
          <p:txBody>
            <a:bodyPr wrap="square" rtlCol="0">
              <a:spAutoFit/>
            </a:bodyPr>
            <a:lstStyle/>
            <a:p>
              <a:r>
                <a:rPr lang="en-NZ" dirty="0"/>
                <a:t>50</a:t>
              </a:r>
              <a:endParaRPr lang="en-US" dirty="0"/>
            </a:p>
          </p:txBody>
        </p:sp>
        <p:sp>
          <p:nvSpPr>
            <p:cNvPr id="20" name="TextBox 19"/>
            <p:cNvSpPr txBox="1"/>
            <p:nvPr/>
          </p:nvSpPr>
          <p:spPr>
            <a:xfrm>
              <a:off x="1187624" y="4189730"/>
              <a:ext cx="504056" cy="369332"/>
            </a:xfrm>
            <a:prstGeom prst="rect">
              <a:avLst/>
            </a:prstGeom>
            <a:noFill/>
          </p:spPr>
          <p:txBody>
            <a:bodyPr wrap="square" rtlCol="0">
              <a:spAutoFit/>
            </a:bodyPr>
            <a:lstStyle/>
            <a:p>
              <a:r>
                <a:rPr lang="en-NZ" dirty="0"/>
                <a:t>55</a:t>
              </a:r>
              <a:endParaRPr lang="en-US" dirty="0"/>
            </a:p>
          </p:txBody>
        </p:sp>
        <p:sp>
          <p:nvSpPr>
            <p:cNvPr id="21" name="TextBox 20"/>
            <p:cNvSpPr txBox="1"/>
            <p:nvPr/>
          </p:nvSpPr>
          <p:spPr>
            <a:xfrm>
              <a:off x="1187624" y="3170246"/>
              <a:ext cx="504056" cy="369332"/>
            </a:xfrm>
            <a:prstGeom prst="rect">
              <a:avLst/>
            </a:prstGeom>
            <a:noFill/>
          </p:spPr>
          <p:txBody>
            <a:bodyPr wrap="square" rtlCol="0">
              <a:spAutoFit/>
            </a:bodyPr>
            <a:lstStyle/>
            <a:p>
              <a:r>
                <a:rPr lang="en-NZ" dirty="0"/>
                <a:t>60</a:t>
              </a:r>
              <a:endParaRPr lang="en-US" dirty="0"/>
            </a:p>
          </p:txBody>
        </p:sp>
        <p:sp>
          <p:nvSpPr>
            <p:cNvPr id="22" name="TextBox 21"/>
            <p:cNvSpPr txBox="1"/>
            <p:nvPr/>
          </p:nvSpPr>
          <p:spPr>
            <a:xfrm rot="18507636">
              <a:off x="1422204" y="2242481"/>
              <a:ext cx="878442" cy="707886"/>
            </a:xfrm>
            <a:prstGeom prst="rect">
              <a:avLst/>
            </a:prstGeom>
            <a:noFill/>
          </p:spPr>
          <p:txBody>
            <a:bodyPr wrap="square" rtlCol="0">
              <a:spAutoFit/>
            </a:bodyPr>
            <a:lstStyle/>
            <a:p>
              <a:r>
                <a:rPr lang="en-NZ" sz="2000" dirty="0" err="1">
                  <a:solidFill>
                    <a:schemeClr val="bg1"/>
                  </a:solidFill>
                </a:rPr>
                <a:t>Mất</a:t>
              </a:r>
              <a:r>
                <a:rPr lang="en-NZ" sz="2000" dirty="0">
                  <a:solidFill>
                    <a:schemeClr val="bg1"/>
                  </a:solidFill>
                </a:rPr>
                <a:t> </a:t>
              </a:r>
              <a:r>
                <a:rPr lang="en-NZ" sz="2000" dirty="0" err="1">
                  <a:solidFill>
                    <a:schemeClr val="bg1"/>
                  </a:solidFill>
                </a:rPr>
                <a:t>lược</a:t>
              </a:r>
              <a:endParaRPr lang="en-US" sz="2000" dirty="0">
                <a:solidFill>
                  <a:schemeClr val="bg1"/>
                </a:solidFill>
              </a:endParaRPr>
            </a:p>
          </p:txBody>
        </p:sp>
      </p:grpSp>
      <p:sp>
        <p:nvSpPr>
          <p:cNvPr id="23" name="Isosceles Triangle 22"/>
          <p:cNvSpPr/>
          <p:nvPr/>
        </p:nvSpPr>
        <p:spPr>
          <a:xfrm rot="5400000">
            <a:off x="145390" y="3015106"/>
            <a:ext cx="720080" cy="1010859"/>
          </a:xfrm>
          <a:prstGeom prst="triangle">
            <a:avLst/>
          </a:prstGeom>
          <a:solidFill>
            <a:srgbClr val="FB3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38975" y="3533216"/>
            <a:ext cx="900100" cy="400110"/>
          </a:xfrm>
          <a:prstGeom prst="rect">
            <a:avLst/>
          </a:prstGeom>
        </p:spPr>
        <p:txBody>
          <a:bodyPr wrap="square">
            <a:spAutoFit/>
          </a:bodyPr>
          <a:lstStyle/>
          <a:p>
            <a:pPr lvl="0" algn="ctr"/>
            <a:r>
              <a:rPr lang="en-NZ" sz="2000" b="1" cap="all" dirty="0">
                <a:solidFill>
                  <a:srgbClr val="629DD1"/>
                </a:solidFill>
                <a:effectLst>
                  <a:outerShdw blurRad="19685" dist="12700" dir="5400000" algn="tl" rotWithShape="0">
                    <a:srgbClr val="629DD1">
                      <a:satMod val="130000"/>
                      <a:alpha val="60000"/>
                    </a:srgbClr>
                  </a:outerShdw>
                  <a:reflection blurRad="10000" stA="55000" endPos="48000" dist="500" dir="5400000" sy="-100000" algn="bl" rotWithShape="0"/>
                </a:effectLst>
              </a:rPr>
              <a:t>SPIN</a:t>
            </a:r>
            <a:endParaRPr lang="en-US" sz="2000" b="1" cap="all" dirty="0">
              <a:solidFill>
                <a:srgbClr val="629DD1"/>
              </a:solidFill>
              <a:effectLst>
                <a:outerShdw blurRad="19685" dist="12700" dir="5400000" algn="tl" rotWithShape="0">
                  <a:srgbClr val="629DD1">
                    <a:satMod val="130000"/>
                    <a:alpha val="60000"/>
                  </a:srgbClr>
                </a:outerShdw>
                <a:reflection blurRad="10000" stA="55000" endPos="48000" dist="500" dir="5400000" sy="-100000" algn="bl" rotWithShape="0"/>
              </a:effectLst>
            </a:endParaRPr>
          </a:p>
        </p:txBody>
      </p:sp>
      <p:sp>
        <p:nvSpPr>
          <p:cNvPr id="25" name="Heart 24">
            <a:hlinkClick r:id="rId3" action="ppaction://hlinksldjump"/>
          </p:cNvPr>
          <p:cNvSpPr/>
          <p:nvPr/>
        </p:nvSpPr>
        <p:spPr>
          <a:xfrm>
            <a:off x="6467343" y="2279831"/>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4" action="ppaction://hlinksldjump"/>
              </a:rPr>
              <a:t>Q1</a:t>
            </a:r>
            <a:endParaRPr lang="en-US" dirty="0"/>
          </a:p>
        </p:txBody>
      </p:sp>
      <p:sp>
        <p:nvSpPr>
          <p:cNvPr id="26" name="Heart 25">
            <a:hlinkClick r:id="rId4" action="ppaction://hlinksldjump"/>
          </p:cNvPr>
          <p:cNvSpPr/>
          <p:nvPr/>
        </p:nvSpPr>
        <p:spPr>
          <a:xfrm>
            <a:off x="6486498" y="3263968"/>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5" action="ppaction://hlinksldjump"/>
              </a:rPr>
              <a:t>Q2</a:t>
            </a:r>
            <a:endParaRPr lang="en-US" dirty="0"/>
          </a:p>
        </p:txBody>
      </p:sp>
      <p:sp>
        <p:nvSpPr>
          <p:cNvPr id="27" name="Heart 26">
            <a:hlinkClick r:id="rId5" action="ppaction://hlinksldjump"/>
          </p:cNvPr>
          <p:cNvSpPr/>
          <p:nvPr/>
        </p:nvSpPr>
        <p:spPr>
          <a:xfrm>
            <a:off x="6486498" y="4168913"/>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6" action="ppaction://hlinksldjump"/>
              </a:rPr>
              <a:t>Q3</a:t>
            </a:r>
            <a:endParaRPr lang="en-US" dirty="0"/>
          </a:p>
        </p:txBody>
      </p:sp>
      <p:sp>
        <p:nvSpPr>
          <p:cNvPr id="28" name="Heart 27">
            <a:hlinkClick r:id="rId6" action="ppaction://hlinksldjump"/>
          </p:cNvPr>
          <p:cNvSpPr/>
          <p:nvPr/>
        </p:nvSpPr>
        <p:spPr>
          <a:xfrm>
            <a:off x="6486498" y="5083428"/>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7" action="ppaction://hlinksldjump"/>
              </a:rPr>
              <a:t>Q4</a:t>
            </a:r>
            <a:endParaRPr lang="en-US" dirty="0"/>
          </a:p>
        </p:txBody>
      </p:sp>
      <p:sp>
        <p:nvSpPr>
          <p:cNvPr id="29" name="Heart 28"/>
          <p:cNvSpPr/>
          <p:nvPr/>
        </p:nvSpPr>
        <p:spPr>
          <a:xfrm>
            <a:off x="7883637" y="5075224"/>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8" action="ppaction://hlinksldjump"/>
              </a:rPr>
              <a:t>Q8</a:t>
            </a:r>
            <a:endParaRPr lang="en-US" dirty="0"/>
          </a:p>
        </p:txBody>
      </p:sp>
      <p:sp>
        <p:nvSpPr>
          <p:cNvPr id="30" name="Heart 29"/>
          <p:cNvSpPr/>
          <p:nvPr/>
        </p:nvSpPr>
        <p:spPr>
          <a:xfrm>
            <a:off x="7904108" y="4161553"/>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9" action="ppaction://hlinksldjump"/>
              </a:rPr>
              <a:t>Q7</a:t>
            </a:r>
            <a:endParaRPr lang="en-US" dirty="0"/>
          </a:p>
        </p:txBody>
      </p:sp>
      <p:sp>
        <p:nvSpPr>
          <p:cNvPr id="31" name="Heart 30">
            <a:hlinkClick r:id="rId10" action="ppaction://hlinksldjump"/>
          </p:cNvPr>
          <p:cNvSpPr/>
          <p:nvPr/>
        </p:nvSpPr>
        <p:spPr>
          <a:xfrm>
            <a:off x="7882480" y="3250383"/>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11" action="ppaction://hlinksldjump"/>
              </a:rPr>
              <a:t>Q6</a:t>
            </a:r>
            <a:endParaRPr lang="en-US" dirty="0"/>
          </a:p>
        </p:txBody>
      </p:sp>
      <p:sp>
        <p:nvSpPr>
          <p:cNvPr id="32" name="Heart 31">
            <a:hlinkClick r:id="rId7" action="ppaction://hlinksldjump"/>
          </p:cNvPr>
          <p:cNvSpPr/>
          <p:nvPr/>
        </p:nvSpPr>
        <p:spPr>
          <a:xfrm>
            <a:off x="7882480" y="2217019"/>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10" action="ppaction://hlinksldjump"/>
              </a:rPr>
              <a:t>Q5</a:t>
            </a:r>
            <a:endParaRPr lang="en-US" dirty="0"/>
          </a:p>
        </p:txBody>
      </p:sp>
      <p:sp>
        <p:nvSpPr>
          <p:cNvPr id="33" name="TextBox 32"/>
          <p:cNvSpPr txBox="1"/>
          <p:nvPr/>
        </p:nvSpPr>
        <p:spPr>
          <a:xfrm>
            <a:off x="6863387" y="1476375"/>
            <a:ext cx="1690300" cy="400110"/>
          </a:xfrm>
          <a:prstGeom prst="rect">
            <a:avLst/>
          </a:prstGeom>
          <a:noFill/>
        </p:spPr>
        <p:txBody>
          <a:bodyPr wrap="square" rtlCol="0">
            <a:spAutoFit/>
          </a:bodyPr>
          <a:lstStyle/>
          <a:p>
            <a:pPr algn="ctr"/>
            <a:r>
              <a:rPr lang="en-NZ" sz="2000" b="1">
                <a:solidFill>
                  <a:srgbClr val="FF0000"/>
                </a:solidFill>
                <a:latin typeface="Times New Roman" panose="02020603050405020304" pitchFamily="18" charset="0"/>
                <a:cs typeface="Times New Roman" panose="02020603050405020304" pitchFamily="18" charset="0"/>
              </a:rPr>
              <a:t>CÂU HỎI</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6882542" y="5570742"/>
            <a:ext cx="184731" cy="369332"/>
          </a:xfrm>
          <a:prstGeom prst="rect">
            <a:avLst/>
          </a:prstGeom>
          <a:noFill/>
        </p:spPr>
        <p:txBody>
          <a:bodyPr wrap="none" rtlCol="0">
            <a:spAutoFit/>
          </a:bodyPr>
          <a:lstStyle/>
          <a:p>
            <a:endParaRPr lang="en-US" dirty="0"/>
          </a:p>
        </p:txBody>
      </p:sp>
      <p:sp>
        <p:nvSpPr>
          <p:cNvPr id="35" name="Right Arrow 34">
            <a:hlinkClick r:id="rId12" action="ppaction://hlinksldjump"/>
          </p:cNvPr>
          <p:cNvSpPr/>
          <p:nvPr/>
        </p:nvSpPr>
        <p:spPr>
          <a:xfrm>
            <a:off x="7596336" y="5940074"/>
            <a:ext cx="1368152" cy="9179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rgbClr val="92D050"/>
                </a:solidFill>
              </a:rPr>
              <a:t>NEXT</a:t>
            </a:r>
            <a:endParaRPr lang="en-US" dirty="0">
              <a:solidFill>
                <a:srgbClr val="92D050"/>
              </a:solidFill>
            </a:endParaRPr>
          </a:p>
        </p:txBody>
      </p:sp>
    </p:spTree>
    <p:extLst>
      <p:ext uri="{BB962C8B-B14F-4D97-AF65-F5344CB8AC3E}">
        <p14:creationId xmlns:p14="http://schemas.microsoft.com/office/powerpoint/2010/main" val="24158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8" presetClass="emph" presetSubtype="0" repeatCount="indefinite" fill="hold" nodeType="clickEffect">
                                  <p:stCondLst>
                                    <p:cond delay="0"/>
                                  </p:stCondLst>
                                  <p:endCondLst>
                                    <p:cond evt="onNext" delay="0">
                                      <p:tgtEl>
                                        <p:sldTgt/>
                                      </p:tgtEl>
                                    </p:cond>
                                  </p:endCondLst>
                                  <p:childTnLst>
                                    <p:animRot by="21600000">
                                      <p:cBhvr>
                                        <p:cTn id="11" dur="500" fill="hold"/>
                                        <p:tgtEl>
                                          <p:spTgt spid="8"/>
                                        </p:tgtEl>
                                        <p:attrNameLst>
                                          <p:attrName>r</p:attrName>
                                        </p:attrNameLst>
                                      </p:cBhvr>
                                    </p:animRot>
                                  </p:childTnLst>
                                </p:cTn>
                              </p:par>
                              <p:par>
                                <p:cTn id="12" presetID="8" presetClass="emph" presetSubtype="0" repeatCount="indefinite" fill="hold" nodeType="withEffect">
                                  <p:stCondLst>
                                    <p:cond delay="0"/>
                                  </p:stCondLst>
                                  <p:endCondLst>
                                    <p:cond evt="onNext" delay="0">
                                      <p:tgtEl>
                                        <p:sldTgt/>
                                      </p:tgtEl>
                                    </p:cond>
                                  </p:endCondLst>
                                  <p:childTnLst>
                                    <p:animRot by="21600000">
                                      <p:cBhvr>
                                        <p:cTn id="13" dur="500" fill="hold"/>
                                        <p:tgtEl>
                                          <p:spTgt spid="1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r>
              <a:rPr lang="en-US" sz="3200" b="1">
                <a:solidFill>
                  <a:prstClr val="black"/>
                </a:solidFill>
                <a:latin typeface="Times New Roman" panose="02020603050405020304" pitchFamily="18" charset="0"/>
                <a:ea typeface="+mn-ea"/>
                <a:cs typeface="Times New Roman" panose="02020603050405020304" pitchFamily="18" charset="0"/>
              </a:rPr>
              <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3" name="Content Placeholder 2"/>
          <p:cNvSpPr>
            <a:spLocks noGrp="1"/>
          </p:cNvSpPr>
          <p:nvPr>
            <p:ph idx="1"/>
          </p:nvPr>
        </p:nvSpPr>
        <p:spPr>
          <a:xfrm>
            <a:off x="533400" y="762000"/>
            <a:ext cx="8229600" cy="4525963"/>
          </a:xfrm>
        </p:spPr>
        <p:txBody>
          <a:bodyPr/>
          <a:lstStyle/>
          <a:p>
            <a:pPr marL="0" indent="0">
              <a:buNone/>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hỏi</a:t>
            </a:r>
            <a:r>
              <a:rPr lang="en-US" b="1"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Lai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tạp</a:t>
            </a:r>
            <a:endParaRPr lang="en-US" sz="2400"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Lai </a:t>
            </a:r>
            <a:r>
              <a:rPr lang="en-US" dirty="0" err="1" smtClean="0">
                <a:latin typeface="Times New Roman" panose="02020603050405020304" pitchFamily="18" charset="0"/>
                <a:cs typeface="Times New Roman" panose="02020603050405020304" pitchFamily="18" charset="0"/>
              </a:rPr>
              <a:t>cải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 </a:t>
            </a:r>
            <a:r>
              <a:rPr lang="en-US" dirty="0" smtClean="0">
                <a:latin typeface="Times New Roman" panose="02020603050405020304" pitchFamily="18" charset="0"/>
                <a:cs typeface="Times New Roman" panose="02020603050405020304" pitchFamily="18" charset="0"/>
              </a:rPr>
              <a:t>Lai </a:t>
            </a:r>
            <a:r>
              <a:rPr lang="en-US" dirty="0" err="1" smtClean="0">
                <a:latin typeface="Times New Roman" panose="02020603050405020304" pitchFamily="18" charset="0"/>
                <a:cs typeface="Times New Roman" panose="02020603050405020304" pitchFamily="18" charset="0"/>
              </a:rPr>
              <a:t>xa</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 </a:t>
            </a:r>
            <a:r>
              <a:rPr lang="en-US" sz="2400" dirty="0" smtClean="0">
                <a:latin typeface="Times New Roman" panose="02020603050405020304" pitchFamily="18" charset="0"/>
                <a:cs typeface="Times New Roman" panose="02020603050405020304" pitchFamily="18" charset="0"/>
              </a:rPr>
              <a:t>Lai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giản</a:t>
            </a:r>
            <a:endParaRPr lang="en-US" sz="2400" dirty="0">
              <a:latin typeface="Times New Roman" panose="02020603050405020304" pitchFamily="18" charset="0"/>
              <a:cs typeface="Times New Roman" panose="02020603050405020304" pitchFamily="18" charset="0"/>
            </a:endParaRPr>
          </a:p>
        </p:txBody>
      </p:sp>
      <p:sp>
        <p:nvSpPr>
          <p:cNvPr id="4" name="Right Arrow 3">
            <a:hlinkClick r:id="rId5" action="ppaction://hlinksldjump"/>
          </p:cNvPr>
          <p:cNvSpPr/>
          <p:nvPr/>
        </p:nvSpPr>
        <p:spPr>
          <a:xfrm>
            <a:off x="722085" y="5951562"/>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41" descr="Đong 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894162"/>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38"/>
          <p:cNvSpPr>
            <a:spLocks noChangeArrowheads="1"/>
          </p:cNvSpPr>
          <p:nvPr/>
        </p:nvSpPr>
        <p:spPr bwMode="auto">
          <a:xfrm>
            <a:off x="4359729"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p>
        </p:txBody>
      </p:sp>
      <p:sp>
        <p:nvSpPr>
          <p:cNvPr id="8" name="Oval 37"/>
          <p:cNvSpPr>
            <a:spLocks noChangeArrowheads="1"/>
          </p:cNvSpPr>
          <p:nvPr/>
        </p:nvSpPr>
        <p:spPr bwMode="auto">
          <a:xfrm>
            <a:off x="4359729" y="424431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p>
        </p:txBody>
      </p:sp>
      <p:sp>
        <p:nvSpPr>
          <p:cNvPr id="9" name="Oval 36"/>
          <p:cNvSpPr>
            <a:spLocks noChangeArrowheads="1"/>
          </p:cNvSpPr>
          <p:nvPr/>
        </p:nvSpPr>
        <p:spPr bwMode="auto">
          <a:xfrm>
            <a:off x="4356100" y="42751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p>
        </p:txBody>
      </p:sp>
      <p:sp>
        <p:nvSpPr>
          <p:cNvPr id="10" name="Oval 35"/>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p>
        </p:txBody>
      </p:sp>
      <p:sp>
        <p:nvSpPr>
          <p:cNvPr id="11" name="Oval 34"/>
          <p:cNvSpPr>
            <a:spLocks noChangeArrowheads="1"/>
          </p:cNvSpPr>
          <p:nvPr/>
        </p:nvSpPr>
        <p:spPr bwMode="auto">
          <a:xfrm>
            <a:off x="4356100" y="424431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p>
        </p:txBody>
      </p:sp>
      <p:sp>
        <p:nvSpPr>
          <p:cNvPr id="12" name="Oval 33"/>
          <p:cNvSpPr>
            <a:spLocks noChangeArrowheads="1"/>
          </p:cNvSpPr>
          <p:nvPr/>
        </p:nvSpPr>
        <p:spPr bwMode="auto">
          <a:xfrm>
            <a:off x="4356100" y="42878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p>
        </p:txBody>
      </p:sp>
      <p:sp>
        <p:nvSpPr>
          <p:cNvPr id="13" name="Oval 32"/>
          <p:cNvSpPr>
            <a:spLocks noChangeArrowheads="1"/>
          </p:cNvSpPr>
          <p:nvPr/>
        </p:nvSpPr>
        <p:spPr bwMode="auto">
          <a:xfrm>
            <a:off x="4356100" y="42751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p>
        </p:txBody>
      </p:sp>
      <p:sp>
        <p:nvSpPr>
          <p:cNvPr id="14" name="Oval 31"/>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p>
        </p:txBody>
      </p:sp>
      <p:sp>
        <p:nvSpPr>
          <p:cNvPr id="15" name="Oval 30"/>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p>
        </p:txBody>
      </p:sp>
      <p:sp>
        <p:nvSpPr>
          <p:cNvPr id="16" name="Oval 29"/>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p>
        </p:txBody>
      </p:sp>
      <p:sp>
        <p:nvSpPr>
          <p:cNvPr id="17" name="Oval 28"/>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p>
        </p:txBody>
      </p:sp>
      <p:sp>
        <p:nvSpPr>
          <p:cNvPr id="18" name="Oval 17"/>
          <p:cNvSpPr/>
          <p:nvPr/>
        </p:nvSpPr>
        <p:spPr>
          <a:xfrm>
            <a:off x="542471" y="2438400"/>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7"/>
          <a:stretch>
            <a:fillRect/>
          </a:stretch>
        </p:blipFill>
        <p:spPr>
          <a:xfrm>
            <a:off x="3657600" y="1417638"/>
            <a:ext cx="4805905" cy="2501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6"/>
                                        </p:tgtEl>
                                      </p:cBhvr>
                                    </p:animEffect>
                                    <p:set>
                                      <p:cBhvr>
                                        <p:cTn id="11"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5"/>
                                        </p:tgtEl>
                                      </p:cBhvr>
                                    </p:animEffect>
                                    <p:set>
                                      <p:cBhvr>
                                        <p:cTn id="15"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4"/>
                                        </p:tgtEl>
                                      </p:cBhvr>
                                    </p:animEffect>
                                    <p:set>
                                      <p:cBhvr>
                                        <p:cTn id="19"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3"/>
                                        </p:tgtEl>
                                      </p:cBhvr>
                                    </p:animEffect>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2"/>
                                        </p:tgtEl>
                                      </p:cBhvr>
                                    </p:animEffect>
                                    <p:set>
                                      <p:cBhvr>
                                        <p:cTn id="2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1"/>
                                        </p:tgtEl>
                                      </p:cBhvr>
                                    </p:animEffect>
                                    <p:set>
                                      <p:cBhvr>
                                        <p:cTn id="31"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0"/>
                                        </p:tgtEl>
                                      </p:cBhvr>
                                    </p:animEffect>
                                    <p:set>
                                      <p:cBhvr>
                                        <p:cTn id="3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9"/>
                                        </p:tgtEl>
                                      </p:cBhvr>
                                    </p:animEffect>
                                    <p:set>
                                      <p:cBhvr>
                                        <p:cTn id="39"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8"/>
                                        </p:tgtEl>
                                      </p:cBhvr>
                                    </p:animEffect>
                                    <p:set>
                                      <p:cBhvr>
                                        <p:cTn id="4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r>
              <a:rPr lang="en-US" sz="3200" b="1">
                <a:solidFill>
                  <a:prstClr val="black"/>
                </a:solidFill>
                <a:latin typeface="Times New Roman" panose="02020603050405020304" pitchFamily="18" charset="0"/>
                <a:ea typeface="+mn-ea"/>
                <a:cs typeface="Times New Roman" panose="02020603050405020304" pitchFamily="18" charset="0"/>
              </a:rPr>
              <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355600" y="1066800"/>
            <a:ext cx="8153400" cy="3163943"/>
          </a:xfrm>
          <a:prstGeom prst="rect">
            <a:avLst/>
          </a:prstGeom>
        </p:spPr>
        <p:txBody>
          <a:bodyPr wrap="square">
            <a:spAutoFit/>
          </a:bodyPr>
          <a:lstStyle/>
          <a:p>
            <a:pPr lvl="0">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2</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Phép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giữa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ngựa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lừa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đực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lvl="0">
              <a:spcBef>
                <a:spcPct val="20000"/>
              </a:spcBef>
            </a:pPr>
            <a:r>
              <a:rPr lang="en-US" sz="2800" dirty="0">
                <a:solidFill>
                  <a:prstClr val="black"/>
                </a:solidFill>
                <a:latin typeface="Times New Roman" panose="02020603050405020304" pitchFamily="18" charset="0"/>
                <a:cs typeface="Times New Roman" panose="02020603050405020304" pitchFamily="18" charset="0"/>
              </a:rPr>
              <a:t>A. </a:t>
            </a:r>
            <a:r>
              <a:rPr lang="en-US" sz="2800" dirty="0" smtClean="0">
                <a:latin typeface="Times New Roman" panose="02020603050405020304"/>
              </a:rPr>
              <a:t>Lai </a:t>
            </a:r>
            <a:r>
              <a:rPr lang="en-US" sz="2800" dirty="0" err="1" smtClean="0">
                <a:latin typeface="Times New Roman" panose="02020603050405020304"/>
              </a:rPr>
              <a:t>xa</a:t>
            </a:r>
            <a:endParaRPr lang="en-US" sz="2800" dirty="0">
              <a:solidFill>
                <a:prstClr val="black"/>
              </a:solidFill>
              <a:latin typeface="Times New Roman" panose="02020603050405020304" pitchFamily="18" charset="0"/>
              <a:cs typeface="Times New Roman" panose="02020603050405020304" pitchFamily="18" charset="0"/>
            </a:endParaRPr>
          </a:p>
          <a:p>
            <a:pPr algn="just">
              <a:lnSpc>
                <a:spcPct val="115000"/>
              </a:lnSpc>
              <a:spcBef>
                <a:spcPts val="60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B. </a:t>
            </a:r>
            <a:r>
              <a:rPr lang="en-US" sz="2800" dirty="0" smtClean="0">
                <a:latin typeface="Times New Roman" panose="02020603050405020304"/>
                <a:cs typeface="Times New Roman" panose="02020603050405020304"/>
              </a:rPr>
              <a:t>Lai </a:t>
            </a:r>
            <a:r>
              <a:rPr lang="en-US" sz="2800" dirty="0" err="1" smtClean="0">
                <a:latin typeface="Times New Roman" panose="02020603050405020304"/>
                <a:cs typeface="Times New Roman" panose="02020603050405020304"/>
              </a:rPr>
              <a:t>cải</a:t>
            </a:r>
            <a:r>
              <a:rPr lang="en-US" sz="2800" dirty="0" smtClean="0">
                <a:latin typeface="Times New Roman" panose="02020603050405020304"/>
                <a:cs typeface="Times New Roman" panose="02020603050405020304"/>
              </a:rPr>
              <a:t> </a:t>
            </a:r>
            <a:r>
              <a:rPr lang="en-US" sz="2800" dirty="0" err="1" smtClean="0">
                <a:latin typeface="Times New Roman" panose="02020603050405020304"/>
                <a:cs typeface="Times New Roman" panose="02020603050405020304"/>
              </a:rPr>
              <a:t>tạo</a:t>
            </a:r>
            <a:endParaRPr lang="en-US" sz="2800" dirty="0">
              <a:solidFill>
                <a:prstClr val="black"/>
              </a:solidFill>
              <a:latin typeface="Times New Roman" panose="02020603050405020304" pitchFamily="18" charset="0"/>
              <a:cs typeface="Times New Roman" panose="02020603050405020304" pitchFamily="18" charset="0"/>
            </a:endParaRPr>
          </a:p>
          <a:p>
            <a:pPr lvl="0">
              <a:spcBef>
                <a:spcPct val="20000"/>
              </a:spcBef>
            </a:pPr>
            <a:r>
              <a:rPr lang="en-US" sz="2800" dirty="0">
                <a:solidFill>
                  <a:prstClr val="black"/>
                </a:solidFill>
                <a:latin typeface="Times New Roman" panose="02020603050405020304" pitchFamily="18" charset="0"/>
                <a:cs typeface="Times New Roman" panose="02020603050405020304" pitchFamily="18" charset="0"/>
              </a:rPr>
              <a:t>C. </a:t>
            </a:r>
            <a:r>
              <a:rPr lang="en-US" sz="2800" dirty="0" smtClean="0">
                <a:solidFill>
                  <a:prstClr val="black"/>
                </a:solidFill>
                <a:latin typeface="Times New Roman" panose="02020603050405020304"/>
              </a:rPr>
              <a:t>Lai </a:t>
            </a:r>
            <a:r>
              <a:rPr lang="en-US" sz="2800" dirty="0" err="1" smtClean="0">
                <a:solidFill>
                  <a:prstClr val="black"/>
                </a:solidFill>
                <a:latin typeface="Times New Roman" panose="02020603050405020304"/>
              </a:rPr>
              <a:t>cải</a:t>
            </a:r>
            <a:r>
              <a:rPr lang="en-US" sz="2800" dirty="0" smtClean="0">
                <a:solidFill>
                  <a:prstClr val="black"/>
                </a:solidFill>
                <a:latin typeface="Times New Roman" panose="02020603050405020304"/>
              </a:rPr>
              <a:t> </a:t>
            </a:r>
            <a:r>
              <a:rPr lang="en-US" sz="2800" dirty="0" err="1" smtClean="0">
                <a:solidFill>
                  <a:prstClr val="black"/>
                </a:solidFill>
                <a:latin typeface="Times New Roman" panose="02020603050405020304"/>
              </a:rPr>
              <a:t>tiến</a:t>
            </a:r>
            <a:endParaRPr lang="en-US" sz="2800" dirty="0">
              <a:solidFill>
                <a:prstClr val="black"/>
              </a:solidFill>
              <a:latin typeface="Times New Roman" panose="02020603050405020304" pitchFamily="18" charset="0"/>
              <a:cs typeface="Times New Roman" panose="02020603050405020304" pitchFamily="18" charset="0"/>
            </a:endParaRPr>
          </a:p>
          <a:p>
            <a:pPr lvl="0">
              <a:spcBef>
                <a:spcPct val="20000"/>
              </a:spcBef>
            </a:pPr>
            <a:r>
              <a:rPr lang="en-US" sz="2800" dirty="0">
                <a:solidFill>
                  <a:prstClr val="black"/>
                </a:solidFill>
                <a:latin typeface="Times New Roman" panose="02020603050405020304" pitchFamily="18" charset="0"/>
                <a:cs typeface="Times New Roman" panose="02020603050405020304" pitchFamily="18" charset="0"/>
              </a:rPr>
              <a:t>D. </a:t>
            </a:r>
            <a:r>
              <a:rPr lang="en-US" sz="2800" dirty="0" smtClean="0">
                <a:solidFill>
                  <a:prstClr val="black"/>
                </a:solidFill>
                <a:latin typeface="Times New Roman" panose="02020603050405020304"/>
              </a:rPr>
              <a:t>Lai </a:t>
            </a:r>
            <a:r>
              <a:rPr lang="en-US" sz="2800" dirty="0" err="1" smtClean="0">
                <a:solidFill>
                  <a:prstClr val="black"/>
                </a:solidFill>
                <a:latin typeface="Times New Roman" panose="02020603050405020304"/>
              </a:rPr>
              <a:t>kinh</a:t>
            </a:r>
            <a:r>
              <a:rPr lang="en-US" sz="2800" dirty="0" smtClean="0">
                <a:solidFill>
                  <a:prstClr val="black"/>
                </a:solidFill>
                <a:latin typeface="Times New Roman" panose="02020603050405020304"/>
              </a:rPr>
              <a:t> </a:t>
            </a:r>
            <a:r>
              <a:rPr lang="en-US" sz="2800" dirty="0" err="1" smtClean="0">
                <a:solidFill>
                  <a:prstClr val="black"/>
                </a:solidFill>
                <a:latin typeface="Times New Roman" panose="02020603050405020304"/>
              </a:rPr>
              <a:t>tế</a:t>
            </a:r>
            <a:endParaRPr lang="en-US" sz="2800" dirty="0">
              <a:solidFill>
                <a:prstClr val="black"/>
              </a:solidFill>
              <a:latin typeface="Times New Roman" panose="02020603050405020304" pitchFamily="18" charset="0"/>
              <a:cs typeface="Times New Roman" panose="02020603050405020304" pitchFamily="18" charset="0"/>
            </a:endParaRPr>
          </a:p>
          <a:p>
            <a:pPr lvl="0">
              <a:spcBef>
                <a:spcPct val="20000"/>
              </a:spcBef>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5" action="ppaction://hlinksldjump"/>
          </p:cNvPr>
          <p:cNvSpPr/>
          <p:nvPr/>
        </p:nvSpPr>
        <p:spPr>
          <a:xfrm>
            <a:off x="453571" y="58674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0786" y="4267200"/>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p>
        </p:txBody>
      </p:sp>
      <p:sp>
        <p:nvSpPr>
          <p:cNvPr id="9" name="Oval 37"/>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p>
        </p:txBody>
      </p:sp>
      <p:sp>
        <p:nvSpPr>
          <p:cNvPr id="10" name="Oval 36"/>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p>
        </p:txBody>
      </p:sp>
      <p:sp>
        <p:nvSpPr>
          <p:cNvPr id="11" name="Oval 35"/>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p>
        </p:txBody>
      </p:sp>
      <p:sp>
        <p:nvSpPr>
          <p:cNvPr id="12" name="Oval 34"/>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p>
        </p:txBody>
      </p:sp>
      <p:sp>
        <p:nvSpPr>
          <p:cNvPr id="13" name="Oval 33"/>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p>
        </p:txBody>
      </p:sp>
      <p:sp>
        <p:nvSpPr>
          <p:cNvPr id="14" name="Oval 32"/>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p>
        </p:txBody>
      </p:sp>
      <p:sp>
        <p:nvSpPr>
          <p:cNvPr id="15" name="Oval 31"/>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p>
        </p:txBody>
      </p:sp>
      <p:sp>
        <p:nvSpPr>
          <p:cNvPr id="16" name="Oval 30"/>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p>
        </p:txBody>
      </p:sp>
      <p:sp>
        <p:nvSpPr>
          <p:cNvPr id="17" name="Oval 29"/>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p>
        </p:txBody>
      </p:sp>
      <p:sp>
        <p:nvSpPr>
          <p:cNvPr id="18" name="Oval 28"/>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p>
        </p:txBody>
      </p:sp>
      <p:sp>
        <p:nvSpPr>
          <p:cNvPr id="19" name="Oval 18"/>
          <p:cNvSpPr/>
          <p:nvPr/>
        </p:nvSpPr>
        <p:spPr>
          <a:xfrm>
            <a:off x="275771" y="1600200"/>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143000"/>
          </a:xfrm>
        </p:spPr>
        <p:txBody>
          <a:bodyPr>
            <a:normAutofit fontScale="90000"/>
          </a:bodyPr>
          <a:lstStyle/>
          <a:p>
            <a:pPr lvl="0">
              <a:spcBef>
                <a:spcPts val="0"/>
              </a:spcBef>
            </a:pPr>
            <a:r>
              <a:rPr lang="en-US" sz="3200" b="1" dirty="0">
                <a:solidFill>
                  <a:srgbClr val="C00000"/>
                </a:solidFill>
                <a:latin typeface="Times New Roman" panose="02020603050405020304" pitchFamily="18" charset="0"/>
                <a:ea typeface="+mn-ea"/>
                <a:cs typeface="Times New Roman" panose="02020603050405020304" pitchFamily="18" charset="0"/>
              </a:rPr>
              <a:t>LUYỆN TẬP</a:t>
            </a:r>
            <a:r>
              <a:rPr lang="en-US" sz="3200" b="1" dirty="0">
                <a:solidFill>
                  <a:prstClr val="black"/>
                </a:solidFill>
                <a:latin typeface="Times New Roman" panose="02020603050405020304" pitchFamily="18" charset="0"/>
                <a:ea typeface="+mn-ea"/>
                <a:cs typeface="Times New Roman" panose="02020603050405020304" pitchFamily="18" charset="0"/>
              </a:rPr>
              <a:t/>
            </a:r>
            <a:br>
              <a:rPr lang="en-US" sz="3200" b="1" dirty="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4" name="Rectangle 3"/>
          <p:cNvSpPr/>
          <p:nvPr/>
        </p:nvSpPr>
        <p:spPr>
          <a:xfrm>
            <a:off x="593271" y="1128730"/>
            <a:ext cx="8153400" cy="3539430"/>
          </a:xfrm>
          <a:prstGeom prst="rect">
            <a:avLst/>
          </a:prstGeom>
        </p:spPr>
        <p:txBody>
          <a:bodyPr wrap="square">
            <a:spAutoFit/>
          </a:bodyPr>
          <a:lstStyle/>
          <a:p>
            <a:pPr>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3</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Quan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sát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phép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ở </a:t>
            </a:r>
            <a:r>
              <a:rPr lang="en-US" sz="2800" dirty="0" err="1" smtClean="0">
                <a:solidFill>
                  <a:prstClr val="black"/>
                </a:solidFill>
                <a:latin typeface="Times New Roman" panose="02020603050405020304" pitchFamily="18" charset="0"/>
                <a:cs typeface="Times New Roman" panose="02020603050405020304" pitchFamily="18" charset="0"/>
              </a:rPr>
              <a:t>hình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dưới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biết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phép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này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thuộc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phương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pháp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nào</a:t>
            </a:r>
            <a:r>
              <a:rPr lang="en-US" sz="2800" dirty="0" smtClean="0">
                <a:solidFill>
                  <a:prstClr val="black"/>
                </a:solidFill>
                <a:latin typeface="Times New Roman" panose="02020603050405020304" pitchFamily="18" charset="0"/>
                <a:cs typeface="Times New Roman" panose="02020603050405020304" pitchFamily="18" charset="0"/>
              </a:rPr>
              <a:t>? </a:t>
            </a:r>
            <a:endParaRPr lang="en-US" sz="2800" dirty="0" smtClean="0">
              <a:solidFill>
                <a:prstClr val="black"/>
              </a:solidFill>
              <a:latin typeface="Times New Roman" panose="02020603050405020304" pitchFamily="18" charset="0"/>
              <a:cs typeface="Times New Roman" panose="02020603050405020304" pitchFamily="18" charset="0"/>
            </a:endParaRPr>
          </a:p>
          <a:p>
            <a:pPr>
              <a:spcBef>
                <a:spcPct val="20000"/>
              </a:spcBef>
            </a:pPr>
            <a:endParaRPr lang="en-US" sz="2800" dirty="0" smtClean="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smtClean="0">
                <a:solidFill>
                  <a:prstClr val="black"/>
                </a:solidFill>
                <a:latin typeface="Times New Roman" panose="02020603050405020304" pitchFamily="18" charset="0"/>
                <a:cs typeface="Times New Roman" panose="02020603050405020304" pitchFamily="18" charset="0"/>
              </a:rPr>
              <a:t>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giống</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B.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thuần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chủng</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C.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kinh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tế</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D.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cải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5" action="ppaction://hlinksldjump"/>
          </p:cNvPr>
          <p:cNvSpPr/>
          <p:nvPr/>
        </p:nvSpPr>
        <p:spPr>
          <a:xfrm>
            <a:off x="600528" y="57404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116508"/>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6235700" y="44721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p>
        </p:txBody>
      </p:sp>
      <p:sp>
        <p:nvSpPr>
          <p:cNvPr id="9" name="Oval 37"/>
          <p:cNvSpPr>
            <a:spLocks noChangeArrowheads="1"/>
          </p:cNvSpPr>
          <p:nvPr/>
        </p:nvSpPr>
        <p:spPr bwMode="auto">
          <a:xfrm>
            <a:off x="6248400" y="4489546"/>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p>
        </p:txBody>
      </p:sp>
      <p:sp>
        <p:nvSpPr>
          <p:cNvPr id="10" name="Oval 36"/>
          <p:cNvSpPr>
            <a:spLocks noChangeArrowheads="1"/>
          </p:cNvSpPr>
          <p:nvPr/>
        </p:nvSpPr>
        <p:spPr bwMode="auto">
          <a:xfrm>
            <a:off x="6235700" y="44975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p>
        </p:txBody>
      </p:sp>
      <p:sp>
        <p:nvSpPr>
          <p:cNvPr id="11" name="Oval 35"/>
          <p:cNvSpPr>
            <a:spLocks noChangeArrowheads="1"/>
          </p:cNvSpPr>
          <p:nvPr/>
        </p:nvSpPr>
        <p:spPr bwMode="auto">
          <a:xfrm>
            <a:off x="6248400" y="44975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p>
        </p:txBody>
      </p:sp>
      <p:sp>
        <p:nvSpPr>
          <p:cNvPr id="12" name="Oval 34"/>
          <p:cNvSpPr>
            <a:spLocks noChangeArrowheads="1"/>
          </p:cNvSpPr>
          <p:nvPr/>
        </p:nvSpPr>
        <p:spPr bwMode="auto">
          <a:xfrm>
            <a:off x="6261100" y="4489546"/>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p>
        </p:txBody>
      </p:sp>
      <p:sp>
        <p:nvSpPr>
          <p:cNvPr id="13" name="Oval 33"/>
          <p:cNvSpPr>
            <a:spLocks noChangeArrowheads="1"/>
          </p:cNvSpPr>
          <p:nvPr/>
        </p:nvSpPr>
        <p:spPr bwMode="auto">
          <a:xfrm>
            <a:off x="6261100" y="44848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p>
        </p:txBody>
      </p:sp>
      <p:sp>
        <p:nvSpPr>
          <p:cNvPr id="14" name="Oval 32"/>
          <p:cNvSpPr>
            <a:spLocks noChangeArrowheads="1"/>
          </p:cNvSpPr>
          <p:nvPr/>
        </p:nvSpPr>
        <p:spPr bwMode="auto">
          <a:xfrm>
            <a:off x="6248400" y="455854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p>
        </p:txBody>
      </p:sp>
      <p:sp>
        <p:nvSpPr>
          <p:cNvPr id="15" name="Oval 31"/>
          <p:cNvSpPr>
            <a:spLocks noChangeArrowheads="1"/>
          </p:cNvSpPr>
          <p:nvPr/>
        </p:nvSpPr>
        <p:spPr bwMode="auto">
          <a:xfrm>
            <a:off x="6248400" y="44721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p>
        </p:txBody>
      </p:sp>
      <p:sp>
        <p:nvSpPr>
          <p:cNvPr id="16" name="Oval 30"/>
          <p:cNvSpPr>
            <a:spLocks noChangeArrowheads="1"/>
          </p:cNvSpPr>
          <p:nvPr/>
        </p:nvSpPr>
        <p:spPr bwMode="auto">
          <a:xfrm>
            <a:off x="6261100" y="44975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p>
        </p:txBody>
      </p:sp>
      <p:sp>
        <p:nvSpPr>
          <p:cNvPr id="17" name="Oval 29"/>
          <p:cNvSpPr>
            <a:spLocks noChangeArrowheads="1"/>
          </p:cNvSpPr>
          <p:nvPr/>
        </p:nvSpPr>
        <p:spPr bwMode="auto">
          <a:xfrm>
            <a:off x="6248400" y="44975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p>
        </p:txBody>
      </p:sp>
      <p:sp>
        <p:nvSpPr>
          <p:cNvPr id="18" name="Oval 28"/>
          <p:cNvSpPr>
            <a:spLocks noChangeArrowheads="1"/>
          </p:cNvSpPr>
          <p:nvPr/>
        </p:nvSpPr>
        <p:spPr bwMode="auto">
          <a:xfrm>
            <a:off x="6261100" y="44848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p>
        </p:txBody>
      </p:sp>
      <p:sp>
        <p:nvSpPr>
          <p:cNvPr id="19" name="Oval 18"/>
          <p:cNvSpPr/>
          <p:nvPr/>
        </p:nvSpPr>
        <p:spPr>
          <a:xfrm>
            <a:off x="524328" y="3048000"/>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7"/>
          <a:stretch>
            <a:fillRect/>
          </a:stretch>
        </p:blipFill>
        <p:spPr>
          <a:xfrm>
            <a:off x="4953000" y="2040964"/>
            <a:ext cx="3657600" cy="2014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pPr lvl="0">
              <a:spcBef>
                <a:spcPts val="0"/>
              </a:spcBef>
            </a:pPr>
            <a:r>
              <a:rPr lang="en-US" sz="3200" b="1" dirty="0">
                <a:solidFill>
                  <a:srgbClr val="C00000"/>
                </a:solidFill>
                <a:latin typeface="Times New Roman" panose="02020603050405020304" pitchFamily="18" charset="0"/>
                <a:ea typeface="+mn-ea"/>
                <a:cs typeface="Times New Roman" panose="02020603050405020304" pitchFamily="18" charset="0"/>
              </a:rPr>
              <a:t>LUYỆN TẬP</a:t>
            </a:r>
            <a:r>
              <a:rPr lang="en-US" sz="3200" b="1" dirty="0">
                <a:solidFill>
                  <a:prstClr val="black"/>
                </a:solidFill>
                <a:latin typeface="Times New Roman" panose="02020603050405020304" pitchFamily="18" charset="0"/>
                <a:ea typeface="+mn-ea"/>
                <a:cs typeface="Times New Roman" panose="02020603050405020304" pitchFamily="18" charset="0"/>
              </a:rPr>
              <a:t/>
            </a:r>
            <a:br>
              <a:rPr lang="en-US" sz="3200" b="1" dirty="0">
                <a:solidFill>
                  <a:prstClr val="black"/>
                </a:solidFill>
                <a:latin typeface="Times New Roman" panose="02020603050405020304" pitchFamily="18" charset="0"/>
                <a:ea typeface="+mn-ea"/>
                <a:cs typeface="Times New Roman" panose="02020603050405020304" pitchFamily="18" charset="0"/>
              </a:rPr>
            </a:br>
            <a:r>
              <a:rPr lang="en-US" sz="3200" b="1" dirty="0" smtClean="0">
                <a:solidFill>
                  <a:prstClr val="black"/>
                </a:solidFill>
                <a:latin typeface="Times New Roman" panose="02020603050405020304" pitchFamily="18" charset="0"/>
                <a:ea typeface="+mn-ea"/>
                <a:cs typeface="Times New Roman" panose="02020603050405020304" pitchFamily="18" charset="0"/>
              </a:rPr>
              <a:t> </a:t>
            </a:r>
            <a:endParaRPr lang="en-US" dirty="0"/>
          </a:p>
        </p:txBody>
      </p:sp>
      <p:sp>
        <p:nvSpPr>
          <p:cNvPr id="4" name="Rectangle 3"/>
          <p:cNvSpPr/>
          <p:nvPr/>
        </p:nvSpPr>
        <p:spPr>
          <a:xfrm>
            <a:off x="413657" y="1219200"/>
            <a:ext cx="8153400" cy="3600986"/>
          </a:xfrm>
          <a:prstGeom prst="rect">
            <a:avLst/>
          </a:prstGeom>
        </p:spPr>
        <p:txBody>
          <a:bodyPr wrap="square">
            <a:spAutoFit/>
          </a:bodyPr>
          <a:lstStyle/>
          <a:p>
            <a:pPr>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4</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nuôi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như</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lợn</a:t>
            </a:r>
            <a:r>
              <a:rPr lang="en-US" sz="2800" dirty="0" smtClean="0">
                <a:solidFill>
                  <a:prstClr val="black"/>
                </a:solidFill>
                <a:latin typeface="Times New Roman" panose="02020603050405020304" pitchFamily="18" charset="0"/>
                <a:cs typeface="Times New Roman" panose="02020603050405020304" pitchFamily="18" charset="0"/>
              </a:rPr>
              <a:t> Ỉ, </a:t>
            </a:r>
            <a:r>
              <a:rPr lang="en-US" sz="2800" dirty="0" err="1" smtClean="0">
                <a:solidFill>
                  <a:prstClr val="black"/>
                </a:solidFill>
                <a:latin typeface="Times New Roman" panose="02020603050405020304" pitchFamily="18" charset="0"/>
                <a:cs typeface="Times New Roman" panose="02020603050405020304" pitchFamily="18" charset="0"/>
              </a:rPr>
              <a:t>lợn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cỏ</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lớn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Mẹo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hiện</a:t>
            </a:r>
            <a:r>
              <a:rPr lang="en-US" sz="2800" dirty="0" smtClean="0">
                <a:solidFill>
                  <a:prstClr val="black"/>
                </a:solidFill>
                <a:latin typeface="Times New Roman" panose="02020603050405020304" pitchFamily="18" charset="0"/>
                <a:cs typeface="Times New Roman" panose="02020603050405020304" pitchFamily="18" charset="0"/>
              </a:rPr>
              <a:t> nay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lượng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rất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trường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hợp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này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thuần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chủng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nhằm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mục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đích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gì</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smtClean="0">
                <a:solidFill>
                  <a:prstClr val="black"/>
                </a:solidFill>
                <a:latin typeface="Times New Roman" panose="02020603050405020304" pitchFamily="18" charset="0"/>
                <a:cs typeface="Times New Roman" panose="02020603050405020304" pitchFamily="18" charset="0"/>
              </a:rPr>
              <a:t>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a:t>
            </a:r>
            <a:r>
              <a:rPr lang="en-US" sz="2400" dirty="0" err="1" smtClean="0">
                <a:solidFill>
                  <a:prstClr val="black"/>
                </a:solidFill>
                <a:latin typeface="Times New Roman" panose="02020603050405020304" pitchFamily="18" charset="0"/>
                <a:cs typeface="Times New Roman" panose="02020603050405020304" pitchFamily="18" charset="0"/>
              </a:rPr>
              <a:t>ể</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hóa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lợn</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B. </a:t>
            </a:r>
            <a:r>
              <a:rPr lang="en-US" sz="2400" dirty="0" err="1" smtClean="0">
                <a:solidFill>
                  <a:prstClr val="black"/>
                </a:solidFill>
                <a:latin typeface="Times New Roman" panose="02020603050405020304" pitchFamily="18" charset="0"/>
                <a:cs typeface="Times New Roman" panose="02020603050405020304" pitchFamily="18" charset="0"/>
              </a:rPr>
              <a:t>bảo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tồn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vật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nuôi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quý</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hiếm</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C. </a:t>
            </a:r>
            <a:r>
              <a:rPr lang="en-US" sz="2400" dirty="0" err="1" smtClean="0">
                <a:solidFill>
                  <a:prstClr val="black"/>
                </a:solidFill>
                <a:latin typeface="Times New Roman" panose="02020603050405020304" pitchFamily="18" charset="0"/>
                <a:cs typeface="Times New Roman" panose="02020603050405020304" pitchFamily="18" charset="0"/>
              </a:rPr>
              <a:t>Làm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nguyên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liệu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tạo</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D. </a:t>
            </a:r>
            <a:r>
              <a:rPr lang="en-US" sz="2400" dirty="0" err="1" smtClean="0">
                <a:solidFill>
                  <a:prstClr val="black"/>
                </a:solidFill>
                <a:latin typeface="Times New Roman" panose="02020603050405020304" pitchFamily="18" charset="0"/>
                <a:cs typeface="Times New Roman" panose="02020603050405020304" pitchFamily="18" charset="0"/>
              </a:rPr>
              <a:t>Duy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tính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tốt</a:t>
            </a:r>
            <a:r>
              <a:rPr lang="en-US" sz="2400" dirty="0" smtClean="0">
                <a:solidFill>
                  <a:prstClr val="black"/>
                </a:solidFill>
                <a:latin typeface="Times New Roman" panose="02020603050405020304" pitchFamily="18" charset="0"/>
                <a:cs typeface="Times New Roman" panose="02020603050405020304" pitchFamily="18" charset="0"/>
              </a:rPr>
              <a:t> </a:t>
            </a:r>
          </a:p>
          <a:p>
            <a:pPr>
              <a:spcBef>
                <a:spcPct val="20000"/>
              </a:spcBef>
            </a:pP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giống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địa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phương</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5" action="ppaction://hlinksldjump"/>
          </p:cNvPr>
          <p:cNvSpPr/>
          <p:nvPr/>
        </p:nvSpPr>
        <p:spPr>
          <a:xfrm>
            <a:off x="651328" y="57150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41" descr="Đong 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5571" y="4114800"/>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0" name="Oval 38"/>
          <p:cNvSpPr>
            <a:spLocks noChangeArrowheads="1"/>
          </p:cNvSpPr>
          <p:nvPr/>
        </p:nvSpPr>
        <p:spPr bwMode="auto">
          <a:xfrm>
            <a:off x="4171043" y="44196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p>
        </p:txBody>
      </p:sp>
      <p:sp>
        <p:nvSpPr>
          <p:cNvPr id="21" name="Oval 37"/>
          <p:cNvSpPr>
            <a:spLocks noChangeArrowheads="1"/>
          </p:cNvSpPr>
          <p:nvPr/>
        </p:nvSpPr>
        <p:spPr bwMode="auto">
          <a:xfrm>
            <a:off x="4136571" y="449504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p>
        </p:txBody>
      </p:sp>
      <p:sp>
        <p:nvSpPr>
          <p:cNvPr id="22" name="Oval 36"/>
          <p:cNvSpPr>
            <a:spLocks noChangeArrowheads="1"/>
          </p:cNvSpPr>
          <p:nvPr/>
        </p:nvSpPr>
        <p:spPr bwMode="auto">
          <a:xfrm>
            <a:off x="4171043" y="448052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p>
        </p:txBody>
      </p:sp>
      <p:sp>
        <p:nvSpPr>
          <p:cNvPr id="23" name="Oval 35"/>
          <p:cNvSpPr>
            <a:spLocks noChangeArrowheads="1"/>
          </p:cNvSpPr>
          <p:nvPr/>
        </p:nvSpPr>
        <p:spPr bwMode="auto">
          <a:xfrm>
            <a:off x="4152900" y="449504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p>
        </p:txBody>
      </p:sp>
      <p:sp>
        <p:nvSpPr>
          <p:cNvPr id="24" name="Oval 34"/>
          <p:cNvSpPr>
            <a:spLocks noChangeArrowheads="1"/>
          </p:cNvSpPr>
          <p:nvPr/>
        </p:nvSpPr>
        <p:spPr bwMode="auto">
          <a:xfrm>
            <a:off x="4171043" y="45004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p>
        </p:txBody>
      </p:sp>
      <p:sp>
        <p:nvSpPr>
          <p:cNvPr id="25" name="Oval 33"/>
          <p:cNvSpPr>
            <a:spLocks noChangeArrowheads="1"/>
          </p:cNvSpPr>
          <p:nvPr/>
        </p:nvSpPr>
        <p:spPr bwMode="auto">
          <a:xfrm>
            <a:off x="4171043" y="45004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p>
        </p:txBody>
      </p:sp>
      <p:sp>
        <p:nvSpPr>
          <p:cNvPr id="26" name="Oval 32"/>
          <p:cNvSpPr>
            <a:spLocks noChangeArrowheads="1"/>
          </p:cNvSpPr>
          <p:nvPr/>
        </p:nvSpPr>
        <p:spPr bwMode="auto">
          <a:xfrm>
            <a:off x="4136571" y="45004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p>
        </p:txBody>
      </p:sp>
      <p:sp>
        <p:nvSpPr>
          <p:cNvPr id="27" name="Oval 31"/>
          <p:cNvSpPr>
            <a:spLocks noChangeArrowheads="1"/>
          </p:cNvSpPr>
          <p:nvPr/>
        </p:nvSpPr>
        <p:spPr bwMode="auto">
          <a:xfrm>
            <a:off x="4136571" y="448052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p>
        </p:txBody>
      </p:sp>
      <p:sp>
        <p:nvSpPr>
          <p:cNvPr id="28" name="Oval 30"/>
          <p:cNvSpPr>
            <a:spLocks noChangeArrowheads="1"/>
          </p:cNvSpPr>
          <p:nvPr/>
        </p:nvSpPr>
        <p:spPr bwMode="auto">
          <a:xfrm>
            <a:off x="4152900" y="44958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p>
        </p:txBody>
      </p:sp>
      <p:sp>
        <p:nvSpPr>
          <p:cNvPr id="29" name="Oval 29"/>
          <p:cNvSpPr>
            <a:spLocks noChangeArrowheads="1"/>
          </p:cNvSpPr>
          <p:nvPr/>
        </p:nvSpPr>
        <p:spPr bwMode="auto">
          <a:xfrm>
            <a:off x="4152900" y="446964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p>
        </p:txBody>
      </p:sp>
      <p:sp>
        <p:nvSpPr>
          <p:cNvPr id="30" name="Oval 28"/>
          <p:cNvSpPr>
            <a:spLocks noChangeArrowheads="1"/>
          </p:cNvSpPr>
          <p:nvPr/>
        </p:nvSpPr>
        <p:spPr bwMode="auto">
          <a:xfrm>
            <a:off x="4152899" y="4483100"/>
            <a:ext cx="1672771"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dirty="0">
                <a:solidFill>
                  <a:srgbClr val="0000FF"/>
                </a:solidFill>
              </a:rPr>
              <a:t>10</a:t>
            </a:r>
          </a:p>
        </p:txBody>
      </p:sp>
      <p:sp>
        <p:nvSpPr>
          <p:cNvPr id="31" name="Oval 30"/>
          <p:cNvSpPr/>
          <p:nvPr/>
        </p:nvSpPr>
        <p:spPr>
          <a:xfrm>
            <a:off x="381000" y="2971800"/>
            <a:ext cx="457200" cy="5334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30"/>
                                        </p:tgtEl>
                                      </p:cBhvr>
                                    </p:animEffect>
                                    <p:set>
                                      <p:cBhvr>
                                        <p:cTn id="7"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29"/>
                                        </p:tgtEl>
                                      </p:cBhvr>
                                    </p:animEffect>
                                    <p:set>
                                      <p:cBhvr>
                                        <p:cTn id="11"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28"/>
                                        </p:tgtEl>
                                      </p:cBhvr>
                                    </p:animEffect>
                                    <p:set>
                                      <p:cBhvr>
                                        <p:cTn id="15"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27"/>
                                        </p:tgtEl>
                                      </p:cBhvr>
                                    </p:animEffect>
                                    <p:set>
                                      <p:cBhvr>
                                        <p:cTn id="19"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26"/>
                                        </p:tgtEl>
                                      </p:cBhvr>
                                    </p:animEffect>
                                    <p:set>
                                      <p:cBhvr>
                                        <p:cTn id="23"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25"/>
                                        </p:tgtEl>
                                      </p:cBhvr>
                                    </p:animEffect>
                                    <p:set>
                                      <p:cBhvr>
                                        <p:cTn id="27"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24"/>
                                        </p:tgtEl>
                                      </p:cBhvr>
                                    </p:animEffect>
                                    <p:set>
                                      <p:cBhvr>
                                        <p:cTn id="31"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23"/>
                                        </p:tgtEl>
                                      </p:cBhvr>
                                    </p:animEffect>
                                    <p:set>
                                      <p:cBhvr>
                                        <p:cTn id="35"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22"/>
                                        </p:tgtEl>
                                      </p:cBhvr>
                                    </p:animEffect>
                                    <p:set>
                                      <p:cBhvr>
                                        <p:cTn id="39"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21"/>
                                        </p:tgtEl>
                                      </p:cBhvr>
                                    </p:animEffect>
                                    <p:set>
                                      <p:cBhvr>
                                        <p:cTn id="43"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pPr marL="514350" indent="-514350"/>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Khái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lstStyle/>
          <a:p>
            <a:pPr marL="0" indent="0">
              <a:buNone/>
            </a:pP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chủng</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di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cháu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381001" y="4470144"/>
            <a:ext cx="2819400" cy="1838581"/>
          </a:xfrm>
          <a:prstGeom prst="rect">
            <a:avLst/>
          </a:prstGeom>
        </p:spPr>
      </p:pic>
      <p:pic>
        <p:nvPicPr>
          <p:cNvPr id="5" name="Picture 4"/>
          <p:cNvPicPr>
            <a:picLocks noChangeAspect="1"/>
          </p:cNvPicPr>
          <p:nvPr/>
        </p:nvPicPr>
        <p:blipFill>
          <a:blip r:embed="rId3"/>
          <a:stretch>
            <a:fillRect/>
          </a:stretch>
        </p:blipFill>
        <p:spPr>
          <a:xfrm>
            <a:off x="3961581" y="3124200"/>
            <a:ext cx="4039419" cy="3352800"/>
          </a:xfrm>
          <a:prstGeom prst="rect">
            <a:avLst/>
          </a:prstGeom>
        </p:spPr>
      </p:pic>
    </p:spTree>
    <p:extLst>
      <p:ext uri="{BB962C8B-B14F-4D97-AF65-F5344CB8AC3E}">
        <p14:creationId xmlns:p14="http://schemas.microsoft.com/office/powerpoint/2010/main" val="1720852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r>
              <a:rPr lang="en-US" sz="3200" b="1">
                <a:solidFill>
                  <a:prstClr val="black"/>
                </a:solidFill>
                <a:latin typeface="Times New Roman" panose="02020603050405020304" pitchFamily="18" charset="0"/>
                <a:ea typeface="+mn-ea"/>
                <a:cs typeface="Times New Roman" panose="02020603050405020304" pitchFamily="18" charset="0"/>
              </a:rPr>
              <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381000" y="1143000"/>
            <a:ext cx="8153400" cy="4622804"/>
          </a:xfrm>
          <a:prstGeom prst="rect">
            <a:avLst/>
          </a:prstGeom>
        </p:spPr>
        <p:txBody>
          <a:bodyPr wrap="square">
            <a:spAutoFit/>
          </a:bodyPr>
          <a:lstStyle/>
          <a:p>
            <a:pPr>
              <a:spcBef>
                <a:spcPct val="20000"/>
              </a:spcBef>
            </a:pPr>
            <a:r>
              <a:rPr lang="en-US" sz="3200" b="1" dirty="0" err="1">
                <a:solidFill>
                  <a:prstClr val="black"/>
                </a:solidFill>
                <a:latin typeface="Times New Roman" panose="02020603050405020304" pitchFamily="18" charset="0"/>
                <a:cs typeface="Times New Roman" panose="02020603050405020304" pitchFamily="18" charset="0"/>
              </a:rPr>
              <a:t>Câu</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hỏi</a:t>
            </a:r>
            <a:r>
              <a:rPr lang="en-US" sz="3200" b="1" dirty="0">
                <a:solidFill>
                  <a:prstClr val="black"/>
                </a:solidFill>
                <a:latin typeface="Times New Roman" panose="02020603050405020304" pitchFamily="18" charset="0"/>
                <a:cs typeface="Times New Roman" panose="02020603050405020304" pitchFamily="18" charset="0"/>
              </a:rPr>
              <a:t> 5</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Các</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phép</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lai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sau</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thuộc</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phương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pháp</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nhân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giống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nào</a:t>
            </a:r>
            <a:r>
              <a:rPr lang="en-US" sz="3200" dirty="0" smtClean="0">
                <a:solidFill>
                  <a:prstClr val="black"/>
                </a:solidFill>
                <a:latin typeface="Times New Roman" panose="02020603050405020304" pitchFamily="18" charset="0"/>
                <a:cs typeface="Times New Roman" panose="02020603050405020304" pitchFamily="18" charset="0"/>
              </a:rPr>
              <a:t>:</a:t>
            </a:r>
          </a:p>
          <a:p>
            <a:pPr>
              <a:spcBef>
                <a:spcPct val="20000"/>
              </a:spcBef>
            </a:pPr>
            <a:endParaRPr lang="en-US" sz="3200" dirty="0">
              <a:solidFill>
                <a:prstClr val="black"/>
              </a:solidFill>
              <a:latin typeface="Times New Roman" panose="02020603050405020304" pitchFamily="18" charset="0"/>
              <a:cs typeface="Times New Roman" panose="02020603050405020304" pitchFamily="18" charset="0"/>
            </a:endParaRPr>
          </a:p>
          <a:p>
            <a:pPr>
              <a:spcBef>
                <a:spcPct val="20000"/>
              </a:spcBef>
            </a:pPr>
            <a:endParaRPr lang="en-US" sz="3200" dirty="0" smtClean="0">
              <a:solidFill>
                <a:prstClr val="black"/>
              </a:solidFill>
              <a:latin typeface="Times New Roman" panose="02020603050405020304" pitchFamily="18" charset="0"/>
              <a:cs typeface="Times New Roman" panose="02020603050405020304" pitchFamily="18" charset="0"/>
            </a:endParaRPr>
          </a:p>
          <a:p>
            <a:pPr>
              <a:spcBef>
                <a:spcPct val="20000"/>
              </a:spcBef>
            </a:pPr>
            <a:endParaRPr lang="en-US" sz="32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3200" dirty="0" smtClean="0">
                <a:solidFill>
                  <a:prstClr val="black"/>
                </a:solidFill>
                <a:latin typeface="Times New Roman" panose="02020603050405020304" pitchFamily="18" charset="0"/>
                <a:cs typeface="Times New Roman" panose="02020603050405020304" pitchFamily="18" charset="0"/>
              </a:rPr>
              <a:t>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Lai </a:t>
            </a:r>
            <a:r>
              <a:rPr lang="en-US" sz="3200" dirty="0" err="1" smtClean="0">
                <a:solidFill>
                  <a:prstClr val="black"/>
                </a:solidFill>
                <a:latin typeface="Times New Roman" panose="02020603050405020304" pitchFamily="18" charset="0"/>
                <a:cs typeface="Times New Roman" panose="02020603050405020304" pitchFamily="18" charset="0"/>
              </a:rPr>
              <a:t>giống</a:t>
            </a:r>
            <a:endParaRPr lang="en-US" sz="32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3200" dirty="0">
                <a:solidFill>
                  <a:prstClr val="black"/>
                </a:solidFill>
                <a:latin typeface="Times New Roman" panose="02020603050405020304" pitchFamily="18" charset="0"/>
                <a:cs typeface="Times New Roman" panose="02020603050405020304" pitchFamily="18" charset="0"/>
              </a:rPr>
              <a:t>B. </a:t>
            </a:r>
            <a:r>
              <a:rPr lang="en-US" sz="3200" dirty="0" err="1" smtClean="0">
                <a:solidFill>
                  <a:prstClr val="black"/>
                </a:solidFill>
                <a:latin typeface="Times New Roman" panose="02020603050405020304" pitchFamily="18" charset="0"/>
                <a:cs typeface="Times New Roman" panose="02020603050405020304" pitchFamily="18" charset="0"/>
              </a:rPr>
              <a:t>Nhân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giống</a:t>
            </a:r>
            <a:r>
              <a:rPr lang="en-US" sz="3200" dirty="0" smtClean="0">
                <a:solidFill>
                  <a:prstClr val="black"/>
                </a:solidFill>
                <a:latin typeface="Times New Roman" panose="02020603050405020304" pitchFamily="18" charset="0"/>
                <a:cs typeface="Times New Roman" panose="02020603050405020304" pitchFamily="18" charset="0"/>
              </a:rPr>
              <a:t> </a:t>
            </a:r>
          </a:p>
          <a:p>
            <a:pPr>
              <a:spcBef>
                <a:spcPct val="20000"/>
              </a:spcBef>
            </a:pPr>
            <a:r>
              <a:rPr lang="en-US" sz="3200" dirty="0" err="1" smtClean="0">
                <a:solidFill>
                  <a:prstClr val="black"/>
                </a:solidFill>
                <a:latin typeface="Times New Roman" panose="02020603050405020304" pitchFamily="18" charset="0"/>
                <a:cs typeface="Times New Roman" panose="02020603050405020304" pitchFamily="18" charset="0"/>
              </a:rPr>
              <a:t>thuần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chủng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5" action="ppaction://hlinksldjump"/>
          </p:cNvPr>
          <p:cNvSpPr/>
          <p:nvPr/>
        </p:nvSpPr>
        <p:spPr>
          <a:xfrm>
            <a:off x="1001486" y="5800271"/>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791857"/>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4343400" y="4124927"/>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p>
        </p:txBody>
      </p:sp>
      <p:sp>
        <p:nvSpPr>
          <p:cNvPr id="9" name="Oval 37"/>
          <p:cNvSpPr>
            <a:spLocks noChangeArrowheads="1"/>
          </p:cNvSpPr>
          <p:nvPr/>
        </p:nvSpPr>
        <p:spPr bwMode="auto">
          <a:xfrm>
            <a:off x="4343400" y="4124927"/>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p>
        </p:txBody>
      </p:sp>
      <p:sp>
        <p:nvSpPr>
          <p:cNvPr id="10" name="Oval 36"/>
          <p:cNvSpPr>
            <a:spLocks noChangeArrowheads="1"/>
          </p:cNvSpPr>
          <p:nvPr/>
        </p:nvSpPr>
        <p:spPr bwMode="auto">
          <a:xfrm>
            <a:off x="4359729" y="41383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p>
        </p:txBody>
      </p:sp>
      <p:sp>
        <p:nvSpPr>
          <p:cNvPr id="11" name="Oval 35"/>
          <p:cNvSpPr>
            <a:spLocks noChangeArrowheads="1"/>
          </p:cNvSpPr>
          <p:nvPr/>
        </p:nvSpPr>
        <p:spPr bwMode="auto">
          <a:xfrm>
            <a:off x="4343400" y="41225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p>
        </p:txBody>
      </p:sp>
      <p:sp>
        <p:nvSpPr>
          <p:cNvPr id="12" name="Oval 34"/>
          <p:cNvSpPr>
            <a:spLocks noChangeArrowheads="1"/>
          </p:cNvSpPr>
          <p:nvPr/>
        </p:nvSpPr>
        <p:spPr bwMode="auto">
          <a:xfrm>
            <a:off x="4356100" y="41225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p>
        </p:txBody>
      </p:sp>
      <p:sp>
        <p:nvSpPr>
          <p:cNvPr id="13" name="Oval 33"/>
          <p:cNvSpPr>
            <a:spLocks noChangeArrowheads="1"/>
          </p:cNvSpPr>
          <p:nvPr/>
        </p:nvSpPr>
        <p:spPr bwMode="auto">
          <a:xfrm>
            <a:off x="4343400" y="41225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p>
        </p:txBody>
      </p:sp>
      <p:sp>
        <p:nvSpPr>
          <p:cNvPr id="14" name="Oval 32"/>
          <p:cNvSpPr>
            <a:spLocks noChangeArrowheads="1"/>
          </p:cNvSpPr>
          <p:nvPr/>
        </p:nvSpPr>
        <p:spPr bwMode="auto">
          <a:xfrm>
            <a:off x="4343400" y="40640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p>
        </p:txBody>
      </p:sp>
      <p:sp>
        <p:nvSpPr>
          <p:cNvPr id="15" name="Oval 31"/>
          <p:cNvSpPr>
            <a:spLocks noChangeArrowheads="1"/>
          </p:cNvSpPr>
          <p:nvPr/>
        </p:nvSpPr>
        <p:spPr bwMode="auto">
          <a:xfrm>
            <a:off x="4356100" y="4154714"/>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p>
        </p:txBody>
      </p:sp>
      <p:sp>
        <p:nvSpPr>
          <p:cNvPr id="16" name="Oval 30"/>
          <p:cNvSpPr>
            <a:spLocks noChangeArrowheads="1"/>
          </p:cNvSpPr>
          <p:nvPr/>
        </p:nvSpPr>
        <p:spPr bwMode="auto">
          <a:xfrm>
            <a:off x="4343400" y="4160157"/>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p>
        </p:txBody>
      </p:sp>
      <p:sp>
        <p:nvSpPr>
          <p:cNvPr id="17" name="Oval 29"/>
          <p:cNvSpPr>
            <a:spLocks noChangeArrowheads="1"/>
          </p:cNvSpPr>
          <p:nvPr/>
        </p:nvSpPr>
        <p:spPr bwMode="auto">
          <a:xfrm>
            <a:off x="4343400" y="4172857"/>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p>
        </p:txBody>
      </p:sp>
      <p:sp>
        <p:nvSpPr>
          <p:cNvPr id="18" name="Oval 28"/>
          <p:cNvSpPr>
            <a:spLocks noChangeArrowheads="1"/>
          </p:cNvSpPr>
          <p:nvPr/>
        </p:nvSpPr>
        <p:spPr bwMode="auto">
          <a:xfrm>
            <a:off x="4356100" y="4090456"/>
            <a:ext cx="1676400" cy="1664458"/>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p>
        </p:txBody>
      </p:sp>
      <p:sp>
        <p:nvSpPr>
          <p:cNvPr id="19" name="Oval 18"/>
          <p:cNvSpPr/>
          <p:nvPr/>
        </p:nvSpPr>
        <p:spPr>
          <a:xfrm>
            <a:off x="381000" y="3945313"/>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7"/>
          <a:stretch>
            <a:fillRect/>
          </a:stretch>
        </p:blipFill>
        <p:spPr>
          <a:xfrm>
            <a:off x="673826" y="2294709"/>
            <a:ext cx="7411484" cy="1305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190500"/>
            <a:ext cx="8229600" cy="1143000"/>
          </a:xfrm>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r>
              <a:rPr lang="en-US" sz="3200" b="1">
                <a:solidFill>
                  <a:prstClr val="black"/>
                </a:solidFill>
                <a:latin typeface="Times New Roman" panose="02020603050405020304" pitchFamily="18" charset="0"/>
                <a:ea typeface="+mn-ea"/>
                <a:cs typeface="Times New Roman" panose="02020603050405020304" pitchFamily="18" charset="0"/>
              </a:rPr>
              <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344714" y="762000"/>
            <a:ext cx="8153400" cy="3884140"/>
          </a:xfrm>
          <a:prstGeom prst="rect">
            <a:avLst/>
          </a:prstGeom>
        </p:spPr>
        <p:txBody>
          <a:bodyPr wrap="square">
            <a:spAutoFit/>
          </a:bodyPr>
          <a:lstStyle/>
          <a:p>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6</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phép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giữa</a:t>
            </a:r>
            <a:r>
              <a:rPr lang="en-US" sz="2800" dirty="0" smtClean="0">
                <a:solidFill>
                  <a:prstClr val="black"/>
                </a:solidFill>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Gà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Phượng</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x </a:t>
            </a:r>
            <a:r>
              <a:rPr lang="en-US" sz="2800" dirty="0" err="1" smtClean="0">
                <a:latin typeface="Times New Roman" panose="02020603050405020304" pitchFamily="18" charset="0"/>
                <a:cs typeface="Times New Roman" panose="02020603050405020304" pitchFamily="18" charset="0"/>
              </a:rPr>
              <a:t>Gà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x </a:t>
            </a:r>
            <a:r>
              <a:rPr lang="en-US" sz="2800" dirty="0" err="1">
                <a:latin typeface="Times New Roman" panose="02020603050405020304" pitchFamily="18" charset="0"/>
                <a:cs typeface="Times New Roman" panose="02020603050405020304" pitchFamily="18" charset="0"/>
              </a:rPr>
              <a:t>vịt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cỏ</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lai</a:t>
            </a:r>
            <a:r>
              <a:rPr lang="en-US" sz="2800" dirty="0" smtClean="0">
                <a:latin typeface="Times New Roman" panose="02020603050405020304" pitchFamily="18" charset="0"/>
                <a:cs typeface="Times New Roman" panose="02020603050405020304" pitchFamily="18" charset="0"/>
              </a:rPr>
              <a:t> F1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spcBef>
                <a:spcPct val="20000"/>
              </a:spcBef>
            </a:pPr>
            <a:r>
              <a:rPr lang="en-US" sz="2800" dirty="0" smtClean="0">
                <a:solidFill>
                  <a:prstClr val="black"/>
                </a:solidFill>
                <a:latin typeface="Times New Roman" panose="02020603050405020304" pitchFamily="18" charset="0"/>
                <a:cs typeface="Times New Roman" panose="02020603050405020304" pitchFamily="18" charset="0"/>
              </a:rPr>
              <a:t>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xa</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B.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cải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tiến</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C.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cải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D.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kinh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tế</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đơn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giản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5" action="ppaction://hlinksldjump"/>
          </p:cNvPr>
          <p:cNvSpPr/>
          <p:nvPr/>
        </p:nvSpPr>
        <p:spPr>
          <a:xfrm>
            <a:off x="878114" y="57150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474029"/>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p>
        </p:txBody>
      </p:sp>
      <p:sp>
        <p:nvSpPr>
          <p:cNvPr id="9" name="Oval 37"/>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p>
        </p:txBody>
      </p:sp>
      <p:sp>
        <p:nvSpPr>
          <p:cNvPr id="10" name="Oval 36"/>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p>
        </p:txBody>
      </p:sp>
      <p:sp>
        <p:nvSpPr>
          <p:cNvPr id="11" name="Oval 35"/>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p>
        </p:txBody>
      </p:sp>
      <p:sp>
        <p:nvSpPr>
          <p:cNvPr id="12" name="Oval 34"/>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p>
        </p:txBody>
      </p:sp>
      <p:sp>
        <p:nvSpPr>
          <p:cNvPr id="13" name="Oval 33"/>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p>
        </p:txBody>
      </p:sp>
      <p:sp>
        <p:nvSpPr>
          <p:cNvPr id="14" name="Oval 32"/>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p>
        </p:txBody>
      </p:sp>
      <p:sp>
        <p:nvSpPr>
          <p:cNvPr id="15" name="Oval 31"/>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p>
        </p:txBody>
      </p:sp>
      <p:sp>
        <p:nvSpPr>
          <p:cNvPr id="16" name="Oval 30"/>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p>
        </p:txBody>
      </p:sp>
      <p:sp>
        <p:nvSpPr>
          <p:cNvPr id="17" name="Oval 29"/>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p>
        </p:txBody>
      </p:sp>
      <p:sp>
        <p:nvSpPr>
          <p:cNvPr id="18" name="Oval 28"/>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p>
        </p:txBody>
      </p:sp>
      <p:sp>
        <p:nvSpPr>
          <p:cNvPr id="19" name="Oval 18"/>
          <p:cNvSpPr/>
          <p:nvPr/>
        </p:nvSpPr>
        <p:spPr>
          <a:xfrm>
            <a:off x="228600" y="4038600"/>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r>
              <a:rPr lang="en-US" sz="3200" b="1">
                <a:solidFill>
                  <a:prstClr val="black"/>
                </a:solidFill>
                <a:latin typeface="Times New Roman" panose="02020603050405020304" pitchFamily="18" charset="0"/>
                <a:ea typeface="+mn-ea"/>
                <a:cs typeface="Times New Roman" panose="02020603050405020304" pitchFamily="18" charset="0"/>
              </a:rPr>
              <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410029" y="1019810"/>
            <a:ext cx="8153400" cy="3711785"/>
          </a:xfrm>
          <a:prstGeom prst="rect">
            <a:avLst/>
          </a:prstGeom>
        </p:spPr>
        <p:txBody>
          <a:bodyPr wrap="square">
            <a:spAutoFit/>
          </a:bodyPr>
          <a:lstStyle/>
          <a:p>
            <a:pPr>
              <a:spcBef>
                <a:spcPct val="20000"/>
              </a:spcBef>
            </a:pPr>
            <a:r>
              <a:rPr lang="en-US" sz="2400" b="1" dirty="0" err="1">
                <a:solidFill>
                  <a:prstClr val="black"/>
                </a:solidFill>
                <a:latin typeface="Times New Roman" panose="02020603050405020304" pitchFamily="18" charset="0"/>
                <a:cs typeface="Times New Roman" panose="02020603050405020304" pitchFamily="18" charset="0"/>
              </a:rPr>
              <a:t>Câu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hỏi</a:t>
            </a:r>
            <a:r>
              <a:rPr lang="en-US" sz="2400" b="1" dirty="0">
                <a:solidFill>
                  <a:prstClr val="black"/>
                </a:solidFill>
                <a:latin typeface="Times New Roman" panose="02020603050405020304" pitchFamily="18" charset="0"/>
                <a:cs typeface="Times New Roman" panose="02020603050405020304" pitchFamily="18" charset="0"/>
              </a:rPr>
              <a:t> 7</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Bò</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có</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khả</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năng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thích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nghi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với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điều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kiện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địa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nhưng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tầm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vóc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khối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lượng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lượng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sữa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ít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thể</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nuôi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để</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sản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phẩm</a:t>
            </a:r>
            <a:r>
              <a:rPr lang="en-US" sz="2400" dirty="0" smtClean="0">
                <a:solidFill>
                  <a:prstClr val="black"/>
                </a:solidFill>
                <a:latin typeface="Times New Roman" panose="02020603050405020304" pitchFamily="18" charset="0"/>
                <a:cs typeface="Times New Roman" panose="02020603050405020304" pitchFamily="18" charset="0"/>
              </a:rPr>
              <a:t> hang </a:t>
            </a:r>
            <a:r>
              <a:rPr lang="en-US" sz="2400" dirty="0" err="1" smtClean="0">
                <a:solidFill>
                  <a:prstClr val="black"/>
                </a:solidFill>
                <a:latin typeface="Times New Roman" panose="02020603050405020304" pitchFamily="18" charset="0"/>
                <a:cs typeface="Times New Roman" panose="02020603050405020304" pitchFamily="18" charset="0"/>
              </a:rPr>
              <a:t>hóa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rộng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được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vậy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cần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tạo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muốn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tạo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theo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hướng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sữa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với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giống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bò</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nào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sau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đây</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A. </a:t>
            </a:r>
            <a:r>
              <a:rPr lang="en-US" sz="2400" dirty="0" smtClean="0">
                <a:solidFill>
                  <a:prstClr val="black"/>
                </a:solidFill>
                <a:latin typeface="Times New Roman" panose="02020603050405020304" pitchFamily="18" charset="0"/>
                <a:cs typeface="Times New Roman" panose="02020603050405020304" pitchFamily="18" charset="0"/>
              </a:rPr>
              <a:t>Red Sindh</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B. </a:t>
            </a:r>
            <a:r>
              <a:rPr lang="en-US" sz="2400" dirty="0" err="1" smtClean="0">
                <a:solidFill>
                  <a:prstClr val="black"/>
                </a:solidFill>
                <a:latin typeface="Times New Roman" panose="02020603050405020304" pitchFamily="18" charset="0"/>
                <a:cs typeface="Times New Roman" panose="02020603050405020304" pitchFamily="18" charset="0"/>
              </a:rPr>
              <a:t>Charslaise</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C.  </a:t>
            </a:r>
            <a:r>
              <a:rPr lang="en-US" sz="2400" dirty="0" smtClean="0">
                <a:solidFill>
                  <a:prstClr val="black"/>
                </a:solidFill>
                <a:latin typeface="Times New Roman" panose="02020603050405020304" pitchFamily="18" charset="0"/>
                <a:cs typeface="Times New Roman" panose="02020603050405020304" pitchFamily="18" charset="0"/>
              </a:rPr>
              <a:t>Holstein Friesian</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D. </a:t>
            </a:r>
            <a:r>
              <a:rPr lang="en-US" sz="2400" dirty="0" err="1" smtClean="0">
                <a:solidFill>
                  <a:prstClr val="black"/>
                </a:solidFill>
                <a:latin typeface="Times New Roman" panose="02020603050405020304" pitchFamily="18" charset="0"/>
                <a:cs typeface="Times New Roman" panose="02020603050405020304" pitchFamily="18" charset="0"/>
              </a:rPr>
              <a:t>Bò</a:t>
            </a:r>
            <a:r>
              <a:rPr lang="en-US" sz="2400" dirty="0" smtClean="0">
                <a:solidFill>
                  <a:prstClr val="black"/>
                </a:solidFill>
                <a:latin typeface="Times New Roman" panose="02020603050405020304" pitchFamily="18" charset="0"/>
                <a:cs typeface="Times New Roman" panose="02020603050405020304" pitchFamily="18" charset="0"/>
              </a:rPr>
              <a:t> 3B</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6" name="Right Arrow 5">
            <a:hlinkClick r:id="rId5" action="ppaction://hlinksldjump"/>
          </p:cNvPr>
          <p:cNvSpPr/>
          <p:nvPr/>
        </p:nvSpPr>
        <p:spPr>
          <a:xfrm>
            <a:off x="943429" y="56642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41" descr="Đong 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495800"/>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38"/>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p>
        </p:txBody>
      </p:sp>
      <p:sp>
        <p:nvSpPr>
          <p:cNvPr id="10" name="Oval 37"/>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p>
        </p:txBody>
      </p:sp>
      <p:sp>
        <p:nvSpPr>
          <p:cNvPr id="11" name="Oval 36"/>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p>
        </p:txBody>
      </p:sp>
      <p:sp>
        <p:nvSpPr>
          <p:cNvPr id="12" name="Oval 35"/>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p>
        </p:txBody>
      </p:sp>
      <p:sp>
        <p:nvSpPr>
          <p:cNvPr id="13" name="Oval 34"/>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p>
        </p:txBody>
      </p:sp>
      <p:sp>
        <p:nvSpPr>
          <p:cNvPr id="14" name="Oval 33"/>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p>
        </p:txBody>
      </p:sp>
      <p:sp>
        <p:nvSpPr>
          <p:cNvPr id="15" name="Oval 32"/>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p>
        </p:txBody>
      </p:sp>
      <p:sp>
        <p:nvSpPr>
          <p:cNvPr id="16" name="Oval 31"/>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p>
        </p:txBody>
      </p:sp>
      <p:sp>
        <p:nvSpPr>
          <p:cNvPr id="17" name="Oval 30"/>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p>
        </p:txBody>
      </p:sp>
      <p:sp>
        <p:nvSpPr>
          <p:cNvPr id="18" name="Oval 29"/>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p>
        </p:txBody>
      </p:sp>
      <p:sp>
        <p:nvSpPr>
          <p:cNvPr id="19" name="Oval 28"/>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p>
        </p:txBody>
      </p:sp>
      <p:sp>
        <p:nvSpPr>
          <p:cNvPr id="20" name="Oval 19"/>
          <p:cNvSpPr/>
          <p:nvPr/>
        </p:nvSpPr>
        <p:spPr>
          <a:xfrm>
            <a:off x="304800" y="3810000"/>
            <a:ext cx="533400" cy="53339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9"/>
                                        </p:tgtEl>
                                      </p:cBhvr>
                                    </p:animEffect>
                                    <p:set>
                                      <p:cBhvr>
                                        <p:cTn id="7"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8"/>
                                        </p:tgtEl>
                                      </p:cBhvr>
                                    </p:animEffect>
                                    <p:set>
                                      <p:cBhvr>
                                        <p:cTn id="11"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7"/>
                                        </p:tgtEl>
                                      </p:cBhvr>
                                    </p:animEffect>
                                    <p:set>
                                      <p:cBhvr>
                                        <p:cTn id="1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6"/>
                                        </p:tgtEl>
                                      </p:cBhvr>
                                    </p:animEffect>
                                    <p:set>
                                      <p:cBhvr>
                                        <p:cTn id="19"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4"/>
                                        </p:tgtEl>
                                      </p:cBhvr>
                                    </p:animEffect>
                                    <p:set>
                                      <p:cBhvr>
                                        <p:cTn id="27"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3"/>
                                        </p:tgtEl>
                                      </p:cBhvr>
                                    </p:animEffect>
                                    <p:set>
                                      <p:cBhvr>
                                        <p:cTn id="31"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2"/>
                                        </p:tgtEl>
                                      </p:cBhvr>
                                    </p:animEffect>
                                    <p:set>
                                      <p:cBhvr>
                                        <p:cTn id="35"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1"/>
                                        </p:tgtEl>
                                      </p:cBhvr>
                                    </p:animEffect>
                                    <p:set>
                                      <p:cBhvr>
                                        <p:cTn id="3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10"/>
                                        </p:tgtEl>
                                      </p:cBhvr>
                                    </p:animEffect>
                                    <p:set>
                                      <p:cBhvr>
                                        <p:cTn id="43"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r>
              <a:rPr lang="en-US" sz="3200" b="1">
                <a:solidFill>
                  <a:prstClr val="black"/>
                </a:solidFill>
                <a:latin typeface="Times New Roman" panose="02020603050405020304" pitchFamily="18" charset="0"/>
                <a:ea typeface="+mn-ea"/>
                <a:cs typeface="Times New Roman" panose="02020603050405020304" pitchFamily="18" charset="0"/>
              </a:rPr>
              <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413657" y="850609"/>
            <a:ext cx="8153400" cy="3453253"/>
          </a:xfrm>
          <a:prstGeom prst="rect">
            <a:avLst/>
          </a:prstGeom>
        </p:spPr>
        <p:txBody>
          <a:bodyPr wrap="square">
            <a:spAutoFit/>
          </a:bodyPr>
          <a:lstStyle/>
          <a:p>
            <a:pPr>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8</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Hiệu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quả</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A. </a:t>
            </a:r>
            <a:r>
              <a:rPr lang="en-US" sz="2800" dirty="0" err="1" smtClean="0">
                <a:solidFill>
                  <a:prstClr val="black"/>
                </a:solidFill>
                <a:latin typeface="Times New Roman" panose="02020603050405020304" pitchFamily="18" charset="0"/>
                <a:cs typeface="Times New Roman" panose="02020603050405020304" pitchFamily="18" charset="0"/>
              </a:rPr>
              <a:t>Phát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triển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ưu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thế</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nuôi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nội</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B. </a:t>
            </a:r>
            <a:r>
              <a:rPr lang="en-US" sz="2800" dirty="0" err="1" smtClean="0">
                <a:solidFill>
                  <a:prstClr val="black"/>
                </a:solidFill>
                <a:latin typeface="Times New Roman" panose="02020603050405020304" pitchFamily="18" charset="0"/>
                <a:cs typeface="Times New Roman" panose="02020603050405020304" pitchFamily="18" charset="0"/>
              </a:rPr>
              <a:t>Phát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triển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về</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lượng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đối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nhập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nôi</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C. </a:t>
            </a:r>
            <a:r>
              <a:rPr lang="en-US" sz="2800" dirty="0" err="1" smtClean="0">
                <a:solidFill>
                  <a:prstClr val="black"/>
                </a:solidFill>
                <a:latin typeface="Times New Roman" panose="02020603050405020304" pitchFamily="18" charset="0"/>
                <a:cs typeface="Times New Roman" panose="02020603050405020304" pitchFamily="18" charset="0"/>
              </a:rPr>
              <a:t>bảo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tồn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nuôi</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D. </a:t>
            </a:r>
            <a:r>
              <a:rPr lang="en-US" sz="2800" dirty="0" err="1" smtClean="0">
                <a:solidFill>
                  <a:prstClr val="black"/>
                </a:solidFill>
                <a:latin typeface="Times New Roman" panose="02020603050405020304" pitchFamily="18" charset="0"/>
                <a:cs typeface="Times New Roman" panose="02020603050405020304" pitchFamily="18" charset="0"/>
              </a:rPr>
              <a:t>cải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địa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phương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có</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năng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xuất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chịu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bệnh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tốt</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5" action="ppaction://hlinksldjump"/>
          </p:cNvPr>
          <p:cNvSpPr/>
          <p:nvPr/>
        </p:nvSpPr>
        <p:spPr>
          <a:xfrm>
            <a:off x="722086" y="5921829"/>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1157" y="4291551"/>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3643085" y="46163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p>
        </p:txBody>
      </p:sp>
      <p:sp>
        <p:nvSpPr>
          <p:cNvPr id="9" name="Oval 37"/>
          <p:cNvSpPr>
            <a:spLocks noChangeArrowheads="1"/>
          </p:cNvSpPr>
          <p:nvPr/>
        </p:nvSpPr>
        <p:spPr bwMode="auto">
          <a:xfrm>
            <a:off x="3664857" y="4659851"/>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p>
        </p:txBody>
      </p:sp>
      <p:sp>
        <p:nvSpPr>
          <p:cNvPr id="10" name="Oval 36"/>
          <p:cNvSpPr>
            <a:spLocks noChangeArrowheads="1"/>
          </p:cNvSpPr>
          <p:nvPr/>
        </p:nvSpPr>
        <p:spPr bwMode="auto">
          <a:xfrm>
            <a:off x="3664857" y="45720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p>
        </p:txBody>
      </p:sp>
      <p:sp>
        <p:nvSpPr>
          <p:cNvPr id="11" name="Oval 35"/>
          <p:cNvSpPr>
            <a:spLocks noChangeArrowheads="1"/>
          </p:cNvSpPr>
          <p:nvPr/>
        </p:nvSpPr>
        <p:spPr bwMode="auto">
          <a:xfrm>
            <a:off x="3643085" y="456006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p>
        </p:txBody>
      </p:sp>
      <p:sp>
        <p:nvSpPr>
          <p:cNvPr id="12" name="Oval 34"/>
          <p:cNvSpPr>
            <a:spLocks noChangeArrowheads="1"/>
          </p:cNvSpPr>
          <p:nvPr/>
        </p:nvSpPr>
        <p:spPr bwMode="auto">
          <a:xfrm>
            <a:off x="3643085" y="464457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p>
        </p:txBody>
      </p:sp>
      <p:sp>
        <p:nvSpPr>
          <p:cNvPr id="13" name="Oval 33"/>
          <p:cNvSpPr>
            <a:spLocks noChangeArrowheads="1"/>
          </p:cNvSpPr>
          <p:nvPr/>
        </p:nvSpPr>
        <p:spPr bwMode="auto">
          <a:xfrm>
            <a:off x="3643085" y="4659851"/>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p>
        </p:txBody>
      </p:sp>
      <p:sp>
        <p:nvSpPr>
          <p:cNvPr id="14" name="Oval 32"/>
          <p:cNvSpPr>
            <a:spLocks noChangeArrowheads="1"/>
          </p:cNvSpPr>
          <p:nvPr/>
        </p:nvSpPr>
        <p:spPr bwMode="auto">
          <a:xfrm>
            <a:off x="3652157" y="4608286"/>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p>
        </p:txBody>
      </p:sp>
      <p:sp>
        <p:nvSpPr>
          <p:cNvPr id="15" name="Oval 31"/>
          <p:cNvSpPr>
            <a:spLocks noChangeArrowheads="1"/>
          </p:cNvSpPr>
          <p:nvPr/>
        </p:nvSpPr>
        <p:spPr bwMode="auto">
          <a:xfrm>
            <a:off x="3664857" y="4608286"/>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p>
        </p:txBody>
      </p:sp>
      <p:sp>
        <p:nvSpPr>
          <p:cNvPr id="16" name="Oval 30"/>
          <p:cNvSpPr>
            <a:spLocks noChangeArrowheads="1"/>
          </p:cNvSpPr>
          <p:nvPr/>
        </p:nvSpPr>
        <p:spPr bwMode="auto">
          <a:xfrm>
            <a:off x="3744685" y="4672551"/>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p>
        </p:txBody>
      </p:sp>
      <p:sp>
        <p:nvSpPr>
          <p:cNvPr id="17" name="Oval 29"/>
          <p:cNvSpPr>
            <a:spLocks noChangeArrowheads="1"/>
          </p:cNvSpPr>
          <p:nvPr/>
        </p:nvSpPr>
        <p:spPr bwMode="auto">
          <a:xfrm>
            <a:off x="3652157" y="4672551"/>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p>
        </p:txBody>
      </p:sp>
      <p:sp>
        <p:nvSpPr>
          <p:cNvPr id="18" name="Oval 28"/>
          <p:cNvSpPr>
            <a:spLocks noChangeArrowheads="1"/>
          </p:cNvSpPr>
          <p:nvPr/>
        </p:nvSpPr>
        <p:spPr bwMode="auto">
          <a:xfrm>
            <a:off x="3664857" y="4659851"/>
            <a:ext cx="1756228"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p>
        </p:txBody>
      </p:sp>
      <p:sp>
        <p:nvSpPr>
          <p:cNvPr id="19" name="Oval 18"/>
          <p:cNvSpPr/>
          <p:nvPr/>
        </p:nvSpPr>
        <p:spPr>
          <a:xfrm>
            <a:off x="413657" y="3352800"/>
            <a:ext cx="533400" cy="44630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a:solidFill>
            <a:schemeClr val="tx2">
              <a:lumMod val="20000"/>
              <a:lumOff val="80000"/>
            </a:schemeClr>
          </a:solidFill>
        </p:spPr>
        <p:txBody>
          <a:bodyPr/>
          <a:lstStyle/>
          <a:p>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Cho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57200" y="3867535"/>
            <a:ext cx="3600953" cy="2191056"/>
          </a:xfrm>
          <a:prstGeom prst="rect">
            <a:avLst/>
          </a:prstGeom>
        </p:spPr>
      </p:pic>
    </p:spTree>
    <p:extLst>
      <p:ext uri="{BB962C8B-B14F-4D97-AF65-F5344CB8AC3E}">
        <p14:creationId xmlns:p14="http://schemas.microsoft.com/office/powerpoint/2010/main" val="132781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Ví</a:t>
            </a:r>
            <a:r>
              <a:rPr lang="en-US" dirty="0" smtClean="0"/>
              <a:t> </a:t>
            </a:r>
            <a:r>
              <a:rPr lang="en-US" dirty="0" err="1" smtClean="0"/>
              <a:t>dụ</a:t>
            </a:r>
            <a:endParaRPr lang="en-US" dirty="0"/>
          </a:p>
        </p:txBody>
      </p:sp>
      <p:pic>
        <p:nvPicPr>
          <p:cNvPr id="4" name="Content Placeholder 3"/>
          <p:cNvPicPr>
            <a:picLocks noGrp="1" noChangeAspect="1"/>
          </p:cNvPicPr>
          <p:nvPr>
            <p:ph idx="1"/>
          </p:nvPr>
        </p:nvPicPr>
        <p:blipFill>
          <a:blip r:embed="rId2"/>
          <a:stretch>
            <a:fillRect/>
          </a:stretch>
        </p:blipFill>
        <p:spPr>
          <a:xfrm>
            <a:off x="762000" y="1600200"/>
            <a:ext cx="7620000" cy="4038600"/>
          </a:xfrm>
          <a:prstGeom prst="rect">
            <a:avLst/>
          </a:prstGeom>
        </p:spPr>
      </p:pic>
    </p:spTree>
    <p:extLst>
      <p:ext uri="{BB962C8B-B14F-4D97-AF65-F5344CB8AC3E}">
        <p14:creationId xmlns:p14="http://schemas.microsoft.com/office/powerpoint/2010/main" val="912363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LỢN MÓNG CÁI</a:t>
            </a:r>
            <a:endParaRPr lang="en-US" dirty="0"/>
          </a:p>
        </p:txBody>
      </p:sp>
      <p:pic>
        <p:nvPicPr>
          <p:cNvPr id="4" name="Content Placeholder 3"/>
          <p:cNvPicPr>
            <a:picLocks noGrp="1" noChangeAspect="1"/>
          </p:cNvPicPr>
          <p:nvPr>
            <p:ph idx="1"/>
          </p:nvPr>
        </p:nvPicPr>
        <p:blipFill>
          <a:blip r:embed="rId2"/>
          <a:stretch>
            <a:fillRect/>
          </a:stretch>
        </p:blipFill>
        <p:spPr>
          <a:xfrm>
            <a:off x="609601" y="1524000"/>
            <a:ext cx="5715000" cy="3291814"/>
          </a:xfrm>
          <a:prstGeom prst="rect">
            <a:avLst/>
          </a:prstGeom>
        </p:spPr>
      </p:pic>
      <p:pic>
        <p:nvPicPr>
          <p:cNvPr id="5" name="Picture 4"/>
          <p:cNvPicPr>
            <a:picLocks noChangeAspect="1"/>
          </p:cNvPicPr>
          <p:nvPr/>
        </p:nvPicPr>
        <p:blipFill>
          <a:blip r:embed="rId3"/>
          <a:stretch>
            <a:fillRect/>
          </a:stretch>
        </p:blipFill>
        <p:spPr>
          <a:xfrm>
            <a:off x="6477000" y="3505200"/>
            <a:ext cx="2514600" cy="2952960"/>
          </a:xfrm>
          <a:prstGeom prst="rect">
            <a:avLst/>
          </a:prstGeom>
        </p:spPr>
      </p:pic>
    </p:spTree>
    <p:extLst>
      <p:ext uri="{BB962C8B-B14F-4D97-AF65-F5344CB8AC3E}">
        <p14:creationId xmlns:p14="http://schemas.microsoft.com/office/powerpoint/2010/main" val="121885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b="1" dirty="0"/>
              <a:t>Gà ri</a:t>
            </a:r>
            <a:r>
              <a:rPr lang="vi-VN" dirty="0"/>
              <a:t> </a:t>
            </a:r>
            <a:endParaRPr lang="en-US" dirty="0"/>
          </a:p>
        </p:txBody>
      </p:sp>
      <p:sp>
        <p:nvSpPr>
          <p:cNvPr id="3" name="Content Placeholder 2"/>
          <p:cNvSpPr>
            <a:spLocks noGrp="1"/>
          </p:cNvSpPr>
          <p:nvPr>
            <p:ph idx="1"/>
          </p:nvPr>
        </p:nvSpPr>
        <p:spPr>
          <a:xfrm>
            <a:off x="457200" y="2209800"/>
            <a:ext cx="8458200" cy="4419600"/>
          </a:xfrm>
          <a:solidFill>
            <a:schemeClr val="tx2">
              <a:lumMod val="40000"/>
              <a:lumOff val="60000"/>
            </a:schemeClr>
          </a:solidFill>
        </p:spPr>
        <p:txBody>
          <a:bodyPr>
            <a:normAutofit fontScale="85000" lnSpcReduction="20000"/>
          </a:bodyPr>
          <a:lstStyle/>
          <a:p>
            <a:pPr marL="0" indent="0">
              <a:buNone/>
            </a:pPr>
            <a:r>
              <a:rPr lang="en-US" sz="3100" dirty="0" err="1" smtClean="0"/>
              <a:t>Là</a:t>
            </a:r>
            <a:r>
              <a:rPr lang="en-US" sz="3100" dirty="0" smtClean="0"/>
              <a:t> </a:t>
            </a:r>
            <a:r>
              <a:rPr lang="vi-VN" sz="3100" dirty="0" smtClean="0"/>
              <a:t>giống </a:t>
            </a:r>
            <a:r>
              <a:rPr lang="vi-VN" sz="3100" dirty="0"/>
              <a:t>gà nội địa đã có từ rất lâu </a:t>
            </a:r>
            <a:r>
              <a:rPr lang="vi-VN" sz="3100" dirty="0" smtClean="0"/>
              <a:t>đờitập </a:t>
            </a:r>
            <a:r>
              <a:rPr lang="vi-VN" sz="3100" dirty="0"/>
              <a:t>trung nhiều ở miền Bắc và </a:t>
            </a:r>
            <a:r>
              <a:rPr lang="vi-VN" sz="3100" dirty="0" smtClean="0"/>
              <a:t>Trung.</a:t>
            </a:r>
            <a:endParaRPr lang="en-US" sz="3100" dirty="0" smtClean="0"/>
          </a:p>
          <a:p>
            <a:pPr marL="0" indent="0">
              <a:buNone/>
            </a:pPr>
            <a:r>
              <a:rPr lang="vi-VN" sz="3100" dirty="0" smtClean="0"/>
              <a:t>Gà </a:t>
            </a:r>
            <a:r>
              <a:rPr lang="vi-VN" sz="3100" dirty="0"/>
              <a:t>mái có lông màu vàng rơm, vàng đất hoặc nâu nhạt, có đốm đen ở cổ, đuôi và đầu cánh. </a:t>
            </a:r>
            <a:endParaRPr lang="en-US" sz="3100" dirty="0" smtClean="0"/>
          </a:p>
          <a:p>
            <a:pPr marL="0" indent="0">
              <a:buNone/>
            </a:pPr>
            <a:r>
              <a:rPr lang="vi-VN" sz="3100" dirty="0" smtClean="0"/>
              <a:t>Gà </a:t>
            </a:r>
            <a:r>
              <a:rPr lang="vi-VN" sz="3100" dirty="0"/>
              <a:t>trống có màu lông đỏ thẫm, đầu lông cánh và lông đuôi có màu đen ánh xanh; lông bụng có màu đỏ nhạt, vàng đất. Màu da vàng hoặc trắng, da chân vàng. Mào cờ có răng cưa, màu đỏ và phát triển ở con trống. Tích và dái tai màu đỏ, có khi xen lẫn ánh bạc. </a:t>
            </a:r>
            <a:endParaRPr lang="en-US" sz="3100" dirty="0" smtClean="0"/>
          </a:p>
          <a:p>
            <a:pPr marL="0" indent="0">
              <a:buNone/>
            </a:pPr>
            <a:r>
              <a:rPr lang="vi-VN" sz="3100" dirty="0" smtClean="0"/>
              <a:t>Thịt </a:t>
            </a:r>
            <a:r>
              <a:rPr lang="vi-VN" sz="3100" dirty="0"/>
              <a:t>gà ri thơm, ngon, có màu trắng, sợi cơ nhỏ, </a:t>
            </a:r>
            <a:r>
              <a:rPr lang="vi-VN" sz="3100" dirty="0" smtClean="0"/>
              <a:t>mịn</a:t>
            </a:r>
            <a:endParaRPr lang="en-US" sz="3100" dirty="0" smtClean="0"/>
          </a:p>
          <a:p>
            <a:pPr marL="0" indent="0">
              <a:buNone/>
            </a:pPr>
            <a:r>
              <a:rPr lang="vi-VN" sz="3100" dirty="0" smtClean="0"/>
              <a:t>Ưu </a:t>
            </a:r>
            <a:r>
              <a:rPr lang="vi-VN" sz="3100" dirty="0"/>
              <a:t>điểm: dễ nuôi, sức đề kháng cao, cần cù chịu khó kiếm ăn, nuôi con khéo</a:t>
            </a:r>
            <a:r>
              <a:rPr lang="vi-VN" sz="3100" dirty="0" smtClean="0"/>
              <a:t>.</a:t>
            </a:r>
            <a:endParaRPr lang="vi-VN" sz="3100" dirty="0"/>
          </a:p>
          <a:p>
            <a:endParaRPr lang="en-US" dirty="0"/>
          </a:p>
        </p:txBody>
      </p:sp>
      <p:pic>
        <p:nvPicPr>
          <p:cNvPr id="4" name="Picture 3"/>
          <p:cNvPicPr>
            <a:picLocks noChangeAspect="1"/>
          </p:cNvPicPr>
          <p:nvPr/>
        </p:nvPicPr>
        <p:blipFill>
          <a:blip r:embed="rId2"/>
          <a:stretch>
            <a:fillRect/>
          </a:stretch>
        </p:blipFill>
        <p:spPr>
          <a:xfrm>
            <a:off x="4267200" y="46038"/>
            <a:ext cx="4495800" cy="2011362"/>
          </a:xfrm>
          <a:prstGeom prst="rect">
            <a:avLst/>
          </a:prstGeom>
        </p:spPr>
      </p:pic>
    </p:spTree>
    <p:extLst>
      <p:ext uri="{BB962C8B-B14F-4D97-AF65-F5344CB8AC3E}">
        <p14:creationId xmlns:p14="http://schemas.microsoft.com/office/powerpoint/2010/main" val="266882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12838"/>
          </a:xfrm>
          <a:solidFill>
            <a:schemeClr val="accent3"/>
          </a:solidFill>
        </p:spPr>
        <p:txBody>
          <a:bodyPr>
            <a:normAutofit fontScale="90000"/>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endParaRPr lang="en-US" dirty="0">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b="1" u="sng" dirty="0" err="1">
                <a:latin typeface="Times New Roman" panose="02020603050405020304" pitchFamily="18" charset="0"/>
                <a:cs typeface="Times New Roman" panose="02020603050405020304" pitchFamily="18" charset="0"/>
              </a:rPr>
              <a:t>Yêu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6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vi-VN" sz="2400" dirty="0"/>
              <a:t>mục </a:t>
            </a:r>
            <a:r>
              <a:rPr lang="vi-VN" sz="2400" dirty="0" smtClean="0"/>
              <a:t>1.</a:t>
            </a:r>
            <a:r>
              <a:rPr lang="en-US" sz="2400" dirty="0" smtClean="0"/>
              <a:t>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29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1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2: </a:t>
            </a:r>
            <a:r>
              <a:rPr lang="vi-VN" sz="2400" dirty="0">
                <a:latin typeface="Times New Roman" panose="02020603050405020304"/>
                <a:ea typeface="Calibri" panose="020F0502020204030204"/>
                <a:cs typeface="Times New Roman" panose="02020603050405020304"/>
              </a:rPr>
              <a:t>Mục đích của việc nhân giống thuần chủng vật nuôi là </a:t>
            </a:r>
            <a:r>
              <a:rPr lang="vi-VN" sz="2400" dirty="0">
                <a:latin typeface="Times New Roman" panose="02020603050405020304"/>
                <a:ea typeface="Calibri" panose="020F0502020204030204"/>
                <a:cs typeface="Times New Roman" panose="02020603050405020304"/>
              </a:rPr>
              <a:t>gì</a:t>
            </a:r>
            <a:r>
              <a:rPr lang="en-US" sz="2400" dirty="0">
                <a:latin typeface="Times New Roman" panose="02020603050405020304"/>
                <a:ea typeface="Calibri" panose="020F0502020204030204"/>
                <a:cs typeface="Times New Roman" panose="02020603050405020304"/>
              </a:rPr>
              <a:t>?</a:t>
            </a:r>
          </a:p>
          <a:p>
            <a:pPr marL="0" indent="0">
              <a:buNone/>
            </a:pPr>
            <a:r>
              <a:rPr lang="en-US" sz="2400" dirty="0" smtClean="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3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4: </a:t>
            </a:r>
            <a:r>
              <a:rPr lang="vi-VN" sz="2400" dirty="0">
                <a:latin typeface="Times New Roman" panose="02020603050405020304"/>
                <a:ea typeface="Calibri" panose="020F0502020204030204"/>
                <a:cs typeface="Times New Roman" panose="02020603050405020304"/>
              </a:rPr>
              <a:t>Phương pháp này thường áp dụng với đối tượng vật nuôi nào? </a:t>
            </a:r>
            <a:endParaRPr lang="en-US" sz="2400" dirty="0" smtClean="0">
              <a:latin typeface="Times New Roman" panose="02020603050405020304"/>
              <a:ea typeface="Calibri" panose="020F0502020204030204"/>
              <a:cs typeface="Times New Roman" panose="02020603050405020304"/>
            </a:endParaRPr>
          </a:p>
          <a:p>
            <a:pPr marL="0" indent="0">
              <a:buNone/>
            </a:pPr>
            <a:r>
              <a:rPr lang="en-US" sz="2400" dirty="0" smtClean="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5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6</a:t>
            </a:r>
            <a:r>
              <a:rPr lang="en-US" sz="2400" dirty="0" smtClean="0">
                <a:latin typeface="Times New Roman" panose="02020603050405020304"/>
                <a:ea typeface="Calibri" panose="020F0502020204030204"/>
                <a:cs typeface="Times New Roman" panose="02020603050405020304"/>
              </a:rPr>
              <a:t>: </a:t>
            </a:r>
            <a:r>
              <a:rPr lang="vi-VN" sz="2400" dirty="0">
                <a:latin typeface="Times New Roman" panose="02020603050405020304"/>
                <a:ea typeface="Calibri" panose="020F0502020204030204"/>
                <a:cs typeface="Times New Roman" panose="02020603050405020304"/>
              </a:rPr>
              <a:t>Vì sao phải nhân giống thuần chủng với các giống nhập nội?</a:t>
            </a:r>
            <a:endParaRPr lang="en-US" sz="2400" dirty="0">
              <a:latin typeface="Times New Roman" panose="02020603050405020304"/>
              <a:ea typeface="Calibri" panose="020F0502020204030204"/>
              <a:cs typeface="Times New Roman" panose="02020603050405020304"/>
            </a:endParaRPr>
          </a:p>
          <a:p>
            <a:pPr indent="0" algn="just">
              <a:lnSpc>
                <a:spcPct val="115000"/>
              </a:lnSpc>
              <a:spcAft>
                <a:spcPts val="0"/>
              </a:spcAft>
              <a:buNone/>
            </a:pPr>
            <a:r>
              <a:rPr lang="en-US" sz="2400" dirty="0" err="1">
                <a:solidFill>
                  <a:schemeClr val="tx1"/>
                </a:solidFill>
                <a:latin typeface="Times New Roman" panose="02020603050405020304"/>
                <a:ea typeface="Calibri" panose="020F0502020204030204"/>
                <a:cs typeface="Times New Roman" panose="02020603050405020304"/>
              </a:rPr>
              <a:t>Hết</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thời</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gian</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thảo</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luận</a:t>
            </a:r>
            <a:r>
              <a:rPr lang="en-US" sz="2400" dirty="0">
                <a:solidFill>
                  <a:schemeClr val="tx1"/>
                </a:solidFill>
                <a:latin typeface="Times New Roman" panose="02020603050405020304"/>
                <a:ea typeface="Calibri" panose="020F0502020204030204"/>
                <a:cs typeface="Times New Roman" panose="02020603050405020304"/>
              </a:rPr>
              <a:t> GV </a:t>
            </a:r>
            <a:r>
              <a:rPr lang="en-US" sz="2400" dirty="0" err="1">
                <a:solidFill>
                  <a:schemeClr val="tx1"/>
                </a:solidFill>
                <a:latin typeface="Times New Roman" panose="02020603050405020304"/>
                <a:ea typeface="Calibri" panose="020F0502020204030204"/>
                <a:cs typeface="Times New Roman" panose="02020603050405020304"/>
              </a:rPr>
              <a:t>mời</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ngẫu</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nhiên</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các</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nhóm</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thuyết</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trình</a:t>
            </a:r>
            <a:r>
              <a:rPr lang="en-US" sz="2400" dirty="0">
                <a:solidFill>
                  <a:schemeClr val="tx1"/>
                </a:solidFill>
                <a:latin typeface="Times New Roman" panose="02020603050405020304"/>
                <a:ea typeface="Calibri" panose="020F0502020204030204"/>
                <a:cs typeface="Times New Roman" panose="02020603050405020304"/>
              </a:rPr>
              <a:t>.</a:t>
            </a:r>
            <a:endParaRPr lang="en-US" sz="1800" dirty="0">
              <a:solidFill>
                <a:schemeClr val="tx1"/>
              </a:solidFill>
              <a:ea typeface="Calibri" panose="020F0502020204030204"/>
              <a:cs typeface="Times New Roman" panose="02020603050405020304"/>
            </a:endParaRPr>
          </a:p>
        </p:txBody>
      </p:sp>
    </p:spTree>
    <p:extLst>
      <p:ext uri="{BB962C8B-B14F-4D97-AF65-F5344CB8AC3E}">
        <p14:creationId xmlns:p14="http://schemas.microsoft.com/office/powerpoint/2010/main" val="4276933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0"/>
            <a:ext cx="9180095" cy="1143000"/>
          </a:xfrm>
          <a:solidFill>
            <a:schemeClr val="accent3"/>
          </a:solidFill>
          <a:ln>
            <a:solidFill>
              <a:schemeClr val="accent3"/>
            </a:solidFill>
          </a:ln>
        </p:spPr>
        <p:txBody>
          <a:bodyPr>
            <a:normAutofit fontScale="90000"/>
          </a:bodyPr>
          <a:lstStyle/>
          <a:p>
            <a:pPr marL="0" indent="0"/>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Tx/>
              <a:buChar char="-"/>
            </a:pP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tồn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hiếm</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a:t>
            </a:r>
          </a:p>
          <a:p>
            <a:pPr>
              <a:buFontTx/>
              <a:buChar char="-"/>
            </a:pP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muốn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845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1819</Words>
  <PresentationFormat>On-screen Show (4:3)</PresentationFormat>
  <Paragraphs>261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 Bài 5: CHỌN GIỐNG VẬT NUÔI </vt:lpstr>
      <vt:lpstr>I. Nhân giống thuần chủng </vt:lpstr>
      <vt:lpstr>1. Khái niệm:</vt:lpstr>
      <vt:lpstr>Nhân giống thuần chủng:</vt:lpstr>
      <vt:lpstr>Ví dụ</vt:lpstr>
      <vt:lpstr>LỢN MÓNG CÁI</vt:lpstr>
      <vt:lpstr>Gà ri </vt:lpstr>
      <vt:lpstr>2. Mục đích của nhân giống thuần chủng</vt:lpstr>
      <vt:lpstr>2. Mục đích của nhân giống thuần chủng</vt:lpstr>
      <vt:lpstr>Bài tập về nhà</vt:lpstr>
      <vt:lpstr>Quan sát hình 5.3 và cho biết thế nào là lai giống?</vt:lpstr>
      <vt:lpstr>II. Lai giống:</vt:lpstr>
      <vt:lpstr>Hãy cho biết đặc điểm của thế hệ bố mẹ và con lai trong phép lai Hình 5.3?</vt:lpstr>
      <vt:lpstr>  Có những phương pháp lai nào?   </vt:lpstr>
      <vt:lpstr>2. Một số phương pháp lai: </vt:lpstr>
      <vt:lpstr>Quan sát Hình 5.4 hãy cho so sánh giữa lai kinh tế đơn giản và lai kinh tế phức tạp?</vt:lpstr>
      <vt:lpstr>PowerPoint Presentation</vt:lpstr>
      <vt:lpstr>Bài tập</vt:lpstr>
      <vt:lpstr>Lai cải tiến</vt:lpstr>
      <vt:lpstr>Quan sát hình 5.6 và mô tả phương pháp lai cải tao?</vt:lpstr>
      <vt:lpstr> b. Lai cải tạo </vt:lpstr>
      <vt:lpstr>Quan sát hình 5.7 và mô tả phương pháp lai xa?</vt:lpstr>
      <vt:lpstr> c. Lai xa: </vt:lpstr>
      <vt:lpstr>LUYỆN TẬP</vt:lpstr>
      <vt:lpstr>PowerPoint Presentation</vt:lpstr>
      <vt:lpstr>LUYỆN TẬP </vt:lpstr>
      <vt:lpstr>LUYỆN TẬP </vt:lpstr>
      <vt:lpstr>LUYỆN TẬP </vt:lpstr>
      <vt:lpstr>LUYỆN TẬP  </vt:lpstr>
      <vt:lpstr>LUYỆN TẬP </vt:lpstr>
      <vt:lpstr>LUYỆN TẬP </vt:lpstr>
      <vt:lpstr>LUYỆN TẬP </vt:lpstr>
      <vt:lpstr>LUYỆN TẬP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2021-07-26T02:24:00Z</dcterms:created>
  <dcterms:modified xsi:type="dcterms:W3CDTF">2023-07-12T17:52:01Z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DBEE18AB3ACA44E1A76D04E43DECE429</vt:lpwstr>
  </property>
  <property fmtid="{D5CDD505-2E9C-101B-9397-08002B2CF9AE}" pid="3" name="KSOProductBuildVer">
    <vt:lpwstr>1033-11.2.0.11380</vt:lpwstr>
  </property>
</Properties>
</file>